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64" r:id="rId2"/>
    <p:sldId id="269" r:id="rId3"/>
    <p:sldId id="268" r:id="rId4"/>
    <p:sldId id="266" r:id="rId5"/>
  </p:sldIdLst>
  <p:sldSz cx="6858000" cy="9906000" type="A4"/>
  <p:notesSz cx="6807200" cy="9939338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1pPr>
    <a:lvl2pPr marL="478902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2pPr>
    <a:lvl3pPr marL="957803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3pPr>
    <a:lvl4pPr marL="1436706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4pPr>
    <a:lvl5pPr marL="1915607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5pPr>
    <a:lvl6pPr marL="2394509" algn="l" defTabSz="957803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6pPr>
    <a:lvl7pPr marL="2873411" algn="l" defTabSz="957803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7pPr>
    <a:lvl8pPr marL="3352313" algn="l" defTabSz="957803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8pPr>
    <a:lvl9pPr marL="3831216" algn="l" defTabSz="957803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FFCC66"/>
    <a:srgbClr val="FFCC99"/>
    <a:srgbClr val="FFFFCC"/>
    <a:srgbClr val="FC7B10"/>
    <a:srgbClr val="FFC5EC"/>
    <a:srgbClr val="C5F0FF"/>
    <a:srgbClr val="FFD9F2"/>
    <a:srgbClr val="FF66CC"/>
    <a:srgbClr val="D3FD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16DA210-FB5B-4158-B5E0-FEB733F419BA}" styleName="スタイル (淡色)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732" autoAdjust="0"/>
    <p:restoredTop sz="94660" autoAdjust="0"/>
  </p:normalViewPr>
  <p:slideViewPr>
    <p:cSldViewPr>
      <p:cViewPr varScale="1">
        <p:scale>
          <a:sx n="70" d="100"/>
          <a:sy n="70" d="100"/>
        </p:scale>
        <p:origin x="2506" y="43"/>
      </p:cViewPr>
      <p:guideLst>
        <p:guide orient="horz" pos="312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9575" cy="496888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l">
              <a:defRPr sz="1200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6039" y="0"/>
            <a:ext cx="2949575" cy="496888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r">
              <a:defRPr sz="1200"/>
            </a:lvl1pPr>
          </a:lstStyle>
          <a:p>
            <a:pPr>
              <a:defRPr/>
            </a:pPr>
            <a:fld id="{6F923198-70EF-4F78-916A-0B2F8ADB7A25}" type="datetimeFigureOut">
              <a:rPr lang="ja-JP" altLang="en-US"/>
              <a:pPr>
                <a:defRPr/>
              </a:pPr>
              <a:t>2024/1/4</a:t>
            </a:fld>
            <a:endParaRPr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2" y="9440863"/>
            <a:ext cx="2949575" cy="496887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6039" y="9440863"/>
            <a:ext cx="2949575" cy="496887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r">
              <a:defRPr sz="1200"/>
            </a:lvl1pPr>
          </a:lstStyle>
          <a:p>
            <a:pPr>
              <a:defRPr/>
            </a:pPr>
            <a:fld id="{41F1F8C5-1AA0-41C4-AA9F-D60591E286E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457197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9575" cy="496888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l">
              <a:defRPr sz="1200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6039" y="0"/>
            <a:ext cx="2949575" cy="496888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r">
              <a:defRPr sz="1200"/>
            </a:lvl1pPr>
          </a:lstStyle>
          <a:p>
            <a:pPr>
              <a:defRPr/>
            </a:pPr>
            <a:fld id="{939F2EB2-9F44-4A87-8B31-47FBBE831DB5}" type="datetimeFigureOut">
              <a:rPr lang="ja-JP" altLang="en-US"/>
              <a:pPr>
                <a:defRPr/>
              </a:pPr>
              <a:t>2024/1/4</a:t>
            </a:fld>
            <a:endParaRPr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114550" y="746125"/>
            <a:ext cx="25781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4" tIns="45712" rIns="91424" bIns="45712" rtlCol="0" anchor="ctr"/>
          <a:lstStyle/>
          <a:p>
            <a:pPr lvl="0"/>
            <a:endParaRPr lang="ja-JP" altLang="en-US" noProof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39" y="4721226"/>
            <a:ext cx="5445125" cy="4471988"/>
          </a:xfrm>
          <a:prstGeom prst="rect">
            <a:avLst/>
          </a:prstGeom>
        </p:spPr>
        <p:txBody>
          <a:bodyPr vert="horz" lIns="91424" tIns="45712" rIns="91424" bIns="45712" rtlCol="0"/>
          <a:lstStyle/>
          <a:p>
            <a:pPr lvl="0"/>
            <a:r>
              <a:rPr lang="ja-JP" altLang="en-US" noProof="0"/>
              <a:t>マスター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2" y="9440863"/>
            <a:ext cx="2949575" cy="496887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6039" y="9440863"/>
            <a:ext cx="2949575" cy="496887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r">
              <a:defRPr sz="1200"/>
            </a:lvl1pPr>
          </a:lstStyle>
          <a:p>
            <a:pPr>
              <a:defRPr/>
            </a:pPr>
            <a:fld id="{EC3A1601-7646-4282-8786-25F821E2502C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777996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57" kern="1200">
        <a:solidFill>
          <a:schemeClr val="tx1"/>
        </a:solidFill>
        <a:latin typeface="+mn-lt"/>
        <a:ea typeface="+mn-ea"/>
        <a:cs typeface="+mn-cs"/>
      </a:defRPr>
    </a:lvl1pPr>
    <a:lvl2pPr marL="478902" algn="l" rtl="0" eaLnBrk="0" fontAlgn="base" hangingPunct="0">
      <a:spcBef>
        <a:spcPct val="30000"/>
      </a:spcBef>
      <a:spcAft>
        <a:spcPct val="0"/>
      </a:spcAft>
      <a:defRPr kumimoji="1" sz="1257" kern="1200">
        <a:solidFill>
          <a:schemeClr val="tx1"/>
        </a:solidFill>
        <a:latin typeface="+mn-lt"/>
        <a:ea typeface="+mn-ea"/>
        <a:cs typeface="+mn-cs"/>
      </a:defRPr>
    </a:lvl2pPr>
    <a:lvl3pPr marL="957803" algn="l" rtl="0" eaLnBrk="0" fontAlgn="base" hangingPunct="0">
      <a:spcBef>
        <a:spcPct val="30000"/>
      </a:spcBef>
      <a:spcAft>
        <a:spcPct val="0"/>
      </a:spcAft>
      <a:defRPr kumimoji="1" sz="1257" kern="1200">
        <a:solidFill>
          <a:schemeClr val="tx1"/>
        </a:solidFill>
        <a:latin typeface="+mn-lt"/>
        <a:ea typeface="+mn-ea"/>
        <a:cs typeface="+mn-cs"/>
      </a:defRPr>
    </a:lvl3pPr>
    <a:lvl4pPr marL="1436706" algn="l" rtl="0" eaLnBrk="0" fontAlgn="base" hangingPunct="0">
      <a:spcBef>
        <a:spcPct val="30000"/>
      </a:spcBef>
      <a:spcAft>
        <a:spcPct val="0"/>
      </a:spcAft>
      <a:defRPr kumimoji="1" sz="1257" kern="1200">
        <a:solidFill>
          <a:schemeClr val="tx1"/>
        </a:solidFill>
        <a:latin typeface="+mn-lt"/>
        <a:ea typeface="+mn-ea"/>
        <a:cs typeface="+mn-cs"/>
      </a:defRPr>
    </a:lvl4pPr>
    <a:lvl5pPr marL="1915607" algn="l" rtl="0" eaLnBrk="0" fontAlgn="base" hangingPunct="0">
      <a:spcBef>
        <a:spcPct val="30000"/>
      </a:spcBef>
      <a:spcAft>
        <a:spcPct val="0"/>
      </a:spcAft>
      <a:defRPr kumimoji="1" sz="1257" kern="1200">
        <a:solidFill>
          <a:schemeClr val="tx1"/>
        </a:solidFill>
        <a:latin typeface="+mn-lt"/>
        <a:ea typeface="+mn-ea"/>
        <a:cs typeface="+mn-cs"/>
      </a:defRPr>
    </a:lvl5pPr>
    <a:lvl6pPr marL="2394509" algn="l" defTabSz="957803" rtl="0" eaLnBrk="1" latinLnBrk="0" hangingPunct="1">
      <a:defRPr kumimoji="1" sz="1257" kern="1200">
        <a:solidFill>
          <a:schemeClr val="tx1"/>
        </a:solidFill>
        <a:latin typeface="+mn-lt"/>
        <a:ea typeface="+mn-ea"/>
        <a:cs typeface="+mn-cs"/>
      </a:defRPr>
    </a:lvl6pPr>
    <a:lvl7pPr marL="2873411" algn="l" defTabSz="957803" rtl="0" eaLnBrk="1" latinLnBrk="0" hangingPunct="1">
      <a:defRPr kumimoji="1" sz="1257" kern="1200">
        <a:solidFill>
          <a:schemeClr val="tx1"/>
        </a:solidFill>
        <a:latin typeface="+mn-lt"/>
        <a:ea typeface="+mn-ea"/>
        <a:cs typeface="+mn-cs"/>
      </a:defRPr>
    </a:lvl7pPr>
    <a:lvl8pPr marL="3352313" algn="l" defTabSz="957803" rtl="0" eaLnBrk="1" latinLnBrk="0" hangingPunct="1">
      <a:defRPr kumimoji="1" sz="1257" kern="1200">
        <a:solidFill>
          <a:schemeClr val="tx1"/>
        </a:solidFill>
        <a:latin typeface="+mn-lt"/>
        <a:ea typeface="+mn-ea"/>
        <a:cs typeface="+mn-cs"/>
      </a:defRPr>
    </a:lvl8pPr>
    <a:lvl9pPr marL="3831216" algn="l" defTabSz="957803" rtl="0" eaLnBrk="1" latinLnBrk="0" hangingPunct="1">
      <a:defRPr kumimoji="1" sz="125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14353" y="3077287"/>
            <a:ext cx="5829300" cy="2123369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28703" y="5613402"/>
            <a:ext cx="4800601" cy="2531534"/>
          </a:xfrm>
        </p:spPr>
        <p:txBody>
          <a:bodyPr/>
          <a:lstStyle>
            <a:lvl1pPr marL="0" indent="0" algn="ctr">
              <a:buNone/>
              <a:defRPr/>
            </a:lvl1pPr>
            <a:lvl2pPr marL="456012" indent="0" algn="ctr">
              <a:buNone/>
              <a:defRPr/>
            </a:lvl2pPr>
            <a:lvl3pPr marL="912024" indent="0" algn="ctr">
              <a:buNone/>
              <a:defRPr/>
            </a:lvl3pPr>
            <a:lvl4pPr marL="1368036" indent="0" algn="ctr">
              <a:buNone/>
              <a:defRPr/>
            </a:lvl4pPr>
            <a:lvl5pPr marL="1824048" indent="0" algn="ctr">
              <a:buNone/>
              <a:defRPr/>
            </a:lvl5pPr>
            <a:lvl6pPr marL="2280061" indent="0" algn="ctr">
              <a:buNone/>
              <a:defRPr/>
            </a:lvl6pPr>
            <a:lvl7pPr marL="2736071" indent="0" algn="ctr">
              <a:buNone/>
              <a:defRPr/>
            </a:lvl7pPr>
            <a:lvl8pPr marL="3192083" indent="0" algn="ctr">
              <a:buNone/>
              <a:defRPr/>
            </a:lvl8pPr>
            <a:lvl9pPr marL="3648096" indent="0" algn="ctr">
              <a:buNone/>
              <a:defRPr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90739A-E862-42E9-A2BA-1344353A0CC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4426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570069-5124-4858-8611-E28A4A048B5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14854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4972050" y="396705"/>
            <a:ext cx="1543050" cy="8452204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342900" y="396705"/>
            <a:ext cx="4514850" cy="8452204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7C5AC0-43A3-4CB2-9A04-7E5EAA116B6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45676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A6B8CA-9863-4E44-BBA5-98210A4795D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94605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1738" y="6365525"/>
            <a:ext cx="5829300" cy="1967442"/>
          </a:xfrm>
        </p:spPr>
        <p:txBody>
          <a:bodyPr anchor="t"/>
          <a:lstStyle>
            <a:lvl1pPr algn="l">
              <a:defRPr sz="3989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41738" y="4198589"/>
            <a:ext cx="5829300" cy="2166936"/>
          </a:xfrm>
        </p:spPr>
        <p:txBody>
          <a:bodyPr anchor="b"/>
          <a:lstStyle>
            <a:lvl1pPr marL="0" indent="0">
              <a:buNone/>
              <a:defRPr sz="1995"/>
            </a:lvl1pPr>
            <a:lvl2pPr marL="456012" indent="0">
              <a:buNone/>
              <a:defRPr sz="1796"/>
            </a:lvl2pPr>
            <a:lvl3pPr marL="912024" indent="0">
              <a:buNone/>
              <a:defRPr sz="1596"/>
            </a:lvl3pPr>
            <a:lvl4pPr marL="1368036" indent="0">
              <a:buNone/>
              <a:defRPr sz="1397"/>
            </a:lvl4pPr>
            <a:lvl5pPr marL="1824048" indent="0">
              <a:buNone/>
              <a:defRPr sz="1397"/>
            </a:lvl5pPr>
            <a:lvl6pPr marL="2280061" indent="0">
              <a:buNone/>
              <a:defRPr sz="1397"/>
            </a:lvl6pPr>
            <a:lvl7pPr marL="2736071" indent="0">
              <a:buNone/>
              <a:defRPr sz="1397"/>
            </a:lvl7pPr>
            <a:lvl8pPr marL="3192083" indent="0">
              <a:buNone/>
              <a:defRPr sz="1397"/>
            </a:lvl8pPr>
            <a:lvl9pPr marL="3648096" indent="0">
              <a:buNone/>
              <a:defRPr sz="139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E670FB-45D6-4015-891F-A901B463726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44663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342900" y="2311403"/>
            <a:ext cx="3028950" cy="6537502"/>
          </a:xfrm>
        </p:spPr>
        <p:txBody>
          <a:bodyPr/>
          <a:lstStyle>
            <a:lvl1pPr>
              <a:defRPr sz="2793"/>
            </a:lvl1pPr>
            <a:lvl2pPr>
              <a:defRPr sz="2394"/>
            </a:lvl2pPr>
            <a:lvl3pPr>
              <a:defRPr sz="1995"/>
            </a:lvl3pPr>
            <a:lvl4pPr>
              <a:defRPr sz="1796"/>
            </a:lvl4pPr>
            <a:lvl5pPr>
              <a:defRPr sz="1796"/>
            </a:lvl5pPr>
            <a:lvl6pPr>
              <a:defRPr sz="1796"/>
            </a:lvl6pPr>
            <a:lvl7pPr>
              <a:defRPr sz="1796"/>
            </a:lvl7pPr>
            <a:lvl8pPr>
              <a:defRPr sz="1796"/>
            </a:lvl8pPr>
            <a:lvl9pPr>
              <a:defRPr sz="1796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486151" y="2311403"/>
            <a:ext cx="3028950" cy="6537502"/>
          </a:xfrm>
        </p:spPr>
        <p:txBody>
          <a:bodyPr/>
          <a:lstStyle>
            <a:lvl1pPr>
              <a:defRPr sz="2793"/>
            </a:lvl1pPr>
            <a:lvl2pPr>
              <a:defRPr sz="2394"/>
            </a:lvl2pPr>
            <a:lvl3pPr>
              <a:defRPr sz="1995"/>
            </a:lvl3pPr>
            <a:lvl4pPr>
              <a:defRPr sz="1796"/>
            </a:lvl4pPr>
            <a:lvl5pPr>
              <a:defRPr sz="1796"/>
            </a:lvl5pPr>
            <a:lvl6pPr>
              <a:defRPr sz="1796"/>
            </a:lvl6pPr>
            <a:lvl7pPr>
              <a:defRPr sz="1796"/>
            </a:lvl7pPr>
            <a:lvl8pPr>
              <a:defRPr sz="1796"/>
            </a:lvl8pPr>
            <a:lvl9pPr>
              <a:defRPr sz="1796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4DEB1A-243F-4660-92B5-0886B32E2A1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20487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5" y="2217389"/>
            <a:ext cx="3030141" cy="924100"/>
          </a:xfrm>
        </p:spPr>
        <p:txBody>
          <a:bodyPr anchor="b"/>
          <a:lstStyle>
            <a:lvl1pPr marL="0" indent="0">
              <a:buNone/>
              <a:defRPr sz="2394" b="1"/>
            </a:lvl1pPr>
            <a:lvl2pPr marL="456012" indent="0">
              <a:buNone/>
              <a:defRPr sz="1995" b="1"/>
            </a:lvl2pPr>
            <a:lvl3pPr marL="912024" indent="0">
              <a:buNone/>
              <a:defRPr sz="1796" b="1"/>
            </a:lvl3pPr>
            <a:lvl4pPr marL="1368036" indent="0">
              <a:buNone/>
              <a:defRPr sz="1596" b="1"/>
            </a:lvl4pPr>
            <a:lvl5pPr marL="1824048" indent="0">
              <a:buNone/>
              <a:defRPr sz="1596" b="1"/>
            </a:lvl5pPr>
            <a:lvl6pPr marL="2280061" indent="0">
              <a:buNone/>
              <a:defRPr sz="1596" b="1"/>
            </a:lvl6pPr>
            <a:lvl7pPr marL="2736071" indent="0">
              <a:buNone/>
              <a:defRPr sz="1596" b="1"/>
            </a:lvl7pPr>
            <a:lvl8pPr marL="3192083" indent="0">
              <a:buNone/>
              <a:defRPr sz="1596" b="1"/>
            </a:lvl8pPr>
            <a:lvl9pPr marL="3648096" indent="0">
              <a:buNone/>
              <a:defRPr sz="1596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42905" y="3141487"/>
            <a:ext cx="3030141" cy="5707416"/>
          </a:xfrm>
        </p:spPr>
        <p:txBody>
          <a:bodyPr/>
          <a:lstStyle>
            <a:lvl1pPr>
              <a:defRPr sz="2394"/>
            </a:lvl1pPr>
            <a:lvl2pPr>
              <a:defRPr sz="1995"/>
            </a:lvl2pPr>
            <a:lvl3pPr>
              <a:defRPr sz="1796"/>
            </a:lvl3pPr>
            <a:lvl4pPr>
              <a:defRPr sz="1596"/>
            </a:lvl4pPr>
            <a:lvl5pPr>
              <a:defRPr sz="1596"/>
            </a:lvl5pPr>
            <a:lvl6pPr>
              <a:defRPr sz="1596"/>
            </a:lvl6pPr>
            <a:lvl7pPr>
              <a:defRPr sz="1596"/>
            </a:lvl7pPr>
            <a:lvl8pPr>
              <a:defRPr sz="1596"/>
            </a:lvl8pPr>
            <a:lvl9pPr>
              <a:defRPr sz="1596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3483773" y="2217389"/>
            <a:ext cx="3031331" cy="924100"/>
          </a:xfrm>
        </p:spPr>
        <p:txBody>
          <a:bodyPr anchor="b"/>
          <a:lstStyle>
            <a:lvl1pPr marL="0" indent="0">
              <a:buNone/>
              <a:defRPr sz="2394" b="1"/>
            </a:lvl1pPr>
            <a:lvl2pPr marL="456012" indent="0">
              <a:buNone/>
              <a:defRPr sz="1995" b="1"/>
            </a:lvl2pPr>
            <a:lvl3pPr marL="912024" indent="0">
              <a:buNone/>
              <a:defRPr sz="1796" b="1"/>
            </a:lvl3pPr>
            <a:lvl4pPr marL="1368036" indent="0">
              <a:buNone/>
              <a:defRPr sz="1596" b="1"/>
            </a:lvl4pPr>
            <a:lvl5pPr marL="1824048" indent="0">
              <a:buNone/>
              <a:defRPr sz="1596" b="1"/>
            </a:lvl5pPr>
            <a:lvl6pPr marL="2280061" indent="0">
              <a:buNone/>
              <a:defRPr sz="1596" b="1"/>
            </a:lvl6pPr>
            <a:lvl7pPr marL="2736071" indent="0">
              <a:buNone/>
              <a:defRPr sz="1596" b="1"/>
            </a:lvl7pPr>
            <a:lvl8pPr marL="3192083" indent="0">
              <a:buNone/>
              <a:defRPr sz="1596" b="1"/>
            </a:lvl8pPr>
            <a:lvl9pPr marL="3648096" indent="0">
              <a:buNone/>
              <a:defRPr sz="1596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3483773" y="3141487"/>
            <a:ext cx="3031331" cy="5707416"/>
          </a:xfrm>
        </p:spPr>
        <p:txBody>
          <a:bodyPr/>
          <a:lstStyle>
            <a:lvl1pPr>
              <a:defRPr sz="2394"/>
            </a:lvl1pPr>
            <a:lvl2pPr>
              <a:defRPr sz="1995"/>
            </a:lvl2pPr>
            <a:lvl3pPr>
              <a:defRPr sz="1796"/>
            </a:lvl3pPr>
            <a:lvl4pPr>
              <a:defRPr sz="1596"/>
            </a:lvl4pPr>
            <a:lvl5pPr>
              <a:defRPr sz="1596"/>
            </a:lvl5pPr>
            <a:lvl6pPr>
              <a:defRPr sz="1596"/>
            </a:lvl6pPr>
            <a:lvl7pPr>
              <a:defRPr sz="1596"/>
            </a:lvl7pPr>
            <a:lvl8pPr>
              <a:defRPr sz="1596"/>
            </a:lvl8pPr>
            <a:lvl9pPr>
              <a:defRPr sz="1596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2C1E3D-0D15-4F2C-BAD6-40EB61A6185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36602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E0D35A-5F86-46A8-9397-8A056A9F5BC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79525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0256B1-311F-4C80-8F95-673938E718F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323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6" y="394409"/>
            <a:ext cx="2256235" cy="1678517"/>
          </a:xfrm>
        </p:spPr>
        <p:txBody>
          <a:bodyPr anchor="b"/>
          <a:lstStyle>
            <a:lvl1pPr algn="l">
              <a:defRPr sz="1995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681293" y="394411"/>
            <a:ext cx="3833813" cy="8454497"/>
          </a:xfrm>
        </p:spPr>
        <p:txBody>
          <a:bodyPr/>
          <a:lstStyle>
            <a:lvl1pPr>
              <a:defRPr sz="3191"/>
            </a:lvl1pPr>
            <a:lvl2pPr>
              <a:defRPr sz="2793"/>
            </a:lvl2pPr>
            <a:lvl3pPr>
              <a:defRPr sz="2394"/>
            </a:lvl3pPr>
            <a:lvl4pPr>
              <a:defRPr sz="1995"/>
            </a:lvl4pPr>
            <a:lvl5pPr>
              <a:defRPr sz="1995"/>
            </a:lvl5pPr>
            <a:lvl6pPr>
              <a:defRPr sz="1995"/>
            </a:lvl6pPr>
            <a:lvl7pPr>
              <a:defRPr sz="1995"/>
            </a:lvl7pPr>
            <a:lvl8pPr>
              <a:defRPr sz="1995"/>
            </a:lvl8pPr>
            <a:lvl9pPr>
              <a:defRPr sz="1995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342906" y="2072925"/>
            <a:ext cx="2256235" cy="6775980"/>
          </a:xfrm>
        </p:spPr>
        <p:txBody>
          <a:bodyPr/>
          <a:lstStyle>
            <a:lvl1pPr marL="0" indent="0">
              <a:buNone/>
              <a:defRPr sz="1397"/>
            </a:lvl1pPr>
            <a:lvl2pPr marL="456012" indent="0">
              <a:buNone/>
              <a:defRPr sz="1197"/>
            </a:lvl2pPr>
            <a:lvl3pPr marL="912024" indent="0">
              <a:buNone/>
              <a:defRPr sz="998"/>
            </a:lvl3pPr>
            <a:lvl4pPr marL="1368036" indent="0">
              <a:buNone/>
              <a:defRPr sz="897"/>
            </a:lvl4pPr>
            <a:lvl5pPr marL="1824048" indent="0">
              <a:buNone/>
              <a:defRPr sz="897"/>
            </a:lvl5pPr>
            <a:lvl6pPr marL="2280061" indent="0">
              <a:buNone/>
              <a:defRPr sz="897"/>
            </a:lvl6pPr>
            <a:lvl7pPr marL="2736071" indent="0">
              <a:buNone/>
              <a:defRPr sz="897"/>
            </a:lvl7pPr>
            <a:lvl8pPr marL="3192083" indent="0">
              <a:buNone/>
              <a:defRPr sz="897"/>
            </a:lvl8pPr>
            <a:lvl9pPr marL="3648096" indent="0">
              <a:buNone/>
              <a:defRPr sz="89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C80750-3458-4B00-9A23-1C5531E5405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8024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44219" y="6934203"/>
            <a:ext cx="4114800" cy="818622"/>
          </a:xfrm>
        </p:spPr>
        <p:txBody>
          <a:bodyPr anchor="b"/>
          <a:lstStyle>
            <a:lvl1pPr algn="l">
              <a:defRPr sz="1995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344219" y="885122"/>
            <a:ext cx="4114800" cy="5943600"/>
          </a:xfrm>
        </p:spPr>
        <p:txBody>
          <a:bodyPr/>
          <a:lstStyle>
            <a:lvl1pPr marL="0" indent="0">
              <a:buNone/>
              <a:defRPr sz="3191"/>
            </a:lvl1pPr>
            <a:lvl2pPr marL="456012" indent="0">
              <a:buNone/>
              <a:defRPr sz="2793"/>
            </a:lvl2pPr>
            <a:lvl3pPr marL="912024" indent="0">
              <a:buNone/>
              <a:defRPr sz="2394"/>
            </a:lvl3pPr>
            <a:lvl4pPr marL="1368036" indent="0">
              <a:buNone/>
              <a:defRPr sz="1995"/>
            </a:lvl4pPr>
            <a:lvl5pPr marL="1824048" indent="0">
              <a:buNone/>
              <a:defRPr sz="1995"/>
            </a:lvl5pPr>
            <a:lvl6pPr marL="2280061" indent="0">
              <a:buNone/>
              <a:defRPr sz="1995"/>
            </a:lvl6pPr>
            <a:lvl7pPr marL="2736071" indent="0">
              <a:buNone/>
              <a:defRPr sz="1995"/>
            </a:lvl7pPr>
            <a:lvl8pPr marL="3192083" indent="0">
              <a:buNone/>
              <a:defRPr sz="1995"/>
            </a:lvl8pPr>
            <a:lvl9pPr marL="3648096" indent="0">
              <a:buNone/>
              <a:defRPr sz="1995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344219" y="7752825"/>
            <a:ext cx="4114800" cy="1162578"/>
          </a:xfrm>
        </p:spPr>
        <p:txBody>
          <a:bodyPr/>
          <a:lstStyle>
            <a:lvl1pPr marL="0" indent="0">
              <a:buNone/>
              <a:defRPr sz="1397"/>
            </a:lvl1pPr>
            <a:lvl2pPr marL="456012" indent="0">
              <a:buNone/>
              <a:defRPr sz="1197"/>
            </a:lvl2pPr>
            <a:lvl3pPr marL="912024" indent="0">
              <a:buNone/>
              <a:defRPr sz="998"/>
            </a:lvl3pPr>
            <a:lvl4pPr marL="1368036" indent="0">
              <a:buNone/>
              <a:defRPr sz="897"/>
            </a:lvl4pPr>
            <a:lvl5pPr marL="1824048" indent="0">
              <a:buNone/>
              <a:defRPr sz="897"/>
            </a:lvl5pPr>
            <a:lvl6pPr marL="2280061" indent="0">
              <a:buNone/>
              <a:defRPr sz="897"/>
            </a:lvl6pPr>
            <a:lvl7pPr marL="2736071" indent="0">
              <a:buNone/>
              <a:defRPr sz="897"/>
            </a:lvl7pPr>
            <a:lvl8pPr marL="3192083" indent="0">
              <a:buNone/>
              <a:defRPr sz="897"/>
            </a:lvl8pPr>
            <a:lvl9pPr marL="3648096" indent="0">
              <a:buNone/>
              <a:defRPr sz="89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3E50E3-E623-4E09-B353-1585E9F23D6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63159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2903" y="397274"/>
            <a:ext cx="6172201" cy="165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2903" y="2311404"/>
            <a:ext cx="6172201" cy="6536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2903" y="9020309"/>
            <a:ext cx="1600200" cy="687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397"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43154" y="9020309"/>
            <a:ext cx="2171700" cy="687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397"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914903" y="9020309"/>
            <a:ext cx="1600200" cy="687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397">
                <a:ea typeface="ＭＳ Ｐゴシック" charset="-128"/>
              </a:defRPr>
            </a:lvl1pPr>
          </a:lstStyle>
          <a:p>
            <a:pPr>
              <a:defRPr/>
            </a:pPr>
            <a:fld id="{4529848B-8EB2-431A-B60E-E50A81F993D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389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389">
          <a:solidFill>
            <a:schemeClr val="tx2"/>
          </a:solidFill>
          <a:latin typeface="Arial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389">
          <a:solidFill>
            <a:schemeClr val="tx2"/>
          </a:solidFill>
          <a:latin typeface="Arial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389">
          <a:solidFill>
            <a:schemeClr val="tx2"/>
          </a:solidFill>
          <a:latin typeface="Arial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389">
          <a:solidFill>
            <a:schemeClr val="tx2"/>
          </a:solidFill>
          <a:latin typeface="Arial" charset="0"/>
          <a:ea typeface="ＭＳ Ｐゴシック" charset="-128"/>
        </a:defRPr>
      </a:lvl5pPr>
      <a:lvl6pPr marL="456012" algn="ctr" rtl="0" fontAlgn="base">
        <a:spcBef>
          <a:spcPct val="0"/>
        </a:spcBef>
        <a:spcAft>
          <a:spcPct val="0"/>
        </a:spcAft>
        <a:defRPr kumimoji="1" sz="4389">
          <a:solidFill>
            <a:schemeClr val="tx2"/>
          </a:solidFill>
          <a:latin typeface="Arial" charset="0"/>
          <a:ea typeface="ＭＳ Ｐゴシック" charset="-128"/>
        </a:defRPr>
      </a:lvl6pPr>
      <a:lvl7pPr marL="912024" algn="ctr" rtl="0" fontAlgn="base">
        <a:spcBef>
          <a:spcPct val="0"/>
        </a:spcBef>
        <a:spcAft>
          <a:spcPct val="0"/>
        </a:spcAft>
        <a:defRPr kumimoji="1" sz="4389">
          <a:solidFill>
            <a:schemeClr val="tx2"/>
          </a:solidFill>
          <a:latin typeface="Arial" charset="0"/>
          <a:ea typeface="ＭＳ Ｐゴシック" charset="-128"/>
        </a:defRPr>
      </a:lvl7pPr>
      <a:lvl8pPr marL="1368036" algn="ctr" rtl="0" fontAlgn="base">
        <a:spcBef>
          <a:spcPct val="0"/>
        </a:spcBef>
        <a:spcAft>
          <a:spcPct val="0"/>
        </a:spcAft>
        <a:defRPr kumimoji="1" sz="4389">
          <a:solidFill>
            <a:schemeClr val="tx2"/>
          </a:solidFill>
          <a:latin typeface="Arial" charset="0"/>
          <a:ea typeface="ＭＳ Ｐゴシック" charset="-128"/>
        </a:defRPr>
      </a:lvl8pPr>
      <a:lvl9pPr marL="1824048" algn="ctr" rtl="0" fontAlgn="base">
        <a:spcBef>
          <a:spcPct val="0"/>
        </a:spcBef>
        <a:spcAft>
          <a:spcPct val="0"/>
        </a:spcAft>
        <a:defRPr kumimoji="1" sz="4389">
          <a:solidFill>
            <a:schemeClr val="tx2"/>
          </a:solidFill>
          <a:latin typeface="Arial" charset="0"/>
          <a:ea typeface="ＭＳ Ｐゴシック" charset="-128"/>
        </a:defRPr>
      </a:lvl9pPr>
    </p:titleStyle>
    <p:bodyStyle>
      <a:lvl1pPr marL="342009" indent="-342009" algn="l" rtl="0" eaLnBrk="0" fontAlgn="base" hangingPunct="0">
        <a:spcBef>
          <a:spcPct val="20000"/>
        </a:spcBef>
        <a:spcAft>
          <a:spcPct val="0"/>
        </a:spcAft>
        <a:buChar char="•"/>
        <a:defRPr kumimoji="1" sz="3191">
          <a:solidFill>
            <a:schemeClr val="tx1"/>
          </a:solidFill>
          <a:latin typeface="+mn-lt"/>
          <a:ea typeface="+mn-ea"/>
          <a:cs typeface="+mn-cs"/>
        </a:defRPr>
      </a:lvl1pPr>
      <a:lvl2pPr marL="741020" indent="-285008" algn="l" rtl="0" eaLnBrk="0" fontAlgn="base" hangingPunct="0">
        <a:spcBef>
          <a:spcPct val="20000"/>
        </a:spcBef>
        <a:spcAft>
          <a:spcPct val="0"/>
        </a:spcAft>
        <a:buChar char="–"/>
        <a:defRPr kumimoji="1" sz="2793">
          <a:solidFill>
            <a:schemeClr val="tx1"/>
          </a:solidFill>
          <a:latin typeface="+mn-lt"/>
          <a:ea typeface="+mn-ea"/>
        </a:defRPr>
      </a:lvl2pPr>
      <a:lvl3pPr marL="1140028" indent="-228006" algn="l" rtl="0" eaLnBrk="0" fontAlgn="base" hangingPunct="0">
        <a:spcBef>
          <a:spcPct val="20000"/>
        </a:spcBef>
        <a:spcAft>
          <a:spcPct val="0"/>
        </a:spcAft>
        <a:buChar char="•"/>
        <a:defRPr kumimoji="1" sz="2394">
          <a:solidFill>
            <a:schemeClr val="tx1"/>
          </a:solidFill>
          <a:latin typeface="+mn-lt"/>
          <a:ea typeface="+mn-ea"/>
        </a:defRPr>
      </a:lvl3pPr>
      <a:lvl4pPr marL="1596042" indent="-228006" algn="l" rtl="0" eaLnBrk="0" fontAlgn="base" hangingPunct="0">
        <a:spcBef>
          <a:spcPct val="20000"/>
        </a:spcBef>
        <a:spcAft>
          <a:spcPct val="0"/>
        </a:spcAft>
        <a:buChar char="–"/>
        <a:defRPr kumimoji="1" sz="1995">
          <a:solidFill>
            <a:schemeClr val="tx1"/>
          </a:solidFill>
          <a:latin typeface="+mn-lt"/>
          <a:ea typeface="+mn-ea"/>
        </a:defRPr>
      </a:lvl4pPr>
      <a:lvl5pPr marL="2052054" indent="-228006" algn="l" rtl="0" eaLnBrk="0" fontAlgn="base" hangingPunct="0">
        <a:spcBef>
          <a:spcPct val="20000"/>
        </a:spcBef>
        <a:spcAft>
          <a:spcPct val="0"/>
        </a:spcAft>
        <a:buChar char="»"/>
        <a:defRPr kumimoji="1" sz="1995">
          <a:solidFill>
            <a:schemeClr val="tx1"/>
          </a:solidFill>
          <a:latin typeface="+mn-lt"/>
          <a:ea typeface="+mn-ea"/>
        </a:defRPr>
      </a:lvl5pPr>
      <a:lvl6pPr marL="2508066" indent="-228006" algn="l" rtl="0" fontAlgn="base">
        <a:spcBef>
          <a:spcPct val="20000"/>
        </a:spcBef>
        <a:spcAft>
          <a:spcPct val="0"/>
        </a:spcAft>
        <a:buChar char="»"/>
        <a:defRPr kumimoji="1" sz="1995">
          <a:solidFill>
            <a:schemeClr val="tx1"/>
          </a:solidFill>
          <a:latin typeface="+mn-lt"/>
          <a:ea typeface="+mn-ea"/>
        </a:defRPr>
      </a:lvl6pPr>
      <a:lvl7pPr marL="2964078" indent="-228006" algn="l" rtl="0" fontAlgn="base">
        <a:spcBef>
          <a:spcPct val="20000"/>
        </a:spcBef>
        <a:spcAft>
          <a:spcPct val="0"/>
        </a:spcAft>
        <a:buChar char="»"/>
        <a:defRPr kumimoji="1" sz="1995">
          <a:solidFill>
            <a:schemeClr val="tx1"/>
          </a:solidFill>
          <a:latin typeface="+mn-lt"/>
          <a:ea typeface="+mn-ea"/>
        </a:defRPr>
      </a:lvl7pPr>
      <a:lvl8pPr marL="3420090" indent="-228006" algn="l" rtl="0" fontAlgn="base">
        <a:spcBef>
          <a:spcPct val="20000"/>
        </a:spcBef>
        <a:spcAft>
          <a:spcPct val="0"/>
        </a:spcAft>
        <a:buChar char="»"/>
        <a:defRPr kumimoji="1" sz="1995">
          <a:solidFill>
            <a:schemeClr val="tx1"/>
          </a:solidFill>
          <a:latin typeface="+mn-lt"/>
          <a:ea typeface="+mn-ea"/>
        </a:defRPr>
      </a:lvl8pPr>
      <a:lvl9pPr marL="3876102" indent="-228006" algn="l" rtl="0" fontAlgn="base">
        <a:spcBef>
          <a:spcPct val="20000"/>
        </a:spcBef>
        <a:spcAft>
          <a:spcPct val="0"/>
        </a:spcAft>
        <a:buChar char="»"/>
        <a:defRPr kumimoji="1" sz="1995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2024" rtl="0" eaLnBrk="1" latinLnBrk="0" hangingPunct="1">
        <a:defRPr kumimoji="1" sz="1796" kern="1200">
          <a:solidFill>
            <a:schemeClr val="tx1"/>
          </a:solidFill>
          <a:latin typeface="+mn-lt"/>
          <a:ea typeface="+mn-ea"/>
          <a:cs typeface="+mn-cs"/>
        </a:defRPr>
      </a:lvl1pPr>
      <a:lvl2pPr marL="456012" algn="l" defTabSz="912024" rtl="0" eaLnBrk="1" latinLnBrk="0" hangingPunct="1">
        <a:defRPr kumimoji="1" sz="1796" kern="1200">
          <a:solidFill>
            <a:schemeClr val="tx1"/>
          </a:solidFill>
          <a:latin typeface="+mn-lt"/>
          <a:ea typeface="+mn-ea"/>
          <a:cs typeface="+mn-cs"/>
        </a:defRPr>
      </a:lvl2pPr>
      <a:lvl3pPr marL="912024" algn="l" defTabSz="912024" rtl="0" eaLnBrk="1" latinLnBrk="0" hangingPunct="1">
        <a:defRPr kumimoji="1" sz="1796" kern="1200">
          <a:solidFill>
            <a:schemeClr val="tx1"/>
          </a:solidFill>
          <a:latin typeface="+mn-lt"/>
          <a:ea typeface="+mn-ea"/>
          <a:cs typeface="+mn-cs"/>
        </a:defRPr>
      </a:lvl3pPr>
      <a:lvl4pPr marL="1368036" algn="l" defTabSz="912024" rtl="0" eaLnBrk="1" latinLnBrk="0" hangingPunct="1">
        <a:defRPr kumimoji="1" sz="1796" kern="1200">
          <a:solidFill>
            <a:schemeClr val="tx1"/>
          </a:solidFill>
          <a:latin typeface="+mn-lt"/>
          <a:ea typeface="+mn-ea"/>
          <a:cs typeface="+mn-cs"/>
        </a:defRPr>
      </a:lvl4pPr>
      <a:lvl5pPr marL="1824048" algn="l" defTabSz="912024" rtl="0" eaLnBrk="1" latinLnBrk="0" hangingPunct="1">
        <a:defRPr kumimoji="1" sz="1796" kern="1200">
          <a:solidFill>
            <a:schemeClr val="tx1"/>
          </a:solidFill>
          <a:latin typeface="+mn-lt"/>
          <a:ea typeface="+mn-ea"/>
          <a:cs typeface="+mn-cs"/>
        </a:defRPr>
      </a:lvl5pPr>
      <a:lvl6pPr marL="2280061" algn="l" defTabSz="912024" rtl="0" eaLnBrk="1" latinLnBrk="0" hangingPunct="1">
        <a:defRPr kumimoji="1" sz="1796" kern="1200">
          <a:solidFill>
            <a:schemeClr val="tx1"/>
          </a:solidFill>
          <a:latin typeface="+mn-lt"/>
          <a:ea typeface="+mn-ea"/>
          <a:cs typeface="+mn-cs"/>
        </a:defRPr>
      </a:lvl6pPr>
      <a:lvl7pPr marL="2736071" algn="l" defTabSz="912024" rtl="0" eaLnBrk="1" latinLnBrk="0" hangingPunct="1">
        <a:defRPr kumimoji="1" sz="1796" kern="1200">
          <a:solidFill>
            <a:schemeClr val="tx1"/>
          </a:solidFill>
          <a:latin typeface="+mn-lt"/>
          <a:ea typeface="+mn-ea"/>
          <a:cs typeface="+mn-cs"/>
        </a:defRPr>
      </a:lvl7pPr>
      <a:lvl8pPr marL="3192083" algn="l" defTabSz="912024" rtl="0" eaLnBrk="1" latinLnBrk="0" hangingPunct="1">
        <a:defRPr kumimoji="1" sz="1796" kern="1200">
          <a:solidFill>
            <a:schemeClr val="tx1"/>
          </a:solidFill>
          <a:latin typeface="+mn-lt"/>
          <a:ea typeface="+mn-ea"/>
          <a:cs typeface="+mn-cs"/>
        </a:defRPr>
      </a:lvl8pPr>
      <a:lvl9pPr marL="3648096" algn="l" defTabSz="912024" rtl="0" eaLnBrk="1" latinLnBrk="0" hangingPunct="1">
        <a:defRPr kumimoji="1" sz="179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5.jpeg"/><Relationship Id="rId7" Type="http://schemas.openxmlformats.org/officeDocument/2006/relationships/image" Target="../media/image8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image" Target="../media/image6.png"/><Relationship Id="rId10" Type="http://schemas.openxmlformats.org/officeDocument/2006/relationships/image" Target="../media/image2.png"/><Relationship Id="rId4" Type="http://schemas.openxmlformats.org/officeDocument/2006/relationships/hyperlink" Target="https://www.pref.osaka.lg.jp/keikakusuishin/syuuroushien/syougaisyasapotokan.html" TargetMode="External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10.png"/><Relationship Id="rId7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4.png"/><Relationship Id="rId7" Type="http://schemas.openxmlformats.org/officeDocument/2006/relationships/image" Target="../media/image2.png"/><Relationship Id="rId12" Type="http://schemas.openxmlformats.org/officeDocument/2006/relationships/image" Target="../media/image2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21.png"/><Relationship Id="rId5" Type="http://schemas.openxmlformats.org/officeDocument/2006/relationships/image" Target="../media/image17.jpeg"/><Relationship Id="rId10" Type="http://schemas.openxmlformats.org/officeDocument/2006/relationships/image" Target="../media/image20.png"/><Relationship Id="rId4" Type="http://schemas.openxmlformats.org/officeDocument/2006/relationships/image" Target="../media/image16.png"/><Relationship Id="rId9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132123" y="8683974"/>
            <a:ext cx="4928685" cy="318235"/>
          </a:xfrm>
        </p:spPr>
        <p:txBody>
          <a:bodyPr/>
          <a:lstStyle/>
          <a:p>
            <a:pPr eaLnBrk="1" hangingPunct="1"/>
            <a:r>
              <a:rPr lang="ja-JP" altLang="en-US" sz="1894" b="1" dirty="0">
                <a:solidFill>
                  <a:schemeClr val="accent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大阪府 商工労働部 雇用推進室　就業促進課</a:t>
            </a:r>
          </a:p>
        </p:txBody>
      </p:sp>
      <p:sp>
        <p:nvSpPr>
          <p:cNvPr id="2051" name="WordArt 11"/>
          <p:cNvSpPr>
            <a:spLocks noChangeArrowheads="1" noChangeShapeType="1" noTextEdit="1"/>
          </p:cNvSpPr>
          <p:nvPr/>
        </p:nvSpPr>
        <p:spPr bwMode="auto">
          <a:xfrm>
            <a:off x="727240" y="1064420"/>
            <a:ext cx="5403525" cy="53855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49940"/>
              </a:avLst>
            </a:prstTxWarp>
          </a:bodyPr>
          <a:lstStyle/>
          <a:p>
            <a:pPr algn="ctr"/>
            <a:r>
              <a:rPr lang="ja-JP" altLang="en-US" sz="4388" b="1" kern="10" dirty="0">
                <a:gradFill rotWithShape="1">
                  <a:gsLst>
                    <a:gs pos="0">
                      <a:srgbClr val="FF5DFF"/>
                    </a:gs>
                    <a:gs pos="100000">
                      <a:srgbClr val="FF00FF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大阪ハートフル基金</a:t>
            </a:r>
          </a:p>
        </p:txBody>
      </p:sp>
      <p:sp>
        <p:nvSpPr>
          <p:cNvPr id="2054" name="Oval 12"/>
          <p:cNvSpPr>
            <a:spLocks noChangeAspect="1" noChangeArrowheads="1"/>
          </p:cNvSpPr>
          <p:nvPr/>
        </p:nvSpPr>
        <p:spPr bwMode="auto">
          <a:xfrm>
            <a:off x="769127" y="7258772"/>
            <a:ext cx="5319749" cy="1089458"/>
          </a:xfrm>
          <a:prstGeom prst="ellipse">
            <a:avLst/>
          </a:prstGeom>
          <a:solidFill>
            <a:srgbClr val="99FF33"/>
          </a:solidFill>
          <a:ln>
            <a:noFill/>
          </a:ln>
          <a:effectLst>
            <a:glow rad="228600">
              <a:srgbClr val="FFFF00">
                <a:alpha val="40000"/>
              </a:srgbClr>
            </a:glow>
            <a:outerShdw dist="35921" dir="2700000" algn="ctr" rotWithShape="0">
              <a:schemeClr val="bg2"/>
            </a:outerShdw>
          </a:effectLst>
        </p:spPr>
        <p:txBody>
          <a:bodyPr wrap="none" lIns="0" rIns="0" anchor="ctr"/>
          <a:lstStyle/>
          <a:p>
            <a:pPr>
              <a:lnSpc>
                <a:spcPct val="125000"/>
              </a:lnSpc>
              <a:defRPr/>
            </a:pPr>
            <a:r>
              <a:rPr lang="ja-JP" altLang="en-US" sz="1297" b="1" dirty="0" err="1">
                <a:solidFill>
                  <a:schemeClr val="accent5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障がい</a:t>
            </a:r>
            <a:r>
              <a:rPr lang="ja-JP" altLang="en-US" sz="1297" b="1" dirty="0">
                <a:solidFill>
                  <a:schemeClr val="accent5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者の働く場と機会を広げるため、府民や企業の</a:t>
            </a:r>
            <a:endParaRPr lang="en-US" altLang="ja-JP" sz="1297" b="1" dirty="0">
              <a:solidFill>
                <a:schemeClr val="accent5">
                  <a:lumMod val="2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ct val="125000"/>
              </a:lnSpc>
              <a:defRPr/>
            </a:pPr>
            <a:r>
              <a:rPr lang="ja-JP" altLang="en-US" sz="1297" b="1" dirty="0">
                <a:solidFill>
                  <a:schemeClr val="accent5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皆様から</a:t>
            </a:r>
            <a:r>
              <a:rPr lang="ja-JP" altLang="en-US" sz="1297" b="1">
                <a:solidFill>
                  <a:schemeClr val="accent5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広くご寄附を</a:t>
            </a:r>
            <a:r>
              <a:rPr lang="ja-JP" altLang="en-US" sz="1297" b="1" dirty="0">
                <a:solidFill>
                  <a:schemeClr val="accent5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募り、</a:t>
            </a:r>
            <a:r>
              <a:rPr lang="ja-JP" altLang="en-US" sz="1297" b="1" dirty="0" err="1">
                <a:solidFill>
                  <a:schemeClr val="accent5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障がい</a:t>
            </a:r>
            <a:r>
              <a:rPr lang="ja-JP" altLang="en-US" sz="1297" b="1" dirty="0">
                <a:solidFill>
                  <a:schemeClr val="accent5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者の雇用に取り組む</a:t>
            </a:r>
            <a:endParaRPr lang="en-US" altLang="ja-JP" sz="1297" b="1" dirty="0">
              <a:solidFill>
                <a:schemeClr val="accent5">
                  <a:lumMod val="2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ct val="125000"/>
              </a:lnSpc>
              <a:defRPr/>
            </a:pPr>
            <a:r>
              <a:rPr lang="ja-JP" altLang="en-US" sz="1297" b="1" dirty="0">
                <a:solidFill>
                  <a:schemeClr val="accent5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事業主の皆様を応援します。</a:t>
            </a:r>
          </a:p>
        </p:txBody>
      </p:sp>
      <p:pic>
        <p:nvPicPr>
          <p:cNvPr id="2055" name="Picture 8" descr="D:\HisatomiM\Desktop\imagechara - コピー.jpg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018" y="2228219"/>
            <a:ext cx="4487977" cy="4487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図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863"/>
          <a:stretch/>
        </p:blipFill>
        <p:spPr>
          <a:xfrm flipV="1">
            <a:off x="0" y="-79402"/>
            <a:ext cx="6902116" cy="808078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863"/>
          <a:stretch/>
        </p:blipFill>
        <p:spPr>
          <a:xfrm>
            <a:off x="9163" y="8890810"/>
            <a:ext cx="6872903" cy="1020529"/>
          </a:xfrm>
          <a:prstGeom prst="rect">
            <a:avLst/>
          </a:prstGeom>
        </p:spPr>
      </p:pic>
      <p:pic>
        <p:nvPicPr>
          <p:cNvPr id="205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736" y="513934"/>
            <a:ext cx="1184277" cy="324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03E1ABBF-36DF-E3C5-0047-CB71ED1E7A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5733" y="1646319"/>
            <a:ext cx="5026534" cy="53855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319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012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2793">
                <a:solidFill>
                  <a:schemeClr val="tx1"/>
                </a:solidFill>
                <a:latin typeface="+mn-lt"/>
                <a:ea typeface="+mn-ea"/>
              </a:defRPr>
            </a:lvl2pPr>
            <a:lvl3pPr marL="912024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2394">
                <a:solidFill>
                  <a:schemeClr val="tx1"/>
                </a:solidFill>
                <a:latin typeface="+mn-lt"/>
                <a:ea typeface="+mn-ea"/>
              </a:defRPr>
            </a:lvl3pPr>
            <a:lvl4pPr marL="1368036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1995">
                <a:solidFill>
                  <a:schemeClr val="tx1"/>
                </a:solidFill>
                <a:latin typeface="+mn-lt"/>
                <a:ea typeface="+mn-ea"/>
              </a:defRPr>
            </a:lvl4pPr>
            <a:lvl5pPr marL="1824048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1995">
                <a:solidFill>
                  <a:schemeClr val="tx1"/>
                </a:solidFill>
                <a:latin typeface="+mn-lt"/>
                <a:ea typeface="+mn-ea"/>
              </a:defRPr>
            </a:lvl5pPr>
            <a:lvl6pPr marL="2280061" indent="0" algn="ctr" rtl="0" fontAlgn="base">
              <a:spcBef>
                <a:spcPct val="20000"/>
              </a:spcBef>
              <a:spcAft>
                <a:spcPct val="0"/>
              </a:spcAft>
              <a:buNone/>
              <a:defRPr kumimoji="1" sz="1995">
                <a:solidFill>
                  <a:schemeClr val="tx1"/>
                </a:solidFill>
                <a:latin typeface="+mn-lt"/>
                <a:ea typeface="+mn-ea"/>
              </a:defRPr>
            </a:lvl6pPr>
            <a:lvl7pPr marL="2736071" indent="0" algn="ctr" rtl="0" fontAlgn="base">
              <a:spcBef>
                <a:spcPct val="20000"/>
              </a:spcBef>
              <a:spcAft>
                <a:spcPct val="0"/>
              </a:spcAft>
              <a:buNone/>
              <a:defRPr kumimoji="1" sz="1995">
                <a:solidFill>
                  <a:schemeClr val="tx1"/>
                </a:solidFill>
                <a:latin typeface="+mn-lt"/>
                <a:ea typeface="+mn-ea"/>
              </a:defRPr>
            </a:lvl7pPr>
            <a:lvl8pPr marL="3192083" indent="0" algn="ctr" rtl="0" fontAlgn="base">
              <a:spcBef>
                <a:spcPct val="20000"/>
              </a:spcBef>
              <a:spcAft>
                <a:spcPct val="0"/>
              </a:spcAft>
              <a:buNone/>
              <a:defRPr kumimoji="1" sz="1995">
                <a:solidFill>
                  <a:schemeClr val="tx1"/>
                </a:solidFill>
                <a:latin typeface="+mn-lt"/>
                <a:ea typeface="+mn-ea"/>
              </a:defRPr>
            </a:lvl8pPr>
            <a:lvl9pPr marL="3648096" indent="0" algn="ctr" rtl="0" fontAlgn="base">
              <a:spcBef>
                <a:spcPct val="20000"/>
              </a:spcBef>
              <a:spcAft>
                <a:spcPct val="0"/>
              </a:spcAft>
              <a:buNone/>
              <a:defRPr kumimoji="1" sz="1995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/>
            <a:r>
              <a:rPr lang="ja-JP" altLang="en-US" sz="3200" b="1" kern="0" dirty="0">
                <a:solidFill>
                  <a:srgbClr val="00B0F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◆　令和</a:t>
            </a:r>
            <a:r>
              <a:rPr lang="en-US" altLang="ja-JP" sz="3200" b="1" kern="0" dirty="0">
                <a:solidFill>
                  <a:srgbClr val="00B0F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5</a:t>
            </a:r>
            <a:r>
              <a:rPr lang="ja-JP" altLang="en-US" sz="3200" b="1" kern="0" dirty="0">
                <a:solidFill>
                  <a:srgbClr val="00B0F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年 事業報告　◆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角丸四角形 3"/>
          <p:cNvSpPr/>
          <p:nvPr/>
        </p:nvSpPr>
        <p:spPr>
          <a:xfrm>
            <a:off x="503862" y="1077362"/>
            <a:ext cx="5967008" cy="683969"/>
          </a:xfrm>
          <a:prstGeom prst="roundRect">
            <a:avLst/>
          </a:prstGeom>
          <a:solidFill>
            <a:srgbClr val="D3FDD3"/>
          </a:solidFill>
          <a:ln w="28575">
            <a:solidFill>
              <a:srgbClr val="A3FBA3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>
              <a:lnSpc>
                <a:spcPts val="2194"/>
              </a:lnSpc>
              <a:defRPr/>
            </a:pPr>
            <a:r>
              <a:rPr lang="ja-JP" alt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皆様からいただいた寄附金を活用して、　</a:t>
            </a:r>
            <a:endParaRPr lang="en-US" altLang="ja-JP" b="1" dirty="0">
              <a:effectLst>
                <a:outerShdw blurRad="38100" dist="38100" dir="2700000" algn="tl">
                  <a:srgbClr val="C0C0C0"/>
                </a:outerShdw>
              </a:effectLst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>
              <a:lnSpc>
                <a:spcPts val="2194"/>
              </a:lnSpc>
              <a:defRPr/>
            </a:pPr>
            <a:r>
              <a:rPr lang="ja-JP" altLang="en-US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障がい</a:t>
            </a:r>
            <a:r>
              <a:rPr lang="ja-JP" alt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者雇用をサポートする事業を行っています。</a:t>
            </a:r>
            <a:endParaRPr lang="ja-JP" altLang="en-US" sz="1047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818" y="543631"/>
            <a:ext cx="1184277" cy="324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16"/>
          <p:cNvSpPr>
            <a:spLocks noChangeArrowheads="1"/>
          </p:cNvSpPr>
          <p:nvPr/>
        </p:nvSpPr>
        <p:spPr bwMode="auto">
          <a:xfrm>
            <a:off x="540506" y="2673110"/>
            <a:ext cx="5699731" cy="835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lnSpc>
                <a:spcPts val="1596"/>
              </a:lnSpc>
            </a:pPr>
            <a:r>
              <a:rPr lang="ja-JP" altLang="en-US" sz="1197" dirty="0" err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障がい</a:t>
            </a:r>
            <a:r>
              <a:rPr lang="ja-JP" altLang="en-US" sz="1197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者の雇用や就労支援に積極的に取組む企業等を登録し、その取組みを</a:t>
            </a:r>
            <a:endParaRPr lang="en-US" altLang="ja-JP" sz="1197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eaLnBrk="1" hangingPunct="1">
              <a:lnSpc>
                <a:spcPts val="1596"/>
              </a:lnSpc>
            </a:pPr>
            <a:r>
              <a:rPr lang="ja-JP" altLang="en-US" sz="1197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広く発信することで、障がい者雇用の一層の拡大をめざす事業です。</a:t>
            </a:r>
            <a:endParaRPr lang="en-US" altLang="ja-JP" sz="1197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eaLnBrk="1" hangingPunct="1">
              <a:lnSpc>
                <a:spcPts val="1596"/>
              </a:lnSpc>
            </a:pPr>
            <a:r>
              <a:rPr lang="ja-JP" altLang="en-US" sz="1197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登録企業には職場実習等にご協力いただいています。</a:t>
            </a:r>
            <a:endParaRPr lang="en-US" altLang="ja-JP" sz="1197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eaLnBrk="1" hangingPunct="1">
              <a:lnSpc>
                <a:spcPts val="1596"/>
              </a:lnSpc>
              <a:spcBef>
                <a:spcPts val="599"/>
              </a:spcBef>
            </a:pPr>
            <a:r>
              <a:rPr lang="ja-JP" altLang="en-US" sz="1197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lang="en-US" altLang="ja-JP" sz="1197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【</a:t>
            </a:r>
            <a:r>
              <a:rPr lang="ja-JP" altLang="en-US" sz="1197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登録企業数（</a:t>
            </a:r>
            <a:r>
              <a:rPr lang="en-US" altLang="ja-JP" sz="1197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R5.</a:t>
            </a:r>
            <a:r>
              <a:rPr lang="ja-JP" altLang="en-US" sz="1197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３</a:t>
            </a:r>
            <a:r>
              <a:rPr lang="en-US" altLang="ja-JP" sz="1197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.</a:t>
            </a:r>
            <a:r>
              <a:rPr lang="ja-JP" altLang="en-US" sz="1197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３１現在）</a:t>
            </a:r>
            <a:r>
              <a:rPr lang="en-US" altLang="ja-JP" sz="1197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】</a:t>
            </a:r>
            <a:r>
              <a:rPr lang="ja-JP" altLang="en-US" sz="1197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　１９０社　</a:t>
            </a: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199" y="3657600"/>
            <a:ext cx="1177961" cy="1121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角丸四角形 7"/>
          <p:cNvSpPr/>
          <p:nvPr/>
        </p:nvSpPr>
        <p:spPr>
          <a:xfrm>
            <a:off x="593898" y="4826119"/>
            <a:ext cx="2736504" cy="752364"/>
          </a:xfrm>
          <a:prstGeom prst="roundRect">
            <a:avLst/>
          </a:prstGeom>
          <a:ln>
            <a:solidFill>
              <a:srgbClr val="FC7B10">
                <a:alpha val="58039"/>
              </a:srgb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Ins="17952" bIns="17952" rtlCol="0" anchor="ctr"/>
          <a:lstStyle/>
          <a:p>
            <a:r>
              <a:rPr lang="ja-JP" altLang="en-US" sz="1097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ロゴマークで</a:t>
            </a:r>
            <a:r>
              <a:rPr lang="ja-JP" altLang="en-US" sz="1097" dirty="0" err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障がい</a:t>
            </a:r>
            <a:r>
              <a:rPr lang="ja-JP" altLang="en-US" sz="1097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者雇用をＰＲ</a:t>
            </a:r>
            <a:endParaRPr lang="en-US" altLang="ja-JP" sz="1097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1097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していただいています</a:t>
            </a:r>
            <a:endParaRPr lang="en-US" altLang="ja-JP" sz="1097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1097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・店頭、事務所などへのステッカー貼付</a:t>
            </a:r>
            <a:endParaRPr lang="en-US" altLang="ja-JP" sz="1097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1097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・ＨＰ、名刺などでの表示</a:t>
            </a:r>
          </a:p>
        </p:txBody>
      </p:sp>
      <p:sp>
        <p:nvSpPr>
          <p:cNvPr id="9" name="角丸四角形 8"/>
          <p:cNvSpPr/>
          <p:nvPr/>
        </p:nvSpPr>
        <p:spPr>
          <a:xfrm>
            <a:off x="3673272" y="4981777"/>
            <a:ext cx="2230197" cy="484882"/>
          </a:xfrm>
          <a:prstGeom prst="roundRect">
            <a:avLst/>
          </a:prstGeom>
          <a:ln>
            <a:solidFill>
              <a:srgbClr val="FC7B10">
                <a:alpha val="58039"/>
              </a:srgb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Ins="17952" bIns="17952" rtlCol="0" anchor="ctr"/>
          <a:lstStyle/>
          <a:p>
            <a:r>
              <a:rPr lang="ja-JP" altLang="en-US" sz="1097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チラシやポスターで登録企業を</a:t>
            </a:r>
            <a:endParaRPr lang="en-US" altLang="ja-JP" sz="1097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1097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募集しています</a:t>
            </a:r>
          </a:p>
        </p:txBody>
      </p:sp>
      <p:grpSp>
        <p:nvGrpSpPr>
          <p:cNvPr id="16" name="グループ化 15"/>
          <p:cNvGrpSpPr/>
          <p:nvPr/>
        </p:nvGrpSpPr>
        <p:grpSpPr>
          <a:xfrm>
            <a:off x="323594" y="2079064"/>
            <a:ext cx="6244037" cy="4171385"/>
            <a:chOff x="263452" y="1687292"/>
            <a:chExt cx="6110597" cy="4134350"/>
          </a:xfrm>
        </p:grpSpPr>
        <p:grpSp>
          <p:nvGrpSpPr>
            <p:cNvPr id="17" name="グループ化 16"/>
            <p:cNvGrpSpPr/>
            <p:nvPr/>
          </p:nvGrpSpPr>
          <p:grpSpPr>
            <a:xfrm>
              <a:off x="263452" y="1687292"/>
              <a:ext cx="6110597" cy="4134350"/>
              <a:chOff x="263452" y="1687292"/>
              <a:chExt cx="6110597" cy="4134350"/>
            </a:xfrm>
          </p:grpSpPr>
          <p:sp>
            <p:nvSpPr>
              <p:cNvPr id="19" name="角丸四角形 18"/>
              <p:cNvSpPr/>
              <p:nvPr/>
            </p:nvSpPr>
            <p:spPr>
              <a:xfrm>
                <a:off x="263452" y="2037498"/>
                <a:ext cx="6110597" cy="3784144"/>
              </a:xfrm>
              <a:prstGeom prst="roundRect">
                <a:avLst>
                  <a:gd name="adj" fmla="val 6598"/>
                </a:avLst>
              </a:prstGeom>
              <a:noFill/>
              <a:ln w="19050">
                <a:solidFill>
                  <a:srgbClr val="FF66CC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" name="角丸四角形 19"/>
              <p:cNvSpPr/>
              <p:nvPr/>
            </p:nvSpPr>
            <p:spPr>
              <a:xfrm>
                <a:off x="263452" y="1687292"/>
                <a:ext cx="4416647" cy="533400"/>
              </a:xfrm>
              <a:prstGeom prst="roundRect">
                <a:avLst/>
              </a:prstGeom>
              <a:solidFill>
                <a:srgbClr val="FFD9F2"/>
              </a:solidFill>
              <a:ln w="38100" cmpd="thickThin">
                <a:solidFill>
                  <a:srgbClr val="FF66CC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ja-JP" altLang="en-US" b="1" dirty="0" err="1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障がい</a:t>
                </a:r>
                <a:r>
                  <a:rPr lang="ja-JP" altLang="en-US" b="1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者サポートカンパニー制度</a:t>
                </a:r>
                <a:r>
                  <a:rPr lang="ja-JP" altLang="en-US" b="1" dirty="0">
                    <a:latin typeface="HG丸ｺﾞｼｯｸM-PRO" pitchFamily="50" charset="-128"/>
                    <a:ea typeface="HG丸ｺﾞｼｯｸM-PRO" pitchFamily="50" charset="-128"/>
                  </a:rPr>
                  <a:t>　</a:t>
                </a:r>
              </a:p>
            </p:txBody>
          </p:sp>
        </p:grpSp>
        <p:sp>
          <p:nvSpPr>
            <p:cNvPr id="18" name="テキスト ボックス 17"/>
            <p:cNvSpPr txBox="1"/>
            <p:nvPr/>
          </p:nvSpPr>
          <p:spPr>
            <a:xfrm>
              <a:off x="445752" y="5202284"/>
              <a:ext cx="5671966" cy="558254"/>
            </a:xfrm>
            <a:prstGeom prst="rect">
              <a:avLst/>
            </a:prstGeom>
            <a:ln w="63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Ins="3590" rtlCol="0" anchor="b" anchorCtr="0">
              <a:noAutofit/>
            </a:bodyPr>
            <a:lstStyle/>
            <a:p>
              <a:pPr>
                <a:spcBef>
                  <a:spcPts val="0"/>
                </a:spcBef>
              </a:pPr>
              <a:r>
                <a:rPr lang="ja-JP" altLang="en-US" sz="1100" dirty="0"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◆</a:t>
              </a:r>
              <a:r>
                <a:rPr lang="ja-JP" altLang="en-US" sz="1100" dirty="0" err="1"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障がい</a:t>
              </a:r>
              <a:r>
                <a:rPr lang="ja-JP" altLang="en-US" sz="1100" dirty="0"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者サポートカンパニー制度の詳細はホームページでご紹介しています。</a:t>
              </a:r>
              <a:endParaRPr lang="en-US" altLang="ja-JP" sz="1100" dirty="0"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  <a:p>
              <a:pPr>
                <a:spcBef>
                  <a:spcPts val="0"/>
                </a:spcBef>
              </a:pPr>
              <a:r>
                <a:rPr lang="ja-JP" altLang="en-US" sz="1100" dirty="0"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　検索エンジンで「大阪府　サポートカンパニー」と検索</a:t>
              </a:r>
              <a:endParaRPr lang="en-US" altLang="ja-JP" sz="1100" dirty="0"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  <a:p>
              <a:r>
                <a:rPr lang="en-US" altLang="ja-JP" sz="900" dirty="0">
                  <a:latin typeface="BIZ UDPゴシック" panose="020B0400000000000000" pitchFamily="50" charset="-128"/>
                  <a:ea typeface="BIZ UDPゴシック" panose="020B0400000000000000" pitchFamily="50" charset="-128"/>
                  <a:hlinkClick r:id="rId4"/>
                </a:rPr>
                <a:t>https://www.pref.osaka.lg.jp/keikakusuishin/syuuroushien/syougaisyasapotokan.html</a:t>
              </a:r>
              <a:endParaRPr lang="en-US" altLang="ja-JP" sz="900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pic>
        <p:nvPicPr>
          <p:cNvPr id="3" name="図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5846" y="5533470"/>
            <a:ext cx="428067" cy="418706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01284">
            <a:off x="4519380" y="3765837"/>
            <a:ext cx="1394668" cy="899494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735849">
            <a:off x="3981556" y="3708893"/>
            <a:ext cx="737615" cy="1023996"/>
          </a:xfrm>
          <a:prstGeom prst="rect">
            <a:avLst/>
          </a:prstGeom>
        </p:spPr>
      </p:pic>
      <p:pic>
        <p:nvPicPr>
          <p:cNvPr id="22" name="図 2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863"/>
          <a:stretch/>
        </p:blipFill>
        <p:spPr>
          <a:xfrm>
            <a:off x="9162" y="8918568"/>
            <a:ext cx="6872903" cy="987432"/>
          </a:xfrm>
          <a:prstGeom prst="rect">
            <a:avLst/>
          </a:prstGeom>
        </p:spPr>
      </p:pic>
      <p:grpSp>
        <p:nvGrpSpPr>
          <p:cNvPr id="24" name="グループ化 23"/>
          <p:cNvGrpSpPr/>
          <p:nvPr/>
        </p:nvGrpSpPr>
        <p:grpSpPr>
          <a:xfrm>
            <a:off x="323594" y="6372242"/>
            <a:ext cx="6278402" cy="2703589"/>
            <a:chOff x="221851" y="-434480"/>
            <a:chExt cx="6295220" cy="3841139"/>
          </a:xfrm>
        </p:grpSpPr>
        <p:sp>
          <p:nvSpPr>
            <p:cNvPr id="25" name="角丸四角形 24"/>
            <p:cNvSpPr/>
            <p:nvPr/>
          </p:nvSpPr>
          <p:spPr>
            <a:xfrm>
              <a:off x="221851" y="-105861"/>
              <a:ext cx="6280149" cy="3512520"/>
            </a:xfrm>
            <a:prstGeom prst="roundRect">
              <a:avLst>
                <a:gd name="adj" fmla="val 3723"/>
              </a:avLst>
            </a:prstGeom>
            <a:noFill/>
            <a:ln w="19050">
              <a:solidFill>
                <a:srgbClr val="FF66CC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角丸四角形 25"/>
            <p:cNvSpPr/>
            <p:nvPr/>
          </p:nvSpPr>
          <p:spPr>
            <a:xfrm>
              <a:off x="221851" y="-434480"/>
              <a:ext cx="3838574" cy="800570"/>
            </a:xfrm>
            <a:prstGeom prst="roundRect">
              <a:avLst/>
            </a:prstGeom>
            <a:solidFill>
              <a:srgbClr val="FFD9F2"/>
            </a:solidFill>
            <a:ln w="38100" cmpd="thickThin">
              <a:solidFill>
                <a:srgbClr val="FF66CC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sz="1596" b="1" dirty="0" err="1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精神障がい</a:t>
              </a:r>
              <a:r>
                <a:rPr lang="ja-JP" altLang="en-US" sz="1596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者等職場定着支援事業</a:t>
              </a:r>
              <a:endParaRPr lang="en-US" altLang="ja-JP" sz="1596" b="1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27" name="Rectangle 16"/>
            <p:cNvSpPr>
              <a:spLocks noChangeArrowheads="1"/>
            </p:cNvSpPr>
            <p:nvPr/>
          </p:nvSpPr>
          <p:spPr bwMode="auto">
            <a:xfrm>
              <a:off x="346759" y="694709"/>
              <a:ext cx="6170312" cy="25886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197" dirty="0" err="1">
                  <a:latin typeface="BIZ UDPゴシック" panose="020B0400000000000000" pitchFamily="50" charset="-128"/>
                  <a:ea typeface="BIZ UDPゴシック" panose="020B0400000000000000" pitchFamily="50" charset="-128"/>
                  <a:cs typeface="Meiryo UI" panose="020B0604030504040204" pitchFamily="50" charset="-128"/>
                </a:rPr>
                <a:t>精神障がい</a:t>
              </a:r>
              <a:r>
                <a:rPr lang="ja-JP" altLang="en-US" sz="1197" dirty="0">
                  <a:latin typeface="BIZ UDPゴシック" panose="020B0400000000000000" pitchFamily="50" charset="-128"/>
                  <a:ea typeface="BIZ UDPゴシック" panose="020B0400000000000000" pitchFamily="50" charset="-128"/>
                  <a:cs typeface="Meiryo UI" panose="020B0604030504040204" pitchFamily="50" charset="-128"/>
                </a:rPr>
                <a:t>者等職場定着支援員を配置して、精神障がい者等の職場定着に</a:t>
              </a:r>
              <a:endParaRPr lang="en-US" altLang="ja-JP" sz="1197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197" dirty="0">
                  <a:latin typeface="BIZ UDPゴシック" panose="020B0400000000000000" pitchFamily="50" charset="-128"/>
                  <a:ea typeface="BIZ UDPゴシック" panose="020B0400000000000000" pitchFamily="50" charset="-128"/>
                  <a:cs typeface="Meiryo UI" panose="020B0604030504040204" pitchFamily="50" charset="-128"/>
                </a:rPr>
                <a:t>不安や悩みを抱える中小事業主を訪問し、職場定着に必要な助言や解決策</a:t>
              </a:r>
              <a:endParaRPr lang="en-US" altLang="ja-JP" sz="1197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197" dirty="0">
                  <a:latin typeface="BIZ UDPゴシック" panose="020B0400000000000000" pitchFamily="50" charset="-128"/>
                  <a:ea typeface="BIZ UDPゴシック" panose="020B0400000000000000" pitchFamily="50" charset="-128"/>
                  <a:cs typeface="Meiryo UI" panose="020B0604030504040204" pitchFamily="50" charset="-128"/>
                </a:rPr>
                <a:t>の提案などのサポートをしています。</a:t>
              </a:r>
              <a:endParaRPr lang="en-US" altLang="ja-JP" sz="1197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ja-JP" sz="1197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197" dirty="0">
                  <a:solidFill>
                    <a:srgbClr val="00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Meiryo UI" panose="020B0604030504040204" pitchFamily="50" charset="-128"/>
                </a:rPr>
                <a:t>（支援内容）</a:t>
              </a:r>
              <a:endParaRPr lang="en-US" altLang="ja-JP" sz="1197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197" dirty="0">
                  <a:solidFill>
                    <a:srgbClr val="00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Meiryo UI" panose="020B0604030504040204" pitchFamily="50" charset="-128"/>
                </a:rPr>
                <a:t>・中小事業主に雇用される</a:t>
              </a:r>
              <a:r>
                <a:rPr lang="ja-JP" altLang="en-US" sz="1197" dirty="0" err="1">
                  <a:solidFill>
                    <a:srgbClr val="00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Meiryo UI" panose="020B0604030504040204" pitchFamily="50" charset="-128"/>
                </a:rPr>
                <a:t>精神障がい</a:t>
              </a:r>
              <a:r>
                <a:rPr lang="ja-JP" altLang="en-US" sz="1197" dirty="0">
                  <a:solidFill>
                    <a:srgbClr val="00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Meiryo UI" panose="020B0604030504040204" pitchFamily="50" charset="-128"/>
                </a:rPr>
                <a:t>者等の職場定着支援</a:t>
              </a:r>
              <a:endParaRPr lang="en-US" altLang="ja-JP" sz="1197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197" dirty="0">
                  <a:solidFill>
                    <a:srgbClr val="00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Meiryo UI" panose="020B0604030504040204" pitchFamily="50" charset="-128"/>
                </a:rPr>
                <a:t>・中小事業主に対する職場生活相談員や在籍型ジョブコーチの配置奨励</a:t>
              </a:r>
              <a:endParaRPr lang="en-US" altLang="ja-JP" sz="1197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197" dirty="0">
                  <a:solidFill>
                    <a:srgbClr val="00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Meiryo UI" panose="020B0604030504040204" pitchFamily="50" charset="-128"/>
                </a:rPr>
                <a:t>・中小事業主と</a:t>
              </a:r>
              <a:r>
                <a:rPr lang="ja-JP" altLang="en-US" sz="1197" dirty="0" err="1">
                  <a:solidFill>
                    <a:srgbClr val="00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Meiryo UI" panose="020B0604030504040204" pitchFamily="50" charset="-128"/>
                </a:rPr>
                <a:t>障がい</a:t>
              </a:r>
              <a:r>
                <a:rPr lang="ja-JP" altLang="en-US" sz="1197" dirty="0">
                  <a:solidFill>
                    <a:srgbClr val="00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Meiryo UI" panose="020B0604030504040204" pitchFamily="50" charset="-128"/>
                </a:rPr>
                <a:t>者就業・生活支援センターとの連携支援</a:t>
              </a:r>
              <a:endParaRPr lang="en-US" altLang="ja-JP" sz="1197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197" dirty="0">
                  <a:solidFill>
                    <a:srgbClr val="00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Meiryo UI" panose="020B0604030504040204" pitchFamily="50" charset="-128"/>
                </a:rPr>
                <a:t>・中小事業主に対する同業種・同規模の職場定着支援事例の紹介　など</a:t>
              </a:r>
              <a:endParaRPr lang="en-US" altLang="ja-JP" sz="1197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ja-JP" sz="1197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ja-JP" sz="1197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ja-JP" sz="1197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ja-JP" sz="1197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</p:grpSp>
      <p:pic>
        <p:nvPicPr>
          <p:cNvPr id="28" name="Picture 4" descr="D:\HisatomiM\Desktop\ハートフルチラシうら花のみ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6183" y="7810301"/>
            <a:ext cx="687744" cy="1005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図 29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863"/>
          <a:stretch/>
        </p:blipFill>
        <p:spPr>
          <a:xfrm flipV="1">
            <a:off x="0" y="-79402"/>
            <a:ext cx="6902116" cy="808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3664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テキスト ボックス 18"/>
          <p:cNvSpPr txBox="1"/>
          <p:nvPr/>
        </p:nvSpPr>
        <p:spPr>
          <a:xfrm>
            <a:off x="304346" y="7873826"/>
            <a:ext cx="5928465" cy="82920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en-US" altLang="ja-JP" sz="1197" dirty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sz="1197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◆冊子の内容はホームページからご覧いただけます。</a:t>
            </a:r>
            <a:endParaRPr lang="en-US" altLang="ja-JP" sz="1197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lang="ja-JP" altLang="en-US" sz="1197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検索エンジンで「大阪府　</a:t>
            </a:r>
            <a:r>
              <a:rPr lang="ja-JP" altLang="en-US" sz="1197" dirty="0" err="1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障がい</a:t>
            </a:r>
            <a:r>
              <a:rPr lang="ja-JP" altLang="en-US" sz="1197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者雇用に関す冊子・リーフレット」と検索　</a:t>
            </a:r>
            <a:endParaRPr lang="en-US" altLang="ja-JP" sz="1197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lang="ja-JP" altLang="en-US" sz="1197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</a:t>
            </a:r>
            <a:r>
              <a:rPr lang="en-US" altLang="ja-JP" sz="1197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https://www.pref.osaka.lg.jp/koyotaisaku/syogaisyakoyo/book.html</a:t>
            </a:r>
          </a:p>
        </p:txBody>
      </p:sp>
      <p:grpSp>
        <p:nvGrpSpPr>
          <p:cNvPr id="17" name="グループ化 16"/>
          <p:cNvGrpSpPr/>
          <p:nvPr/>
        </p:nvGrpSpPr>
        <p:grpSpPr>
          <a:xfrm>
            <a:off x="275771" y="991494"/>
            <a:ext cx="6263370" cy="7851948"/>
            <a:chOff x="335395" y="229699"/>
            <a:chExt cx="6280149" cy="5686187"/>
          </a:xfrm>
        </p:grpSpPr>
        <p:sp>
          <p:nvSpPr>
            <p:cNvPr id="2" name="角丸四角形 1"/>
            <p:cNvSpPr/>
            <p:nvPr/>
          </p:nvSpPr>
          <p:spPr>
            <a:xfrm>
              <a:off x="335395" y="481763"/>
              <a:ext cx="6280149" cy="5434123"/>
            </a:xfrm>
            <a:prstGeom prst="roundRect">
              <a:avLst>
                <a:gd name="adj" fmla="val 3723"/>
              </a:avLst>
            </a:prstGeom>
            <a:noFill/>
            <a:ln w="19050">
              <a:solidFill>
                <a:srgbClr val="FF66CC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" name="角丸四角形 2"/>
            <p:cNvSpPr/>
            <p:nvPr/>
          </p:nvSpPr>
          <p:spPr>
            <a:xfrm>
              <a:off x="335395" y="229699"/>
              <a:ext cx="3838574" cy="533400"/>
            </a:xfrm>
            <a:prstGeom prst="roundRect">
              <a:avLst/>
            </a:prstGeom>
            <a:solidFill>
              <a:srgbClr val="FFD9F2"/>
            </a:solidFill>
            <a:ln w="38100" cmpd="thickThin">
              <a:solidFill>
                <a:srgbClr val="FF66CC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sz="1596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精神・</a:t>
              </a:r>
              <a:r>
                <a:rPr lang="ja-JP" altLang="en-US" sz="1596" b="1" dirty="0" err="1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発達障がい</a:t>
              </a:r>
              <a:r>
                <a:rPr lang="ja-JP" altLang="en-US" sz="1596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者等雇用啓発事業</a:t>
              </a:r>
            </a:p>
          </p:txBody>
        </p:sp>
        <p:sp>
          <p:nvSpPr>
            <p:cNvPr id="6" name="Rectangle 16"/>
            <p:cNvSpPr>
              <a:spLocks noChangeArrowheads="1"/>
            </p:cNvSpPr>
            <p:nvPr/>
          </p:nvSpPr>
          <p:spPr bwMode="auto">
            <a:xfrm>
              <a:off x="582069" y="1695553"/>
              <a:ext cx="3971357" cy="10884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9pPr>
            </a:lstStyle>
            <a:p>
              <a:pPr eaLnBrk="1" hangingPunct="1">
                <a:lnSpc>
                  <a:spcPts val="1700"/>
                </a:lnSpc>
              </a:pPr>
              <a:r>
                <a:rPr lang="ja-JP" altLang="en-US" sz="1400" dirty="0" err="1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障がい</a:t>
              </a:r>
              <a:r>
                <a:rPr lang="ja-JP" altLang="en-US" sz="14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者雇用の経験の少ない企業等に対して、近年求職者の増加が著しい精神障がい者・発達障がい者を中心に、雇用や障がい特性の基本的な知識を知っていただき、障がい者雇用の裾野を広げ、職場定着に繋げるためのハンドブックを作成し頒布しています。</a:t>
              </a:r>
              <a:endParaRPr lang="en-US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pPr eaLnBrk="1" hangingPunct="1">
                <a:lnSpc>
                  <a:spcPts val="1796"/>
                </a:lnSpc>
              </a:pPr>
              <a:endParaRPr lang="en-US" altLang="ja-JP" sz="1197" dirty="0">
                <a:latin typeface="HG丸ｺﾞｼｯｸM-PRO" pitchFamily="50" charset="-128"/>
                <a:ea typeface="HG丸ｺﾞｼｯｸM-PRO" pitchFamily="50" charset="-128"/>
              </a:endParaRPr>
            </a:p>
          </p:txBody>
        </p:sp>
      </p:grpSp>
      <p:pic>
        <p:nvPicPr>
          <p:cNvPr id="1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818" y="543631"/>
            <a:ext cx="1184277" cy="324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角丸四角形 19"/>
          <p:cNvSpPr/>
          <p:nvPr/>
        </p:nvSpPr>
        <p:spPr>
          <a:xfrm>
            <a:off x="7010400" y="4260752"/>
            <a:ext cx="2767863" cy="1096765"/>
          </a:xfrm>
          <a:prstGeom prst="roundRect">
            <a:avLst/>
          </a:prstGeom>
          <a:ln>
            <a:solidFill>
              <a:srgbClr val="FC7B10">
                <a:alpha val="58039"/>
              </a:srgb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Ins="3590" bIns="17952" rtlCol="0" anchor="ctr"/>
          <a:lstStyle/>
          <a:p>
            <a:pPr>
              <a:lnSpc>
                <a:spcPts val="1596"/>
              </a:lnSpc>
            </a:pPr>
            <a:r>
              <a:rPr lang="en-US" altLang="ja-JP" sz="1097" dirty="0">
                <a:latin typeface="HG丸ｺﾞｼｯｸM-PRO" pitchFamily="50" charset="-128"/>
                <a:ea typeface="HG丸ｺﾞｼｯｸM-PRO" pitchFamily="50" charset="-128"/>
              </a:rPr>
              <a:t>》</a:t>
            </a:r>
            <a:r>
              <a:rPr lang="ja-JP" altLang="en-US" sz="1097" dirty="0">
                <a:latin typeface="HG丸ｺﾞｼｯｸM-PRO" pitchFamily="50" charset="-128"/>
                <a:ea typeface="HG丸ｺﾞｼｯｸM-PRO" pitchFamily="50" charset="-128"/>
              </a:rPr>
              <a:t>経営者から職場の担当者まで、</a:t>
            </a:r>
          </a:p>
          <a:p>
            <a:pPr>
              <a:lnSpc>
                <a:spcPts val="1596"/>
              </a:lnSpc>
            </a:pPr>
            <a:r>
              <a:rPr lang="ja-JP" altLang="en-US" sz="1097" dirty="0">
                <a:latin typeface="HG丸ｺﾞｼｯｸM-PRO" pitchFamily="50" charset="-128"/>
                <a:ea typeface="HG丸ｺﾞｼｯｸM-PRO" pitchFamily="50" charset="-128"/>
              </a:rPr>
              <a:t>　手軽に参考にできるハンドブック</a:t>
            </a:r>
          </a:p>
          <a:p>
            <a:pPr>
              <a:lnSpc>
                <a:spcPts val="1596"/>
              </a:lnSpc>
            </a:pPr>
            <a:r>
              <a:rPr lang="en-US" altLang="ja-JP" sz="1097" dirty="0">
                <a:latin typeface="HG丸ｺﾞｼｯｸM-PRO" pitchFamily="50" charset="-128"/>
                <a:ea typeface="HG丸ｺﾞｼｯｸM-PRO" pitchFamily="50" charset="-128"/>
              </a:rPr>
              <a:t>》</a:t>
            </a:r>
            <a:r>
              <a:rPr lang="ja-JP" altLang="en-US" sz="1097" dirty="0">
                <a:latin typeface="HG丸ｺﾞｼｯｸM-PRO" pitchFamily="50" charset="-128"/>
                <a:ea typeface="HG丸ｺﾞｼｯｸM-PRO" pitchFamily="50" charset="-128"/>
              </a:rPr>
              <a:t>イラストや事例紹介などが多く、</a:t>
            </a:r>
          </a:p>
          <a:p>
            <a:pPr>
              <a:lnSpc>
                <a:spcPts val="1596"/>
              </a:lnSpc>
            </a:pPr>
            <a:r>
              <a:rPr lang="ja-JP" altLang="en-US" sz="1097" dirty="0">
                <a:latin typeface="HG丸ｺﾞｼｯｸM-PRO" pitchFamily="50" charset="-128"/>
                <a:ea typeface="HG丸ｺﾞｼｯｸM-PRO" pitchFamily="50" charset="-128"/>
              </a:rPr>
              <a:t>　はじめてでもイメージしやすい内容</a:t>
            </a:r>
            <a:endParaRPr lang="ja-JP" altLang="en-US" sz="1097" dirty="0"/>
          </a:p>
        </p:txBody>
      </p:sp>
      <p:pic>
        <p:nvPicPr>
          <p:cNvPr id="23" name="図 22"/>
          <p:cNvPicPr>
            <a:picLocks noChangeAspect="1"/>
          </p:cNvPicPr>
          <p:nvPr/>
        </p:nvPicPr>
        <p:blipFill rotWithShape="1">
          <a:blip r:embed="rId3"/>
          <a:srcRect l="50311" t="13326" r="17094" b="2061"/>
          <a:stretch/>
        </p:blipFill>
        <p:spPr bwMode="auto">
          <a:xfrm>
            <a:off x="4394750" y="4899387"/>
            <a:ext cx="2041694" cy="2736968"/>
          </a:xfrm>
          <a:prstGeom prst="rect">
            <a:avLst/>
          </a:prstGeom>
          <a:ln w="635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図 23"/>
          <p:cNvPicPr>
            <a:picLocks noChangeAspect="1"/>
          </p:cNvPicPr>
          <p:nvPr/>
        </p:nvPicPr>
        <p:blipFill rotWithShape="1">
          <a:blip r:embed="rId4"/>
          <a:srcRect l="50476" t="12998" r="17094" b="2388"/>
          <a:stretch/>
        </p:blipFill>
        <p:spPr bwMode="auto">
          <a:xfrm>
            <a:off x="4390101" y="1623121"/>
            <a:ext cx="2027051" cy="2748148"/>
          </a:xfrm>
          <a:prstGeom prst="rect">
            <a:avLst/>
          </a:prstGeom>
          <a:ln w="635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058" y="8288427"/>
            <a:ext cx="450844" cy="450844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22" name="図 2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863"/>
          <a:stretch/>
        </p:blipFill>
        <p:spPr>
          <a:xfrm>
            <a:off x="9162" y="8829412"/>
            <a:ext cx="6872903" cy="1076589"/>
          </a:xfrm>
          <a:prstGeom prst="rect">
            <a:avLst/>
          </a:prstGeom>
        </p:spPr>
      </p:pic>
      <p:pic>
        <p:nvPicPr>
          <p:cNvPr id="31" name="図 3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863"/>
          <a:stretch/>
        </p:blipFill>
        <p:spPr>
          <a:xfrm flipV="1">
            <a:off x="0" y="-79402"/>
            <a:ext cx="6902116" cy="808078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640" y="5130479"/>
            <a:ext cx="3516992" cy="2639685"/>
          </a:xfrm>
          <a:prstGeom prst="rect">
            <a:avLst/>
          </a:prstGeom>
        </p:spPr>
      </p:pic>
      <p:sp>
        <p:nvSpPr>
          <p:cNvPr id="14" name="テキスト ボックス 13"/>
          <p:cNvSpPr txBox="1"/>
          <p:nvPr/>
        </p:nvSpPr>
        <p:spPr>
          <a:xfrm>
            <a:off x="931190" y="4593547"/>
            <a:ext cx="2701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配布した事業者の皆様からの声</a:t>
            </a:r>
            <a:endParaRPr kumimoji="1" lang="ja-JP" altLang="en-US" sz="14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485966" y="5355452"/>
            <a:ext cx="2499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30</a:t>
            </a:r>
            <a:r>
              <a:rPr kumimoji="1"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ページほどで基礎知識が</a:t>
            </a:r>
            <a:endParaRPr kumimoji="1"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コンパクトにまとまってるのが良い</a:t>
            </a:r>
            <a:endParaRPr kumimoji="1" lang="ja-JP" altLang="en-US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762750" y="6221984"/>
            <a:ext cx="2499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困っていたことが事例として掲載されていて、対応方法が分かった</a:t>
            </a: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1485966" y="7088516"/>
            <a:ext cx="2499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働くためのヒントがたくさんあり、多くの</a:t>
            </a:r>
            <a:r>
              <a:rPr kumimoji="1" lang="ja-JP" altLang="en-US" sz="12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社員に配布</a:t>
            </a:r>
            <a:r>
              <a:rPr kumimoji="1"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しました</a:t>
            </a:r>
          </a:p>
        </p:txBody>
      </p:sp>
      <p:pic>
        <p:nvPicPr>
          <p:cNvPr id="27" name="図 2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41023" y="4563808"/>
            <a:ext cx="382468" cy="382468"/>
          </a:xfrm>
          <a:prstGeom prst="rect">
            <a:avLst/>
          </a:prstGeom>
        </p:spPr>
      </p:pic>
      <p:pic>
        <p:nvPicPr>
          <p:cNvPr id="28" name="図 2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1516" y="4563808"/>
            <a:ext cx="382468" cy="382468"/>
          </a:xfrm>
          <a:prstGeom prst="rect">
            <a:avLst/>
          </a:prstGeom>
        </p:spPr>
      </p:pic>
      <p:sp>
        <p:nvSpPr>
          <p:cNvPr id="4" name="正方形/長方形 3"/>
          <p:cNvSpPr/>
          <p:nvPr/>
        </p:nvSpPr>
        <p:spPr>
          <a:xfrm>
            <a:off x="473624" y="2248214"/>
            <a:ext cx="3773471" cy="55399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eaLnBrk="1" hangingPunct="1">
              <a:lnSpc>
                <a:spcPts val="1796"/>
              </a:lnSpc>
            </a:pPr>
            <a:r>
              <a:rPr lang="ja-JP" altLang="en-US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</a:t>
            </a:r>
            <a:r>
              <a:rPr lang="ja-JP" altLang="en-US" sz="1400" b="1" dirty="0" err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精神障がい</a:t>
            </a:r>
            <a:r>
              <a:rPr lang="ja-JP" altLang="en-US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者と一緒に働く</a:t>
            </a:r>
            <a:r>
              <a:rPr lang="en-US" altLang="ja-JP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HAND BOOK</a:t>
            </a:r>
            <a:r>
              <a:rPr lang="ja-JP" altLang="en-US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」</a:t>
            </a:r>
          </a:p>
          <a:p>
            <a:pPr eaLnBrk="1" hangingPunct="1">
              <a:lnSpc>
                <a:spcPts val="1796"/>
              </a:lnSpc>
            </a:pPr>
            <a:r>
              <a:rPr lang="ja-JP" altLang="en-US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「知的</a:t>
            </a:r>
            <a:r>
              <a:rPr lang="ja-JP" altLang="en-US" sz="1400" b="1" dirty="0" err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障がい</a:t>
            </a:r>
            <a:r>
              <a:rPr lang="ja-JP" altLang="en-US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者と一緒に働く</a:t>
            </a:r>
            <a:r>
              <a:rPr lang="en-US" altLang="ja-JP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HAND BOOK</a:t>
            </a:r>
            <a:r>
              <a:rPr lang="ja-JP" altLang="en-US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」</a:t>
            </a:r>
            <a:endParaRPr lang="en-US" altLang="ja-JP" sz="14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021108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7110" y="3646072"/>
            <a:ext cx="943146" cy="943146"/>
          </a:xfrm>
          <a:prstGeom prst="rect">
            <a:avLst/>
          </a:prstGeom>
        </p:spPr>
      </p:pic>
      <p:sp>
        <p:nvSpPr>
          <p:cNvPr id="2" name="テキスト ボックス 1"/>
          <p:cNvSpPr txBox="1"/>
          <p:nvPr/>
        </p:nvSpPr>
        <p:spPr>
          <a:xfrm>
            <a:off x="508320" y="4106290"/>
            <a:ext cx="5755285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1596"/>
              </a:lnSpc>
            </a:pPr>
            <a:r>
              <a:rPr lang="ja-JP" altLang="en-US" sz="1197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◆ハートフル基金事業協定の詳細については、</a:t>
            </a:r>
            <a:endParaRPr lang="en-US" altLang="ja-JP" sz="1197" dirty="0">
              <a:solidFill>
                <a:srgbClr val="00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1596"/>
              </a:lnSpc>
            </a:pPr>
            <a:r>
              <a:rPr lang="ja-JP" altLang="en-US" sz="1197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ホームページでご紹介しています。</a:t>
            </a:r>
            <a:endParaRPr lang="en-US" altLang="ja-JP" sz="1197" dirty="0">
              <a:solidFill>
                <a:srgbClr val="00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1596"/>
              </a:lnSpc>
            </a:pPr>
            <a:r>
              <a:rPr lang="ja-JP" altLang="en-US" sz="1197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lang="en-US" altLang="ja-JP" sz="1197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https://www.pref.osaka.lg.jp/koyotaisaku/kikin/kyotei25.html</a:t>
            </a:r>
          </a:p>
        </p:txBody>
      </p:sp>
      <p:sp>
        <p:nvSpPr>
          <p:cNvPr id="6" name="角丸四角形 5"/>
          <p:cNvSpPr/>
          <p:nvPr/>
        </p:nvSpPr>
        <p:spPr>
          <a:xfrm>
            <a:off x="417199" y="5168828"/>
            <a:ext cx="6079713" cy="1568179"/>
          </a:xfrm>
          <a:prstGeom prst="roundRect">
            <a:avLst>
              <a:gd name="adj" fmla="val 6715"/>
            </a:avLst>
          </a:prstGeom>
          <a:solidFill>
            <a:srgbClr val="F5D087"/>
          </a:solidFill>
          <a:ln w="19050">
            <a:solidFill>
              <a:srgbClr val="FF9933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5122" name="Rectangle 7"/>
          <p:cNvSpPr>
            <a:spLocks noChangeArrowheads="1"/>
          </p:cNvSpPr>
          <p:nvPr/>
        </p:nvSpPr>
        <p:spPr bwMode="auto">
          <a:xfrm>
            <a:off x="406882" y="7862752"/>
            <a:ext cx="6079713" cy="115041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ja-JP" altLang="en-US" sz="1397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大阪府 商工労働部 雇用推進室 就業促進課　</a:t>
            </a:r>
            <a:r>
              <a:rPr lang="ja-JP" altLang="en-US" sz="1397" dirty="0" err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障がい</a:t>
            </a:r>
            <a:r>
              <a:rPr lang="ja-JP" altLang="en-US" sz="1397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者雇用促進グループ</a:t>
            </a:r>
            <a:r>
              <a:rPr lang="ja-JP" altLang="en-US" sz="1596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endParaRPr lang="en-US" altLang="ja-JP" sz="1596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eaLnBrk="1" hangingPunct="1">
              <a:spcBef>
                <a:spcPct val="20000"/>
              </a:spcBef>
            </a:pPr>
            <a:r>
              <a:rPr lang="ja-JP" altLang="en-US" sz="1397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ＴＥＬ</a:t>
            </a:r>
            <a:r>
              <a:rPr lang="en-US" altLang="ja-JP" sz="1397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: 06-6360-9077</a:t>
            </a:r>
          </a:p>
          <a:p>
            <a:pPr eaLnBrk="1" hangingPunct="1">
              <a:spcBef>
                <a:spcPct val="20000"/>
              </a:spcBef>
            </a:pPr>
            <a:r>
              <a:rPr lang="ja-JP" altLang="en-US" sz="1397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ＦＡＸ：</a:t>
            </a:r>
            <a:r>
              <a:rPr lang="en-US" altLang="ja-JP" sz="1397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06-6360-9079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ja-JP" sz="1397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E-mail</a:t>
            </a:r>
            <a:r>
              <a:rPr lang="ja-JP" altLang="en-US" sz="1397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： </a:t>
            </a:r>
            <a:r>
              <a:rPr lang="en-US" altLang="ja-JP" sz="1397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shugyosokushin-g04@gbox.pref.osaka.lg.jp</a:t>
            </a:r>
          </a:p>
        </p:txBody>
      </p:sp>
      <p:sp>
        <p:nvSpPr>
          <p:cNvPr id="5125" name="Rectangle 7"/>
          <p:cNvSpPr>
            <a:spLocks noChangeArrowheads="1"/>
          </p:cNvSpPr>
          <p:nvPr/>
        </p:nvSpPr>
        <p:spPr bwMode="auto">
          <a:xfrm>
            <a:off x="428903" y="6930899"/>
            <a:ext cx="6383714" cy="865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ja-JP" altLang="en-US" sz="1397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◆大阪ハートフル基金ホームページ</a:t>
            </a:r>
            <a:endParaRPr lang="en-US" altLang="ja-JP" sz="1397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eaLnBrk="1" hangingPunct="1">
              <a:spcBef>
                <a:spcPct val="20000"/>
              </a:spcBef>
            </a:pPr>
            <a:r>
              <a:rPr lang="ja-JP" altLang="en-US" sz="1397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検索エンジンで「大阪府　ハートフル基金」と検索</a:t>
            </a:r>
            <a:endParaRPr lang="en-US" altLang="ja-JP" sz="1397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eaLnBrk="1" hangingPunct="1">
              <a:spcBef>
                <a:spcPct val="20000"/>
              </a:spcBef>
            </a:pPr>
            <a:r>
              <a:rPr lang="en-US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https://www.pref.osaka.lg.jp/koyotaisaku/kikin/index.html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508320" y="5256989"/>
            <a:ext cx="1253941" cy="31823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 eaLnBrk="1" hangingPunct="1">
              <a:defRPr/>
            </a:pPr>
            <a:r>
              <a:rPr lang="ja-JP" altLang="en-US" sz="1397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基金の概要</a:t>
            </a:r>
          </a:p>
        </p:txBody>
      </p:sp>
      <p:sp>
        <p:nvSpPr>
          <p:cNvPr id="5128" name="Rectangle 16"/>
          <p:cNvSpPr>
            <a:spLocks noChangeArrowheads="1"/>
          </p:cNvSpPr>
          <p:nvPr/>
        </p:nvSpPr>
        <p:spPr bwMode="auto">
          <a:xfrm>
            <a:off x="664365" y="5656961"/>
            <a:ext cx="5699731" cy="1154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ja-JP" altLang="en-US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◆設立：平成２１年１０月３０日</a:t>
            </a:r>
            <a:endParaRPr lang="en-US" altLang="ja-JP" sz="11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eaLnBrk="1" hangingPunct="1"/>
            <a:r>
              <a:rPr lang="ja-JP" altLang="en-US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◆目的：大阪の</a:t>
            </a:r>
            <a:r>
              <a:rPr lang="ja-JP" altLang="en-US" sz="1100" dirty="0" err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障がい</a:t>
            </a:r>
            <a:r>
              <a:rPr lang="ja-JP" altLang="en-US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者の雇用状況を改善し、障がい者の働く場と機会を広げるため、</a:t>
            </a:r>
          </a:p>
          <a:p>
            <a:pPr eaLnBrk="1" hangingPunct="1"/>
            <a:r>
              <a:rPr lang="ja-JP" altLang="en-US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　　　府民から広く寄附を募り、</a:t>
            </a:r>
            <a:r>
              <a:rPr lang="ja-JP" altLang="en-US" sz="1100" dirty="0" err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障がい</a:t>
            </a:r>
            <a:r>
              <a:rPr lang="ja-JP" altLang="en-US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者雇用に取り組む事業主を支援する。</a:t>
            </a:r>
          </a:p>
          <a:p>
            <a:pPr eaLnBrk="1" hangingPunct="1"/>
            <a:r>
              <a:rPr lang="ja-JP" altLang="en-US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◆寄附金合計：３</a:t>
            </a:r>
            <a:r>
              <a:rPr lang="en-US" altLang="ja-JP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5</a:t>
            </a:r>
            <a:r>
              <a:rPr lang="ja-JP" altLang="en-US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，</a:t>
            </a:r>
            <a:r>
              <a:rPr lang="en-US" altLang="ja-JP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457</a:t>
            </a:r>
            <a:r>
              <a:rPr lang="ja-JP" altLang="en-US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千円（令和</a:t>
            </a:r>
            <a:r>
              <a:rPr lang="en-US" altLang="ja-JP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5</a:t>
            </a:r>
            <a:r>
              <a:rPr lang="ja-JP" altLang="en-US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年３月３１日時点）</a:t>
            </a:r>
            <a:endParaRPr lang="en-US" altLang="ja-JP" sz="11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eaLnBrk="1" hangingPunct="1"/>
            <a:r>
              <a:rPr lang="ja-JP" altLang="en-US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◆基金現在高：２</a:t>
            </a:r>
            <a:r>
              <a:rPr lang="en-US" altLang="ja-JP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5</a:t>
            </a:r>
            <a:r>
              <a:rPr lang="ja-JP" altLang="en-US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，</a:t>
            </a:r>
            <a:r>
              <a:rPr lang="en-US" altLang="ja-JP" sz="11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536</a:t>
            </a:r>
            <a:r>
              <a:rPr lang="ja-JP" altLang="en-US" sz="11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千円</a:t>
            </a:r>
            <a:r>
              <a:rPr lang="ja-JP" altLang="en-US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（令和</a:t>
            </a:r>
            <a:r>
              <a:rPr lang="en-US" altLang="ja-JP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5</a:t>
            </a:r>
            <a:r>
              <a:rPr lang="ja-JP" altLang="en-US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年３月３１日時点）</a:t>
            </a:r>
            <a:endParaRPr lang="en-US" altLang="ja-JP" sz="11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84" y="467765"/>
            <a:ext cx="1184277" cy="324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7491" y="6877149"/>
            <a:ext cx="550505" cy="550505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grpSp>
        <p:nvGrpSpPr>
          <p:cNvPr id="15" name="グループ化 14"/>
          <p:cNvGrpSpPr/>
          <p:nvPr/>
        </p:nvGrpSpPr>
        <p:grpSpPr>
          <a:xfrm>
            <a:off x="210437" y="822465"/>
            <a:ext cx="6270966" cy="4206686"/>
            <a:chOff x="145055" y="5140110"/>
            <a:chExt cx="6331946" cy="4352912"/>
          </a:xfrm>
        </p:grpSpPr>
        <p:grpSp>
          <p:nvGrpSpPr>
            <p:cNvPr id="16" name="グループ化 15"/>
            <p:cNvGrpSpPr/>
            <p:nvPr/>
          </p:nvGrpSpPr>
          <p:grpSpPr>
            <a:xfrm>
              <a:off x="338166" y="5450165"/>
              <a:ext cx="6138835" cy="4042857"/>
              <a:chOff x="321449" y="6051579"/>
              <a:chExt cx="6188888" cy="3870821"/>
            </a:xfrm>
          </p:grpSpPr>
          <p:sp>
            <p:nvSpPr>
              <p:cNvPr id="24" name="Rectangle 16"/>
              <p:cNvSpPr>
                <a:spLocks noChangeArrowheads="1"/>
              </p:cNvSpPr>
              <p:nvPr/>
            </p:nvSpPr>
            <p:spPr bwMode="auto">
              <a:xfrm>
                <a:off x="490922" y="7185883"/>
                <a:ext cx="5881522" cy="17967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9pPr>
              </a:lstStyle>
              <a:p>
                <a:pPr eaLnBrk="1" hangingPunct="1">
                  <a:lnSpc>
                    <a:spcPts val="1596"/>
                  </a:lnSpc>
                </a:pPr>
                <a:r>
                  <a:rPr lang="ja-JP" altLang="en-US" sz="1197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■ハートフル基金事業協定締結企業数</a:t>
                </a:r>
                <a:endParaRPr lang="en-US" altLang="ja-JP" sz="1197" dirty="0"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  <a:p>
                <a:pPr eaLnBrk="1" hangingPunct="1">
                  <a:lnSpc>
                    <a:spcPts val="1596"/>
                  </a:lnSpc>
                </a:pPr>
                <a:r>
                  <a:rPr lang="ja-JP" altLang="en-US" sz="1197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　</a:t>
                </a:r>
                <a:r>
                  <a:rPr lang="en-US" altLang="ja-JP" sz="1197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9</a:t>
                </a:r>
                <a:r>
                  <a:rPr lang="ja-JP" altLang="en-US" sz="1197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社（令和</a:t>
                </a:r>
                <a:r>
                  <a:rPr lang="en-US" altLang="ja-JP" sz="1197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5</a:t>
                </a:r>
                <a:r>
                  <a:rPr lang="ja-JP" altLang="en-US" sz="1197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年３月３１日現在）</a:t>
                </a:r>
                <a:endParaRPr lang="en-US" altLang="ja-JP" sz="1197" dirty="0"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  <a:p>
                <a:pPr eaLnBrk="1" hangingPunct="1">
                  <a:lnSpc>
                    <a:spcPts val="1596"/>
                  </a:lnSpc>
                </a:pPr>
                <a:r>
                  <a:rPr lang="en-US" altLang="ja-JP" sz="1197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《</a:t>
                </a:r>
                <a:r>
                  <a:rPr lang="ja-JP" altLang="en-US" sz="1197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協定内容</a:t>
                </a:r>
                <a:r>
                  <a:rPr lang="en-US" altLang="ja-JP" sz="1197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(</a:t>
                </a:r>
                <a:r>
                  <a:rPr lang="ja-JP" altLang="en-US" sz="1197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例</a:t>
                </a:r>
                <a:r>
                  <a:rPr lang="en-US" altLang="ja-JP" sz="1197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)》</a:t>
                </a:r>
              </a:p>
              <a:p>
                <a:pPr eaLnBrk="1" hangingPunct="1">
                  <a:lnSpc>
                    <a:spcPts val="1596"/>
                  </a:lnSpc>
                </a:pPr>
                <a:r>
                  <a:rPr lang="ja-JP" altLang="en-US" sz="1197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　・商品販売代金の一部を寄附</a:t>
                </a:r>
                <a:endParaRPr lang="en-US" altLang="ja-JP" sz="1197" dirty="0"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  <a:p>
                <a:pPr eaLnBrk="1" hangingPunct="1">
                  <a:lnSpc>
                    <a:spcPts val="1596"/>
                  </a:lnSpc>
                </a:pPr>
                <a:r>
                  <a:rPr lang="ja-JP" altLang="en-US" sz="1197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　・投資信託の信託報酬の一部を寄附</a:t>
                </a:r>
                <a:r>
                  <a:rPr lang="en-US" altLang="ja-JP" sz="1197" baseline="30000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※</a:t>
                </a:r>
              </a:p>
              <a:p>
                <a:pPr eaLnBrk="1" hangingPunct="1">
                  <a:lnSpc>
                    <a:spcPts val="1596"/>
                  </a:lnSpc>
                </a:pPr>
                <a:r>
                  <a:rPr lang="ja-JP" altLang="en-US" sz="1197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　・定期預金総額の一定割合相当額を寄附</a:t>
                </a:r>
                <a:r>
                  <a:rPr lang="en-US" altLang="ja-JP" sz="1197" baseline="30000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※</a:t>
                </a:r>
              </a:p>
              <a:p>
                <a:pPr eaLnBrk="1" hangingPunct="1">
                  <a:lnSpc>
                    <a:spcPts val="1596"/>
                  </a:lnSpc>
                </a:pPr>
                <a:r>
                  <a:rPr lang="ja-JP" altLang="en-US" sz="1197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　 </a:t>
                </a:r>
                <a:r>
                  <a:rPr lang="en-US" altLang="ja-JP" sz="897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※</a:t>
                </a:r>
                <a:r>
                  <a:rPr lang="ja-JP" altLang="en-US" sz="897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大阪府との包括連携協定（パートナーシップ協定）等に</a:t>
                </a:r>
                <a:endParaRPr lang="en-US" altLang="ja-JP" sz="897" dirty="0"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  <a:p>
                <a:pPr eaLnBrk="1" hangingPunct="1">
                  <a:lnSpc>
                    <a:spcPts val="1596"/>
                  </a:lnSpc>
                </a:pPr>
                <a:r>
                  <a:rPr lang="ja-JP" altLang="en-US" sz="897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　　  基づく取組みを含む</a:t>
                </a:r>
                <a:endParaRPr lang="en-US" altLang="ja-JP" sz="897" dirty="0"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  <a:p>
                <a:pPr eaLnBrk="1" hangingPunct="1">
                  <a:lnSpc>
                    <a:spcPts val="1596"/>
                  </a:lnSpc>
                </a:pPr>
                <a:r>
                  <a:rPr lang="ja-JP" altLang="en-US" sz="1197" dirty="0">
                    <a:latin typeface="HG丸ｺﾞｼｯｸM-PRO" pitchFamily="50" charset="-128"/>
                    <a:ea typeface="HG丸ｺﾞｼｯｸM-PRO" pitchFamily="50" charset="-128"/>
                  </a:rPr>
                  <a:t>　　</a:t>
                </a:r>
                <a:endParaRPr lang="en-US" altLang="ja-JP" sz="1197" dirty="0">
                  <a:latin typeface="HG丸ｺﾞｼｯｸM-PRO" pitchFamily="50" charset="-128"/>
                  <a:ea typeface="HG丸ｺﾞｼｯｸM-PRO" pitchFamily="50" charset="-128"/>
                </a:endParaRPr>
              </a:p>
            </p:txBody>
          </p:sp>
          <p:sp>
            <p:nvSpPr>
              <p:cNvPr id="21" name="Rectangle 16"/>
              <p:cNvSpPr>
                <a:spLocks noChangeArrowheads="1"/>
              </p:cNvSpPr>
              <p:nvPr/>
            </p:nvSpPr>
            <p:spPr bwMode="auto">
              <a:xfrm>
                <a:off x="503827" y="6356343"/>
                <a:ext cx="5816783" cy="6271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9pPr>
              </a:lstStyle>
              <a:p>
                <a:pPr eaLnBrk="1" hangingPunct="1">
                  <a:lnSpc>
                    <a:spcPts val="1596"/>
                  </a:lnSpc>
                </a:pPr>
                <a:r>
                  <a:rPr lang="ja-JP" altLang="en-US" sz="1197" dirty="0" err="1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障がい</a:t>
                </a:r>
                <a:r>
                  <a:rPr lang="ja-JP" altLang="en-US" sz="1197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者雇用に対する啓発と基金の継続的・安定的な運営のために、本基金の</a:t>
                </a:r>
                <a:br>
                  <a:rPr lang="en-US" altLang="ja-JP" sz="1197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</a:br>
                <a:r>
                  <a:rPr lang="ja-JP" altLang="en-US" sz="1197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趣旨をご理解いただいた企業様と事業協定を締結し、売上等の一部を寄附して</a:t>
                </a:r>
                <a:br>
                  <a:rPr lang="en-US" altLang="ja-JP" sz="1197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</a:br>
                <a:r>
                  <a:rPr lang="ja-JP" altLang="en-US" sz="1197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いただく取組みを行っています。</a:t>
                </a:r>
                <a:endParaRPr lang="en-US" altLang="ja-JP" sz="1197" dirty="0"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</p:txBody>
          </p:sp>
          <p:sp>
            <p:nvSpPr>
              <p:cNvPr id="23" name="角丸四角形 22"/>
              <p:cNvSpPr/>
              <p:nvPr/>
            </p:nvSpPr>
            <p:spPr>
              <a:xfrm>
                <a:off x="321449" y="6051579"/>
                <a:ext cx="6188888" cy="3870821"/>
              </a:xfrm>
              <a:prstGeom prst="roundRect">
                <a:avLst>
                  <a:gd name="adj" fmla="val 7302"/>
                </a:avLst>
              </a:prstGeom>
              <a:noFill/>
              <a:ln w="9525">
                <a:solidFill>
                  <a:srgbClr val="00B0F0"/>
                </a:solidFill>
                <a:prstDash val="lgDash"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/>
              </a:p>
            </p:txBody>
          </p:sp>
        </p:grpSp>
        <p:grpSp>
          <p:nvGrpSpPr>
            <p:cNvPr id="17" name="グループ化 16"/>
            <p:cNvGrpSpPr/>
            <p:nvPr/>
          </p:nvGrpSpPr>
          <p:grpSpPr>
            <a:xfrm>
              <a:off x="145055" y="5140110"/>
              <a:ext cx="1690605" cy="573609"/>
              <a:chOff x="312745" y="4508177"/>
              <a:chExt cx="1978533" cy="686953"/>
            </a:xfrm>
          </p:grpSpPr>
          <p:sp>
            <p:nvSpPr>
              <p:cNvPr id="19" name="大波 10"/>
              <p:cNvSpPr/>
              <p:nvPr/>
            </p:nvSpPr>
            <p:spPr>
              <a:xfrm>
                <a:off x="312745" y="4508177"/>
                <a:ext cx="1887405" cy="686953"/>
              </a:xfrm>
              <a:prstGeom prst="wave">
                <a:avLst/>
              </a:prstGeom>
              <a:solidFill>
                <a:srgbClr val="C5F0FF"/>
              </a:solidFill>
              <a:ln w="9525">
                <a:solidFill>
                  <a:srgbClr val="00B0F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" name="テキスト ボックス 19"/>
              <p:cNvSpPr txBox="1"/>
              <p:nvPr/>
            </p:nvSpPr>
            <p:spPr>
              <a:xfrm>
                <a:off x="422020" y="4626616"/>
                <a:ext cx="1869258" cy="3808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1397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その他の取組み</a:t>
                </a:r>
              </a:p>
            </p:txBody>
          </p:sp>
        </p:grpSp>
      </p:grpSp>
      <p:pic>
        <p:nvPicPr>
          <p:cNvPr id="26" name="図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8805" y="3710377"/>
            <a:ext cx="756251" cy="756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図 2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863"/>
          <a:stretch/>
        </p:blipFill>
        <p:spPr>
          <a:xfrm>
            <a:off x="9162" y="8922916"/>
            <a:ext cx="6872903" cy="983085"/>
          </a:xfrm>
          <a:prstGeom prst="rect">
            <a:avLst/>
          </a:prstGeom>
        </p:spPr>
      </p:pic>
      <p:pic>
        <p:nvPicPr>
          <p:cNvPr id="28" name="図 2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863"/>
          <a:stretch/>
        </p:blipFill>
        <p:spPr>
          <a:xfrm flipV="1">
            <a:off x="0" y="-79402"/>
            <a:ext cx="6902116" cy="808078"/>
          </a:xfrm>
          <a:prstGeom prst="rect">
            <a:avLst/>
          </a:prstGeom>
        </p:spPr>
      </p:pic>
      <p:pic>
        <p:nvPicPr>
          <p:cNvPr id="3" name="Picture 4" descr="D:\MurakataY\Desktop\サンプル集\サンプル画像\ハートマーク.png">
            <a:extLst>
              <a:ext uri="{FF2B5EF4-FFF2-40B4-BE49-F238E27FC236}">
                <a16:creationId xmlns:a16="http://schemas.microsoft.com/office/drawing/2014/main" id="{439B26FE-4770-3FE9-8F4A-5A93BB7FF8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4" t="6700" r="5934" b="6702"/>
          <a:stretch>
            <a:fillRect/>
          </a:stretch>
        </p:blipFill>
        <p:spPr bwMode="auto">
          <a:xfrm>
            <a:off x="3835735" y="2027774"/>
            <a:ext cx="2244725" cy="1623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図 120">
            <a:extLst>
              <a:ext uri="{FF2B5EF4-FFF2-40B4-BE49-F238E27FC236}">
                <a16:creationId xmlns:a16="http://schemas.microsoft.com/office/drawing/2014/main" id="{FE252C2A-9D1C-D94C-4157-D306E43C42F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1073" y="2386205"/>
            <a:ext cx="636587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 descr="D:\MurakataY\Desktop\サンプル集\サンプル画像\矢印サンプル.png">
            <a:extLst>
              <a:ext uri="{FF2B5EF4-FFF2-40B4-BE49-F238E27FC236}">
                <a16:creationId xmlns:a16="http://schemas.microsoft.com/office/drawing/2014/main" id="{9E5FCAA7-F5CE-CE46-4C89-9A55000FFF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00000" flipH="1">
            <a:off x="4352850" y="2253279"/>
            <a:ext cx="243145" cy="237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 descr="D:\MurakataY\Desktop\サンプル集\サンプル画像\矢印サンプル.png">
            <a:extLst>
              <a:ext uri="{FF2B5EF4-FFF2-40B4-BE49-F238E27FC236}">
                <a16:creationId xmlns:a16="http://schemas.microsoft.com/office/drawing/2014/main" id="{71001E73-B23E-4E0E-3E7F-E4597E5305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00000">
            <a:off x="5323160" y="2343002"/>
            <a:ext cx="244526" cy="239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 descr="D:\MurakataY\Desktop\サンプル集\サンプル画像\矢印サンプル.png">
            <a:extLst>
              <a:ext uri="{FF2B5EF4-FFF2-40B4-BE49-F238E27FC236}">
                <a16:creationId xmlns:a16="http://schemas.microsoft.com/office/drawing/2014/main" id="{B1C111B4-87EB-A603-A179-7F7D73D53A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68490" flipH="1" flipV="1">
            <a:off x="4289392" y="2678282"/>
            <a:ext cx="289681" cy="235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角丸四角形 139">
            <a:extLst>
              <a:ext uri="{FF2B5EF4-FFF2-40B4-BE49-F238E27FC236}">
                <a16:creationId xmlns:a16="http://schemas.microsoft.com/office/drawing/2014/main" id="{6250F8A2-6CCE-A65D-A821-FB1756FC3B88}"/>
              </a:ext>
            </a:extLst>
          </p:cNvPr>
          <p:cNvSpPr>
            <a:spLocks noChangeAspect="1"/>
          </p:cNvSpPr>
          <p:nvPr/>
        </p:nvSpPr>
        <p:spPr>
          <a:xfrm>
            <a:off x="4626310" y="2381443"/>
            <a:ext cx="636588" cy="915987"/>
          </a:xfrm>
          <a:prstGeom prst="roundRect">
            <a:avLst>
              <a:gd name="adj" fmla="val 1077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701" tIns="44851" rIns="89701" bIns="44851" anchor="ctr"/>
          <a:lstStyle/>
          <a:p>
            <a:pPr algn="ctr">
              <a:defRPr/>
            </a:pPr>
            <a:endParaRPr lang="ja-JP" altLang="en-US" sz="1330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6AEF5B85-101E-BAF9-2719-73F8E3AB3587}"/>
              </a:ext>
            </a:extLst>
          </p:cNvPr>
          <p:cNvSpPr txBox="1"/>
          <p:nvPr/>
        </p:nvSpPr>
        <p:spPr>
          <a:xfrm>
            <a:off x="5223809" y="1979292"/>
            <a:ext cx="12253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ja-JP" altLang="en-US" sz="900" kern="100" dirty="0">
                <a:solidFill>
                  <a:srgbClr val="000099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カードのポイントや</a:t>
            </a:r>
            <a:endParaRPr lang="en-US" altLang="ja-JP" sz="900" kern="100" dirty="0">
              <a:solidFill>
                <a:srgbClr val="000099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defRPr/>
            </a:pPr>
            <a:r>
              <a:rPr lang="ja-JP" altLang="en-US" sz="900" kern="100" dirty="0">
                <a:solidFill>
                  <a:srgbClr val="000099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運用益の一部を寄附</a:t>
            </a:r>
            <a:endParaRPr lang="en-US" altLang="ja-JP" sz="900" kern="100" dirty="0">
              <a:solidFill>
                <a:srgbClr val="000099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561F08FD-814F-5464-F0F6-9A2785DB9FB7}"/>
              </a:ext>
            </a:extLst>
          </p:cNvPr>
          <p:cNvSpPr txBox="1"/>
          <p:nvPr/>
        </p:nvSpPr>
        <p:spPr>
          <a:xfrm>
            <a:off x="3467891" y="2521470"/>
            <a:ext cx="969581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ja-JP" altLang="en-US" sz="900" kern="100" dirty="0">
                <a:solidFill>
                  <a:srgbClr val="000099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社内募金で寄附</a:t>
            </a:r>
            <a:endParaRPr lang="en-US" altLang="ja-JP" sz="900" kern="100" dirty="0">
              <a:solidFill>
                <a:srgbClr val="000099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3" name="角丸四角形 115">
            <a:extLst>
              <a:ext uri="{FF2B5EF4-FFF2-40B4-BE49-F238E27FC236}">
                <a16:creationId xmlns:a16="http://schemas.microsoft.com/office/drawing/2014/main" id="{D885009B-62DB-FA5A-6B0C-8FA966AFF86C}"/>
              </a:ext>
            </a:extLst>
          </p:cNvPr>
          <p:cNvSpPr/>
          <p:nvPr/>
        </p:nvSpPr>
        <p:spPr>
          <a:xfrm>
            <a:off x="3506223" y="2030455"/>
            <a:ext cx="1303338" cy="211782"/>
          </a:xfrm>
          <a:prstGeom prst="roundRect">
            <a:avLst>
              <a:gd name="adj" fmla="val 50000"/>
            </a:avLst>
          </a:prstGeom>
          <a:noFill/>
          <a:ln w="9525">
            <a:solidFill>
              <a:srgbClr val="00009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910" tIns="125992" rIns="45910" bIns="0"/>
          <a:lstStyle/>
          <a:p>
            <a:pPr>
              <a:defRPr/>
            </a:pPr>
            <a:endParaRPr lang="ja-JP" altLang="en-US" sz="1120" dirty="0">
              <a:solidFill>
                <a:srgbClr val="000099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E26C7103-F304-4BA7-82FB-38EF43A8CCFD}"/>
              </a:ext>
            </a:extLst>
          </p:cNvPr>
          <p:cNvSpPr txBox="1"/>
          <p:nvPr/>
        </p:nvSpPr>
        <p:spPr>
          <a:xfrm>
            <a:off x="3533211" y="2011405"/>
            <a:ext cx="1287261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ja-JP" altLang="en-US" sz="900" kern="100" dirty="0">
                <a:solidFill>
                  <a:srgbClr val="000099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販売代金の一部を寄附</a:t>
            </a:r>
            <a:endParaRPr lang="en-US" altLang="ja-JP" sz="900" kern="100" dirty="0">
              <a:solidFill>
                <a:srgbClr val="000099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5" name="角丸四角形 115">
            <a:extLst>
              <a:ext uri="{FF2B5EF4-FFF2-40B4-BE49-F238E27FC236}">
                <a16:creationId xmlns:a16="http://schemas.microsoft.com/office/drawing/2014/main" id="{580DB757-2804-62F7-7925-31E243C96E56}"/>
              </a:ext>
            </a:extLst>
          </p:cNvPr>
          <p:cNvSpPr/>
          <p:nvPr/>
        </p:nvSpPr>
        <p:spPr>
          <a:xfrm>
            <a:off x="3467891" y="2521470"/>
            <a:ext cx="955219" cy="230832"/>
          </a:xfrm>
          <a:prstGeom prst="roundRect">
            <a:avLst>
              <a:gd name="adj" fmla="val 50000"/>
            </a:avLst>
          </a:prstGeom>
          <a:noFill/>
          <a:ln w="9525">
            <a:solidFill>
              <a:srgbClr val="00009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910" tIns="125992" rIns="45910" bIns="0"/>
          <a:lstStyle/>
          <a:p>
            <a:pPr>
              <a:defRPr/>
            </a:pPr>
            <a:endParaRPr lang="ja-JP" altLang="en-US" sz="1120" dirty="0">
              <a:solidFill>
                <a:srgbClr val="000099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6" name="角丸四角形 115">
            <a:extLst>
              <a:ext uri="{FF2B5EF4-FFF2-40B4-BE49-F238E27FC236}">
                <a16:creationId xmlns:a16="http://schemas.microsoft.com/office/drawing/2014/main" id="{E04FA8B0-213A-94F3-58C7-D44DE388272B}"/>
              </a:ext>
            </a:extLst>
          </p:cNvPr>
          <p:cNvSpPr/>
          <p:nvPr/>
        </p:nvSpPr>
        <p:spPr>
          <a:xfrm>
            <a:off x="5223808" y="1990405"/>
            <a:ext cx="1149157" cy="346074"/>
          </a:xfrm>
          <a:prstGeom prst="roundRect">
            <a:avLst>
              <a:gd name="adj" fmla="val 50000"/>
            </a:avLst>
          </a:prstGeom>
          <a:noFill/>
          <a:ln w="9525">
            <a:solidFill>
              <a:srgbClr val="00009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910" tIns="125992" rIns="45910" bIns="0"/>
          <a:lstStyle/>
          <a:p>
            <a:pPr>
              <a:defRPr/>
            </a:pPr>
            <a:endParaRPr lang="ja-JP" altLang="en-US" sz="1120" dirty="0">
              <a:solidFill>
                <a:srgbClr val="000099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41" name="Picture 5" descr="D:\MurakataY\Desktop\サンプル集\サンプル画像\矢印サンプル.png">
            <a:extLst>
              <a:ext uri="{FF2B5EF4-FFF2-40B4-BE49-F238E27FC236}">
                <a16:creationId xmlns:a16="http://schemas.microsoft.com/office/drawing/2014/main" id="{9C170998-76CB-1B29-92A3-EF26113407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131510" flipV="1">
            <a:off x="5306895" y="2765267"/>
            <a:ext cx="289681" cy="235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A258426E-AA24-CBB7-97B6-1E559E3778E1}"/>
              </a:ext>
            </a:extLst>
          </p:cNvPr>
          <p:cNvSpPr txBox="1"/>
          <p:nvPr/>
        </p:nvSpPr>
        <p:spPr>
          <a:xfrm>
            <a:off x="5454816" y="2495801"/>
            <a:ext cx="10153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ja-JP" altLang="en-US" sz="900" kern="100" dirty="0">
                <a:solidFill>
                  <a:srgbClr val="000099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イベント参加費を</a:t>
            </a:r>
            <a:endParaRPr lang="en-US" altLang="ja-JP" sz="900" kern="100" dirty="0">
              <a:solidFill>
                <a:srgbClr val="000099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defRPr/>
            </a:pPr>
            <a:r>
              <a:rPr lang="ja-JP" altLang="en-US" sz="900" kern="100" dirty="0">
                <a:solidFill>
                  <a:srgbClr val="000099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集めて寄附</a:t>
            </a:r>
            <a:endParaRPr lang="en-US" altLang="ja-JP" sz="900" kern="100" dirty="0">
              <a:solidFill>
                <a:srgbClr val="000099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4" name="角丸四角形 115">
            <a:extLst>
              <a:ext uri="{FF2B5EF4-FFF2-40B4-BE49-F238E27FC236}">
                <a16:creationId xmlns:a16="http://schemas.microsoft.com/office/drawing/2014/main" id="{FE89B3DC-B37E-650C-BF7B-0A72DAA5556F}"/>
              </a:ext>
            </a:extLst>
          </p:cNvPr>
          <p:cNvSpPr/>
          <p:nvPr/>
        </p:nvSpPr>
        <p:spPr>
          <a:xfrm>
            <a:off x="5454815" y="2506914"/>
            <a:ext cx="939105" cy="346074"/>
          </a:xfrm>
          <a:prstGeom prst="roundRect">
            <a:avLst>
              <a:gd name="adj" fmla="val 50000"/>
            </a:avLst>
          </a:prstGeom>
          <a:noFill/>
          <a:ln w="9525">
            <a:solidFill>
              <a:srgbClr val="00009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910" tIns="125992" rIns="45910" bIns="0"/>
          <a:lstStyle/>
          <a:p>
            <a:pPr>
              <a:defRPr/>
            </a:pPr>
            <a:endParaRPr lang="ja-JP" altLang="en-US" sz="1120" dirty="0">
              <a:solidFill>
                <a:srgbClr val="000099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F55EB2A1-52BB-77EF-12CC-39F1C225D79D}"/>
              </a:ext>
            </a:extLst>
          </p:cNvPr>
          <p:cNvSpPr txBox="1"/>
          <p:nvPr/>
        </p:nvSpPr>
        <p:spPr>
          <a:xfrm>
            <a:off x="5401199" y="3057052"/>
            <a:ext cx="969581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ja-JP" altLang="en-US" sz="900" kern="100" dirty="0">
                <a:solidFill>
                  <a:srgbClr val="000099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株主優待で寄附</a:t>
            </a:r>
            <a:endParaRPr lang="en-US" altLang="ja-JP" sz="900" kern="100" dirty="0">
              <a:solidFill>
                <a:srgbClr val="000099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6" name="角丸四角形 115">
            <a:extLst>
              <a:ext uri="{FF2B5EF4-FFF2-40B4-BE49-F238E27FC236}">
                <a16:creationId xmlns:a16="http://schemas.microsoft.com/office/drawing/2014/main" id="{032785C5-542B-467F-848C-A4F4DC58A73E}"/>
              </a:ext>
            </a:extLst>
          </p:cNvPr>
          <p:cNvSpPr/>
          <p:nvPr/>
        </p:nvSpPr>
        <p:spPr>
          <a:xfrm>
            <a:off x="5401199" y="3057052"/>
            <a:ext cx="955219" cy="230832"/>
          </a:xfrm>
          <a:prstGeom prst="roundRect">
            <a:avLst>
              <a:gd name="adj" fmla="val 50000"/>
            </a:avLst>
          </a:prstGeom>
          <a:noFill/>
          <a:ln w="9525">
            <a:solidFill>
              <a:srgbClr val="00009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910" tIns="125992" rIns="45910" bIns="0"/>
          <a:lstStyle/>
          <a:p>
            <a:pPr>
              <a:defRPr/>
            </a:pPr>
            <a:endParaRPr lang="ja-JP" altLang="en-US" sz="1120" dirty="0">
              <a:solidFill>
                <a:srgbClr val="000099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8082FC82-4DAD-824C-24C6-9FCBABA0BA2A}"/>
              </a:ext>
            </a:extLst>
          </p:cNvPr>
          <p:cNvSpPr txBox="1"/>
          <p:nvPr/>
        </p:nvSpPr>
        <p:spPr>
          <a:xfrm>
            <a:off x="3472705" y="2956276"/>
            <a:ext cx="10153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ja-JP" altLang="en-US" sz="900" kern="100" dirty="0">
                <a:solidFill>
                  <a:srgbClr val="000099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寄附型自動</a:t>
            </a:r>
            <a:endParaRPr lang="en-US" altLang="ja-JP" sz="900" kern="100" dirty="0">
              <a:solidFill>
                <a:srgbClr val="000099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defRPr/>
            </a:pPr>
            <a:r>
              <a:rPr lang="ja-JP" altLang="en-US" sz="900" kern="100" dirty="0">
                <a:solidFill>
                  <a:srgbClr val="000099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販売機の設置</a:t>
            </a:r>
            <a:endParaRPr lang="en-US" altLang="ja-JP" sz="900" kern="100" dirty="0">
              <a:solidFill>
                <a:srgbClr val="000099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8" name="角丸四角形 115">
            <a:extLst>
              <a:ext uri="{FF2B5EF4-FFF2-40B4-BE49-F238E27FC236}">
                <a16:creationId xmlns:a16="http://schemas.microsoft.com/office/drawing/2014/main" id="{E62AB525-6965-4B90-4BD5-8DA42A730F6A}"/>
              </a:ext>
            </a:extLst>
          </p:cNvPr>
          <p:cNvSpPr/>
          <p:nvPr/>
        </p:nvSpPr>
        <p:spPr>
          <a:xfrm>
            <a:off x="3472704" y="2967389"/>
            <a:ext cx="939105" cy="346074"/>
          </a:xfrm>
          <a:prstGeom prst="roundRect">
            <a:avLst>
              <a:gd name="adj" fmla="val 50000"/>
            </a:avLst>
          </a:prstGeom>
          <a:noFill/>
          <a:ln w="9525">
            <a:solidFill>
              <a:srgbClr val="00009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910" tIns="125992" rIns="45910" bIns="0"/>
          <a:lstStyle/>
          <a:p>
            <a:pPr>
              <a:defRPr/>
            </a:pPr>
            <a:endParaRPr lang="ja-JP" altLang="en-US" sz="1120" dirty="0">
              <a:solidFill>
                <a:srgbClr val="000099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49" name="Picture 5" descr="D:\MurakataY\Desktop\サンプル集\サンプル画像\矢印サンプル.png">
            <a:extLst>
              <a:ext uri="{FF2B5EF4-FFF2-40B4-BE49-F238E27FC236}">
                <a16:creationId xmlns:a16="http://schemas.microsoft.com/office/drawing/2014/main" id="{A4DC1559-847D-1260-E5B6-13FAE4BBAE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68490" flipH="1" flipV="1">
            <a:off x="4307906" y="3217675"/>
            <a:ext cx="289681" cy="235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5" descr="D:\MurakataY\Desktop\サンプル集\サンプル画像\矢印サンプル.png">
            <a:extLst>
              <a:ext uri="{FF2B5EF4-FFF2-40B4-BE49-F238E27FC236}">
                <a16:creationId xmlns:a16="http://schemas.microsoft.com/office/drawing/2014/main" id="{ECB991C3-171C-DD8F-54CB-773E5B767A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131510" flipV="1">
            <a:off x="5250800" y="3228309"/>
            <a:ext cx="289681" cy="235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950</Words>
  <Application>Microsoft Office PowerPoint</Application>
  <PresentationFormat>A4 210 x 297 mm</PresentationFormat>
  <Paragraphs>87</Paragraphs>
  <Slides>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11" baseType="lpstr">
      <vt:lpstr>BIZ UDPゴシック</vt:lpstr>
      <vt:lpstr>BIZ UDゴシック</vt:lpstr>
      <vt:lpstr>HG丸ｺﾞｼｯｸM-PRO</vt:lpstr>
      <vt:lpstr>Meiryo UI</vt:lpstr>
      <vt:lpstr>Arial</vt:lpstr>
      <vt:lpstr>Calibri</vt:lpstr>
      <vt:lpstr>標準デザイン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2018-12-21T01:14:49Z</dcterms:created>
  <dcterms:modified xsi:type="dcterms:W3CDTF">2024-01-04T10:51:15Z</dcterms:modified>
</cp:coreProperties>
</file>