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66FFFF"/>
    <a:srgbClr val="99FFCC"/>
    <a:srgbClr val="CCFFFF"/>
    <a:srgbClr val="FF9900"/>
    <a:srgbClr val="CC9900"/>
    <a:srgbClr val="FF3399"/>
    <a:srgbClr val="CC66FF"/>
    <a:srgbClr val="DDDDDD"/>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p:scale>
          <a:sx n="125" d="100"/>
          <a:sy n="125" d="100"/>
        </p:scale>
        <p:origin x="1008" y="-3274"/>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lgpos.task-asp.net/cu/270008/ea/residents/procedures/apply/9cace680-1991-4b02-8cfc-6f86fea31714/start" TargetMode="External"/><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shugyosokushin-g04@gbox.pref.osaka.lg.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161528" y="683196"/>
            <a:ext cx="6903602" cy="1163226"/>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夕陽丘高等職業技術専門校</a:t>
            </a:r>
            <a:endParaRPr lang="en-US" altLang="ja-JP"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endParaRPr>
          </a:p>
          <a:p>
            <a:pPr algn="dist"/>
            <a:r>
              <a:rPr lang="ja-JP" altLang="en-US"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大阪府ＩＴステーション</a:t>
            </a:r>
            <a:r>
              <a:rPr lang="ja-JP" altLang="en-US" sz="3200" b="1" kern="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見学セミナー</a:t>
            </a:r>
            <a:endParaRPr lang="en-US" altLang="ja-JP" sz="3200" b="1" kern="0" dirty="0">
              <a:solidFill>
                <a:schemeClr val="accent5">
                  <a:lumMod val="50000"/>
                </a:schemeClr>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78127" y="2061319"/>
            <a:ext cx="7059011" cy="1204581"/>
          </a:xfrm>
          <a:prstGeom prst="roundRect">
            <a:avLst/>
          </a:prstGeom>
          <a:solidFill>
            <a:srgbClr val="FF000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32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a:t>
            </a:r>
            <a:r>
              <a:rPr lang="en-US" altLang="ja-JP" sz="32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5</a:t>
            </a:r>
            <a:r>
              <a:rPr lang="ja-JP" altLang="en-US" sz="32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年</a:t>
            </a:r>
            <a:r>
              <a:rPr lang="en-US" altLang="ja-JP"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12</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en-US" altLang="ja-JP"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19</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火</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endPar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a:p>
            <a:pPr algn="ct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13:30</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16:30</a:t>
            </a:r>
            <a:endParaRPr lang="en-US" altLang="ja-JP" sz="3216"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736155" y="202196"/>
            <a:ext cx="1285180" cy="455620"/>
          </a:xfrm>
          <a:prstGeom prst="roundRect">
            <a:avLst/>
          </a:prstGeom>
          <a:noFill/>
          <a:ln w="4445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dirty="0">
                <a:latin typeface="BIZ UDPゴシック" panose="020B0400000000000000" pitchFamily="50" charset="-128"/>
                <a:ea typeface="BIZ UDPゴシック" panose="020B0400000000000000" pitchFamily="50" charset="-128"/>
              </a:rPr>
              <a:t>参加無料</a:t>
            </a:r>
            <a:endParaRPr lang="en-US" altLang="ja-JP" sz="2000"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595908" y="9181270"/>
            <a:ext cx="6479749"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grpSp>
        <p:nvGrpSpPr>
          <p:cNvPr id="5" name="グループ化 4"/>
          <p:cNvGrpSpPr/>
          <p:nvPr/>
        </p:nvGrpSpPr>
        <p:grpSpPr>
          <a:xfrm>
            <a:off x="89163" y="251148"/>
            <a:ext cx="7337440" cy="8704156"/>
            <a:chOff x="130313" y="141314"/>
            <a:chExt cx="7337440" cy="8493572"/>
          </a:xfrm>
        </p:grpSpPr>
        <p:sp>
          <p:nvSpPr>
            <p:cNvPr id="31" name="テキスト ボックス 30"/>
            <p:cNvSpPr txBox="1"/>
            <p:nvPr/>
          </p:nvSpPr>
          <p:spPr>
            <a:xfrm>
              <a:off x="1238180" y="5575772"/>
              <a:ext cx="5855348" cy="553998"/>
            </a:xfrm>
            <a:prstGeom prst="rect">
              <a:avLst/>
            </a:prstGeom>
            <a:noFill/>
          </p:spPr>
          <p:txBody>
            <a:bodyPr wrap="square" rtlCol="0">
              <a:spAutoFit/>
            </a:bodyPr>
            <a:lstStyle/>
            <a:p>
              <a:r>
                <a:rPr lang="ja-JP" altLang="en-US" sz="1000" dirty="0">
                  <a:solidFill>
                    <a:srgbClr val="000000"/>
                  </a:solidFill>
                  <a:latin typeface="BIZ UDPゴシック" panose="020B0400000000000000" pitchFamily="50" charset="-128"/>
                  <a:ea typeface="BIZ UDPゴシック" panose="020B0400000000000000" pitchFamily="50" charset="-128"/>
                </a:rPr>
                <a:t>■アクセスできない場合は裏面の</a:t>
              </a:r>
              <a:r>
                <a:rPr lang="ja-JP" altLang="en-US" sz="1000" dirty="0">
                  <a:latin typeface="BIZ UDPゴシック" panose="020B0400000000000000" pitchFamily="50" charset="-128"/>
                  <a:ea typeface="BIZ UDPゴシック" panose="020B0400000000000000" pitchFamily="50" charset="-128"/>
                </a:rPr>
                <a:t>「参加申込書」</a:t>
              </a:r>
              <a:r>
                <a:rPr lang="ja-JP" altLang="en-US" sz="1000" dirty="0">
                  <a:solidFill>
                    <a:srgbClr val="000000"/>
                  </a:solidFill>
                  <a:latin typeface="BIZ UDPゴシック" panose="020B0400000000000000" pitchFamily="50" charset="-128"/>
                  <a:ea typeface="BIZ UDPゴシック" panose="020B0400000000000000" pitchFamily="50" charset="-128"/>
                </a:rPr>
                <a:t>に記入のうえ</a:t>
              </a:r>
              <a:r>
                <a:rPr lang="en-US" altLang="ja-JP" sz="1000" dirty="0">
                  <a:solidFill>
                    <a:srgbClr val="000000"/>
                  </a:solidFill>
                  <a:latin typeface="BIZ UDPゴシック" panose="020B0400000000000000" pitchFamily="50" charset="-128"/>
                  <a:ea typeface="BIZ UDPゴシック" panose="020B0400000000000000" pitchFamily="50" charset="-128"/>
                </a:rPr>
                <a:t>FAX</a:t>
              </a:r>
              <a:r>
                <a:rPr lang="ja-JP" altLang="en-US" sz="1000" dirty="0">
                  <a:solidFill>
                    <a:srgbClr val="000000"/>
                  </a:solidFill>
                  <a:latin typeface="BIZ UDPゴシック" panose="020B0400000000000000" pitchFamily="50" charset="-128"/>
                  <a:ea typeface="BIZ UDPゴシック" panose="020B0400000000000000" pitchFamily="50" charset="-128"/>
                </a:rPr>
                <a:t>またはメールにてお申込みください。</a:t>
              </a:r>
              <a:endParaRPr lang="en-US" altLang="ja-JP" sz="1000" dirty="0">
                <a:solidFill>
                  <a:srgbClr val="000000"/>
                </a:solidFill>
                <a:latin typeface="BIZ UDPゴシック" panose="020B0400000000000000" pitchFamily="50" charset="-128"/>
                <a:ea typeface="BIZ UDPゴシック" panose="020B0400000000000000" pitchFamily="50" charset="-128"/>
              </a:endParaRPr>
            </a:p>
            <a:p>
              <a:r>
                <a:rPr lang="ja-JP" altLang="en-US" sz="1000" dirty="0">
                  <a:solidFill>
                    <a:srgbClr val="000000"/>
                  </a:solidFill>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手話通訳等配慮が必要な方は、事前にお申出ください。</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■お申し込みいただいた個人情報は、本セミナーの運営にのみ利用いたします。</a:t>
              </a:r>
              <a:endParaRPr lang="en-US" altLang="ja-JP" sz="1000" dirty="0"/>
            </a:p>
          </p:txBody>
        </p:sp>
        <p:sp>
          <p:nvSpPr>
            <p:cNvPr id="39" name="テキスト ボックス 38"/>
            <p:cNvSpPr txBox="1"/>
            <p:nvPr/>
          </p:nvSpPr>
          <p:spPr>
            <a:xfrm>
              <a:off x="1270721" y="4677846"/>
              <a:ext cx="4899648" cy="307777"/>
            </a:xfrm>
            <a:prstGeom prst="rect">
              <a:avLst/>
            </a:prstGeom>
            <a:noFill/>
          </p:spPr>
          <p:txBody>
            <a:bodyPr wrap="square" rtlCol="0">
              <a:spAutoFit/>
            </a:bodyPr>
            <a:lstStyle/>
            <a:p>
              <a:r>
                <a:rPr lang="en-US" altLang="ja-JP" sz="1400" dirty="0">
                  <a:latin typeface="BIZ UDPゴシック" panose="020B0400000000000000" pitchFamily="50" charset="-128"/>
                  <a:ea typeface="BIZ UDPゴシック" panose="020B0400000000000000" pitchFamily="50" charset="-128"/>
                </a:rPr>
                <a:t>URL</a:t>
              </a:r>
              <a:r>
                <a:rPr lang="ja-JP" altLang="en-US" sz="1400" dirty="0">
                  <a:latin typeface="BIZ UDPゴシック" panose="020B0400000000000000" pitchFamily="50" charset="-128"/>
                  <a:ea typeface="BIZ UDPゴシック" panose="020B0400000000000000" pitchFamily="50" charset="-128"/>
                </a:rPr>
                <a:t>等へアクセスのうえお申込みください。</a:t>
              </a:r>
            </a:p>
          </p:txBody>
        </p:sp>
        <p:sp>
          <p:nvSpPr>
            <p:cNvPr id="3" name="テキスト ボックス 2"/>
            <p:cNvSpPr txBox="1"/>
            <p:nvPr/>
          </p:nvSpPr>
          <p:spPr>
            <a:xfrm>
              <a:off x="868183" y="8034722"/>
              <a:ext cx="5673379" cy="600164"/>
            </a:xfrm>
            <a:prstGeom prst="rect">
              <a:avLst/>
            </a:prstGeom>
            <a:noFill/>
            <a:ln w="19050">
              <a:solidFill>
                <a:srgbClr val="FF9900"/>
              </a:solidFill>
              <a:prstDash val="sysDot"/>
            </a:ln>
          </p:spPr>
          <p:txBody>
            <a:bodyPr wrap="square" rtlCol="0" anchor="ctr">
              <a:spAutoFit/>
            </a:bodyPr>
            <a:lstStyle/>
            <a:p>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）を対象に、障がいのある訓練生が就業に向け</a:t>
              </a:r>
              <a:r>
                <a:rPr lang="ja-JP" altLang="en-US" sz="1100">
                  <a:latin typeface="BIZ UDPゴシック" panose="020B0400000000000000" pitchFamily="50" charset="-128"/>
                  <a:ea typeface="BIZ UDPゴシック" panose="020B0400000000000000" pitchFamily="50" charset="-128"/>
                </a:rPr>
                <a:t>日々スキルアップに励んで</a:t>
              </a:r>
              <a:r>
                <a:rPr lang="ja-JP" altLang="en-US" sz="1100" dirty="0">
                  <a:latin typeface="BIZ UDPゴシック" panose="020B0400000000000000" pitchFamily="50" charset="-128"/>
                  <a:ea typeface="BIZ UDPゴシック" panose="020B0400000000000000" pitchFamily="50" charset="-128"/>
                </a:rPr>
                <a:t>いる実際の訓練状況の見学に加え、障がい者雇用に先進的に取り組んでいる企業から事例を紹介します。</a:t>
              </a:r>
            </a:p>
          </p:txBody>
        </p:sp>
        <p:sp>
          <p:nvSpPr>
            <p:cNvPr id="37" name="角丸四角形 36"/>
            <p:cNvSpPr/>
            <p:nvPr/>
          </p:nvSpPr>
          <p:spPr>
            <a:xfrm>
              <a:off x="910298" y="14131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141351" y="3428905"/>
              <a:ext cx="995927" cy="416561"/>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bg1"/>
                  </a:solidFill>
                  <a:latin typeface="BIZ UDPゴシック" panose="020B0400000000000000" pitchFamily="50" charset="-128"/>
                  <a:ea typeface="BIZ UDPゴシック" panose="020B0400000000000000" pitchFamily="50" charset="-128"/>
                </a:rPr>
                <a:t>会　　場</a:t>
              </a:r>
            </a:p>
          </p:txBody>
        </p:sp>
        <p:sp>
          <p:nvSpPr>
            <p:cNvPr id="27" name="テキスト ボックス 26"/>
            <p:cNvSpPr txBox="1"/>
            <p:nvPr/>
          </p:nvSpPr>
          <p:spPr>
            <a:xfrm>
              <a:off x="1242964" y="3370547"/>
              <a:ext cx="3117318" cy="492443"/>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大阪府立夕陽丘高等職業技術専門校</a:t>
              </a:r>
              <a:endParaRPr kumimoji="1" lang="en-US" altLang="zh-TW" sz="1400" dirty="0">
                <a:latin typeface="BIZ UDPゴシック" panose="020B0400000000000000" pitchFamily="50" charset="-128"/>
                <a:ea typeface="BIZ UDPゴシック" panose="020B0400000000000000" pitchFamily="50" charset="-128"/>
              </a:endParaRPr>
            </a:p>
            <a:p>
              <a:r>
                <a:rPr kumimoji="1" lang="zh-TW" altLang="en-US" sz="1200" dirty="0">
                  <a:latin typeface="BIZ UDPゴシック" panose="020B0400000000000000" pitchFamily="50" charset="-128"/>
                  <a:ea typeface="BIZ UDPゴシック" panose="020B0400000000000000" pitchFamily="50" charset="-128"/>
                </a:rPr>
                <a:t>（大阪市天王寺区上汐</a:t>
              </a:r>
              <a:r>
                <a:rPr kumimoji="1" lang="en-US" altLang="zh-TW" sz="1200" dirty="0">
                  <a:latin typeface="BIZ UDPゴシック" panose="020B0400000000000000" pitchFamily="50" charset="-128"/>
                  <a:ea typeface="BIZ UDPゴシック" panose="020B0400000000000000" pitchFamily="50" charset="-128"/>
                </a:rPr>
                <a:t>4-4-1</a:t>
              </a:r>
              <a:r>
                <a:rPr kumimoji="1" lang="zh-TW"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8" name="角丸四角形 27"/>
            <p:cNvSpPr/>
            <p:nvPr/>
          </p:nvSpPr>
          <p:spPr>
            <a:xfrm>
              <a:off x="141351" y="4042951"/>
              <a:ext cx="991417" cy="416561"/>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bg1"/>
                  </a:solidFill>
                  <a:latin typeface="BIZ UDPゴシック" panose="020B0400000000000000" pitchFamily="50" charset="-128"/>
                  <a:ea typeface="BIZ UDPゴシック" panose="020B0400000000000000" pitchFamily="50" charset="-128"/>
                </a:rPr>
                <a:t>定　　員</a:t>
              </a:r>
            </a:p>
          </p:txBody>
        </p:sp>
        <p:sp>
          <p:nvSpPr>
            <p:cNvPr id="30" name="テキスト ボックス 29"/>
            <p:cNvSpPr txBox="1"/>
            <p:nvPr/>
          </p:nvSpPr>
          <p:spPr>
            <a:xfrm>
              <a:off x="1270721" y="4075379"/>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 </a:t>
              </a:r>
              <a:r>
                <a:rPr lang="ja-JP" altLang="en-US" sz="1400" dirty="0">
                  <a:latin typeface="BIZ UDPゴシック" panose="020B0400000000000000" pitchFamily="50" charset="-128"/>
                  <a:ea typeface="BIZ UDPゴシック" panose="020B0400000000000000" pitchFamily="50" charset="-128"/>
                </a:rPr>
                <a:t>（申込先着順</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社</a:t>
              </a: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名様まで）</a:t>
              </a:r>
            </a:p>
          </p:txBody>
        </p:sp>
        <p:sp>
          <p:nvSpPr>
            <p:cNvPr id="38" name="角丸四角形 37"/>
            <p:cNvSpPr/>
            <p:nvPr/>
          </p:nvSpPr>
          <p:spPr>
            <a:xfrm>
              <a:off x="130313" y="4676194"/>
              <a:ext cx="1013491" cy="396509"/>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申込方法</a:t>
              </a:r>
            </a:p>
          </p:txBody>
        </p:sp>
        <p:sp>
          <p:nvSpPr>
            <p:cNvPr id="41" name="角丸四角形 40"/>
            <p:cNvSpPr/>
            <p:nvPr/>
          </p:nvSpPr>
          <p:spPr>
            <a:xfrm>
              <a:off x="4783379" y="4634619"/>
              <a:ext cx="2026784" cy="407513"/>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申込締切：</a:t>
              </a:r>
              <a:r>
                <a:rPr lang="en-US" altLang="ja-JP" sz="1400" b="1" dirty="0">
                  <a:solidFill>
                    <a:schemeClr val="tx1"/>
                  </a:solidFill>
                  <a:latin typeface="BIZ UDPゴシック" panose="020B0400000000000000" pitchFamily="50" charset="-128"/>
                  <a:ea typeface="BIZ UDPゴシック" panose="020B0400000000000000" pitchFamily="50" charset="-128"/>
                </a:rPr>
                <a:t>12/1</a:t>
              </a:r>
              <a:r>
                <a:rPr lang="ja-JP" altLang="en-US" sz="1400" b="1" dirty="0">
                  <a:solidFill>
                    <a:schemeClr val="tx1"/>
                  </a:solidFill>
                  <a:latin typeface="BIZ UDPゴシック" panose="020B0400000000000000" pitchFamily="50" charset="-128"/>
                  <a:ea typeface="BIZ UDPゴシック" panose="020B0400000000000000" pitchFamily="50" charset="-128"/>
                </a:rPr>
                <a:t>８（月）</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25" name="テキスト ボックス 24"/>
            <p:cNvSpPr txBox="1"/>
            <p:nvPr/>
          </p:nvSpPr>
          <p:spPr>
            <a:xfrm>
              <a:off x="1263911" y="5106147"/>
              <a:ext cx="5531526" cy="435931"/>
            </a:xfrm>
            <a:prstGeom prst="rect">
              <a:avLst/>
            </a:prstGeom>
            <a:noFill/>
          </p:spPr>
          <p:txBody>
            <a:bodyPr wrap="none" rtlCol="0">
              <a:noAutofit/>
            </a:bodyPr>
            <a:lstStyle/>
            <a:p>
              <a:r>
                <a:rPr lang="en-US" altLang="ja-JP" sz="1050" dirty="0">
                  <a:latin typeface="BIZ UDPゴシック" panose="020B0400000000000000" pitchFamily="50" charset="-128"/>
                  <a:ea typeface="BIZ UDPゴシック" panose="020B0400000000000000" pitchFamily="50" charset="-128"/>
                  <a:hlinkClick r:id="rId5"/>
                </a:rPr>
                <a:t>https://lgpos.task-asp.net/cu/270008/ea/residents/procedures/apply/</a:t>
              </a:r>
            </a:p>
            <a:p>
              <a:r>
                <a:rPr lang="en-US" altLang="ja-JP" sz="1050" dirty="0">
                  <a:latin typeface="BIZ UDPゴシック" panose="020B0400000000000000" pitchFamily="50" charset="-128"/>
                  <a:ea typeface="BIZ UDPゴシック" panose="020B0400000000000000" pitchFamily="50" charset="-128"/>
                  <a:hlinkClick r:id="rId5"/>
                </a:rPr>
                <a:t>9cace680-1991-4b02-8cfc-6f86fea31714/start</a:t>
              </a:r>
              <a:endParaRPr lang="en-US" altLang="ja-JP" sz="1050"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4284603" y="3421221"/>
              <a:ext cx="3183150" cy="1041311"/>
            </a:xfrm>
            <a:prstGeom prst="rect">
              <a:avLst/>
            </a:prstGeom>
          </p:spPr>
          <p:txBody>
            <a:bodyPr wrap="square">
              <a:spAutoFit/>
            </a:bodyPr>
            <a:lstStyle/>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（最寄駅）</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en-US" altLang="ja-JP" sz="1000" dirty="0">
                  <a:latin typeface="BIZ UDPゴシック" panose="020B0400000000000000" pitchFamily="50" charset="-128"/>
                  <a:ea typeface="BIZ UDPゴシック" panose="020B0400000000000000" pitchFamily="50" charset="-128"/>
                </a:rPr>
                <a:t>Osaka Metro</a:t>
              </a:r>
              <a:r>
                <a:rPr lang="ja-JP" altLang="en-US" sz="1000" dirty="0">
                  <a:latin typeface="BIZ UDPゴシック" panose="020B0400000000000000" pitchFamily="50" charset="-128"/>
                  <a:ea typeface="BIZ UDPゴシック" panose="020B0400000000000000" pitchFamily="50" charset="-128"/>
                </a:rPr>
                <a:t>谷町線・千日前線「谷町九丁目駅」</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en-US" altLang="ja-JP" sz="1000" dirty="0">
                  <a:latin typeface="BIZ UDPゴシック" panose="020B0400000000000000" pitchFamily="50" charset="-128"/>
                  <a:ea typeface="BIZ UDPゴシック" panose="020B0400000000000000" pitchFamily="50" charset="-128"/>
                </a:rPr>
                <a:t>Osaka Metro</a:t>
              </a:r>
              <a:r>
                <a:rPr lang="ja-JP" altLang="en-US" sz="1000" dirty="0">
                  <a:latin typeface="BIZ UDPゴシック" panose="020B0400000000000000" pitchFamily="50" charset="-128"/>
                  <a:ea typeface="BIZ UDPゴシック" panose="020B0400000000000000" pitchFamily="50" charset="-128"/>
                </a:rPr>
                <a:t>谷町線「四天王寺前夕陽ケ丘駅」</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近鉄大阪線・奈良線「大阪上本町駅」　</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公共交通機関でお越しください。</a:t>
              </a:r>
            </a:p>
          </p:txBody>
        </p:sp>
      </p:grpSp>
      <p:sp>
        <p:nvSpPr>
          <p:cNvPr id="33" name="角丸四角形 32"/>
          <p:cNvSpPr/>
          <p:nvPr/>
        </p:nvSpPr>
        <p:spPr>
          <a:xfrm>
            <a:off x="419711" y="6595656"/>
            <a:ext cx="6379340" cy="1680627"/>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夕陽丘高等職業技術専門校・大阪府ＩＴステーション 　概要説明・見学</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a:t>
            </a:r>
            <a:r>
              <a:rPr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400" b="1" dirty="0">
                <a:solidFill>
                  <a:schemeClr val="tx1"/>
                </a:solidFill>
                <a:latin typeface="BIZ UDPゴシック" panose="020B0400000000000000" pitchFamily="50" charset="-128"/>
                <a:ea typeface="BIZ UDPゴシック" panose="020B0400000000000000" pitchFamily="50" charset="-128"/>
              </a:rPr>
              <a:t>者雇用先進企業の事例紹介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「株式会社エルアイ武田　</a:t>
            </a:r>
            <a:r>
              <a:rPr lang="ja-JP" altLang="en-US" sz="1200" b="1" dirty="0">
                <a:solidFill>
                  <a:schemeClr val="tx1"/>
                </a:solidFill>
                <a:latin typeface="BIZ UDPゴシック" panose="020B0400000000000000" pitchFamily="50" charset="-128"/>
                <a:ea typeface="BIZ UDPゴシック" panose="020B0400000000000000" pitchFamily="50" charset="-128"/>
              </a:rPr>
              <a:t>（武田薬品工業株式会社の特例子会社）」</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200" b="1" dirty="0">
                <a:solidFill>
                  <a:schemeClr val="tx1"/>
                </a:solidFill>
                <a:latin typeface="BIZ UDPゴシック" panose="020B0400000000000000" pitchFamily="50" charset="-128"/>
                <a:ea typeface="BIZ UDPゴシック" panose="020B0400000000000000" pitchFamily="50" charset="-128"/>
              </a:rPr>
              <a:t>              </a:t>
            </a:r>
            <a:r>
              <a:rPr lang="ja-JP" altLang="en-US" sz="1200" b="1">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事業推進室</a:t>
            </a:r>
            <a:r>
              <a:rPr lang="ja-JP" altLang="en-US" sz="1400" b="1">
                <a:solidFill>
                  <a:schemeClr val="tx1"/>
                </a:solidFill>
                <a:latin typeface="BIZ UDPゴシック" panose="020B0400000000000000" pitchFamily="50" charset="-128"/>
                <a:ea typeface="BIZ UDPゴシック" panose="020B0400000000000000" pitchFamily="50" charset="-128"/>
              </a:rPr>
              <a:t>　人事・教育担当</a:t>
            </a:r>
            <a:r>
              <a:rPr lang="ja-JP" altLang="en-US" sz="1400" b="1" dirty="0">
                <a:solidFill>
                  <a:schemeClr val="tx1"/>
                </a:solidFill>
                <a:latin typeface="BIZ UDPゴシック" panose="020B0400000000000000" pitchFamily="50" charset="-128"/>
                <a:ea typeface="BIZ UDPゴシック" panose="020B0400000000000000" pitchFamily="50" charset="-128"/>
              </a:rPr>
              <a:t>主任　守谷　由美子　氏</a:t>
            </a:r>
            <a:r>
              <a:rPr lang="ja-JP" altLang="en-US" sz="12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1200" dirty="0">
                <a:solidFill>
                  <a:schemeClr val="tx1"/>
                </a:solidFill>
                <a:latin typeface="BIZ UDPゴシック" panose="020B0400000000000000" pitchFamily="50" charset="-128"/>
                <a:ea typeface="BIZ UDPゴシック" panose="020B0400000000000000" pitchFamily="50" charset="-128"/>
              </a:rPr>
              <a:t>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gn="ctr">
              <a:defRPr/>
            </a:pP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78127" y="6366942"/>
            <a:ext cx="1153237" cy="396509"/>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プログラム</a:t>
            </a:r>
          </a:p>
        </p:txBody>
      </p:sp>
      <p:sp>
        <p:nvSpPr>
          <p:cNvPr id="24" name="角丸四角形 23"/>
          <p:cNvSpPr/>
          <p:nvPr/>
        </p:nvSpPr>
        <p:spPr>
          <a:xfrm>
            <a:off x="5202088" y="2959663"/>
            <a:ext cx="1819247" cy="463098"/>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受付開始　</a:t>
            </a:r>
            <a:r>
              <a:rPr lang="en-US" altLang="ja-JP" sz="1400" b="1" dirty="0">
                <a:solidFill>
                  <a:schemeClr val="tx1"/>
                </a:solidFill>
                <a:latin typeface="BIZ UDPゴシック" panose="020B0400000000000000" pitchFamily="50" charset="-128"/>
                <a:ea typeface="BIZ UDPゴシック" panose="020B0400000000000000" pitchFamily="50" charset="-128"/>
              </a:rPr>
              <a:t>13:00</a:t>
            </a:r>
            <a:r>
              <a:rPr lang="ja-JP" altLang="en-US" sz="1400" b="1" dirty="0">
                <a:solidFill>
                  <a:schemeClr val="tx1"/>
                </a:solidFill>
                <a:latin typeface="BIZ UDPゴシック" panose="020B0400000000000000" pitchFamily="50" charset="-128"/>
                <a:ea typeface="BIZ UDPゴシック" panose="020B0400000000000000" pitchFamily="50" charset="-128"/>
              </a:rPr>
              <a:t>～</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pic>
        <p:nvPicPr>
          <p:cNvPr id="8" name="図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5676" y="5413429"/>
            <a:ext cx="875942" cy="875942"/>
          </a:xfrm>
          <a:prstGeom prst="rect">
            <a:avLst/>
          </a:prstGeom>
        </p:spPr>
      </p:pic>
      <p:cxnSp>
        <p:nvCxnSpPr>
          <p:cNvPr id="29" name="直線コネクタ 28"/>
          <p:cNvCxnSpPr/>
          <p:nvPr/>
        </p:nvCxnSpPr>
        <p:spPr>
          <a:xfrm>
            <a:off x="-143086" y="9108132"/>
            <a:ext cx="7525760" cy="0"/>
          </a:xfrm>
          <a:prstGeom prst="line">
            <a:avLst/>
          </a:prstGeom>
          <a:ln w="114300" cmpd="sng">
            <a:solidFill>
              <a:srgbClr val="0070C0"/>
            </a:solidFill>
            <a:prstDash val="solid"/>
          </a:ln>
        </p:spPr>
        <p:style>
          <a:lnRef idx="3">
            <a:schemeClr val="accent5"/>
          </a:lnRef>
          <a:fillRef idx="0">
            <a:schemeClr val="accent5"/>
          </a:fillRef>
          <a:effectRef idx="2">
            <a:schemeClr val="accent5"/>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788379295"/>
              </p:ext>
            </p:extLst>
          </p:nvPr>
        </p:nvGraphicFramePr>
        <p:xfrm>
          <a:off x="97908" y="7883996"/>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54718" y="7019900"/>
            <a:ext cx="7362329"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449560" y="7501989"/>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zh-TW" altLang="en-US" sz="1400" b="1" kern="0" dirty="0">
                <a:latin typeface="BIZ UDPゴシック" panose="020B0400000000000000" pitchFamily="50" charset="-128"/>
                <a:ea typeface="BIZ UDPゴシック" panose="020B0400000000000000" pitchFamily="50" charset="-128"/>
              </a:rPr>
              <a:t>夕陽丘高等職業技術専門校</a:t>
            </a:r>
            <a:r>
              <a:rPr lang="ja-JP" altLang="en-US" sz="1400" b="1" kern="0" dirty="0">
                <a:latin typeface="BIZ UDPゴシック" panose="020B0400000000000000" pitchFamily="50" charset="-128"/>
                <a:ea typeface="BIZ UDPゴシック" panose="020B0400000000000000" pitchFamily="50" charset="-128"/>
              </a:rPr>
              <a:t>・大阪府ＩＴステーション見学セミナー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22" name="テキスト ボックス 21"/>
          <p:cNvSpPr txBox="1"/>
          <p:nvPr/>
        </p:nvSpPr>
        <p:spPr>
          <a:xfrm>
            <a:off x="2404694" y="7040324"/>
            <a:ext cx="4744140" cy="46166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E-mail</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shugyosokushin-g04@gbox.pref.osaka.lg.jp</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FAX</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06-6360-9079</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49560" y="7025258"/>
            <a:ext cx="2027142" cy="461665"/>
          </a:xfrm>
          <a:prstGeom prst="rect">
            <a:avLst/>
          </a:prstGeom>
          <a:noFill/>
        </p:spPr>
        <p:txBody>
          <a:bodyPr wrap="square" rtlCol="0">
            <a:spAutoFit/>
          </a:bodyPr>
          <a:lstStyle/>
          <a:p>
            <a:r>
              <a:rPr lang="ja-JP" altLang="en-US" sz="1200" dirty="0" err="1">
                <a:latin typeface="BIZ UDPゴシック" panose="020B0400000000000000" pitchFamily="50" charset="-128"/>
                <a:ea typeface="BIZ UDPゴシック" panose="020B0400000000000000" pitchFamily="50" charset="-128"/>
              </a:rPr>
              <a:t>大阪府障がい</a:t>
            </a:r>
            <a:r>
              <a:rPr lang="ja-JP" altLang="en-US" sz="1200" dirty="0">
                <a:latin typeface="BIZ UDPゴシック" panose="020B0400000000000000" pitchFamily="50" charset="-128"/>
                <a:ea typeface="BIZ UDPゴシック" panose="020B0400000000000000" pitchFamily="50" charset="-128"/>
              </a:rPr>
              <a:t>者</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雇用促進センター　</a:t>
            </a:r>
            <a:r>
              <a:rPr lang="ja-JP" altLang="en-US" sz="1100" dirty="0">
                <a:latin typeface="BIZ UDPゴシック" panose="020B0400000000000000" pitchFamily="50" charset="-128"/>
                <a:ea typeface="BIZ UDPゴシック" panose="020B0400000000000000" pitchFamily="50" charset="-128"/>
              </a:rPr>
              <a:t>あて</a:t>
            </a:r>
            <a:endParaRPr lang="en-US" altLang="ja-JP" sz="1100" dirty="0">
              <a:latin typeface="BIZ UDPゴシック" panose="020B0400000000000000" pitchFamily="50" charset="-128"/>
              <a:ea typeface="BIZ UDPゴシック" panose="020B0400000000000000" pitchFamily="50" charset="-128"/>
            </a:endParaRPr>
          </a:p>
        </p:txBody>
      </p:sp>
      <p:grpSp>
        <p:nvGrpSpPr>
          <p:cNvPr id="7" name="グループ化 3"/>
          <p:cNvGrpSpPr>
            <a:grpSpLocks/>
          </p:cNvGrpSpPr>
          <p:nvPr/>
        </p:nvGrpSpPr>
        <p:grpSpPr bwMode="auto">
          <a:xfrm>
            <a:off x="203200" y="145577"/>
            <a:ext cx="6835775" cy="3749986"/>
            <a:chOff x="112514" y="1823361"/>
            <a:chExt cx="6613531" cy="3569154"/>
          </a:xfrm>
          <a:solidFill>
            <a:srgbClr val="FFCCFF"/>
          </a:solidFill>
        </p:grpSpPr>
        <p:sp>
          <p:nvSpPr>
            <p:cNvPr id="8" name="正方形/長方形 7"/>
            <p:cNvSpPr/>
            <p:nvPr/>
          </p:nvSpPr>
          <p:spPr>
            <a:xfrm>
              <a:off x="112514" y="1823361"/>
              <a:ext cx="6613531" cy="35691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906773" y="1931238"/>
              <a:ext cx="5185156" cy="472352"/>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b="1" dirty="0">
                  <a:solidFill>
                    <a:schemeClr val="tx1"/>
                  </a:solidFill>
                  <a:latin typeface="HGP創英角ｺﾞｼｯｸUB" panose="020B0900000000000000" pitchFamily="50" charset="-128"/>
                  <a:ea typeface="HGP創英角ｺﾞｼｯｸUB" panose="020B0900000000000000" pitchFamily="50" charset="-128"/>
                </a:rPr>
                <a:t>大阪府</a:t>
              </a: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立夕陽丘高等職業技術専門校</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0" name="Rectangle 356"/>
            <p:cNvSpPr>
              <a:spLocks noChangeArrowheads="1"/>
            </p:cNvSpPr>
            <p:nvPr/>
          </p:nvSpPr>
          <p:spPr bwMode="auto">
            <a:xfrm>
              <a:off x="470629" y="2368222"/>
              <a:ext cx="6023966" cy="720725"/>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障がいのある方の特性に応じた職業訓練を行っています。多様な訓練メニューの中で、その人の</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持つ能力を最大限に引き出して就職と自立をめざすことを目標に、ハローワークなどさまざまな関係</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機関と連携して就業支援を実施しています。</a:t>
              </a:r>
            </a:p>
          </p:txBody>
        </p:sp>
        <p:sp>
          <p:nvSpPr>
            <p:cNvPr id="11" name="Rectangle 359"/>
            <p:cNvSpPr>
              <a:spLocks noChangeArrowheads="1"/>
            </p:cNvSpPr>
            <p:nvPr/>
          </p:nvSpPr>
          <p:spPr bwMode="auto">
            <a:xfrm>
              <a:off x="420531" y="3067380"/>
              <a:ext cx="6116773" cy="2214707"/>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en-US" altLang="ja-JP" sz="1100" b="1" dirty="0"/>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キャリアチャレンジ科（発達障がい者対象）　</a:t>
              </a:r>
              <a:r>
                <a:rPr lang="ja-JP" altLang="en-US" sz="1100" dirty="0">
                  <a:latin typeface="BIZ UDPゴシック" panose="020B0400000000000000" pitchFamily="50" charset="-128"/>
                  <a:ea typeface="BIZ UDPゴシック" panose="020B0400000000000000" pitchFamily="50" charset="-128"/>
                </a:rPr>
                <a:t>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月入校）定員</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＊パソコン基礎操作、事務補助作業、備品補充作業など様々な訓練により事務関連の技能取得と</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ともに、得意・不得意の整理や職場での人との関り方を学び事務系職種への就職をめざします。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ジョブステップ科（精神障がい者対象）　</a:t>
              </a:r>
              <a:r>
                <a:rPr lang="ja-JP" altLang="en-US" sz="1100" dirty="0">
                  <a:latin typeface="BIZ UDPゴシック" panose="020B0400000000000000" pitchFamily="50" charset="-128"/>
                  <a:ea typeface="BIZ UDPゴシック" panose="020B0400000000000000" pitchFamily="50" charset="-128"/>
                </a:rPr>
                <a:t>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 定員</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＊パソコン基本操作から事務補助作業まで、特性に合わせたきめ細かい訓練や、社会生活技能</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訓練やビジネスマナーの取得を通し職場適応能力を高め、事務系職種の就職をめざします。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ワークアシスト科（知的障がい者対象）　</a:t>
              </a:r>
              <a:r>
                <a:rPr lang="ja-JP" altLang="en-US" sz="1100" dirty="0">
                  <a:latin typeface="BIZ UDPゴシック" panose="020B0400000000000000" pitchFamily="50" charset="-128"/>
                  <a:ea typeface="BIZ UDPゴシック" panose="020B0400000000000000" pitchFamily="50" charset="-128"/>
                </a:rPr>
                <a:t>訓練期間１年（</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 定員</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＊サービス（物流や清掃など）・事務（パソコンや電卓など）の補助業務に必要な基礎的な</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知識や技能を学びます。同時に継続的な就労に必要な、作業体力や社会人としてのマナー及び</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適応性を養い、幅広い業種への就職をめざします。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夕陽丘校ではこのほかにも、一般科目（</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の職業訓練を実施しています。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ビル設備管理科　 ビルクリーニング管理科　 建築内装ＣＡＤ科</a:t>
              </a:r>
            </a:p>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grpSp>
        <p:nvGrpSpPr>
          <p:cNvPr id="12" name="グループ化 5"/>
          <p:cNvGrpSpPr>
            <a:grpSpLocks/>
          </p:cNvGrpSpPr>
          <p:nvPr/>
        </p:nvGrpSpPr>
        <p:grpSpPr bwMode="auto">
          <a:xfrm>
            <a:off x="203200" y="4002622"/>
            <a:ext cx="6835775" cy="2875429"/>
            <a:chOff x="-78369" y="5056509"/>
            <a:chExt cx="6999678" cy="2100537"/>
          </a:xfrm>
          <a:solidFill>
            <a:schemeClr val="accent4">
              <a:lumMod val="40000"/>
              <a:lumOff val="60000"/>
            </a:schemeClr>
          </a:solidFill>
        </p:grpSpPr>
        <p:sp>
          <p:nvSpPr>
            <p:cNvPr id="13" name="正方形/長方形 12"/>
            <p:cNvSpPr/>
            <p:nvPr/>
          </p:nvSpPr>
          <p:spPr>
            <a:xfrm>
              <a:off x="-78369" y="5056509"/>
              <a:ext cx="6999678" cy="21005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14" name="AutoShape 3"/>
            <p:cNvSpPr>
              <a:spLocks noChangeArrowheads="1"/>
            </p:cNvSpPr>
            <p:nvPr/>
          </p:nvSpPr>
          <p:spPr bwMode="auto">
            <a:xfrm>
              <a:off x="984978" y="5156559"/>
              <a:ext cx="4824674" cy="327625"/>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大阪府ＩＴステーション</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8" name="Rectangle 356"/>
            <p:cNvSpPr>
              <a:spLocks noChangeArrowheads="1"/>
            </p:cNvSpPr>
            <p:nvPr/>
          </p:nvSpPr>
          <p:spPr bwMode="auto">
            <a:xfrm>
              <a:off x="415355" y="5524762"/>
              <a:ext cx="6181725" cy="514516"/>
            </a:xfrm>
            <a:prstGeom prst="rect">
              <a:avLst/>
            </a:prstGeom>
            <a:grp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大阪府ＩＴステーションは、「働くことをめざす</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者」と「障がい者の雇用を考える企業等」を</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結ぶ就労支援拠点として活動しています。</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障がいのある多くの方が就労をめざしてＩＴ技能の習得にチャレンジしています。</a:t>
              </a:r>
            </a:p>
          </p:txBody>
        </p:sp>
        <p:sp>
          <p:nvSpPr>
            <p:cNvPr id="19" name="Rectangle 359"/>
            <p:cNvSpPr>
              <a:spLocks noChangeArrowheads="1"/>
            </p:cNvSpPr>
            <p:nvPr/>
          </p:nvSpPr>
          <p:spPr bwMode="auto">
            <a:xfrm>
              <a:off x="336092" y="6039276"/>
              <a:ext cx="6340253" cy="10114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3600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lnSpc>
                  <a:spcPct val="60000"/>
                </a:lnSpc>
                <a:spcBef>
                  <a:spcPct val="0"/>
                </a:spcBef>
                <a:buFontTx/>
                <a:buNone/>
              </a:pPr>
              <a:endParaRPr lang="en-US" altLang="ja-JP" sz="1100" b="1" dirty="0">
                <a:latin typeface="BIZ UDPゴシック" panose="020B0400000000000000" pitchFamily="50" charset="-128"/>
                <a:ea typeface="BIZ UDPゴシック" panose="020B0400000000000000" pitchFamily="50" charset="-128"/>
              </a:endParaRPr>
            </a:p>
            <a:p>
              <a:pPr marL="72000" eaLnBrk="1" hangingPunct="1">
                <a:lnSpc>
                  <a:spcPct val="600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就労支援ＩＴ講習　</a:t>
              </a:r>
              <a:r>
                <a:rPr lang="ja-JP" altLang="en-US" sz="1100" b="1" dirty="0">
                  <a:latin typeface="BIZ UDPゴシック" panose="020B0400000000000000" pitchFamily="50" charset="-128"/>
                  <a:ea typeface="BIZ UDPゴシック" panose="020B0400000000000000" pitchFamily="50" charset="-128"/>
                </a:rPr>
                <a:t>　</a:t>
              </a:r>
              <a:endParaRPr lang="ja-JP" altLang="en-US"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 </a:t>
              </a:r>
              <a:r>
                <a:rPr lang="en-US" altLang="ja-JP" sz="1100" dirty="0">
                  <a:latin typeface="BIZ UDPゴシック" panose="020B0400000000000000" pitchFamily="50" charset="-128"/>
                  <a:ea typeface="BIZ UDPゴシック" panose="020B0400000000000000" pitchFamily="50" charset="-128"/>
                </a:rPr>
                <a:t>IT</a:t>
              </a:r>
              <a:r>
                <a:rPr lang="ja-JP" altLang="en-US" sz="1100" dirty="0">
                  <a:latin typeface="BIZ UDPゴシック" panose="020B0400000000000000" pitchFamily="50" charset="-128"/>
                  <a:ea typeface="BIZ UDPゴシック" panose="020B0400000000000000" pitchFamily="50" charset="-128"/>
                </a:rPr>
                <a:t>ステーションでは、スキルレベルに応じた就労支援</a:t>
              </a:r>
              <a:r>
                <a:rPr lang="en-US" altLang="ja-JP" sz="1100" dirty="0">
                  <a:latin typeface="BIZ UDPゴシック" panose="020B0400000000000000" pitchFamily="50" charset="-128"/>
                  <a:ea typeface="BIZ UDPゴシック" panose="020B0400000000000000" pitchFamily="50" charset="-128"/>
                </a:rPr>
                <a:t>IT</a:t>
              </a:r>
              <a:r>
                <a:rPr lang="ja-JP" altLang="en-US" sz="1100" dirty="0">
                  <a:latin typeface="BIZ UDPゴシック" panose="020B0400000000000000" pitchFamily="50" charset="-128"/>
                  <a:ea typeface="BIZ UDPゴシック" panose="020B0400000000000000" pitchFamily="50" charset="-128"/>
                </a:rPr>
                <a:t>講習・訓練を</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種別ごとに</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開催しています。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在宅</a:t>
              </a:r>
              <a:r>
                <a:rPr lang="ja-JP" altLang="en-US" sz="1400" b="1" dirty="0" err="1">
                  <a:latin typeface="BIZ UDPゴシック" panose="020B0400000000000000" pitchFamily="50" charset="-128"/>
                  <a:ea typeface="BIZ UDPゴシック" panose="020B0400000000000000" pitchFamily="50" charset="-128"/>
                </a:rPr>
                <a:t>重度障がい</a:t>
              </a:r>
              <a:r>
                <a:rPr lang="ja-JP" altLang="en-US" sz="1400" b="1" dirty="0">
                  <a:latin typeface="BIZ UDPゴシック" panose="020B0400000000000000" pitchFamily="50" charset="-128"/>
                  <a:ea typeface="BIZ UDPゴシック" panose="020B0400000000000000" pitchFamily="50" charset="-128"/>
                </a:rPr>
                <a:t>者へのＩＴ支援</a:t>
              </a:r>
              <a:endParaRPr lang="en-US" altLang="ja-JP" sz="14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＊障がいが理由で、ＩＴ（情報通信技術）の利用ができない、又は制限を余儀なくされて</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いる重度の障がいがある方に対して、個々の</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特性等に応じた各種ＩＴ支援機器を</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使用して、ＩＴ利用ができるように支援を行っています。</a:t>
              </a:r>
            </a:p>
          </p:txBody>
        </p:sp>
      </p:grpSp>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795</TotalTime>
  <Words>1039</Words>
  <Application>Microsoft Office PowerPoint</Application>
  <PresentationFormat>ユーザー設定</PresentationFormat>
  <Paragraphs>83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HGP創英角ｺﾞｼｯｸUB</vt:lpstr>
      <vt:lpstr>HGP創英角ﾎﾟｯﾌﾟ体</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川田　桃子</cp:lastModifiedBy>
  <cp:revision>120</cp:revision>
  <cp:lastPrinted>2023-11-09T04:44:01Z</cp:lastPrinted>
  <dcterms:created xsi:type="dcterms:W3CDTF">2021-10-19T05:38:20Z</dcterms:created>
  <dcterms:modified xsi:type="dcterms:W3CDTF">2023-11-29T07:24:46Z</dcterms:modified>
</cp:coreProperties>
</file>