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 id="2" name="川田　桃子" initials="川田　桃子" lastIdx="1" clrIdx="1">
    <p:extLst>
      <p:ext uri="{19B8F6BF-5375-455C-9EA6-DF929625EA0E}">
        <p15:presenceInfo xmlns:p15="http://schemas.microsoft.com/office/powerpoint/2012/main" userId="S-1-5-21-161959346-1900351369-444732941-2143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9900"/>
    <a:srgbClr val="99FF99"/>
    <a:srgbClr val="00CC00"/>
    <a:srgbClr val="008000"/>
    <a:srgbClr val="FFFF00"/>
    <a:srgbClr val="CCFFFF"/>
    <a:srgbClr val="66FFFF"/>
    <a:srgbClr val="99FF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p:scale>
          <a:sx n="100" d="100"/>
          <a:sy n="100" d="100"/>
        </p:scale>
        <p:origin x="1140" y="-750"/>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gpos.task-asp.net/cu/270008/ea/residents/procedures/apply/8a343af7-53c8-41e3-9f39-26c521a6a6cb/star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38" y="119253"/>
            <a:ext cx="1253118" cy="352756"/>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60538" y="826112"/>
            <a:ext cx="7146304" cy="936399"/>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dist"/>
            <a:r>
              <a:rPr lang="ja-JP" altLang="en-US" sz="4800" b="1" kern="0" dirty="0">
                <a:solidFill>
                  <a:schemeClr val="tx1"/>
                </a:solidFill>
                <a:latin typeface="HGP創英角ｺﾞｼｯｸUB" panose="020B0900000000000000" pitchFamily="50" charset="-128"/>
                <a:ea typeface="HGP創英角ｺﾞｼｯｸUB" panose="020B0900000000000000" pitchFamily="50" charset="-128"/>
              </a:rPr>
              <a:t>八尾支援学校見学セミナー</a:t>
            </a:r>
            <a:endParaRPr lang="en-US" altLang="ja-JP" b="1" kern="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角丸四角形 5"/>
          <p:cNvSpPr/>
          <p:nvPr/>
        </p:nvSpPr>
        <p:spPr>
          <a:xfrm>
            <a:off x="68490" y="1706918"/>
            <a:ext cx="7098356" cy="1204581"/>
          </a:xfrm>
          <a:prstGeom prst="roundRect">
            <a:avLst/>
          </a:prstGeom>
          <a:solidFill>
            <a:srgbClr val="33CC33"/>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24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令和５年</a:t>
            </a:r>
            <a:r>
              <a:rPr lang="ja-JP" altLang="en-US" sz="4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１１</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a:t>
            </a:r>
            <a:r>
              <a:rPr lang="ja-JP" altLang="en-US" sz="4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１６</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日</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木）１３時３</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0</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分～</a:t>
            </a:r>
            <a:r>
              <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a:t>
            </a:r>
            <a:r>
              <a:rPr lang="ja-JP" altLang="en-US"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６時</a:t>
            </a:r>
            <a:endParaRPr lang="en-US" altLang="ja-JP" sz="24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a:p>
            <a:pPr algn="r"/>
            <a:r>
              <a:rPr lang="ja-JP" altLang="en-US" sz="20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（受付開始１３時）</a:t>
            </a:r>
            <a:endPar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5844110" y="95923"/>
            <a:ext cx="1252086" cy="45831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参加無料</a:t>
            </a:r>
            <a:endParaRPr lang="en-US" altLang="ja-JP" b="1" dirty="0">
              <a:latin typeface="BIZ UDPゴシック" panose="020B0400000000000000" pitchFamily="50" charset="-128"/>
              <a:ea typeface="BIZ UDPゴシック" panose="020B0400000000000000" pitchFamily="50" charset="-128"/>
            </a:endParaRPr>
          </a:p>
        </p:txBody>
      </p:sp>
      <p:sp>
        <p:nvSpPr>
          <p:cNvPr id="21" name="Rectangle 16"/>
          <p:cNvSpPr>
            <a:spLocks noChangeArrowheads="1"/>
          </p:cNvSpPr>
          <p:nvPr/>
        </p:nvSpPr>
        <p:spPr bwMode="auto">
          <a:xfrm>
            <a:off x="687097" y="9316548"/>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主　　　催　大阪府</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お問合せ　</a:t>
            </a:r>
            <a:r>
              <a:rPr lang="ja-JP" altLang="en-US" sz="1100" dirty="0" err="1">
                <a:latin typeface="BIZ UDPゴシック" panose="020B0400000000000000" pitchFamily="50" charset="-128"/>
                <a:ea typeface="BIZ UDPゴシック" panose="020B0400000000000000" pitchFamily="50" charset="-128"/>
              </a:rPr>
              <a:t>大阪府障がい</a:t>
            </a:r>
            <a:r>
              <a:rPr lang="ja-JP" altLang="en-US" sz="1100" dirty="0">
                <a:latin typeface="BIZ UDPゴシック" panose="020B0400000000000000" pitchFamily="50" charset="-128"/>
                <a:ea typeface="BIZ UDPゴシック" panose="020B0400000000000000" pitchFamily="50" charset="-128"/>
              </a:rPr>
              <a:t>者雇用促進センター</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者雇用促進グループ）</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TEL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06-6360-9077</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100" dirty="0">
              <a:latin typeface="BIZ UDPゴシック" panose="020B0400000000000000" pitchFamily="50" charset="-128"/>
              <a:ea typeface="BIZ UDPゴシック" panose="020B0400000000000000" pitchFamily="50" charset="-128"/>
            </a:endParaRPr>
          </a:p>
        </p:txBody>
      </p:sp>
      <p:cxnSp>
        <p:nvCxnSpPr>
          <p:cNvPr id="22" name="直線コネクタ 21"/>
          <p:cNvCxnSpPr/>
          <p:nvPr/>
        </p:nvCxnSpPr>
        <p:spPr>
          <a:xfrm>
            <a:off x="-59741" y="9180140"/>
            <a:ext cx="7525760" cy="0"/>
          </a:xfrm>
          <a:prstGeom prst="line">
            <a:avLst/>
          </a:prstGeom>
          <a:ln w="114300" cmpd="sng">
            <a:solidFill>
              <a:srgbClr val="008000"/>
            </a:solidFill>
            <a:prstDash val="solid"/>
          </a:ln>
        </p:spPr>
        <p:style>
          <a:lnRef idx="3">
            <a:schemeClr val="accent5"/>
          </a:lnRef>
          <a:fillRef idx="0">
            <a:schemeClr val="accent5"/>
          </a:fillRef>
          <a:effectRef idx="2">
            <a:schemeClr val="accent5"/>
          </a:effectRef>
          <a:fontRef idx="minor">
            <a:schemeClr val="tx1"/>
          </a:fontRef>
        </p:style>
      </p:cxnSp>
      <p:grpSp>
        <p:nvGrpSpPr>
          <p:cNvPr id="5" name="グループ化 4"/>
          <p:cNvGrpSpPr/>
          <p:nvPr/>
        </p:nvGrpSpPr>
        <p:grpSpPr>
          <a:xfrm>
            <a:off x="437081" y="504460"/>
            <a:ext cx="6456437" cy="8469283"/>
            <a:chOff x="81057" y="328154"/>
            <a:chExt cx="6456437" cy="8469283"/>
          </a:xfrm>
        </p:grpSpPr>
        <p:sp>
          <p:nvSpPr>
            <p:cNvPr id="3" name="テキスト ボックス 2"/>
            <p:cNvSpPr txBox="1"/>
            <p:nvPr/>
          </p:nvSpPr>
          <p:spPr>
            <a:xfrm>
              <a:off x="81057" y="2933022"/>
              <a:ext cx="6456437" cy="854080"/>
            </a:xfrm>
            <a:prstGeom prst="rect">
              <a:avLst/>
            </a:prstGeom>
            <a:noFill/>
            <a:ln w="19050">
              <a:solidFill>
                <a:srgbClr val="009900"/>
              </a:solidFill>
              <a:prstDash val="sysDot"/>
            </a:ln>
          </p:spPr>
          <p:txBody>
            <a:bodyPr wrap="square" rtlCol="0" anchor="ctr">
              <a:spAutoFit/>
            </a:bodyPr>
            <a:lstStyle/>
            <a:p>
              <a:pPr>
                <a:lnSpc>
                  <a:spcPct val="150000"/>
                </a:lnSpc>
              </a:pPr>
              <a:r>
                <a:rPr lang="ja-JP" altLang="en-US" sz="1100" dirty="0">
                  <a:latin typeface="BIZ UDPゴシック" panose="020B0400000000000000" pitchFamily="50" charset="-128"/>
                  <a:ea typeface="BIZ UDPゴシック" panose="020B0400000000000000" pitchFamily="50" charset="-128"/>
                </a:rPr>
                <a:t>　障がい者雇用を検討されている企業の方（</a:t>
              </a:r>
              <a:r>
                <a:rPr kumimoji="1" lang="ja-JP" altLang="en-US" sz="1100" dirty="0">
                  <a:latin typeface="BIZ UDPゴシック" panose="020B0400000000000000" pitchFamily="50" charset="-128"/>
                  <a:ea typeface="BIZ UDPゴシック" panose="020B0400000000000000" pitchFamily="50" charset="-128"/>
                </a:rPr>
                <a:t>経営者、人事・労務担当者等</a:t>
              </a:r>
              <a:r>
                <a:rPr lang="ja-JP" altLang="en-US" sz="1100" dirty="0">
                  <a:latin typeface="BIZ UDPゴシック" panose="020B0400000000000000" pitchFamily="50" charset="-128"/>
                  <a:ea typeface="BIZ UDPゴシック" panose="020B0400000000000000" pitchFamily="50" charset="-128"/>
                </a:rPr>
                <a:t>）を対象に、様々な職域で活躍しようと就職に必要な基本的技能や知識を身につけるため、日々一生懸命励んでいる生徒たちが学んでいる様子の見学に加え、障がい者雇用</a:t>
              </a:r>
              <a:r>
                <a:rPr lang="ja-JP" altLang="en-US" sz="1100" dirty="0" smtClean="0">
                  <a:latin typeface="BIZ UDPゴシック" panose="020B0400000000000000" pitchFamily="50" charset="-128"/>
                  <a:ea typeface="BIZ UDPゴシック" panose="020B0400000000000000" pitchFamily="50" charset="-128"/>
                </a:rPr>
                <a:t>に</a:t>
              </a:r>
              <a:r>
                <a:rPr lang="ja-JP" altLang="en-US" sz="1100" dirty="0">
                  <a:latin typeface="BIZ UDPゴシック" panose="020B0400000000000000" pitchFamily="50" charset="-128"/>
                  <a:ea typeface="BIZ UDPゴシック" panose="020B0400000000000000" pitchFamily="50" charset="-128"/>
                </a:rPr>
                <a:t>前向き</a:t>
              </a:r>
              <a:r>
                <a:rPr lang="ja-JP" altLang="en-US" sz="1100" dirty="0" smtClean="0">
                  <a:latin typeface="BIZ UDPゴシック" panose="020B0400000000000000" pitchFamily="50" charset="-128"/>
                  <a:ea typeface="BIZ UDPゴシック" panose="020B0400000000000000" pitchFamily="50" charset="-128"/>
                </a:rPr>
                <a:t>に</a:t>
              </a:r>
              <a:r>
                <a:rPr lang="ja-JP" altLang="en-US" sz="1100" dirty="0">
                  <a:latin typeface="BIZ UDPゴシック" panose="020B0400000000000000" pitchFamily="50" charset="-128"/>
                  <a:ea typeface="BIZ UDPゴシック" panose="020B0400000000000000" pitchFamily="50" charset="-128"/>
                </a:rPr>
                <a:t>取り組んでいる企業から事例を紹介します。</a:t>
              </a:r>
            </a:p>
          </p:txBody>
        </p:sp>
        <p:sp>
          <p:nvSpPr>
            <p:cNvPr id="37" name="角丸四角形 36"/>
            <p:cNvSpPr/>
            <p:nvPr/>
          </p:nvSpPr>
          <p:spPr>
            <a:xfrm>
              <a:off x="602852" y="328154"/>
              <a:ext cx="5219324" cy="455620"/>
            </a:xfrm>
            <a:prstGeom prst="roundRect">
              <a:avLst/>
            </a:prstGeom>
            <a:no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a:t>
              </a:r>
              <a:r>
                <a:rPr lang="ja-JP" altLang="en-US" sz="1600" b="1" dirty="0" err="1">
                  <a:latin typeface="BIZ UDPゴシック" panose="020B0400000000000000" pitchFamily="50" charset="-128"/>
                  <a:ea typeface="BIZ UDPゴシック" panose="020B0400000000000000" pitchFamily="50" charset="-128"/>
                </a:rPr>
                <a:t>障がい</a:t>
              </a:r>
              <a:r>
                <a:rPr lang="ja-JP" altLang="en-US" sz="1600" b="1" dirty="0">
                  <a:latin typeface="BIZ UDPゴシック" panose="020B0400000000000000" pitchFamily="50" charset="-128"/>
                  <a:ea typeface="BIZ UDPゴシック" panose="020B0400000000000000" pitchFamily="50" charset="-128"/>
                </a:rPr>
                <a:t>者雇用を検討している企業の方向け／</a:t>
              </a:r>
              <a:endParaRPr lang="en-US" altLang="ja-JP" sz="1600" b="1" dirty="0">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05852" y="7756126"/>
              <a:ext cx="5897437" cy="1041311"/>
            </a:xfrm>
            <a:prstGeom prst="rect">
              <a:avLst/>
            </a:prstGeom>
          </p:spPr>
          <p:txBody>
            <a:bodyPr wrap="square">
              <a:spAutoFit/>
            </a:bodyPr>
            <a:lstStyle/>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（会場アクセス）</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近鉄大阪線「河内山本駅」より、近鉄バス東花園駅前行に乗車</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600" dirty="0">
                  <a:latin typeface="BIZ UDPゴシック" panose="020B0400000000000000" pitchFamily="50" charset="-128"/>
                  <a:ea typeface="BIZ UDPゴシック" panose="020B0400000000000000" pitchFamily="50" charset="-128"/>
                </a:rPr>
                <a:t>近鉄バス「上之島町」から東へ２００ｍ</a:t>
              </a:r>
              <a:endParaRPr lang="en-US" altLang="ja-JP" sz="16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en-US" altLang="ja-JP" sz="1100" u="sng" dirty="0">
                  <a:latin typeface="BIZ UDPゴシック" panose="020B0400000000000000" pitchFamily="50" charset="-128"/>
                  <a:ea typeface="BIZ UDPゴシック" panose="020B0400000000000000" pitchFamily="50" charset="-128"/>
                </a:rPr>
                <a:t>※</a:t>
              </a:r>
              <a:r>
                <a:rPr lang="ja-JP" altLang="en-US" sz="1100" u="sng" dirty="0">
                  <a:latin typeface="BIZ UDPゴシック" panose="020B0400000000000000" pitchFamily="50" charset="-128"/>
                  <a:ea typeface="BIZ UDPゴシック" panose="020B0400000000000000" pitchFamily="50" charset="-128"/>
                </a:rPr>
                <a:t>ご来場の際は、公共交通機関をご利用ください。</a:t>
              </a:r>
              <a:endParaRPr lang="en-US" altLang="ja-JP" sz="1100" u="sng"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100" u="sng" dirty="0">
                  <a:latin typeface="BIZ UDPゴシック" panose="020B0400000000000000" pitchFamily="50" charset="-128"/>
                  <a:ea typeface="BIZ UDPゴシック" panose="020B0400000000000000" pitchFamily="50" charset="-128"/>
                </a:rPr>
                <a:t>お車でお越しの場合は近隣のパーキングをご利用ください。</a:t>
              </a:r>
            </a:p>
          </p:txBody>
        </p:sp>
      </p:grpSp>
      <p:sp>
        <p:nvSpPr>
          <p:cNvPr id="33" name="角丸四角形 32"/>
          <p:cNvSpPr/>
          <p:nvPr/>
        </p:nvSpPr>
        <p:spPr>
          <a:xfrm>
            <a:off x="561876" y="6077703"/>
            <a:ext cx="6379340" cy="1608761"/>
          </a:xfrm>
          <a:prstGeom prst="roundRect">
            <a:avLst/>
          </a:prstGeom>
          <a:solidFill>
            <a:srgbClr val="99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①大阪府立八尾支援学校 概要説明及び見学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②事例紹介　知的</a:t>
            </a:r>
            <a:r>
              <a:rPr lang="ja-JP" altLang="en-US" sz="14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1400" b="1" dirty="0">
                <a:solidFill>
                  <a:schemeClr val="tx1"/>
                </a:solidFill>
                <a:latin typeface="BIZ UDPゴシック" panose="020B0400000000000000" pitchFamily="50" charset="-128"/>
                <a:ea typeface="BIZ UDPゴシック" panose="020B0400000000000000" pitchFamily="50" charset="-128"/>
              </a:rPr>
              <a:t>者の雇用管理について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　　　　　　福地金属株式会社　代表取締役　福地　守　氏</a:t>
            </a:r>
            <a:endParaRPr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32" name="角丸四角形 31"/>
          <p:cNvSpPr/>
          <p:nvPr/>
        </p:nvSpPr>
        <p:spPr>
          <a:xfrm>
            <a:off x="382258" y="5795731"/>
            <a:ext cx="1153237" cy="396509"/>
          </a:xfrm>
          <a:prstGeom prst="roundRect">
            <a:avLst/>
          </a:prstGeom>
          <a:solidFill>
            <a:srgbClr val="33CC33"/>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プログラム</a:t>
            </a:r>
          </a:p>
        </p:txBody>
      </p:sp>
      <p:sp>
        <p:nvSpPr>
          <p:cNvPr id="4" name="テキスト ボックス 3"/>
          <p:cNvSpPr txBox="1"/>
          <p:nvPr/>
        </p:nvSpPr>
        <p:spPr>
          <a:xfrm>
            <a:off x="219349" y="4209376"/>
            <a:ext cx="6891903" cy="1477328"/>
          </a:xfrm>
          <a:prstGeom prst="rect">
            <a:avLst/>
          </a:prstGeom>
          <a:noFill/>
        </p:spPr>
        <p:txBody>
          <a:bodyPr wrap="square" rtlCol="0">
            <a:spAutoFit/>
          </a:bodyPr>
          <a:lstStyle/>
          <a:p>
            <a:r>
              <a:rPr kumimoji="1" lang="ja-JP" altLang="en-US" sz="1600" dirty="0">
                <a:solidFill>
                  <a:srgbClr val="009900"/>
                </a:solidFill>
                <a:latin typeface="BIZ UDPゴシック" panose="020B0400000000000000" pitchFamily="50" charset="-128"/>
                <a:ea typeface="BIZ UDPゴシック" panose="020B0400000000000000" pitchFamily="50" charset="-128"/>
              </a:rPr>
              <a:t>◆会場</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大阪府立八尾支援学校</a:t>
            </a:r>
            <a:r>
              <a:rPr kumimoji="1" lang="ja-JP" altLang="en-US" sz="1600" dirty="0">
                <a:latin typeface="BIZ UDPゴシック" panose="020B0400000000000000" pitchFamily="50" charset="-128"/>
                <a:ea typeface="BIZ UDPゴシック" panose="020B0400000000000000" pitchFamily="50" charset="-128"/>
              </a:rPr>
              <a:t>（八尾市上之島町南７丁目６番地）</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009900"/>
                </a:solidFill>
                <a:latin typeface="BIZ UDPゴシック" panose="020B0400000000000000" pitchFamily="50" charset="-128"/>
                <a:ea typeface="BIZ UDPゴシック" panose="020B0400000000000000" pitchFamily="50" charset="-128"/>
              </a:rPr>
              <a:t>◆対象</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企業の方</a:t>
            </a:r>
            <a:r>
              <a:rPr kumimoji="1" lang="ja-JP" altLang="en-US" sz="1600" dirty="0">
                <a:latin typeface="BIZ UDPゴシック" panose="020B0400000000000000" pitchFamily="50" charset="-128"/>
                <a:ea typeface="BIZ UDPゴシック" panose="020B0400000000000000" pitchFamily="50" charset="-128"/>
              </a:rPr>
              <a:t>（経営者、人事・労務担当者等）</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009900"/>
                </a:solidFill>
                <a:latin typeface="BIZ UDPゴシック" panose="020B0400000000000000" pitchFamily="50" charset="-128"/>
                <a:ea typeface="BIZ UDPゴシック" panose="020B0400000000000000" pitchFamily="50" charset="-128"/>
              </a:rPr>
              <a:t>◆定員</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２０名</a:t>
            </a:r>
            <a:r>
              <a:rPr kumimoji="1" lang="ja-JP" altLang="en-US" sz="1600" dirty="0">
                <a:latin typeface="BIZ UDPゴシック" panose="020B0400000000000000" pitchFamily="50" charset="-128"/>
                <a:ea typeface="BIZ UDPゴシック" panose="020B0400000000000000" pitchFamily="50" charset="-128"/>
              </a:rPr>
              <a:t>（申込先着順）</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solidFill>
                  <a:srgbClr val="009900"/>
                </a:solidFill>
                <a:latin typeface="BIZ UDPゴシック" panose="020B0400000000000000" pitchFamily="50" charset="-128"/>
                <a:ea typeface="BIZ UDPゴシック" panose="020B0400000000000000" pitchFamily="50" charset="-128"/>
              </a:rPr>
              <a:t>◆申込方法</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裏面をご確認のうえ、お申し込みください。</a:t>
            </a:r>
            <a:endParaRPr kumimoji="1" lang="en-US" altLang="ja-JP" dirty="0">
              <a:latin typeface="BIZ UDPゴシック" panose="020B0400000000000000" pitchFamily="50" charset="-128"/>
              <a:ea typeface="BIZ UDPゴシック" panose="020B0400000000000000" pitchFamily="50" charset="-128"/>
            </a:endParaRPr>
          </a:p>
          <a:p>
            <a:r>
              <a:rPr kumimoji="1" lang="en-US" altLang="ja-JP"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（申込締切：令和５年</a:t>
            </a:r>
            <a:r>
              <a:rPr kumimoji="1" lang="ja-JP" altLang="en-US" sz="1600">
                <a:latin typeface="BIZ UDPゴシック" panose="020B0400000000000000" pitchFamily="50" charset="-128"/>
                <a:ea typeface="BIZ UDPゴシック" panose="020B0400000000000000" pitchFamily="50" charset="-128"/>
              </a:rPr>
              <a:t>１１月</a:t>
            </a:r>
            <a:r>
              <a:rPr kumimoji="1" lang="ja-JP" altLang="en-US" sz="1600" smtClean="0">
                <a:latin typeface="BIZ UDPゴシック" panose="020B0400000000000000" pitchFamily="50" charset="-128"/>
                <a:ea typeface="BIZ UDPゴシック" panose="020B0400000000000000" pitchFamily="50" charset="-128"/>
              </a:rPr>
              <a:t>１５日</a:t>
            </a:r>
            <a:r>
              <a:rPr kumimoji="1" lang="ja-JP" altLang="en-US" sz="1600" dirty="0">
                <a:latin typeface="BIZ UDPゴシック" panose="020B0400000000000000" pitchFamily="50" charset="-128"/>
                <a:ea typeface="BIZ UDPゴシック" panose="020B0400000000000000" pitchFamily="50" charset="-128"/>
              </a:rPr>
              <a:t>水</a:t>
            </a:r>
            <a:r>
              <a:rPr kumimoji="1" lang="ja-JP" altLang="en-US" sz="1600" smtClean="0">
                <a:latin typeface="BIZ UDPゴシック" panose="020B0400000000000000" pitchFamily="50" charset="-128"/>
                <a:ea typeface="BIZ UDPゴシック" panose="020B0400000000000000" pitchFamily="50" charset="-128"/>
              </a:rPr>
              <a:t>曜日</a:t>
            </a:r>
            <a:r>
              <a:rPr kumimoji="1" lang="ja-JP" altLang="en-US" sz="1600" dirty="0">
                <a:latin typeface="BIZ UDPゴシック" panose="020B0400000000000000" pitchFamily="50" charset="-128"/>
                <a:ea typeface="BIZ UDPゴシック" panose="020B0400000000000000" pitchFamily="50" charset="-128"/>
              </a:rPr>
              <a:t>）</a:t>
            </a:r>
          </a:p>
        </p:txBody>
      </p:sp>
      <p:pic>
        <p:nvPicPr>
          <p:cNvPr id="35" name="グラフィックス 12" descr="列車">
            <a:extLst>
              <a:ext uri="{FF2B5EF4-FFF2-40B4-BE49-F238E27FC236}">
                <a16:creationId xmlns:a16="http://schemas.microsoft.com/office/drawing/2014/main" id="{FA00B19A-C1F5-443B-9345-309746B9FBDA}"/>
              </a:ext>
            </a:extLst>
          </p:cNvPr>
          <p:cNvPicPr>
            <a:picLocks noChangeAspect="1"/>
          </p:cNvPicPr>
          <p:nvPr/>
        </p:nvPicPr>
        <p:blipFill>
          <a:blip r:embed="rId5" cstate="print">
            <a:duotone>
              <a:srgbClr val="7F8FA9">
                <a:shade val="45000"/>
                <a:satMod val="135000"/>
              </a:srgbClr>
              <a:prstClr val="white"/>
            </a:duotone>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265100" y="8188168"/>
            <a:ext cx="636814" cy="63681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943954392"/>
              </p:ext>
            </p:extLst>
          </p:nvPr>
        </p:nvGraphicFramePr>
        <p:xfrm>
          <a:off x="97903" y="7874315"/>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0" y="7379940"/>
            <a:ext cx="7362329"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889720" y="7478393"/>
            <a:ext cx="7187575" cy="307777"/>
          </a:xfrm>
          <a:prstGeom prst="rect">
            <a:avLst/>
          </a:prstGeom>
          <a:noFill/>
          <a:ln>
            <a:noFill/>
          </a:ln>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八尾支援学校</a:t>
            </a:r>
            <a:r>
              <a:rPr lang="ja-JP" altLang="en-US" sz="1400" b="1" kern="0" dirty="0">
                <a:latin typeface="BIZ UDPゴシック" panose="020B0400000000000000" pitchFamily="50" charset="-128"/>
                <a:ea typeface="BIZ UDPゴシック" panose="020B0400000000000000" pitchFamily="50" charset="-128"/>
              </a:rPr>
              <a:t>見学セミナー</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grpSp>
        <p:nvGrpSpPr>
          <p:cNvPr id="7" name="グループ化 3"/>
          <p:cNvGrpSpPr>
            <a:grpSpLocks/>
          </p:cNvGrpSpPr>
          <p:nvPr/>
        </p:nvGrpSpPr>
        <p:grpSpPr bwMode="auto">
          <a:xfrm>
            <a:off x="159273" y="2736390"/>
            <a:ext cx="6934337" cy="4495257"/>
            <a:chOff x="174066" y="1942625"/>
            <a:chExt cx="6696023" cy="3364812"/>
          </a:xfrm>
        </p:grpSpPr>
        <p:sp>
          <p:nvSpPr>
            <p:cNvPr id="8" name="正方形/長方形 7"/>
            <p:cNvSpPr/>
            <p:nvPr/>
          </p:nvSpPr>
          <p:spPr>
            <a:xfrm>
              <a:off x="174066" y="1942625"/>
              <a:ext cx="6696023" cy="3364812"/>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2197693" y="2036560"/>
              <a:ext cx="2648768" cy="236961"/>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八尾支援学校のご紹介</a:t>
              </a:r>
            </a:p>
          </p:txBody>
        </p:sp>
        <p:sp>
          <p:nvSpPr>
            <p:cNvPr id="11" name="Rectangle 359"/>
            <p:cNvSpPr>
              <a:spLocks noChangeArrowheads="1"/>
            </p:cNvSpPr>
            <p:nvPr/>
          </p:nvSpPr>
          <p:spPr bwMode="auto">
            <a:xfrm>
              <a:off x="341146" y="2369408"/>
              <a:ext cx="6361861" cy="2827712"/>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spcBef>
                  <a:spcPct val="0"/>
                </a:spcBef>
                <a:buFontTx/>
                <a:buNone/>
              </a:pPr>
              <a:endParaRPr lang="ja-JP" altLang="en-US" sz="1100" dirty="0">
                <a:latin typeface="BIZ UDPゴシック" panose="020B0400000000000000" pitchFamily="50" charset="-128"/>
                <a:ea typeface="BIZ UDPゴシック" panose="020B0400000000000000" pitchFamily="50" charset="-128"/>
              </a:endParaRPr>
            </a:p>
          </p:txBody>
        </p:sp>
      </p:grpSp>
      <p:sp>
        <p:nvSpPr>
          <p:cNvPr id="4" name="正方形/長方形 3"/>
          <p:cNvSpPr/>
          <p:nvPr/>
        </p:nvSpPr>
        <p:spPr>
          <a:xfrm>
            <a:off x="342146" y="4043762"/>
            <a:ext cx="6475092" cy="738664"/>
          </a:xfrm>
          <a:prstGeom prst="rect">
            <a:avLst/>
          </a:prstGeom>
        </p:spPr>
        <p:txBody>
          <a:bodyPr wrap="square">
            <a:spAutoFit/>
          </a:bodyPr>
          <a:lstStyle/>
          <a:p>
            <a:r>
              <a:rPr lang="ja-JP" altLang="en-US" sz="1050" dirty="0">
                <a:latin typeface="UD デジタル 教科書体 NP-B" panose="02020700000000000000" pitchFamily="18" charset="-128"/>
                <a:ea typeface="UD デジタル 教科書体 NP-B" panose="02020700000000000000" pitchFamily="18" charset="-128"/>
              </a:rPr>
              <a:t>　八尾支援学校は、知的障がいのある児童生徒を対象とした支援学校で</a:t>
            </a:r>
            <a:r>
              <a:rPr lang="ja-JP" altLang="en-US" sz="1050" dirty="0" smtClean="0">
                <a:latin typeface="UD デジタル 教科書体 NP-B" panose="02020700000000000000" pitchFamily="18" charset="-128"/>
                <a:ea typeface="UD デジタル 教科書体 NP-B" panose="02020700000000000000" pitchFamily="18" charset="-128"/>
              </a:rPr>
              <a:t>、小学部・中学部</a:t>
            </a:r>
            <a:r>
              <a:rPr lang="ja-JP" altLang="en-US" sz="1050" dirty="0">
                <a:latin typeface="UD デジタル 教科書体 NP-B" panose="02020700000000000000" pitchFamily="18" charset="-128"/>
                <a:ea typeface="UD デジタル 教科書体 NP-B" panose="02020700000000000000" pitchFamily="18" charset="-128"/>
              </a:rPr>
              <a:t>・高等部があります。通学区域は、小学部・中学部</a:t>
            </a:r>
            <a:r>
              <a:rPr lang="ja-JP" altLang="en-US" sz="1050" dirty="0" smtClean="0">
                <a:latin typeface="UD デジタル 教科書体 NP-B" panose="02020700000000000000" pitchFamily="18" charset="-128"/>
                <a:ea typeface="UD デジタル 教科書体 NP-B" panose="02020700000000000000" pitchFamily="18" charset="-128"/>
              </a:rPr>
              <a:t>が八尾市と東大阪市。高等部が八尾市</a:t>
            </a:r>
            <a:r>
              <a:rPr lang="ja-JP" altLang="en-US" sz="1050" dirty="0">
                <a:latin typeface="UD デジタル 教科書体 NP-B" panose="02020700000000000000" pitchFamily="18" charset="-128"/>
                <a:ea typeface="UD デジタル 教科書体 NP-B" panose="02020700000000000000" pitchFamily="18" charset="-128"/>
              </a:rPr>
              <a:t>となっています</a:t>
            </a:r>
            <a:r>
              <a:rPr lang="ja-JP" altLang="en-US" sz="1050" dirty="0" smtClean="0">
                <a:latin typeface="UD デジタル 教科書体 NP-B" panose="02020700000000000000" pitchFamily="18" charset="-128"/>
                <a:ea typeface="UD デジタル 教科書体 NP-B" panose="02020700000000000000" pitchFamily="18" charset="-128"/>
              </a:rPr>
              <a:t>。</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小学部</a:t>
            </a:r>
            <a:r>
              <a:rPr lang="en-US" altLang="ja-JP" sz="1050" b="0" i="0" dirty="0">
                <a:solidFill>
                  <a:srgbClr val="000000"/>
                </a:solidFill>
                <a:effectLst/>
                <a:latin typeface="UD デジタル 教科書体 NP-B" panose="02020700000000000000" pitchFamily="18" charset="-128"/>
                <a:ea typeface="UD デジタル 教科書体 NP-B" panose="02020700000000000000" pitchFamily="18" charset="-128"/>
              </a:rPr>
              <a:t>163</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名、中学部</a:t>
            </a:r>
            <a:r>
              <a:rPr lang="en-US" altLang="ja-JP" sz="1050" b="0" i="0" dirty="0">
                <a:solidFill>
                  <a:srgbClr val="000000"/>
                </a:solidFill>
                <a:effectLst/>
                <a:latin typeface="UD デジタル 教科書体 NP-B" panose="02020700000000000000" pitchFamily="18" charset="-128"/>
                <a:ea typeface="UD デジタル 教科書体 NP-B" panose="02020700000000000000" pitchFamily="18" charset="-128"/>
              </a:rPr>
              <a:t>158</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、高等部</a:t>
            </a:r>
            <a:r>
              <a:rPr lang="en-US" altLang="ja-JP" sz="1050" b="0" i="0" dirty="0">
                <a:solidFill>
                  <a:srgbClr val="000000"/>
                </a:solidFill>
                <a:effectLst/>
                <a:latin typeface="UD デジタル 教科書体 NP-B" panose="02020700000000000000" pitchFamily="18" charset="-128"/>
                <a:ea typeface="UD デジタル 教科書体 NP-B" panose="02020700000000000000" pitchFamily="18" charset="-128"/>
              </a:rPr>
              <a:t>66</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en-US" altLang="ja-JP"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endParaRPr>
          </a:p>
          <a:p>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計</a:t>
            </a:r>
            <a:r>
              <a:rPr lang="en-US" altLang="ja-JP"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387</a:t>
            </a:r>
            <a:r>
              <a:rPr lang="ja-JP" altLang="en-US" sz="1050" b="0" i="0" dirty="0">
                <a:solidFill>
                  <a:srgbClr val="000000"/>
                </a:solidFill>
                <a:effectLst/>
                <a:latin typeface="UD デジタル 教科書体 NP-B" panose="02020700000000000000" pitchFamily="18" charset="-128"/>
                <a:ea typeface="UD デジタル 教科書体 NP-B" panose="02020700000000000000" pitchFamily="18" charset="-128"/>
              </a:rPr>
              <a:t>名の児童生徒が在籍する大規模校です</a:t>
            </a:r>
            <a:r>
              <a:rPr lang="ja-JP" altLang="en-US"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rPr>
              <a:t>。</a:t>
            </a:r>
            <a:endParaRPr lang="en-US" altLang="ja-JP" sz="1050" b="0" i="0" dirty="0" smtClean="0">
              <a:solidFill>
                <a:srgbClr val="000000"/>
              </a:solidFill>
              <a:effectLst/>
              <a:latin typeface="UD デジタル 教科書体 NP-B" panose="02020700000000000000" pitchFamily="18" charset="-128"/>
              <a:ea typeface="UD デジタル 教科書体 NP-B" panose="02020700000000000000" pitchFamily="18" charset="-128"/>
            </a:endParaRPr>
          </a:p>
        </p:txBody>
      </p:sp>
      <p:sp>
        <p:nvSpPr>
          <p:cNvPr id="5" name="正方形/長方形 4"/>
          <p:cNvSpPr/>
          <p:nvPr/>
        </p:nvSpPr>
        <p:spPr>
          <a:xfrm>
            <a:off x="556925" y="3419013"/>
            <a:ext cx="6139030" cy="438582"/>
          </a:xfrm>
          <a:prstGeom prst="rect">
            <a:avLst/>
          </a:prstGeom>
        </p:spPr>
        <p:txBody>
          <a:bodyPr wrap="square">
            <a:spAutoFit/>
          </a:bodyPr>
          <a:lstStyle/>
          <a:p>
            <a:endParaRPr lang="en-US" altLang="ja-JP" sz="1050" dirty="0">
              <a:latin typeface="UD デジタル 教科書体 NP-B" panose="02020700000000000000" pitchFamily="18" charset="-128"/>
              <a:ea typeface="UD デジタル 教科書体 NP-B" panose="02020700000000000000" pitchFamily="18" charset="-128"/>
            </a:endParaRPr>
          </a:p>
          <a:p>
            <a:r>
              <a:rPr lang="ja-JP" altLang="en-US" sz="1200" dirty="0">
                <a:latin typeface="UD デジタル 教科書体 NP-B" panose="02020700000000000000" pitchFamily="18" charset="-128"/>
                <a:ea typeface="UD デジタル 教科書体 NP-B" panose="02020700000000000000" pitchFamily="18" charset="-128"/>
              </a:rPr>
              <a:t>◎開校して</a:t>
            </a:r>
            <a:r>
              <a:rPr lang="en-US" altLang="ja-JP" sz="1200" dirty="0">
                <a:latin typeface="UD デジタル 教科書体 NP-B" panose="02020700000000000000" pitchFamily="18" charset="-128"/>
                <a:ea typeface="UD デジタル 教科書体 NP-B" panose="02020700000000000000" pitchFamily="18" charset="-128"/>
              </a:rPr>
              <a:t>56</a:t>
            </a:r>
            <a:r>
              <a:rPr lang="ja-JP" altLang="en-US" sz="1200" dirty="0">
                <a:latin typeface="UD デジタル 教科書体 NP-B" panose="02020700000000000000" pitchFamily="18" charset="-128"/>
                <a:ea typeface="UD デジタル 教科書体 NP-B" panose="02020700000000000000" pitchFamily="18" charset="-128"/>
              </a:rPr>
              <a:t>年目となりました。地域の方々と共に、歩んでいきたいと考えています。</a:t>
            </a:r>
          </a:p>
        </p:txBody>
      </p:sp>
      <p:sp>
        <p:nvSpPr>
          <p:cNvPr id="13" name="テキスト ボックス 12"/>
          <p:cNvSpPr txBox="1"/>
          <p:nvPr/>
        </p:nvSpPr>
        <p:spPr>
          <a:xfrm>
            <a:off x="435642" y="5876527"/>
            <a:ext cx="6381596" cy="1077218"/>
          </a:xfrm>
          <a:prstGeom prst="rect">
            <a:avLst/>
          </a:prstGeom>
          <a:noFill/>
          <a:ln>
            <a:solidFill>
              <a:srgbClr val="002060"/>
            </a:solidFill>
          </a:ln>
        </p:spPr>
        <p:txBody>
          <a:bodyPr wrap="square" rtlCol="0">
            <a:spAutoFit/>
          </a:bodyPr>
          <a:lstStyle/>
          <a:p>
            <a:pPr algn="ctr"/>
            <a:r>
              <a:rPr kumimoji="1" lang="ja-JP" altLang="en-US" sz="1600" dirty="0" smtClean="0">
                <a:latin typeface="UD デジタル 教科書体 NP-B" panose="02020700000000000000" pitchFamily="18" charset="-128"/>
                <a:ea typeface="UD デジタル 教科書体 NP-B" panose="02020700000000000000" pitchFamily="18" charset="-128"/>
              </a:rPr>
              <a:t>フロンティアコース</a:t>
            </a:r>
            <a:r>
              <a:rPr kumimoji="1" lang="ja-JP" altLang="en-US" sz="1600" dirty="0">
                <a:latin typeface="UD デジタル 教科書体 NP-B" panose="02020700000000000000" pitchFamily="18" charset="-128"/>
                <a:ea typeface="UD デジタル 教科書体 NP-B" panose="02020700000000000000" pitchFamily="18" charset="-128"/>
              </a:rPr>
              <a:t>（職業コース）について</a:t>
            </a:r>
            <a:endParaRPr kumimoji="1" lang="en-US" altLang="ja-JP" sz="1600" dirty="0">
              <a:latin typeface="UD デジタル 教科書体 NP-B" panose="02020700000000000000" pitchFamily="18" charset="-128"/>
              <a:ea typeface="UD デジタル 教科書体 NP-B" panose="02020700000000000000" pitchFamily="18" charset="-128"/>
            </a:endParaRPr>
          </a:p>
          <a:p>
            <a:r>
              <a:rPr kumimoji="1" lang="ja-JP" altLang="en-US" sz="1050" dirty="0" smtClean="0">
                <a:latin typeface="UD デジタル 教科書体 NP-B" panose="02020700000000000000" pitchFamily="18" charset="-128"/>
                <a:ea typeface="UD デジタル 教科書体 NP-B" panose="02020700000000000000" pitchFamily="18" charset="-128"/>
              </a:rPr>
              <a:t>　</a:t>
            </a:r>
            <a:r>
              <a:rPr kumimoji="1" lang="ja-JP" altLang="en-US" sz="1200" dirty="0" smtClean="0">
                <a:latin typeface="UD デジタル 教科書体 NP-B" panose="02020700000000000000" pitchFamily="18" charset="-128"/>
                <a:ea typeface="UD デジタル 教科書体 NP-B" panose="02020700000000000000" pitchFamily="18" charset="-128"/>
              </a:rPr>
              <a:t>高等部にはフロンティアコース（職業コース）を設置しており、高等部卒業後の企業就労を目指す生徒の育成に努めています。</a:t>
            </a:r>
            <a:endParaRPr kumimoji="1" lang="ja-JP" altLang="en-US" sz="1200" dirty="0">
              <a:latin typeface="UD デジタル 教科書体 NP-B" panose="02020700000000000000" pitchFamily="18" charset="-128"/>
              <a:ea typeface="UD デジタル 教科書体 NP-B" panose="02020700000000000000" pitchFamily="18" charset="-128"/>
            </a:endParaRPr>
          </a:p>
          <a:p>
            <a:r>
              <a:rPr kumimoji="1" lang="ja-JP" altLang="en-US" sz="1200" dirty="0" smtClean="0">
                <a:latin typeface="UD デジタル 教科書体 NP-B" panose="02020700000000000000" pitchFamily="18" charset="-128"/>
                <a:ea typeface="UD デジタル 教科書体 NP-B" panose="02020700000000000000" pitchFamily="18" charset="-128"/>
              </a:rPr>
              <a:t>　現場</a:t>
            </a:r>
            <a:r>
              <a:rPr kumimoji="1" lang="ja-JP" altLang="en-US" sz="1200" dirty="0">
                <a:latin typeface="UD デジタル 教科書体 NP-B" panose="02020700000000000000" pitchFamily="18" charset="-128"/>
                <a:ea typeface="UD デジタル 教科書体 NP-B" panose="02020700000000000000" pitchFamily="18" charset="-128"/>
              </a:rPr>
              <a:t>での職業体験を積み重ねることで生徒本人の仕事に対する自信を高め、やりがいを育むとともに、業種適性を見極める機会としてさまざまな職業体験を設定しています。</a:t>
            </a:r>
          </a:p>
        </p:txBody>
      </p:sp>
      <p:sp>
        <p:nvSpPr>
          <p:cNvPr id="18"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97903" y="107133"/>
            <a:ext cx="6995707" cy="2445821"/>
          </a:xfrm>
          <a:prstGeom prst="rect">
            <a:avLst/>
          </a:prstGeom>
          <a:noFill/>
          <a:ln w="63500" cap="rnd" cmpd="sng">
            <a:solidFill>
              <a:srgbClr val="000000"/>
            </a:solidFill>
            <a:bevel/>
            <a:headEnd/>
            <a:tailEnd/>
          </a:ln>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lgn="ctr">
              <a:spcBef>
                <a:spcPct val="0"/>
              </a:spcBef>
              <a:buNone/>
            </a:pPr>
            <a:r>
              <a:rPr lang="ja-JP" altLang="en-US" sz="1619" b="1" u="sng"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大阪府行政オンラインシステム」よりお申込みください。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smtClean="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hlinkClick r:id="rId2"/>
              </a:rPr>
              <a:t>https://</a:t>
            </a:r>
            <a:r>
              <a:rPr lang="en-US" altLang="ja-JP" sz="1259" dirty="0" smtClean="0">
                <a:solidFill>
                  <a:srgbClr val="000000"/>
                </a:solidFill>
                <a:latin typeface="UD デジタル 教科書体 NK-B" panose="02020700000000000000" pitchFamily="18" charset="-128"/>
                <a:ea typeface="UD デジタル 教科書体 NK-B" panose="02020700000000000000" pitchFamily="18" charset="-128"/>
                <a:hlinkClick r:id="rId2"/>
              </a:rPr>
              <a:t>lgpos.task-asp.net/cu/270008/ea/residents/procedures/apply/8a343af7-53c8-41e3-9f39-26c521a6a6cb/start</a:t>
            </a:r>
            <a:endParaRPr lang="en-US" altLang="ja-JP" sz="1259" dirty="0" smtClean="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AF481817-E93C-48C9-9A0E-4678B73E66D7}"/>
              </a:ext>
            </a:extLst>
          </p:cNvPr>
          <p:cNvSpPr txBox="1"/>
          <p:nvPr/>
        </p:nvSpPr>
        <p:spPr>
          <a:xfrm>
            <a:off x="1136418" y="1380406"/>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345894" y="2189166"/>
            <a:ext cx="2574687" cy="260670"/>
            <a:chOff x="1425921" y="7779450"/>
            <a:chExt cx="2673837" cy="216924"/>
          </a:xfrm>
        </p:grpSpPr>
        <p:sp>
          <p:nvSpPr>
            <p:cNvPr id="21" name="正方形/長方形 20">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2" name="正方形/長方形 21">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sp>
        <p:nvSpPr>
          <p:cNvPr id="23" name="正方形/長方形 22"/>
          <p:cNvSpPr/>
          <p:nvPr/>
        </p:nvSpPr>
        <p:spPr>
          <a:xfrm>
            <a:off x="342146" y="4951967"/>
            <a:ext cx="6475092" cy="577081"/>
          </a:xfrm>
          <a:prstGeom prst="rect">
            <a:avLst/>
          </a:prstGeom>
        </p:spPr>
        <p:txBody>
          <a:bodyPr wrap="square">
            <a:spAutoFit/>
          </a:bodyPr>
          <a:lstStyle/>
          <a:p>
            <a:r>
              <a:rPr lang="ja-JP" altLang="en-US" sz="1050" dirty="0" smtClean="0">
                <a:solidFill>
                  <a:srgbClr val="000000"/>
                </a:solidFill>
                <a:latin typeface="UD デジタル 教科書体 NP-B" panose="02020700000000000000" pitchFamily="18" charset="-128"/>
                <a:ea typeface="UD デジタル 教科書体 NP-B" panose="02020700000000000000" pitchFamily="18" charset="-128"/>
              </a:rPr>
              <a:t>　本校では</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、めざす学校像</a:t>
            </a:r>
            <a:r>
              <a:rPr lang="ja-JP" altLang="en-US" sz="1050" dirty="0" smtClean="0">
                <a:solidFill>
                  <a:srgbClr val="000000"/>
                </a:solidFill>
                <a:latin typeface="UD デジタル 教科書体 NP-B" panose="02020700000000000000" pitchFamily="18" charset="-128"/>
                <a:ea typeface="UD デジタル 教科書体 NP-B" panose="02020700000000000000" pitchFamily="18" charset="-128"/>
              </a:rPr>
              <a:t>を</a:t>
            </a:r>
            <a:r>
              <a:rPr lang="en-US" altLang="ja-JP" sz="1050" dirty="0" smtClean="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子どもたちとともに「こころ」と「からだ」を育む学校</a:t>
            </a:r>
            <a:r>
              <a:rPr lang="en-US" altLang="ja-JP" sz="1050" dirty="0" smtClean="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smtClean="0">
                <a:solidFill>
                  <a:srgbClr val="000000"/>
                </a:solidFill>
                <a:latin typeface="UD デジタル 教科書体 NP-B" panose="02020700000000000000" pitchFamily="18" charset="-128"/>
                <a:ea typeface="UD デジタル 教科書体 NP-B" panose="02020700000000000000" pitchFamily="18" charset="-128"/>
              </a:rPr>
              <a:t>と</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しています。「</a:t>
            </a:r>
            <a:r>
              <a:rPr lang="en-US" altLang="ja-JP" sz="1050"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生きる力</a:t>
            </a:r>
            <a:r>
              <a:rPr lang="en-US" altLang="ja-JP" sz="1050"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050" dirty="0">
                <a:solidFill>
                  <a:srgbClr val="000000"/>
                </a:solidFill>
                <a:latin typeface="UD デジタル 教科書体 NP-B" panose="02020700000000000000" pitchFamily="18" charset="-128"/>
                <a:ea typeface="UD デジタル 教科書体 NP-B" panose="02020700000000000000" pitchFamily="18" charset="-128"/>
              </a:rPr>
              <a:t>の伸長」「キャリア教育の推進・自立や社会参加の実現」「安全安心な学校づくり」の３つに重点を置き、日々の教育活動を行っています。</a:t>
            </a:r>
            <a:endParaRPr lang="ja-JP" altLang="en-US" sz="1050" dirty="0">
              <a:latin typeface="UD デジタル 教科書体 NP-B" panose="02020700000000000000" pitchFamily="18" charset="-128"/>
              <a:ea typeface="UD デジタル 教科書体 NP-B" panose="02020700000000000000" pitchFamily="18"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273" y="1569636"/>
            <a:ext cx="859466" cy="859466"/>
          </a:xfrm>
          <a:prstGeom prst="rect">
            <a:avLst/>
          </a:prstGeom>
        </p:spPr>
      </p:pic>
    </p:spTree>
    <p:extLst>
      <p:ext uri="{BB962C8B-B14F-4D97-AF65-F5344CB8AC3E}">
        <p14:creationId xmlns:p14="http://schemas.microsoft.com/office/powerpoint/2010/main" val="1569460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880</TotalTime>
  <Words>799</Words>
  <Application>Microsoft Office PowerPoint</Application>
  <PresentationFormat>ユーザー設定</PresentationFormat>
  <Paragraphs>61</Paragraphs>
  <Slides>2</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BIZ UDPゴシック</vt:lpstr>
      <vt:lpstr>HGP創英角ｺﾞｼｯｸUB</vt:lpstr>
      <vt:lpstr>HGS創英角ﾎﾟｯﾌﾟ体</vt:lpstr>
      <vt:lpstr>HG丸ｺﾞｼｯｸM-PRO</vt:lpstr>
      <vt:lpstr>ＭＳ Ｐゴシック</vt:lpstr>
      <vt:lpstr>ＭＳ Ｐ明朝</vt:lpstr>
      <vt:lpstr>UD デジタル 教科書体 NK-B</vt:lpstr>
      <vt:lpstr>UD デジタル 教科書体 NP-B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川田　桃子</cp:lastModifiedBy>
  <cp:revision>157</cp:revision>
  <cp:lastPrinted>2023-09-26T09:32:37Z</cp:lastPrinted>
  <dcterms:created xsi:type="dcterms:W3CDTF">2021-10-19T05:38:20Z</dcterms:created>
  <dcterms:modified xsi:type="dcterms:W3CDTF">2023-10-30T03:00:32Z</dcterms:modified>
</cp:coreProperties>
</file>