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828" r:id="rId2"/>
  </p:sldMasterIdLst>
  <p:sldIdLst>
    <p:sldId id="256" r:id="rId3"/>
    <p:sldId id="257" r:id="rId4"/>
  </p:sldIdLst>
  <p:sldSz cx="7199313" cy="10260013"/>
  <p:notesSz cx="6807200" cy="9939338"/>
  <p:defaultTextStyle>
    <a:defPPr>
      <a:defRPr lang="en-US"/>
    </a:defPPr>
    <a:lvl1pPr marL="0" algn="l" defTabSz="925561" rtl="0" eaLnBrk="1" latinLnBrk="0" hangingPunct="1">
      <a:defRPr sz="1822" kern="1200">
        <a:solidFill>
          <a:schemeClr val="tx1"/>
        </a:solidFill>
        <a:latin typeface="+mn-lt"/>
        <a:ea typeface="+mn-ea"/>
        <a:cs typeface="+mn-cs"/>
      </a:defRPr>
    </a:lvl1pPr>
    <a:lvl2pPr marL="462780" algn="l" defTabSz="925561" rtl="0" eaLnBrk="1" latinLnBrk="0" hangingPunct="1">
      <a:defRPr sz="1822" kern="1200">
        <a:solidFill>
          <a:schemeClr val="tx1"/>
        </a:solidFill>
        <a:latin typeface="+mn-lt"/>
        <a:ea typeface="+mn-ea"/>
        <a:cs typeface="+mn-cs"/>
      </a:defRPr>
    </a:lvl2pPr>
    <a:lvl3pPr marL="925561" algn="l" defTabSz="925561" rtl="0" eaLnBrk="1" latinLnBrk="0" hangingPunct="1">
      <a:defRPr sz="1822" kern="1200">
        <a:solidFill>
          <a:schemeClr val="tx1"/>
        </a:solidFill>
        <a:latin typeface="+mn-lt"/>
        <a:ea typeface="+mn-ea"/>
        <a:cs typeface="+mn-cs"/>
      </a:defRPr>
    </a:lvl3pPr>
    <a:lvl4pPr marL="1388340" algn="l" defTabSz="925561" rtl="0" eaLnBrk="1" latinLnBrk="0" hangingPunct="1">
      <a:defRPr sz="1822" kern="1200">
        <a:solidFill>
          <a:schemeClr val="tx1"/>
        </a:solidFill>
        <a:latin typeface="+mn-lt"/>
        <a:ea typeface="+mn-ea"/>
        <a:cs typeface="+mn-cs"/>
      </a:defRPr>
    </a:lvl4pPr>
    <a:lvl5pPr marL="1851120" algn="l" defTabSz="925561" rtl="0" eaLnBrk="1" latinLnBrk="0" hangingPunct="1">
      <a:defRPr sz="1822" kern="1200">
        <a:solidFill>
          <a:schemeClr val="tx1"/>
        </a:solidFill>
        <a:latin typeface="+mn-lt"/>
        <a:ea typeface="+mn-ea"/>
        <a:cs typeface="+mn-cs"/>
      </a:defRPr>
    </a:lvl5pPr>
    <a:lvl6pPr marL="2313901" algn="l" defTabSz="925561" rtl="0" eaLnBrk="1" latinLnBrk="0" hangingPunct="1">
      <a:defRPr sz="1822" kern="1200">
        <a:solidFill>
          <a:schemeClr val="tx1"/>
        </a:solidFill>
        <a:latin typeface="+mn-lt"/>
        <a:ea typeface="+mn-ea"/>
        <a:cs typeface="+mn-cs"/>
      </a:defRPr>
    </a:lvl6pPr>
    <a:lvl7pPr marL="2776682" algn="l" defTabSz="925561" rtl="0" eaLnBrk="1" latinLnBrk="0" hangingPunct="1">
      <a:defRPr sz="1822" kern="1200">
        <a:solidFill>
          <a:schemeClr val="tx1"/>
        </a:solidFill>
        <a:latin typeface="+mn-lt"/>
        <a:ea typeface="+mn-ea"/>
        <a:cs typeface="+mn-cs"/>
      </a:defRPr>
    </a:lvl7pPr>
    <a:lvl8pPr marL="3239461" algn="l" defTabSz="925561" rtl="0" eaLnBrk="1" latinLnBrk="0" hangingPunct="1">
      <a:defRPr sz="1822" kern="1200">
        <a:solidFill>
          <a:schemeClr val="tx1"/>
        </a:solidFill>
        <a:latin typeface="+mn-lt"/>
        <a:ea typeface="+mn-ea"/>
        <a:cs typeface="+mn-cs"/>
      </a:defRPr>
    </a:lvl8pPr>
    <a:lvl9pPr marL="3702241" algn="l" defTabSz="925561" rtl="0" eaLnBrk="1" latinLnBrk="0" hangingPunct="1">
      <a:defRPr sz="182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川上　瑠莉" initials="川上　瑠莉" lastIdx="2" clrIdx="0">
    <p:extLst>
      <p:ext uri="{19B8F6BF-5375-455C-9EA6-DF929625EA0E}">
        <p15:presenceInfo xmlns:p15="http://schemas.microsoft.com/office/powerpoint/2012/main" userId="S-1-5-21-161959346-1900351369-444732941-1666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333399"/>
    <a:srgbClr val="5669CA"/>
    <a:srgbClr val="FF9900"/>
    <a:srgbClr val="FFFF99"/>
    <a:srgbClr val="FFFF66"/>
    <a:srgbClr val="FFFFCC"/>
    <a:srgbClr val="FFCC66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3" autoAdjust="0"/>
    <p:restoredTop sz="94660"/>
  </p:normalViewPr>
  <p:slideViewPr>
    <p:cSldViewPr snapToGrid="0">
      <p:cViewPr>
        <p:scale>
          <a:sx n="75" d="100"/>
          <a:sy n="75" d="100"/>
        </p:scale>
        <p:origin x="151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916" y="1682372"/>
            <a:ext cx="5399485" cy="3572005"/>
          </a:xfrm>
        </p:spPr>
        <p:txBody>
          <a:bodyPr anchor="b">
            <a:normAutofit/>
          </a:bodyPr>
          <a:lstStyle>
            <a:lvl1pPr algn="ctr">
              <a:defRPr sz="31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6" y="5388885"/>
            <a:ext cx="5399485" cy="2477127"/>
          </a:xfrm>
        </p:spPr>
        <p:txBody>
          <a:bodyPr>
            <a:normAutofit/>
          </a:bodyPr>
          <a:lstStyle>
            <a:lvl1pPr marL="0" indent="0" algn="ctr">
              <a:buNone/>
              <a:defRPr sz="126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40815" indent="0" algn="ctr">
              <a:buNone/>
              <a:defRPr sz="1474"/>
            </a:lvl2pPr>
            <a:lvl3pPr marL="481628" indent="0" algn="ctr">
              <a:buNone/>
              <a:defRPr sz="1264"/>
            </a:lvl3pPr>
            <a:lvl4pPr marL="722442" indent="0" algn="ctr">
              <a:buNone/>
              <a:defRPr sz="1054"/>
            </a:lvl4pPr>
            <a:lvl5pPr marL="963255" indent="0" algn="ctr">
              <a:buNone/>
              <a:defRPr sz="1054"/>
            </a:lvl5pPr>
            <a:lvl6pPr marL="1204071" indent="0" algn="ctr">
              <a:buNone/>
              <a:defRPr sz="1054"/>
            </a:lvl6pPr>
            <a:lvl7pPr marL="1444885" indent="0" algn="ctr">
              <a:buNone/>
              <a:defRPr sz="1054"/>
            </a:lvl7pPr>
            <a:lvl8pPr marL="1685698" indent="0" algn="ctr">
              <a:buNone/>
              <a:defRPr sz="1054"/>
            </a:lvl8pPr>
            <a:lvl9pPr marL="1926513" indent="0" algn="ctr">
              <a:buNone/>
              <a:defRPr sz="105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6543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611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8" y="539125"/>
            <a:ext cx="1552352" cy="869488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539126"/>
            <a:ext cx="4567064" cy="869488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3671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76" y="9576012"/>
            <a:ext cx="7197438" cy="684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476548"/>
            <a:ext cx="7197438" cy="9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938" y="1135441"/>
            <a:ext cx="5939433" cy="5335207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298" spc="-39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9574" y="6665898"/>
            <a:ext cx="5939433" cy="1710002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90" cap="all" spc="157" baseline="0">
                <a:solidFill>
                  <a:schemeClr val="tx2"/>
                </a:solidFill>
                <a:latin typeface="+mj-lt"/>
              </a:defRPr>
            </a:lvl1pPr>
            <a:lvl2pPr marL="359954" indent="0" algn="ctr">
              <a:buNone/>
              <a:defRPr sz="1890"/>
            </a:lvl2pPr>
            <a:lvl3pPr marL="719907" indent="0" algn="ctr">
              <a:buNone/>
              <a:defRPr sz="1890"/>
            </a:lvl3pPr>
            <a:lvl4pPr marL="1079861" indent="0" algn="ctr">
              <a:buNone/>
              <a:defRPr sz="1575"/>
            </a:lvl4pPr>
            <a:lvl5pPr marL="1439814" indent="0" algn="ctr">
              <a:buNone/>
              <a:defRPr sz="1575"/>
            </a:lvl5pPr>
            <a:lvl6pPr marL="1799768" indent="0" algn="ctr">
              <a:buNone/>
              <a:defRPr sz="1575"/>
            </a:lvl6pPr>
            <a:lvl7pPr marL="2159721" indent="0" algn="ctr">
              <a:buNone/>
              <a:defRPr sz="1575"/>
            </a:lvl7pPr>
            <a:lvl8pPr marL="2519675" indent="0" algn="ctr">
              <a:buNone/>
              <a:defRPr sz="1575"/>
            </a:lvl8pPr>
            <a:lvl9pPr marL="2879628" indent="0" algn="ctr">
              <a:buNone/>
              <a:defRPr sz="157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713116" y="6498008"/>
            <a:ext cx="583144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70710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486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76" y="9576012"/>
            <a:ext cx="7197438" cy="684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476548"/>
            <a:ext cx="7197438" cy="9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938" y="1135441"/>
            <a:ext cx="5939433" cy="5335207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298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938" y="6662169"/>
            <a:ext cx="5939433" cy="1710002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90" cap="all" spc="157" baseline="0">
                <a:solidFill>
                  <a:schemeClr val="tx2"/>
                </a:solidFill>
                <a:latin typeface="+mj-lt"/>
              </a:defRPr>
            </a:lvl1pPr>
            <a:lvl2pPr marL="35995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713116" y="6498008"/>
            <a:ext cx="583144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5065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47938" y="428779"/>
            <a:ext cx="5939433" cy="217042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938" y="2761338"/>
            <a:ext cx="2915722" cy="601920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71650" y="2761339"/>
            <a:ext cx="2915722" cy="601920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9354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47938" y="428779"/>
            <a:ext cx="5939433" cy="217042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938" y="2761813"/>
            <a:ext cx="2915722" cy="1101526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75" b="0" cap="all" baseline="0">
                <a:solidFill>
                  <a:schemeClr val="tx2"/>
                </a:solidFill>
              </a:defRPr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7938" y="3863339"/>
            <a:ext cx="2915722" cy="505400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71650" y="2761813"/>
            <a:ext cx="2915722" cy="1101526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75" b="0" cap="all" baseline="0">
                <a:solidFill>
                  <a:schemeClr val="tx2"/>
                </a:solidFill>
              </a:defRPr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71650" y="3863339"/>
            <a:ext cx="2915722" cy="505400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61790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9463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76" y="9576012"/>
            <a:ext cx="7197438" cy="684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0" y="9476548"/>
            <a:ext cx="7197438" cy="9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226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" y="0"/>
            <a:ext cx="2391971" cy="102600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385641" y="0"/>
            <a:ext cx="37796" cy="102600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974" y="889200"/>
            <a:ext cx="1889820" cy="3420004"/>
          </a:xfrm>
        </p:spPr>
        <p:txBody>
          <a:bodyPr anchor="b">
            <a:normAutofit/>
          </a:bodyPr>
          <a:lstStyle>
            <a:lvl1pPr>
              <a:defRPr sz="2834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4730" y="1094401"/>
            <a:ext cx="3833634" cy="78660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9974" y="4377605"/>
            <a:ext cx="1889820" cy="5055389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81">
                <a:solidFill>
                  <a:srgbClr val="FFFFFF"/>
                </a:solidFill>
              </a:defRPr>
            </a:lvl1pPr>
            <a:lvl2pPr marL="359954" indent="0">
              <a:buNone/>
              <a:defRPr sz="945"/>
            </a:lvl2pPr>
            <a:lvl3pPr marL="719907" indent="0">
              <a:buNone/>
              <a:defRPr sz="787"/>
            </a:lvl3pPr>
            <a:lvl4pPr marL="1079861" indent="0">
              <a:buNone/>
              <a:defRPr sz="709"/>
            </a:lvl4pPr>
            <a:lvl5pPr marL="1439814" indent="0">
              <a:buNone/>
              <a:defRPr sz="709"/>
            </a:lvl5pPr>
            <a:lvl6pPr marL="1799768" indent="0">
              <a:buNone/>
              <a:defRPr sz="709"/>
            </a:lvl6pPr>
            <a:lvl7pPr marL="2159721" indent="0">
              <a:buNone/>
              <a:defRPr sz="709"/>
            </a:lvl7pPr>
            <a:lvl8pPr marL="2519675" indent="0">
              <a:buNone/>
              <a:defRPr sz="709"/>
            </a:lvl8pPr>
            <a:lvl9pPr marL="2879628" indent="0">
              <a:buNone/>
              <a:defRPr sz="7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74883" y="9664260"/>
            <a:ext cx="1546217" cy="546251"/>
          </a:xfrm>
        </p:spPr>
        <p:txBody>
          <a:bodyPr/>
          <a:lstStyle>
            <a:lvl1pPr algn="l">
              <a:defRPr/>
            </a:lvl1pPr>
          </a:lstStyle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34730" y="9664260"/>
            <a:ext cx="2744738" cy="546251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8555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76152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7410009"/>
            <a:ext cx="7197438" cy="2850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" y="7353273"/>
            <a:ext cx="7197438" cy="9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938" y="7592409"/>
            <a:ext cx="5972055" cy="1231202"/>
          </a:xfrm>
        </p:spPr>
        <p:txBody>
          <a:bodyPr tIns="0" bIns="0" anchor="b">
            <a:noAutofit/>
          </a:bodyPr>
          <a:lstStyle>
            <a:lvl1pPr>
              <a:defRPr sz="2834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" y="0"/>
            <a:ext cx="7199304" cy="7353273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7938" y="8837291"/>
            <a:ext cx="5975430" cy="889201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72"/>
              </a:spcAft>
              <a:buNone/>
              <a:defRPr sz="1181">
                <a:solidFill>
                  <a:srgbClr val="FFFFFF"/>
                </a:solidFill>
              </a:defRPr>
            </a:lvl1pPr>
            <a:lvl2pPr marL="359954" indent="0">
              <a:buNone/>
              <a:defRPr sz="945"/>
            </a:lvl2pPr>
            <a:lvl3pPr marL="719907" indent="0">
              <a:buNone/>
              <a:defRPr sz="787"/>
            </a:lvl3pPr>
            <a:lvl4pPr marL="1079861" indent="0">
              <a:buNone/>
              <a:defRPr sz="709"/>
            </a:lvl4pPr>
            <a:lvl5pPr marL="1439814" indent="0">
              <a:buNone/>
              <a:defRPr sz="709"/>
            </a:lvl5pPr>
            <a:lvl6pPr marL="1799768" indent="0">
              <a:buNone/>
              <a:defRPr sz="709"/>
            </a:lvl6pPr>
            <a:lvl7pPr marL="2159721" indent="0">
              <a:buNone/>
              <a:defRPr sz="709"/>
            </a:lvl7pPr>
            <a:lvl8pPr marL="2519675" indent="0">
              <a:buNone/>
              <a:defRPr sz="709"/>
            </a:lvl8pPr>
            <a:lvl9pPr marL="2879628" indent="0">
              <a:buNone/>
              <a:defRPr sz="7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8204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15075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76" y="9576012"/>
            <a:ext cx="7197438" cy="684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476548"/>
            <a:ext cx="7197438" cy="9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616831"/>
            <a:ext cx="1552352" cy="861718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616831"/>
            <a:ext cx="4567064" cy="8617181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713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2561897"/>
            <a:ext cx="6209407" cy="4265593"/>
          </a:xfrm>
        </p:spPr>
        <p:txBody>
          <a:bodyPr anchor="b">
            <a:normAutofit/>
          </a:bodyPr>
          <a:lstStyle>
            <a:lvl1pPr>
              <a:defRPr sz="316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6811036"/>
            <a:ext cx="6209407" cy="2244377"/>
          </a:xfrm>
        </p:spPr>
        <p:txBody>
          <a:bodyPr anchor="t">
            <a:normAutofit/>
          </a:bodyPr>
          <a:lstStyle>
            <a:lvl1pPr marL="0" indent="0">
              <a:buNone/>
              <a:defRPr sz="126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40815" indent="0">
              <a:buNone/>
              <a:defRPr sz="948">
                <a:solidFill>
                  <a:schemeClr val="tx1">
                    <a:tint val="75000"/>
                  </a:schemeClr>
                </a:solidFill>
              </a:defRPr>
            </a:lvl2pPr>
            <a:lvl3pPr marL="481628" indent="0">
              <a:buNone/>
              <a:defRPr sz="843">
                <a:solidFill>
                  <a:schemeClr val="tx1">
                    <a:tint val="75000"/>
                  </a:schemeClr>
                </a:solidFill>
              </a:defRPr>
            </a:lvl3pPr>
            <a:lvl4pPr marL="722442" indent="0">
              <a:buNone/>
              <a:defRPr sz="738">
                <a:solidFill>
                  <a:schemeClr val="tx1">
                    <a:tint val="75000"/>
                  </a:schemeClr>
                </a:solidFill>
              </a:defRPr>
            </a:lvl4pPr>
            <a:lvl5pPr marL="963255" indent="0">
              <a:buNone/>
              <a:defRPr sz="738">
                <a:solidFill>
                  <a:schemeClr val="tx1">
                    <a:tint val="75000"/>
                  </a:schemeClr>
                </a:solidFill>
              </a:defRPr>
            </a:lvl5pPr>
            <a:lvl6pPr marL="1204071" indent="0">
              <a:buNone/>
              <a:defRPr sz="738">
                <a:solidFill>
                  <a:schemeClr val="tx1">
                    <a:tint val="75000"/>
                  </a:schemeClr>
                </a:solidFill>
              </a:defRPr>
            </a:lvl6pPr>
            <a:lvl7pPr marL="1444885" indent="0">
              <a:buNone/>
              <a:defRPr sz="738">
                <a:solidFill>
                  <a:schemeClr val="tx1">
                    <a:tint val="75000"/>
                  </a:schemeClr>
                </a:solidFill>
              </a:defRPr>
            </a:lvl7pPr>
            <a:lvl8pPr marL="1685698" indent="0">
              <a:buNone/>
              <a:defRPr sz="738">
                <a:solidFill>
                  <a:schemeClr val="tx1">
                    <a:tint val="75000"/>
                  </a:schemeClr>
                </a:solidFill>
              </a:defRPr>
            </a:lvl8pPr>
            <a:lvl9pPr marL="1926513" indent="0">
              <a:buNone/>
              <a:defRPr sz="7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707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9043" y="2736005"/>
            <a:ext cx="3059708" cy="65098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3" y="2736005"/>
            <a:ext cx="3059708" cy="65098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270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045" y="2516162"/>
            <a:ext cx="3044709" cy="12353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264" b="1"/>
            </a:lvl1pPr>
            <a:lvl2pPr marL="240815" indent="0">
              <a:buNone/>
              <a:defRPr sz="1054" b="1"/>
            </a:lvl2pPr>
            <a:lvl3pPr marL="481628" indent="0">
              <a:buNone/>
              <a:defRPr sz="948" b="1"/>
            </a:lvl3pPr>
            <a:lvl4pPr marL="722442" indent="0">
              <a:buNone/>
              <a:defRPr sz="843" b="1"/>
            </a:lvl4pPr>
            <a:lvl5pPr marL="963255" indent="0">
              <a:buNone/>
              <a:defRPr sz="843" b="1"/>
            </a:lvl5pPr>
            <a:lvl6pPr marL="1204071" indent="0">
              <a:buNone/>
              <a:defRPr sz="843" b="1"/>
            </a:lvl6pPr>
            <a:lvl7pPr marL="1444885" indent="0">
              <a:buNone/>
              <a:defRPr sz="843" b="1"/>
            </a:lvl7pPr>
            <a:lvl8pPr marL="1685698" indent="0">
              <a:buNone/>
              <a:defRPr sz="843" b="1"/>
            </a:lvl8pPr>
            <a:lvl9pPr marL="1926513" indent="0">
              <a:buNone/>
              <a:defRPr sz="84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045" y="3751461"/>
            <a:ext cx="3044709" cy="55063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5" y="2516158"/>
            <a:ext cx="3059709" cy="1235299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264" b="1"/>
            </a:lvl1pPr>
            <a:lvl2pPr marL="240815" indent="0">
              <a:buNone/>
              <a:defRPr sz="1054" b="1"/>
            </a:lvl2pPr>
            <a:lvl3pPr marL="481628" indent="0">
              <a:buNone/>
              <a:defRPr sz="948" b="1"/>
            </a:lvl3pPr>
            <a:lvl4pPr marL="722442" indent="0">
              <a:buNone/>
              <a:defRPr sz="843" b="1"/>
            </a:lvl4pPr>
            <a:lvl5pPr marL="963255" indent="0">
              <a:buNone/>
              <a:defRPr sz="843" b="1"/>
            </a:lvl5pPr>
            <a:lvl6pPr marL="1204071" indent="0">
              <a:buNone/>
              <a:defRPr sz="843" b="1"/>
            </a:lvl6pPr>
            <a:lvl7pPr marL="1444885" indent="0">
              <a:buNone/>
              <a:defRPr sz="843" b="1"/>
            </a:lvl7pPr>
            <a:lvl8pPr marL="1685698" indent="0">
              <a:buNone/>
              <a:defRPr sz="843" b="1"/>
            </a:lvl8pPr>
            <a:lvl9pPr marL="1926513" indent="0">
              <a:buNone/>
              <a:defRPr sz="84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5" y="3751461"/>
            <a:ext cx="3059709" cy="55063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563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20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375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753" y="684005"/>
            <a:ext cx="2321779" cy="2393998"/>
          </a:xfrm>
        </p:spPr>
        <p:txBody>
          <a:bodyPr anchor="b">
            <a:normAutofit/>
          </a:bodyPr>
          <a:lstStyle>
            <a:lvl1pPr>
              <a:defRPr sz="1686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710" y="1482004"/>
            <a:ext cx="3644652" cy="7296008"/>
          </a:xfrm>
        </p:spPr>
        <p:txBody>
          <a:bodyPr/>
          <a:lstStyle>
            <a:lvl1pPr>
              <a:defRPr sz="1686"/>
            </a:lvl1pPr>
            <a:lvl2pPr>
              <a:defRPr sz="1474"/>
            </a:lvl2pPr>
            <a:lvl3pPr>
              <a:defRPr sz="1264"/>
            </a:lvl3pPr>
            <a:lvl4pPr>
              <a:defRPr sz="1054"/>
            </a:lvl4pPr>
            <a:lvl5pPr>
              <a:defRPr sz="1054"/>
            </a:lvl5pPr>
            <a:lvl6pPr>
              <a:defRPr sz="1054"/>
            </a:lvl6pPr>
            <a:lvl7pPr>
              <a:defRPr sz="1054"/>
            </a:lvl7pPr>
            <a:lvl8pPr>
              <a:defRPr sz="1054"/>
            </a:lvl8pPr>
            <a:lvl9pPr>
              <a:defRPr sz="105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6753" y="3078007"/>
            <a:ext cx="2321779" cy="5700009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843"/>
            </a:lvl1pPr>
            <a:lvl2pPr marL="240815" indent="0">
              <a:buNone/>
              <a:defRPr sz="632"/>
            </a:lvl2pPr>
            <a:lvl3pPr marL="481628" indent="0">
              <a:buNone/>
              <a:defRPr sz="527"/>
            </a:lvl3pPr>
            <a:lvl4pPr marL="722442" indent="0">
              <a:buNone/>
              <a:defRPr sz="473"/>
            </a:lvl4pPr>
            <a:lvl5pPr marL="963255" indent="0">
              <a:buNone/>
              <a:defRPr sz="473"/>
            </a:lvl5pPr>
            <a:lvl6pPr marL="1204071" indent="0">
              <a:buNone/>
              <a:defRPr sz="473"/>
            </a:lvl6pPr>
            <a:lvl7pPr marL="1444885" indent="0">
              <a:buNone/>
              <a:defRPr sz="473"/>
            </a:lvl7pPr>
            <a:lvl8pPr marL="1685698" indent="0">
              <a:buNone/>
              <a:defRPr sz="473"/>
            </a:lvl8pPr>
            <a:lvl9pPr marL="1926513" indent="0">
              <a:buNone/>
              <a:defRPr sz="47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779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753" y="684002"/>
            <a:ext cx="2321779" cy="2394003"/>
          </a:xfrm>
        </p:spPr>
        <p:txBody>
          <a:bodyPr anchor="b">
            <a:normAutofit/>
          </a:bodyPr>
          <a:lstStyle>
            <a:lvl1pPr>
              <a:defRPr sz="1686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59710" y="1482004"/>
            <a:ext cx="3644652" cy="7296008"/>
          </a:xfrm>
        </p:spPr>
        <p:txBody>
          <a:bodyPr/>
          <a:lstStyle>
            <a:lvl1pPr marL="0" indent="0">
              <a:buNone/>
              <a:defRPr sz="1686"/>
            </a:lvl1pPr>
            <a:lvl2pPr marL="240815" indent="0">
              <a:buNone/>
              <a:defRPr sz="1474"/>
            </a:lvl2pPr>
            <a:lvl3pPr marL="481628" indent="0">
              <a:buNone/>
              <a:defRPr sz="1264"/>
            </a:lvl3pPr>
            <a:lvl4pPr marL="722442" indent="0">
              <a:buNone/>
              <a:defRPr sz="1054"/>
            </a:lvl4pPr>
            <a:lvl5pPr marL="963255" indent="0">
              <a:buNone/>
              <a:defRPr sz="1054"/>
            </a:lvl5pPr>
            <a:lvl6pPr marL="1204071" indent="0">
              <a:buNone/>
              <a:defRPr sz="1054"/>
            </a:lvl6pPr>
            <a:lvl7pPr marL="1444885" indent="0">
              <a:buNone/>
              <a:defRPr sz="1054"/>
            </a:lvl7pPr>
            <a:lvl8pPr marL="1685698" indent="0">
              <a:buNone/>
              <a:defRPr sz="1054"/>
            </a:lvl8pPr>
            <a:lvl9pPr marL="1926513" indent="0">
              <a:buNone/>
              <a:defRPr sz="105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6753" y="3078008"/>
            <a:ext cx="2321779" cy="5700007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843"/>
            </a:lvl1pPr>
            <a:lvl2pPr marL="240815" indent="0">
              <a:buNone/>
              <a:defRPr sz="632"/>
            </a:lvl2pPr>
            <a:lvl3pPr marL="481628" indent="0">
              <a:buNone/>
              <a:defRPr sz="527"/>
            </a:lvl3pPr>
            <a:lvl4pPr marL="722442" indent="0">
              <a:buNone/>
              <a:defRPr sz="473"/>
            </a:lvl4pPr>
            <a:lvl5pPr marL="963255" indent="0">
              <a:buNone/>
              <a:defRPr sz="473"/>
            </a:lvl5pPr>
            <a:lvl6pPr marL="1204071" indent="0">
              <a:buNone/>
              <a:defRPr sz="473"/>
            </a:lvl6pPr>
            <a:lvl7pPr marL="1444885" indent="0">
              <a:buNone/>
              <a:defRPr sz="473"/>
            </a:lvl7pPr>
            <a:lvl8pPr marL="1685698" indent="0">
              <a:buNone/>
              <a:defRPr sz="473"/>
            </a:lvl8pPr>
            <a:lvl9pPr marL="1926513" indent="0">
              <a:buNone/>
              <a:defRPr sz="47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860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9045" y="547204"/>
            <a:ext cx="6209407" cy="1983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045" y="2736005"/>
            <a:ext cx="6209407" cy="6509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5" y="9509514"/>
            <a:ext cx="1619845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8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4" y="9509514"/>
            <a:ext cx="2429769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8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8606" y="9509514"/>
            <a:ext cx="1619845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912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81628" rtl="0" eaLnBrk="1" latinLnBrk="0" hangingPunct="1">
        <a:lnSpc>
          <a:spcPct val="90000"/>
        </a:lnSpc>
        <a:spcBef>
          <a:spcPct val="0"/>
        </a:spcBef>
        <a:buNone/>
        <a:defRPr kumimoji="1" sz="23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407" indent="-120407" algn="l" defTabSz="481628" rtl="0" eaLnBrk="1" latinLnBrk="0" hangingPunct="1">
        <a:lnSpc>
          <a:spcPct val="90000"/>
        </a:lnSpc>
        <a:spcBef>
          <a:spcPts val="527"/>
        </a:spcBef>
        <a:buFont typeface="Wingdings 2" pitchFamily="18" charset="2"/>
        <a:buChar char=""/>
        <a:defRPr kumimoji="1" sz="1474" kern="1200">
          <a:solidFill>
            <a:schemeClr val="tx1"/>
          </a:solidFill>
          <a:latin typeface="+mn-lt"/>
          <a:ea typeface="+mn-ea"/>
          <a:cs typeface="+mn-cs"/>
        </a:defRPr>
      </a:lvl1pPr>
      <a:lvl2pPr marL="361220" indent="-120407" algn="l" defTabSz="481628" rtl="0" eaLnBrk="1" latinLnBrk="0" hangingPunct="1">
        <a:lnSpc>
          <a:spcPct val="90000"/>
        </a:lnSpc>
        <a:spcBef>
          <a:spcPts val="263"/>
        </a:spcBef>
        <a:buFont typeface="Wingdings 2" pitchFamily="18" charset="2"/>
        <a:buChar char=""/>
        <a:defRPr kumimoji="1" sz="1264" kern="1200">
          <a:solidFill>
            <a:schemeClr val="tx1"/>
          </a:solidFill>
          <a:latin typeface="+mn-lt"/>
          <a:ea typeface="+mn-ea"/>
          <a:cs typeface="+mn-cs"/>
        </a:defRPr>
      </a:lvl2pPr>
      <a:lvl3pPr marL="602035" indent="-120407" algn="l" defTabSz="481628" rtl="0" eaLnBrk="1" latinLnBrk="0" hangingPunct="1">
        <a:lnSpc>
          <a:spcPct val="90000"/>
        </a:lnSpc>
        <a:spcBef>
          <a:spcPts val="263"/>
        </a:spcBef>
        <a:buFont typeface="Wingdings 2" pitchFamily="18" charset="2"/>
        <a:buChar char=""/>
        <a:defRPr kumimoji="1" sz="1054" kern="1200">
          <a:solidFill>
            <a:schemeClr val="tx1"/>
          </a:solidFill>
          <a:latin typeface="+mn-lt"/>
          <a:ea typeface="+mn-ea"/>
          <a:cs typeface="+mn-cs"/>
        </a:defRPr>
      </a:lvl3pPr>
      <a:lvl4pPr marL="842849" indent="-120407" algn="l" defTabSz="481628" rtl="0" eaLnBrk="1" latinLnBrk="0" hangingPunct="1">
        <a:lnSpc>
          <a:spcPct val="90000"/>
        </a:lnSpc>
        <a:spcBef>
          <a:spcPts val="263"/>
        </a:spcBef>
        <a:buFont typeface="Wingdings 2" pitchFamily="18" charset="2"/>
        <a:buChar char=""/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4pPr>
      <a:lvl5pPr marL="1083663" indent="-120407" algn="l" defTabSz="481628" rtl="0" eaLnBrk="1" latinLnBrk="0" hangingPunct="1">
        <a:lnSpc>
          <a:spcPct val="90000"/>
        </a:lnSpc>
        <a:spcBef>
          <a:spcPts val="263"/>
        </a:spcBef>
        <a:buFont typeface="Wingdings 2" pitchFamily="18" charset="2"/>
        <a:buChar char=""/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5pPr>
      <a:lvl6pPr marL="1324477" indent="-120407" algn="l" defTabSz="481628" rtl="0" eaLnBrk="1" latinLnBrk="0" hangingPunct="1">
        <a:spcBef>
          <a:spcPct val="20000"/>
        </a:spcBef>
        <a:buFont typeface="Wingdings 2" pitchFamily="18" charset="2"/>
        <a:buChar char=""/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6pPr>
      <a:lvl7pPr marL="1565291" indent="-120407" algn="l" defTabSz="481628" rtl="0" eaLnBrk="1" latinLnBrk="0" hangingPunct="1">
        <a:spcBef>
          <a:spcPct val="20000"/>
        </a:spcBef>
        <a:buFont typeface="Wingdings 2" pitchFamily="18" charset="2"/>
        <a:buChar char=""/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7pPr>
      <a:lvl8pPr marL="1806106" indent="-120407" algn="l" defTabSz="481628" rtl="0" eaLnBrk="1" latinLnBrk="0" hangingPunct="1">
        <a:spcBef>
          <a:spcPct val="20000"/>
        </a:spcBef>
        <a:buFont typeface="Wingdings 2" pitchFamily="18" charset="2"/>
        <a:buChar char=""/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8pPr>
      <a:lvl9pPr marL="2046920" indent="-120407" algn="l" defTabSz="481628" rtl="0" eaLnBrk="1" latinLnBrk="0" hangingPunct="1">
        <a:spcBef>
          <a:spcPct val="20000"/>
        </a:spcBef>
        <a:buFont typeface="Wingdings 2" pitchFamily="18" charset="2"/>
        <a:buChar char=""/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1628" rtl="0" eaLnBrk="1" latinLnBrk="0" hangingPunct="1"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1pPr>
      <a:lvl2pPr marL="240815" algn="l" defTabSz="481628" rtl="0" eaLnBrk="1" latinLnBrk="0" hangingPunct="1"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2pPr>
      <a:lvl3pPr marL="481628" algn="l" defTabSz="481628" rtl="0" eaLnBrk="1" latinLnBrk="0" hangingPunct="1"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3pPr>
      <a:lvl4pPr marL="722442" algn="l" defTabSz="481628" rtl="0" eaLnBrk="1" latinLnBrk="0" hangingPunct="1"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4pPr>
      <a:lvl5pPr marL="963255" algn="l" defTabSz="481628" rtl="0" eaLnBrk="1" latinLnBrk="0" hangingPunct="1"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5pPr>
      <a:lvl6pPr marL="1204071" algn="l" defTabSz="481628" rtl="0" eaLnBrk="1" latinLnBrk="0" hangingPunct="1"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6pPr>
      <a:lvl7pPr marL="1444885" algn="l" defTabSz="481628" rtl="0" eaLnBrk="1" latinLnBrk="0" hangingPunct="1"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7pPr>
      <a:lvl8pPr marL="1685698" algn="l" defTabSz="481628" rtl="0" eaLnBrk="1" latinLnBrk="0" hangingPunct="1"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8pPr>
      <a:lvl9pPr marL="1926513" algn="l" defTabSz="481628" rtl="0" eaLnBrk="1" latinLnBrk="0" hangingPunct="1"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9576012"/>
            <a:ext cx="7199314" cy="684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9476547"/>
            <a:ext cx="7199314" cy="987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7938" y="428779"/>
            <a:ext cx="5939433" cy="21704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938" y="2761338"/>
            <a:ext cx="5939434" cy="601920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7939" y="9664260"/>
            <a:ext cx="1459863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9">
                <a:solidFill>
                  <a:srgbClr val="FFFFFF"/>
                </a:solidFill>
              </a:defRPr>
            </a:lvl1pPr>
          </a:lstStyle>
          <a:p>
            <a:fld id="{803A35C5-A4AF-4987-B4C7-6F2DC6E9EF3D}" type="datetimeFigureOut">
              <a:rPr kumimoji="1" lang="ja-JP" altLang="en-US" smtClean="0"/>
              <a:t>2023/7/12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6674" y="9664260"/>
            <a:ext cx="2847841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9" cap="all" baseline="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46170" y="9664260"/>
            <a:ext cx="774744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7">
                <a:solidFill>
                  <a:srgbClr val="FFFFFF"/>
                </a:solidFill>
              </a:defRPr>
            </a:lvl1pPr>
          </a:lstStyle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704775" y="2599929"/>
            <a:ext cx="588543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3094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719907" rtl="0" eaLnBrk="1" latinLnBrk="0" hangingPunct="1">
        <a:lnSpc>
          <a:spcPct val="85000"/>
        </a:lnSpc>
        <a:spcBef>
          <a:spcPct val="0"/>
        </a:spcBef>
        <a:buNone/>
        <a:defRPr kumimoji="1" sz="3779" kern="1200" spc="-39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71991" indent="-71991" algn="l" defTabSz="719907" rtl="0" eaLnBrk="1" latinLnBrk="0" hangingPunct="1">
        <a:lnSpc>
          <a:spcPct val="90000"/>
        </a:lnSpc>
        <a:spcBef>
          <a:spcPts val="945"/>
        </a:spcBef>
        <a:spcAft>
          <a:spcPts val="157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157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02361" indent="-143981" algn="l" defTabSz="719907" rtl="0" eaLnBrk="1" latinLnBrk="0" hangingPunct="1">
        <a:lnSpc>
          <a:spcPct val="90000"/>
        </a:lnSpc>
        <a:spcBef>
          <a:spcPts val="157"/>
        </a:spcBef>
        <a:spcAft>
          <a:spcPts val="315"/>
        </a:spcAft>
        <a:buClr>
          <a:schemeClr val="accent1"/>
        </a:buClr>
        <a:buFont typeface="Calibri" pitchFamily="34" charset="0"/>
        <a:buChar char="◦"/>
        <a:defRPr kumimoji="1" sz="141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46342" indent="-143981" algn="l" defTabSz="719907" rtl="0" eaLnBrk="1" latinLnBrk="0" hangingPunct="1">
        <a:lnSpc>
          <a:spcPct val="90000"/>
        </a:lnSpc>
        <a:spcBef>
          <a:spcPts val="157"/>
        </a:spcBef>
        <a:spcAft>
          <a:spcPts val="315"/>
        </a:spcAft>
        <a:buClr>
          <a:schemeClr val="accent1"/>
        </a:buClr>
        <a:buFont typeface="Calibri" pitchFamily="34" charset="0"/>
        <a:buChar char="◦"/>
        <a:defRPr kumimoji="1" sz="110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90324" indent="-143981" algn="l" defTabSz="719907" rtl="0" eaLnBrk="1" latinLnBrk="0" hangingPunct="1">
        <a:lnSpc>
          <a:spcPct val="90000"/>
        </a:lnSpc>
        <a:spcBef>
          <a:spcPts val="157"/>
        </a:spcBef>
        <a:spcAft>
          <a:spcPts val="315"/>
        </a:spcAft>
        <a:buClr>
          <a:schemeClr val="accent1"/>
        </a:buClr>
        <a:buFont typeface="Calibri" pitchFamily="34" charset="0"/>
        <a:buChar char="◦"/>
        <a:defRPr kumimoji="1" sz="110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734305" indent="-143981" algn="l" defTabSz="719907" rtl="0" eaLnBrk="1" latinLnBrk="0" hangingPunct="1">
        <a:lnSpc>
          <a:spcPct val="90000"/>
        </a:lnSpc>
        <a:spcBef>
          <a:spcPts val="157"/>
        </a:spcBef>
        <a:spcAft>
          <a:spcPts val="315"/>
        </a:spcAft>
        <a:buClr>
          <a:schemeClr val="accent1"/>
        </a:buClr>
        <a:buFont typeface="Calibri" pitchFamily="34" charset="0"/>
        <a:buChar char="◦"/>
        <a:defRPr kumimoji="1" sz="110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66030" indent="-179977" algn="l" defTabSz="719907" rtl="0" eaLnBrk="1" latinLnBrk="0" hangingPunct="1">
        <a:lnSpc>
          <a:spcPct val="90000"/>
        </a:lnSpc>
        <a:spcBef>
          <a:spcPts val="157"/>
        </a:spcBef>
        <a:spcAft>
          <a:spcPts val="315"/>
        </a:spcAft>
        <a:buClr>
          <a:schemeClr val="accent1"/>
        </a:buClr>
        <a:buFont typeface="Calibri" pitchFamily="34" charset="0"/>
        <a:buChar char="◦"/>
        <a:defRPr kumimoji="1" sz="110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023490" indent="-179977" algn="l" defTabSz="719907" rtl="0" eaLnBrk="1" latinLnBrk="0" hangingPunct="1">
        <a:lnSpc>
          <a:spcPct val="90000"/>
        </a:lnSpc>
        <a:spcBef>
          <a:spcPts val="157"/>
        </a:spcBef>
        <a:spcAft>
          <a:spcPts val="315"/>
        </a:spcAft>
        <a:buClr>
          <a:schemeClr val="accent1"/>
        </a:buClr>
        <a:buFont typeface="Calibri" pitchFamily="34" charset="0"/>
        <a:buChar char="◦"/>
        <a:defRPr kumimoji="1" sz="110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80950" indent="-179977" algn="l" defTabSz="719907" rtl="0" eaLnBrk="1" latinLnBrk="0" hangingPunct="1">
        <a:lnSpc>
          <a:spcPct val="90000"/>
        </a:lnSpc>
        <a:spcBef>
          <a:spcPts val="157"/>
        </a:spcBef>
        <a:spcAft>
          <a:spcPts val="315"/>
        </a:spcAft>
        <a:buClr>
          <a:schemeClr val="accent1"/>
        </a:buClr>
        <a:buFont typeface="Calibri" pitchFamily="34" charset="0"/>
        <a:buChar char="◦"/>
        <a:defRPr kumimoji="1" sz="110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338410" indent="-179977" algn="l" defTabSz="719907" rtl="0" eaLnBrk="1" latinLnBrk="0" hangingPunct="1">
        <a:lnSpc>
          <a:spcPct val="90000"/>
        </a:lnSpc>
        <a:spcBef>
          <a:spcPts val="157"/>
        </a:spcBef>
        <a:spcAft>
          <a:spcPts val="315"/>
        </a:spcAft>
        <a:buClr>
          <a:schemeClr val="accent1"/>
        </a:buClr>
        <a:buFont typeface="Calibri" pitchFamily="34" charset="0"/>
        <a:buChar char="◦"/>
        <a:defRPr kumimoji="1" sz="110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4D93C2D0-B3CC-449D-9B60-4239B76B14F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118" y="194592"/>
            <a:ext cx="1029351" cy="296749"/>
          </a:xfrm>
          <a:prstGeom prst="rect">
            <a:avLst/>
          </a:prstGeom>
        </p:spPr>
      </p:pic>
      <p:sp>
        <p:nvSpPr>
          <p:cNvPr id="6" name="角丸四角形 18">
            <a:extLst>
              <a:ext uri="{FF2B5EF4-FFF2-40B4-BE49-F238E27FC236}">
                <a16:creationId xmlns:a16="http://schemas.microsoft.com/office/drawing/2014/main" id="{B7791B7F-C629-4E46-8B2C-A16765C6929C}"/>
              </a:ext>
            </a:extLst>
          </p:cNvPr>
          <p:cNvSpPr/>
          <p:nvPr/>
        </p:nvSpPr>
        <p:spPr>
          <a:xfrm>
            <a:off x="5915790" y="220264"/>
            <a:ext cx="1029351" cy="296749"/>
          </a:xfrm>
          <a:prstGeom prst="roundRect">
            <a:avLst/>
          </a:prstGeom>
          <a:ln w="190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359" b="1" dirty="0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参加無料</a:t>
            </a:r>
            <a:endParaRPr lang="en-US" altLang="ja-JP" sz="1359" b="1" dirty="0"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5D02B69-6501-4DA9-A63B-D1A4F3E7F50E}"/>
              </a:ext>
            </a:extLst>
          </p:cNvPr>
          <p:cNvSpPr txBox="1"/>
          <p:nvPr/>
        </p:nvSpPr>
        <p:spPr>
          <a:xfrm>
            <a:off x="528209" y="1897729"/>
            <a:ext cx="6112847" cy="1510771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</a:ln>
        </p:spPr>
        <p:txBody>
          <a:bodyPr wrap="square" lIns="144000" tIns="108000" rIns="144000" bIns="108000" rtlCol="0" anchor="ctr">
            <a:spAutoFit/>
          </a:bodyPr>
          <a:lstStyle/>
          <a:p>
            <a:pPr>
              <a:spcBef>
                <a:spcPct val="0"/>
              </a:spcBef>
            </a:pPr>
            <a:r>
              <a:rPr lang="ja-JP" altLang="en-US" sz="12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ja-JP" altLang="en-US" sz="1200" b="1" dirty="0" err="1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障がい</a:t>
            </a:r>
            <a:r>
              <a:rPr lang="ja-JP" altLang="en-US" sz="12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者の雇用に取り組む事業主の人事・労務担当者の方々を対象に、障</a:t>
            </a:r>
            <a:r>
              <a:rPr lang="ja-JP" altLang="en-US" sz="12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がい者</a:t>
            </a:r>
            <a:r>
              <a:rPr lang="ja-JP" altLang="en-US" sz="12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の採用や雇用</a:t>
            </a:r>
            <a:r>
              <a:rPr lang="ja-JP" altLang="en-US" sz="12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管理・サポート</a:t>
            </a:r>
            <a:r>
              <a:rPr lang="ja-JP" altLang="en-US" sz="12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を学んでいただくため、見学セミナーを開催</a:t>
            </a:r>
            <a:r>
              <a:rPr lang="ja-JP" altLang="en-US" sz="12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いたします</a:t>
            </a:r>
            <a:r>
              <a:rPr lang="ja-JP" altLang="en-US" sz="12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。　</a:t>
            </a:r>
          </a:p>
          <a:p>
            <a:pPr>
              <a:spcBef>
                <a:spcPct val="0"/>
              </a:spcBef>
            </a:pPr>
            <a:r>
              <a:rPr lang="ja-JP" altLang="en-US" sz="12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今回見学する「大阪市職業リハビリテーションセンター」では、障がいのある</a:t>
            </a:r>
            <a:r>
              <a:rPr lang="ja-JP" altLang="en-US" sz="12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方が</a:t>
            </a:r>
            <a:r>
              <a:rPr lang="ja-JP" altLang="en-US" sz="12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就職先で役立つスキルを身につけるため日々訓練に励んでおり</a:t>
            </a:r>
            <a:r>
              <a:rPr lang="ja-JP" altLang="en-US" sz="12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、多くの卒業生が様々</a:t>
            </a:r>
            <a:r>
              <a:rPr lang="ja-JP" altLang="en-US" sz="12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な職域で活躍しています。</a:t>
            </a:r>
          </a:p>
          <a:p>
            <a:pPr>
              <a:spcBef>
                <a:spcPct val="0"/>
              </a:spcBef>
            </a:pPr>
            <a:r>
              <a:rPr lang="ja-JP" altLang="en-US" sz="12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ja-JP" altLang="en-US" sz="12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近年就職者数が増えている、精神・</a:t>
            </a:r>
            <a:r>
              <a:rPr lang="ja-JP" altLang="en-US" sz="1200" b="1" dirty="0" err="1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発達障</a:t>
            </a:r>
            <a:r>
              <a:rPr lang="ja-JP" altLang="en-US" sz="1200" b="1" dirty="0" err="1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がい</a:t>
            </a:r>
            <a:r>
              <a:rPr lang="ja-JP" altLang="en-US" sz="12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者</a:t>
            </a:r>
            <a:r>
              <a:rPr lang="ja-JP" altLang="en-US" sz="12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の障がい特性</a:t>
            </a:r>
            <a:r>
              <a:rPr lang="ja-JP" altLang="en-US" sz="12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や雇用事例等も紹介</a:t>
            </a:r>
            <a:r>
              <a:rPr lang="ja-JP" altLang="en-US" sz="12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します。是非</a:t>
            </a:r>
            <a:r>
              <a:rPr lang="ja-JP" altLang="en-US" sz="12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、ご参加下さい。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6E6C674-B85C-48A6-996C-B04E87E5E92E}"/>
              </a:ext>
            </a:extLst>
          </p:cNvPr>
          <p:cNvSpPr txBox="1"/>
          <p:nvPr/>
        </p:nvSpPr>
        <p:spPr>
          <a:xfrm>
            <a:off x="431374" y="3604119"/>
            <a:ext cx="6513767" cy="1434441"/>
          </a:xfrm>
          <a:prstGeom prst="rect">
            <a:avLst/>
          </a:prstGeom>
          <a:noFill/>
          <a:ln>
            <a:noFill/>
          </a:ln>
        </p:spPr>
        <p:txBody>
          <a:bodyPr wrap="square" lIns="91743" tIns="122325" bIns="91743" numCol="1" rtlCol="0" anchor="ctr" anchorCtr="1">
            <a:spAutoFit/>
          </a:bodyPr>
          <a:lstStyle/>
          <a:p>
            <a:pPr marL="242727" indent="-242727">
              <a:lnSpc>
                <a:spcPts val="1900"/>
              </a:lnSpc>
              <a:buClr>
                <a:schemeClr val="accent5"/>
              </a:buClr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　時　　</a:t>
            </a:r>
            <a:r>
              <a:rPr lang="ja-JP" altLang="en-US" sz="2000" b="1" u="sng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令和</a:t>
            </a:r>
            <a:r>
              <a:rPr lang="en-US" altLang="ja-JP" sz="20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</a:t>
            </a:r>
            <a:r>
              <a:rPr lang="ja-JP" altLang="en-US" sz="2000" b="1" u="sng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</a:t>
            </a:r>
            <a:r>
              <a:rPr lang="ja-JP" altLang="en-US" sz="20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８月３０日</a:t>
            </a:r>
            <a:r>
              <a:rPr lang="ja-JP" altLang="en-US" sz="2000" b="1" u="sng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（水）</a:t>
            </a:r>
            <a:r>
              <a:rPr lang="en-US" altLang="ja-JP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14:30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～</a:t>
            </a:r>
            <a:r>
              <a:rPr lang="en-US" altLang="ja-JP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17:00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（受付開始</a:t>
            </a:r>
            <a:r>
              <a:rPr lang="en-US" altLang="ja-JP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４：</a:t>
            </a:r>
            <a:r>
              <a:rPr lang="en-US" altLang="ja-JP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00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242727" indent="-242727">
              <a:lnSpc>
                <a:spcPts val="1900"/>
              </a:lnSpc>
              <a:buClr>
                <a:schemeClr val="accent5"/>
              </a:buClr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対　象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企業の方（経営者、人事・労務担当者等）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242727" indent="-242727">
              <a:lnSpc>
                <a:spcPts val="1900"/>
              </a:lnSpc>
              <a:buClr>
                <a:schemeClr val="accent5"/>
              </a:buClr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場　所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大阪市職業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リハビリテーションセンター</a:t>
            </a:r>
            <a:endParaRPr lang="en-US" altLang="ja-JP" sz="14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242727" indent="-242727">
              <a:lnSpc>
                <a:spcPts val="1900"/>
              </a:lnSpc>
              <a:buClr>
                <a:schemeClr val="accent5"/>
              </a:buClr>
              <a:buFont typeface="Wingdings" panose="05000000000000000000" pitchFamily="2" charset="2"/>
              <a:buChar char="n"/>
            </a:pP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定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員　　</a:t>
            </a:r>
            <a:r>
              <a:rPr lang="en-US" altLang="ja-JP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名（申込先着順）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242727" indent="-242727">
              <a:lnSpc>
                <a:spcPts val="1900"/>
              </a:lnSpc>
              <a:buClr>
                <a:schemeClr val="accent5"/>
              </a:buClr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申込み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 裏面をご確認のうえ、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令和</a:t>
            </a:r>
            <a:r>
              <a:rPr lang="en-US" altLang="ja-JP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年８月</a:t>
            </a:r>
            <a:r>
              <a:rPr lang="en-US" altLang="ja-JP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24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日（木）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までにお申込みください。</a:t>
            </a:r>
            <a:endParaRPr lang="en-US" altLang="ja-JP" sz="1400" b="1" dirty="0">
              <a:solidFill>
                <a:srgbClr val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56C64844-FB30-4D63-9810-898CCAF4AC0D}"/>
              </a:ext>
            </a:extLst>
          </p:cNvPr>
          <p:cNvGrpSpPr/>
          <p:nvPr/>
        </p:nvGrpSpPr>
        <p:grpSpPr>
          <a:xfrm>
            <a:off x="341813" y="5094369"/>
            <a:ext cx="6500013" cy="3095583"/>
            <a:chOff x="36167" y="43259"/>
            <a:chExt cx="7071217" cy="357103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46" name="四角形: 角を丸くする 45">
              <a:extLst>
                <a:ext uri="{FF2B5EF4-FFF2-40B4-BE49-F238E27FC236}">
                  <a16:creationId xmlns:a16="http://schemas.microsoft.com/office/drawing/2014/main" id="{509FBDB6-BE62-402A-A285-1F6CA9546F99}"/>
                </a:ext>
              </a:extLst>
            </p:cNvPr>
            <p:cNvSpPr/>
            <p:nvPr/>
          </p:nvSpPr>
          <p:spPr>
            <a:xfrm>
              <a:off x="36167" y="43259"/>
              <a:ext cx="7071217" cy="35710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四角形: 角を丸くする 4">
              <a:extLst>
                <a:ext uri="{FF2B5EF4-FFF2-40B4-BE49-F238E27FC236}">
                  <a16:creationId xmlns:a16="http://schemas.microsoft.com/office/drawing/2014/main" id="{442C14E4-4510-4819-9BF5-7F4A4166BA38}"/>
                </a:ext>
              </a:extLst>
            </p:cNvPr>
            <p:cNvSpPr txBox="1"/>
            <p:nvPr/>
          </p:nvSpPr>
          <p:spPr>
            <a:xfrm>
              <a:off x="281669" y="62636"/>
              <a:ext cx="6580211" cy="31623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1173" tIns="252000" rIns="61173" bIns="144000" numCol="1" spcCol="1270" anchor="ctr" anchorCtr="0">
              <a:noAutofit/>
            </a:bodyPr>
            <a:lstStyle/>
            <a:p>
              <a:pPr defTabSz="713674"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1600" b="1" dirty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プログラム</a:t>
              </a:r>
              <a:endParaRPr lang="en-US" altLang="ja-JP" sz="1600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pPr marL="342900" indent="-342900" defTabSz="713674">
                <a:spcBef>
                  <a:spcPct val="0"/>
                </a:spcBef>
                <a:spcAft>
                  <a:spcPct val="35000"/>
                </a:spcAft>
                <a:buFont typeface="+mj-ea"/>
                <a:buAutoNum type="circleNumDbPlain"/>
              </a:pPr>
              <a:r>
                <a:rPr lang="ja-JP" altLang="en-US" sz="1600" b="1" dirty="0" smtClean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大阪市</a:t>
              </a:r>
              <a:r>
                <a:rPr lang="ja-JP" altLang="en-US" sz="1600" b="1" dirty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職業リハビリテーションセンター概況</a:t>
              </a:r>
              <a:r>
                <a:rPr lang="ja-JP" altLang="en-US" sz="1600" b="1" dirty="0" smtClean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説明</a:t>
              </a:r>
              <a:endParaRPr lang="en-US" altLang="ja-JP" sz="1600" b="1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pPr marL="342900" indent="-342900" defTabSz="713674">
                <a:spcBef>
                  <a:spcPct val="0"/>
                </a:spcBef>
                <a:spcAft>
                  <a:spcPct val="35000"/>
                </a:spcAft>
                <a:buFont typeface="+mj-ea"/>
                <a:buAutoNum type="circleNumDbPlain"/>
              </a:pPr>
              <a:endParaRPr lang="en-US" altLang="ja-JP" sz="1249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pPr marL="342900" indent="-342900" defTabSz="713674">
                <a:spcBef>
                  <a:spcPct val="0"/>
                </a:spcBef>
                <a:spcAft>
                  <a:spcPct val="35000"/>
                </a:spcAft>
                <a:buFont typeface="+mj-ea"/>
                <a:buAutoNum type="circleNumDbPlain"/>
              </a:pPr>
              <a:r>
                <a:rPr lang="ja-JP" altLang="en-US" sz="1600" b="1" dirty="0" smtClean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大阪市</a:t>
              </a:r>
              <a:r>
                <a:rPr lang="ja-JP" altLang="en-US" sz="1600" b="1" dirty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職業リハビリテーションセンター訓練状況</a:t>
              </a:r>
              <a:r>
                <a:rPr lang="ja-JP" altLang="en-US" sz="1600" b="1" dirty="0" smtClean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見学</a:t>
              </a:r>
              <a:endParaRPr lang="en-US" altLang="ja-JP" sz="1600" b="1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pPr marL="342900" indent="-342900" defTabSz="713674">
                <a:spcBef>
                  <a:spcPct val="0"/>
                </a:spcBef>
                <a:spcAft>
                  <a:spcPct val="35000"/>
                </a:spcAft>
                <a:buFont typeface="+mj-ea"/>
                <a:buAutoNum type="circleNumDbPlain"/>
              </a:pPr>
              <a:endParaRPr lang="en-US" altLang="ja-JP" sz="1600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pPr marL="342900" indent="-342900" defTabSz="713674">
                <a:spcBef>
                  <a:spcPct val="0"/>
                </a:spcBef>
                <a:spcAft>
                  <a:spcPct val="35000"/>
                </a:spcAft>
                <a:buFont typeface="+mj-ea"/>
                <a:buAutoNum type="circleNumDbPlain"/>
              </a:pPr>
              <a:r>
                <a:rPr lang="ja-JP" altLang="en-US" sz="1600" b="1" dirty="0" smtClean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講演「精神・発達障がいのある方の</a:t>
              </a:r>
              <a:r>
                <a:rPr lang="ja-JP" altLang="en-US" sz="1600" b="1" dirty="0" err="1" smtClean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障がい</a:t>
              </a:r>
              <a:r>
                <a:rPr lang="ja-JP" altLang="en-US" sz="1600" b="1" dirty="0" smtClean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特性と雇用事例」</a:t>
              </a:r>
              <a:r>
                <a:rPr lang="ja-JP" altLang="en-US" sz="1600" b="1" dirty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　  　</a:t>
              </a:r>
              <a:endParaRPr lang="en-US" altLang="ja-JP" sz="1600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pPr defTabSz="713674"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1249" b="1" dirty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　　　</a:t>
              </a:r>
              <a:r>
                <a:rPr lang="ja-JP" altLang="en-US" sz="1249" b="1" dirty="0" smtClean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　　　　　　　　　　　　サテライト・オフィス平野　中野　諒　　氏　</a:t>
              </a:r>
              <a:endParaRPr lang="en-US" altLang="ja-JP" sz="1249" b="1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pPr defTabSz="713674"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1249" b="1" dirty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　</a:t>
              </a:r>
              <a:r>
                <a:rPr lang="ja-JP" altLang="en-US" sz="1249" b="1" dirty="0" smtClean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　　　　　　　　　　　　　　　　　　　　　　　　　　　久野　政一　氏</a:t>
              </a:r>
              <a:r>
                <a:rPr lang="ja-JP" altLang="en-US" sz="1249" b="1" dirty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　　　　　　　　　　</a:t>
              </a:r>
              <a:endParaRPr lang="en-US" altLang="ja-JP" sz="1249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B32C78D-E7E5-4A28-9FC5-0902FA1C58E0}"/>
              </a:ext>
            </a:extLst>
          </p:cNvPr>
          <p:cNvSpPr txBox="1"/>
          <p:nvPr/>
        </p:nvSpPr>
        <p:spPr>
          <a:xfrm>
            <a:off x="1450051" y="9566392"/>
            <a:ext cx="57492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問合せ先　</a:t>
            </a:r>
            <a:r>
              <a:rPr kumimoji="1" lang="ja-JP" altLang="en-US" sz="1050" b="1" dirty="0" err="1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大阪府障がい</a:t>
            </a:r>
            <a:r>
              <a:rPr kumimoji="1" lang="ja-JP" altLang="en-US" sz="105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者雇用促進センター</a:t>
            </a:r>
            <a:endParaRPr kumimoji="1" lang="en-US" altLang="ja-JP" sz="1050" b="1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05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　（大阪府 商工労働部 雇用推進室 就業促進課 障がい者雇用促進ｸﾞﾙｰﾌﾟ）</a:t>
            </a:r>
          </a:p>
          <a:p>
            <a:r>
              <a:rPr kumimoji="1" lang="ja-JP" altLang="en-US" sz="105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　　　</a:t>
            </a:r>
            <a:r>
              <a:rPr kumimoji="1" lang="en-US" altLang="ja-JP" sz="105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TEL</a:t>
            </a:r>
            <a:r>
              <a:rPr kumimoji="1" lang="ja-JP" altLang="en-US" sz="105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kumimoji="1" lang="en-US" altLang="ja-JP" sz="105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06-6360-9077</a:t>
            </a:r>
            <a:r>
              <a:rPr kumimoji="1" lang="ja-JP" altLang="en-US" sz="105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</a:t>
            </a:r>
            <a:r>
              <a:rPr kumimoji="1" lang="en-US" altLang="ja-JP" sz="105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FAX</a:t>
            </a:r>
            <a:r>
              <a:rPr kumimoji="1" lang="ja-JP" altLang="en-US" sz="105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kumimoji="1" lang="en-US" altLang="ja-JP" sz="105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06-6360-9079</a:t>
            </a:r>
            <a:r>
              <a:rPr kumimoji="1" lang="ja-JP" altLang="en-US" sz="105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endParaRPr kumimoji="1" lang="en-US" altLang="ja-JP" sz="1050" b="1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05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　　　</a:t>
            </a:r>
            <a:r>
              <a:rPr kumimoji="1" lang="en-US" altLang="ja-JP" sz="105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E-mail</a:t>
            </a:r>
            <a:r>
              <a:rPr kumimoji="1" lang="ja-JP" altLang="en-US" sz="105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 </a:t>
            </a:r>
            <a:r>
              <a:rPr kumimoji="1" lang="en-US" altLang="ja-JP" sz="105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shugyosokushin-g04@gbox.pref.osaka.lg.jp</a:t>
            </a:r>
            <a:r>
              <a:rPr kumimoji="1" lang="ja-JP" altLang="en-US" sz="105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kumimoji="1" lang="ja-JP" altLang="en-US" sz="1050" b="1" dirty="0">
                <a:solidFill>
                  <a:schemeClr val="bg1"/>
                </a:solidFill>
              </a:rPr>
              <a:t>　 　　　　　</a:t>
            </a:r>
            <a:endParaRPr kumimoji="1" lang="en-US" altLang="ja-JP" sz="1050" b="1" dirty="0">
              <a:solidFill>
                <a:schemeClr val="bg1"/>
              </a:solidFill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2C528E0-B56F-4244-9B67-AC61A2834018}"/>
              </a:ext>
            </a:extLst>
          </p:cNvPr>
          <p:cNvSpPr txBox="1"/>
          <p:nvPr/>
        </p:nvSpPr>
        <p:spPr>
          <a:xfrm>
            <a:off x="161365" y="9540720"/>
            <a:ext cx="2288209" cy="42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主催　大阪府</a:t>
            </a:r>
            <a:r>
              <a:rPr kumimoji="1" lang="ja-JP" altLang="en-US" sz="105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kumimoji="1" lang="en-US" altLang="ja-JP" sz="105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5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endParaRPr kumimoji="1" lang="en-US" altLang="ja-JP" sz="105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正方形/長方形 18">
            <a:extLst>
              <a:ext uri="{FF2B5EF4-FFF2-40B4-BE49-F238E27FC236}">
                <a16:creationId xmlns:a16="http://schemas.microsoft.com/office/drawing/2014/main" id="{CE2006AA-0BA0-4CFC-99C8-328EA502B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13" y="8274708"/>
            <a:ext cx="6059935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ja-JP" sz="1400" b="1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《</a:t>
            </a:r>
            <a:r>
              <a:rPr lang="ja-JP" altLang="en-US" sz="1400" b="1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会場案内</a:t>
            </a:r>
            <a:r>
              <a:rPr lang="en-US" altLang="ja-JP" sz="1400" b="1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》</a:t>
            </a:r>
          </a:p>
          <a:p>
            <a:pPr>
              <a:spcBef>
                <a:spcPct val="0"/>
              </a:spcBef>
              <a:buNone/>
            </a:pPr>
            <a:r>
              <a:rPr lang="ja-JP" altLang="en-US" sz="1400" b="1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大阪市職業リハビリテーションセンター</a:t>
            </a:r>
            <a:r>
              <a:rPr lang="ja-JP" altLang="en-US" sz="1400" b="1" dirty="0" smtClean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</a:t>
            </a:r>
            <a:r>
              <a:rPr lang="zh-TW" altLang="en-US" sz="1400" b="1" dirty="0" smtClean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大阪市平野区喜連</a:t>
            </a:r>
            <a:r>
              <a:rPr lang="zh-TW" altLang="en-US" sz="1400" b="1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西</a:t>
            </a:r>
            <a:r>
              <a:rPr lang="en-US" altLang="zh-TW" sz="1400" b="1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6-2-55</a:t>
            </a:r>
            <a:r>
              <a:rPr lang="zh-TW" altLang="en-US" sz="1400" b="1" dirty="0" smtClean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）</a:t>
            </a:r>
            <a:endParaRPr lang="en-US" altLang="zh-TW" sz="1400" b="1" dirty="0" smtClean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ja-JP" sz="1400" b="1" dirty="0" smtClean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			</a:t>
            </a:r>
            <a:r>
              <a:rPr lang="en-US" altLang="ja-JP" sz="1400" b="1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	</a:t>
            </a:r>
            <a:r>
              <a:rPr lang="ja-JP" altLang="en-US" sz="1100" b="1" dirty="0" smtClean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</a:t>
            </a:r>
            <a:r>
              <a:rPr lang="en-US" altLang="ja-JP" sz="1000" b="1" dirty="0" smtClean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TEL:</a:t>
            </a:r>
            <a:r>
              <a:rPr lang="ja-JP" altLang="en-US" sz="1000" b="1" dirty="0" smtClean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０６－６７０４－７２０１）</a:t>
            </a:r>
            <a:endParaRPr lang="en-US" altLang="ja-JP" sz="1100" b="1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spcBef>
                <a:spcPct val="0"/>
              </a:spcBef>
              <a:buNone/>
            </a:pPr>
            <a:r>
              <a:rPr lang="ja-JP" altLang="en-US" sz="1400" b="1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最寄駅　</a:t>
            </a:r>
            <a:r>
              <a:rPr lang="en-US" altLang="ja-JP" sz="1400" b="1" dirty="0" smtClean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Osaka Metro</a:t>
            </a:r>
            <a:r>
              <a:rPr lang="ja-JP" altLang="en-US" sz="1400" b="1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谷町線　喜連瓜破</a:t>
            </a:r>
            <a:r>
              <a:rPr lang="ja-JP" altLang="en-US" sz="1400" b="1" dirty="0" smtClean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駅　１号出口から西へ</a:t>
            </a:r>
            <a:r>
              <a:rPr lang="en-US" altLang="ja-JP" sz="1400" b="1" dirty="0" smtClean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400</a:t>
            </a:r>
            <a:r>
              <a:rPr lang="ja-JP" altLang="en-US" sz="1400" b="1" dirty="0" smtClean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ｍ</a:t>
            </a:r>
            <a:r>
              <a:rPr lang="ja-JP" altLang="en-US" sz="1400" b="1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endParaRPr lang="en-US" altLang="ja-JP" sz="1400" b="1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spcBef>
                <a:spcPct val="0"/>
              </a:spcBef>
              <a:buNone/>
            </a:pPr>
            <a:r>
              <a:rPr lang="ja-JP" altLang="en-US" sz="1200" b="1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</a:t>
            </a:r>
            <a:r>
              <a:rPr lang="en-US" altLang="ja-JP" sz="1200" b="1" u="sng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※</a:t>
            </a:r>
            <a:r>
              <a:rPr lang="ja-JP" altLang="en-US" sz="1200" u="sng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公共交通機関をご利用ください。</a:t>
            </a:r>
            <a:endParaRPr lang="en-US" altLang="ja-JP" sz="1200" u="sng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13" name="グラフィックス 12" descr="列車">
            <a:extLst>
              <a:ext uri="{FF2B5EF4-FFF2-40B4-BE49-F238E27FC236}">
                <a16:creationId xmlns:a16="http://schemas.microsoft.com/office/drawing/2014/main" id="{FA00B19A-C1F5-443B-9345-309746B9FBD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21184" y="8598335"/>
            <a:ext cx="636814" cy="636814"/>
          </a:xfrm>
          <a:prstGeom prst="rect">
            <a:avLst/>
          </a:prstGeom>
          <a:noFill/>
        </p:spPr>
      </p:pic>
      <p:sp>
        <p:nvSpPr>
          <p:cNvPr id="3" name="正方形/長方形 2"/>
          <p:cNvSpPr/>
          <p:nvPr/>
        </p:nvSpPr>
        <p:spPr>
          <a:xfrm>
            <a:off x="344231" y="681985"/>
            <a:ext cx="6513767" cy="11305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大阪市職業リハビリテーション</a:t>
            </a:r>
            <a:endParaRPr kumimoji="1" lang="en-US" altLang="ja-JP" sz="3200" b="1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kumimoji="1" lang="ja-JP" altLang="en-US" sz="320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センター見学セミナー</a:t>
            </a:r>
          </a:p>
        </p:txBody>
      </p:sp>
    </p:spTree>
    <p:extLst>
      <p:ext uri="{BB962C8B-B14F-4D97-AF65-F5344CB8AC3E}">
        <p14:creationId xmlns:p14="http://schemas.microsoft.com/office/powerpoint/2010/main" val="2664316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テキスト ボックス 6">
            <a:extLst>
              <a:ext uri="{FF2B5EF4-FFF2-40B4-BE49-F238E27FC236}">
                <a16:creationId xmlns:a16="http://schemas.microsoft.com/office/drawing/2014/main" id="{5475EC9F-7A8F-4373-9F00-C088E9497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822" y="336346"/>
            <a:ext cx="6799120" cy="2051972"/>
          </a:xfrm>
          <a:prstGeom prst="rect">
            <a:avLst/>
          </a:prstGeom>
          <a:noFill/>
          <a:ln w="63500" cap="rnd" cmpd="sng">
            <a:solidFill>
              <a:srgbClr val="000000"/>
            </a:solidFill>
            <a:bevel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ja-JP" sz="1400" b="1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《</a:t>
            </a:r>
            <a:r>
              <a:rPr lang="ja-JP" altLang="en-US" sz="1400" b="1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申込方法</a:t>
            </a:r>
            <a:r>
              <a:rPr lang="en-US" altLang="ja-JP" sz="1400" b="1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》</a:t>
            </a:r>
            <a:r>
              <a:rPr lang="ja-JP" altLang="en-US" sz="1400" b="1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  <a:endParaRPr lang="en-US" altLang="ja-JP" sz="1400" b="1" dirty="0">
              <a:solidFill>
                <a:srgbClr val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spcBef>
                <a:spcPct val="0"/>
              </a:spcBef>
              <a:buNone/>
            </a:pPr>
            <a:r>
              <a:rPr lang="ja-JP" altLang="en-US" sz="1619" b="1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1619" b="1" u="sng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「大阪府インターネット申請・申込みサービス」よりお申込みください。</a:t>
            </a:r>
            <a:endParaRPr lang="en-US" altLang="ja-JP" sz="1619" b="1" u="sng" dirty="0">
              <a:solidFill>
                <a:srgbClr val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spcBef>
                <a:spcPct val="0"/>
              </a:spcBef>
              <a:buNone/>
            </a:pPr>
            <a:r>
              <a:rPr lang="ja-JP" altLang="en-US" sz="1259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</a:t>
            </a:r>
            <a:r>
              <a:rPr lang="en-US" altLang="ja-JP" sz="1259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URL</a:t>
            </a:r>
            <a:r>
              <a:rPr lang="ja-JP" altLang="en-US" sz="1259" dirty="0" smtClean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  <a:endParaRPr lang="en-US" altLang="ja-JP" sz="1259" dirty="0">
              <a:solidFill>
                <a:srgbClr val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108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https://lgpos.task-asp.net/cu/270008/ea/residents/procedures/apply/e6bb2db2-0da7-4960-8af6-d9ead0ec5858/start</a:t>
            </a:r>
            <a:r>
              <a:rPr lang="ja-JP" altLang="en-US" sz="108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endParaRPr lang="en-US" altLang="ja-JP" sz="108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259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</a:t>
            </a:r>
            <a:r>
              <a:rPr lang="en-US" altLang="ja-JP" sz="1259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QR</a:t>
            </a:r>
            <a:r>
              <a:rPr lang="ja-JP" altLang="en-US" sz="1259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コード）</a:t>
            </a:r>
            <a:endParaRPr lang="en-US" altLang="ja-JP" sz="1259" dirty="0">
              <a:solidFill>
                <a:srgbClr val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259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</a:t>
            </a:r>
            <a:endParaRPr lang="en-US" altLang="ja-JP" sz="1259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ja-JP" sz="1259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ja-JP" sz="1259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ja-JP" sz="1259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F481817-E93C-48C9-9A0E-4678B73E66D7}"/>
              </a:ext>
            </a:extLst>
          </p:cNvPr>
          <p:cNvSpPr txBox="1"/>
          <p:nvPr/>
        </p:nvSpPr>
        <p:spPr>
          <a:xfrm>
            <a:off x="1287307" y="1332432"/>
            <a:ext cx="5680820" cy="1024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■お申し込みいただいた個人情報は、本セミナーの運営にのみ利用させていただきます。</a:t>
            </a:r>
            <a:endParaRPr lang="en-US" altLang="ja-JP" sz="11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1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■</a:t>
            </a:r>
            <a:r>
              <a:rPr lang="ja-JP" altLang="en-US" sz="1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手話通訳が必要な場合や車椅子でご参加される場合等は、事前にお申出ください。</a:t>
            </a:r>
            <a:endParaRPr lang="en-US" altLang="ja-JP" sz="11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■インターネットによる申込みが難しい場合は、下記「参加申込書」に記入のうえ、</a:t>
            </a:r>
            <a:endParaRPr lang="en-US" altLang="ja-JP" sz="11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defRPr/>
            </a:pPr>
            <a:r>
              <a:rPr lang="ja-JP" altLang="en-US" sz="1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 問合せ先（表面）あてに</a:t>
            </a:r>
            <a:r>
              <a:rPr lang="en-US" altLang="ja-JP" sz="1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FAX</a:t>
            </a:r>
            <a:r>
              <a:rPr lang="ja-JP" altLang="en-US" sz="1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または</a:t>
            </a:r>
            <a:r>
              <a:rPr lang="en-US" altLang="ja-JP" sz="1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E-mail</a:t>
            </a:r>
            <a:r>
              <a:rPr lang="ja-JP" altLang="en-US" sz="1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でお申込みください。</a:t>
            </a:r>
            <a:endParaRPr lang="en-US" altLang="ja-JP" sz="11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ja-JP" altLang="en-US" sz="1656" dirty="0"/>
          </a:p>
        </p:txBody>
      </p:sp>
      <p:grpSp>
        <p:nvGrpSpPr>
          <p:cNvPr id="20" name="グループ化 20">
            <a:extLst>
              <a:ext uri="{FF2B5EF4-FFF2-40B4-BE49-F238E27FC236}">
                <a16:creationId xmlns:a16="http://schemas.microsoft.com/office/drawing/2014/main" id="{94665B27-D0D1-477A-B4C9-9706B343234B}"/>
              </a:ext>
            </a:extLst>
          </p:cNvPr>
          <p:cNvGrpSpPr>
            <a:grpSpLocks/>
          </p:cNvGrpSpPr>
          <p:nvPr/>
        </p:nvGrpSpPr>
        <p:grpSpPr bwMode="auto">
          <a:xfrm>
            <a:off x="4302740" y="2047415"/>
            <a:ext cx="2574687" cy="260670"/>
            <a:chOff x="1425921" y="7779450"/>
            <a:chExt cx="2673837" cy="216924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BC0FFD22-04C0-4C57-A945-95BFE24D198F}"/>
                </a:ext>
              </a:extLst>
            </p:cNvPr>
            <p:cNvSpPr/>
            <p:nvPr/>
          </p:nvSpPr>
          <p:spPr>
            <a:xfrm>
              <a:off x="1425921" y="7779450"/>
              <a:ext cx="2177597" cy="216924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411287">
                <a:lnSpc>
                  <a:spcPct val="150000"/>
                </a:lnSpc>
                <a:defRPr/>
              </a:pPr>
              <a:r>
                <a:rPr lang="ja-JP" altLang="en-US" sz="1080" kern="0" dirty="0">
                  <a:solidFill>
                    <a:prstClr val="black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大阪府　</a:t>
              </a:r>
              <a:r>
                <a:rPr lang="ja-JP" altLang="en-US" sz="1080" kern="0" dirty="0" err="1">
                  <a:solidFill>
                    <a:prstClr val="black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障がい</a:t>
              </a:r>
              <a:r>
                <a:rPr lang="ja-JP" altLang="en-US" sz="1080" kern="0" dirty="0">
                  <a:solidFill>
                    <a:prstClr val="black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者雇用セミナー</a:t>
              </a: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3D752AA2-6B41-4D4C-B3D8-0277BA6B646C}"/>
                </a:ext>
              </a:extLst>
            </p:cNvPr>
            <p:cNvSpPr/>
            <p:nvPr/>
          </p:nvSpPr>
          <p:spPr>
            <a:xfrm>
              <a:off x="3597236" y="7779450"/>
              <a:ext cx="502522" cy="216924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411287">
                <a:defRPr/>
              </a:pPr>
              <a:r>
                <a:rPr lang="ja-JP" altLang="en-US" sz="1080" b="1" kern="0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検索</a:t>
              </a:r>
            </a:p>
          </p:txBody>
        </p:sp>
      </p:grpSp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5577E51C-0F85-4C29-8474-53C66FD738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623305"/>
              </p:ext>
            </p:extLst>
          </p:nvPr>
        </p:nvGraphicFramePr>
        <p:xfrm>
          <a:off x="414857" y="8008981"/>
          <a:ext cx="6493051" cy="2082408"/>
        </p:xfrm>
        <a:graphic>
          <a:graphicData uri="http://schemas.openxmlformats.org/drawingml/2006/table">
            <a:tbl>
              <a:tblPr firstRow="1" bandRow="1"/>
              <a:tblGrid>
                <a:gridCol w="1307225">
                  <a:extLst>
                    <a:ext uri="{9D8B030D-6E8A-4147-A177-3AD203B41FA5}">
                      <a16:colId xmlns:a16="http://schemas.microsoft.com/office/drawing/2014/main" val="3116507931"/>
                    </a:ext>
                  </a:extLst>
                </a:gridCol>
                <a:gridCol w="5185826">
                  <a:extLst>
                    <a:ext uri="{9D8B030D-6E8A-4147-A177-3AD203B41FA5}">
                      <a16:colId xmlns:a16="http://schemas.microsoft.com/office/drawing/2014/main" val="3083657349"/>
                    </a:ext>
                  </a:extLst>
                </a:gridCol>
              </a:tblGrid>
              <a:tr h="2531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企業名</a:t>
                      </a:r>
                    </a:p>
                  </a:txBody>
                  <a:tcPr marL="82257" marR="82257" marT="41128" marB="41128"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82257" marR="82257" marT="41128" marB="41128"/>
                </a:tc>
                <a:extLst>
                  <a:ext uri="{0D108BD9-81ED-4DB2-BD59-A6C34878D82A}">
                    <a16:rowId xmlns:a16="http://schemas.microsoft.com/office/drawing/2014/main" val="3928479114"/>
                  </a:ext>
                </a:extLst>
              </a:tr>
              <a:tr h="4078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100" b="1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所在地</a:t>
                      </a:r>
                    </a:p>
                  </a:txBody>
                  <a:tcPr marL="82257" marR="82257" marT="41128" marB="41128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（〒　　　</a:t>
                      </a:r>
                      <a:r>
                        <a:rPr kumimoji="1" lang="en-US" altLang="ja-JP" sz="1000" b="1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-</a:t>
                      </a:r>
                      <a:r>
                        <a:rPr kumimoji="1" lang="ja-JP" altLang="en-US" sz="1000" b="1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　　　　）</a:t>
                      </a:r>
                      <a:endParaRPr kumimoji="1" lang="en-US" altLang="ja-JP" sz="1000" b="1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  <a:p>
                      <a:endParaRPr kumimoji="1" lang="en-US" altLang="ja-JP" sz="1100" b="1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82257" marR="82257" marT="41128" marB="41128"/>
                </a:tc>
                <a:extLst>
                  <a:ext uri="{0D108BD9-81ED-4DB2-BD59-A6C34878D82A}">
                    <a16:rowId xmlns:a16="http://schemas.microsoft.com/office/drawing/2014/main" val="926892271"/>
                  </a:ext>
                </a:extLst>
              </a:tr>
              <a:tr h="2127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連絡先</a:t>
                      </a:r>
                    </a:p>
                  </a:txBody>
                  <a:tcPr marL="82257" marR="82257" marT="41128" marB="41128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="1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TEL</a:t>
                      </a:r>
                      <a:endParaRPr kumimoji="1" lang="ja-JP" altLang="en-US" sz="1100" b="1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82257" marR="82257" marT="41128" marB="41128"/>
                </a:tc>
                <a:extLst>
                  <a:ext uri="{0D108BD9-81ED-4DB2-BD59-A6C34878D82A}">
                    <a16:rowId xmlns:a16="http://schemas.microsoft.com/office/drawing/2014/main" val="3022298478"/>
                  </a:ext>
                </a:extLst>
              </a:tr>
              <a:tr h="2643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所属・役職</a:t>
                      </a:r>
                    </a:p>
                  </a:txBody>
                  <a:tcPr marL="82257" marR="82257" marT="41128" marB="41128"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82257" marR="82257" marT="41128" marB="41128"/>
                </a:tc>
                <a:extLst>
                  <a:ext uri="{0D108BD9-81ED-4DB2-BD59-A6C34878D82A}">
                    <a16:rowId xmlns:a16="http://schemas.microsoft.com/office/drawing/2014/main" val="4111575014"/>
                  </a:ext>
                </a:extLst>
              </a:tr>
              <a:tr h="2531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参加者氏名</a:t>
                      </a:r>
                    </a:p>
                  </a:txBody>
                  <a:tcPr marL="82257" marR="82257" marT="41128" marB="41128"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82257" marR="82257" marT="41128" marB="41128"/>
                </a:tc>
                <a:extLst>
                  <a:ext uri="{0D108BD9-81ED-4DB2-BD59-A6C34878D82A}">
                    <a16:rowId xmlns:a16="http://schemas.microsoft.com/office/drawing/2014/main" val="960803219"/>
                  </a:ext>
                </a:extLst>
              </a:tr>
              <a:tr h="25315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E-mail</a:t>
                      </a:r>
                      <a:endParaRPr kumimoji="1" lang="ja-JP" altLang="en-US" sz="1100" b="1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82257" marR="82257" marT="41128" marB="41128"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82257" marR="82257" marT="41128" marB="41128"/>
                </a:tc>
                <a:extLst>
                  <a:ext uri="{0D108BD9-81ED-4DB2-BD59-A6C34878D82A}">
                    <a16:rowId xmlns:a16="http://schemas.microsoft.com/office/drawing/2014/main" val="745912118"/>
                  </a:ext>
                </a:extLst>
              </a:tr>
              <a:tr h="4008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配慮事項</a:t>
                      </a:r>
                    </a:p>
                    <a:p>
                      <a:pPr algn="ctr"/>
                      <a:r>
                        <a:rPr kumimoji="1" lang="ja-JP" altLang="en-US" sz="900" b="1" dirty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（手話通訳等）</a:t>
                      </a:r>
                    </a:p>
                  </a:txBody>
                  <a:tcPr marL="82257" marR="82257" marT="41128" marB="41128"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marL="82257" marR="82257" marT="41128" marB="41128"/>
                </a:tc>
                <a:extLst>
                  <a:ext uri="{0D108BD9-81ED-4DB2-BD59-A6C34878D82A}">
                    <a16:rowId xmlns:a16="http://schemas.microsoft.com/office/drawing/2014/main" val="4097108458"/>
                  </a:ext>
                </a:extLst>
              </a:tr>
            </a:tbl>
          </a:graphicData>
        </a:graphic>
      </p:graphicFrame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41A5B888-0512-44EC-A2CA-C0BEDF9A7FF4}"/>
              </a:ext>
            </a:extLst>
          </p:cNvPr>
          <p:cNvCxnSpPr>
            <a:cxnSpLocks/>
          </p:cNvCxnSpPr>
          <p:nvPr/>
        </p:nvCxnSpPr>
        <p:spPr>
          <a:xfrm flipV="1">
            <a:off x="-139453" y="7663283"/>
            <a:ext cx="7532722" cy="6186"/>
          </a:xfrm>
          <a:prstGeom prst="line">
            <a:avLst/>
          </a:prstGeom>
          <a:ln w="158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4932B81-720B-4A87-8494-9244CF5F9116}"/>
              </a:ext>
            </a:extLst>
          </p:cNvPr>
          <p:cNvSpPr txBox="1"/>
          <p:nvPr/>
        </p:nvSpPr>
        <p:spPr>
          <a:xfrm>
            <a:off x="963115" y="7731982"/>
            <a:ext cx="53056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「大阪市職業リハビリテーションセンター（８月</a:t>
            </a:r>
            <a:r>
              <a:rPr lang="en-US" altLang="ja-JP" sz="12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lang="ja-JP" altLang="en-US" sz="12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日）」　参加申込書</a:t>
            </a:r>
          </a:p>
        </p:txBody>
      </p:sp>
      <p:pic>
        <p:nvPicPr>
          <p:cNvPr id="45" name="グラフィックス 50" descr="カーソル">
            <a:extLst>
              <a:ext uri="{FF2B5EF4-FFF2-40B4-BE49-F238E27FC236}">
                <a16:creationId xmlns:a16="http://schemas.microsoft.com/office/drawing/2014/main" id="{AEB4F341-F0D2-442C-BEBB-4D1DBB61269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46993" y="1990489"/>
            <a:ext cx="343178" cy="343178"/>
          </a:xfrm>
          <a:prstGeom prst="rect">
            <a:avLst/>
          </a:prstGeom>
        </p:spPr>
      </p:pic>
      <p:sp>
        <p:nvSpPr>
          <p:cNvPr id="28" name="Rectangle 139"/>
          <p:cNvSpPr>
            <a:spLocks noChangeArrowheads="1"/>
          </p:cNvSpPr>
          <p:nvPr/>
        </p:nvSpPr>
        <p:spPr bwMode="auto">
          <a:xfrm>
            <a:off x="329954" y="2698198"/>
            <a:ext cx="6624736" cy="48283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107763" dir="2700000" algn="ctr" rotWithShape="0">
              <a:schemeClr val="bg2">
                <a:alpha val="50000"/>
              </a:schemeClr>
            </a:outerShdw>
          </a:effectLst>
          <a:extLst/>
        </p:spPr>
        <p:txBody>
          <a:bodyPr lIns="180000" tIns="72000" rIns="180000" bIns="72000" anchor="ctr"/>
          <a:lstStyle/>
          <a:p>
            <a:pPr eaLnBrk="1" hangingPunct="1">
              <a:defRPr/>
            </a:pPr>
            <a:endParaRPr lang="en-US" altLang="ja-JP" sz="105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3" name="AutoShape 3">
            <a:extLst>
              <a:ext uri="{FF2B5EF4-FFF2-40B4-BE49-F238E27FC236}">
                <a16:creationId xmlns:a16="http://schemas.microsoft.com/office/drawing/2014/main" id="{CD6595DB-3ABC-4413-9F0A-0F6EA47430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57" y="2672331"/>
            <a:ext cx="6057900" cy="297099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大阪市職業リハビリテーションセンターのご紹介</a:t>
            </a:r>
          </a:p>
        </p:txBody>
      </p:sp>
      <p:sp>
        <p:nvSpPr>
          <p:cNvPr id="34" name="Rectangle 356"/>
          <p:cNvSpPr>
            <a:spLocks noChangeArrowheads="1"/>
          </p:cNvSpPr>
          <p:nvPr/>
        </p:nvSpPr>
        <p:spPr bwMode="auto">
          <a:xfrm>
            <a:off x="620311" y="2811546"/>
            <a:ext cx="6535738" cy="470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5" name="Rectangle 359">
            <a:extLst>
              <a:ext uri="{FF2B5EF4-FFF2-40B4-BE49-F238E27FC236}">
                <a16:creationId xmlns:a16="http://schemas.microsoft.com/office/drawing/2014/main" id="{0C2D4025-E20E-4C4A-97BB-283FCE109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487" y="3383589"/>
            <a:ext cx="6057900" cy="309706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/>
          <a:lstStyle/>
          <a:p>
            <a:pPr eaLnBrk="1" hangingPunct="1">
              <a:defRPr/>
            </a:pP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◆オフィス実務科（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身体障がい）　　　　　　　　　　　</a:t>
            </a:r>
            <a:r>
              <a:rPr lang="en-US" altLang="ja-JP" sz="1050" dirty="0" smtClean="0">
                <a:latin typeface="HG丸ｺﾞｼｯｸM-PRO" pitchFamily="50" charset="-128"/>
                <a:ea typeface="HG丸ｺﾞｼｯｸM-PRO" pitchFamily="50" charset="-128"/>
              </a:rPr>
              <a:t>	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　　　訓練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期間１年　　定員</a:t>
            </a:r>
            <a:r>
              <a:rPr lang="en-US" altLang="ja-JP" sz="105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名</a:t>
            </a:r>
          </a:p>
          <a:p>
            <a:pPr eaLnBrk="1" hangingPunct="1">
              <a:defRPr/>
            </a:pP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　　　　　＊簿記会計に加え、</a:t>
            </a:r>
            <a:r>
              <a:rPr lang="en-US" altLang="ja-JP" sz="1050" dirty="0">
                <a:latin typeface="HG丸ｺﾞｼｯｸM-PRO" pitchFamily="50" charset="-128"/>
                <a:ea typeface="HG丸ｺﾞｼｯｸM-PRO" pitchFamily="50" charset="-128"/>
              </a:rPr>
              <a:t>WE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Ｂデザインや</a:t>
            </a:r>
            <a:r>
              <a:rPr lang="en-US" altLang="ja-JP" sz="1050" dirty="0">
                <a:latin typeface="HG丸ｺﾞｼｯｸM-PRO" pitchFamily="50" charset="-128"/>
                <a:ea typeface="HG丸ｺﾞｼｯｸM-PRO" pitchFamily="50" charset="-128"/>
              </a:rPr>
              <a:t>DTP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の技能習得やビジネス社会で必要とされる</a:t>
            </a:r>
            <a:endParaRPr lang="en-US" altLang="ja-JP" sz="1050" dirty="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defRPr/>
            </a:pP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　　　　　　職業知識や技能の獲得、業務遂行能力の養成を目指す。</a:t>
            </a:r>
            <a:endParaRPr lang="en-US" altLang="ja-JP" sz="1050" dirty="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defRPr/>
            </a:pPr>
            <a:endParaRPr lang="en-US" altLang="ja-JP" sz="2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defRPr/>
            </a:pP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◆ビジネスパートナー科（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知的障がい）　　　　　　</a:t>
            </a:r>
            <a:r>
              <a:rPr lang="en-US" altLang="ja-JP" sz="1050" dirty="0" smtClean="0">
                <a:latin typeface="HG丸ｺﾞｼｯｸM-PRO" pitchFamily="50" charset="-128"/>
                <a:ea typeface="HG丸ｺﾞｼｯｸM-PRO" pitchFamily="50" charset="-128"/>
              </a:rPr>
              <a:t>	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　　　訓練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期間</a:t>
            </a:r>
            <a:r>
              <a:rPr lang="en-US" altLang="ja-JP" sz="105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年　　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定員</a:t>
            </a:r>
            <a:r>
              <a:rPr lang="en-US" altLang="ja-JP" sz="105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名</a:t>
            </a:r>
            <a:endParaRPr lang="ja-JP" altLang="en-US" sz="1050" dirty="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defRPr/>
            </a:pP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　　　　　＊</a:t>
            </a:r>
            <a:r>
              <a:rPr lang="en-US" altLang="ja-JP" sz="1050" dirty="0">
                <a:latin typeface="HG丸ｺﾞｼｯｸM-PRO" pitchFamily="50" charset="-128"/>
                <a:ea typeface="HG丸ｺﾞｼｯｸM-PRO" pitchFamily="50" charset="-128"/>
              </a:rPr>
              <a:t>IT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をツールとした事務系の訓練を実施し、事務職やサービス職で必要なパソコン</a:t>
            </a:r>
            <a:endParaRPr lang="en-US" altLang="ja-JP" sz="1050" dirty="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defRPr/>
            </a:pP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　　　　　　スキルの習得や実務作業を取り入れた</a:t>
            </a:r>
            <a:r>
              <a:rPr lang="en-US" altLang="ja-JP" sz="1050" dirty="0">
                <a:latin typeface="HG丸ｺﾞｼｯｸM-PRO" pitchFamily="50" charset="-128"/>
                <a:ea typeface="HG丸ｺﾞｼｯｸM-PRO" pitchFamily="50" charset="-128"/>
              </a:rPr>
              <a:t>OJT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訓練を行う。</a:t>
            </a:r>
          </a:p>
          <a:p>
            <a:pPr eaLnBrk="1" hangingPunct="1">
              <a:defRPr/>
            </a:pPr>
            <a:endParaRPr lang="en-US" altLang="ja-JP" sz="2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defRPr/>
            </a:pPr>
            <a:endParaRPr lang="en-US" altLang="ja-JP" sz="2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defRPr/>
            </a:pP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◆ワーキングスキル科（知的障がい）　　　　　　　　　　　　　　訓練期間</a:t>
            </a:r>
            <a:r>
              <a:rPr lang="en-US" altLang="ja-JP" sz="105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年　　定員</a:t>
            </a:r>
            <a:r>
              <a:rPr lang="en-US" altLang="ja-JP" sz="1050" dirty="0">
                <a:latin typeface="HG丸ｺﾞｼｯｸM-PRO" pitchFamily="50" charset="-128"/>
                <a:ea typeface="HG丸ｺﾞｼｯｸM-PRO" pitchFamily="50" charset="-128"/>
              </a:rPr>
              <a:t>15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名</a:t>
            </a:r>
          </a:p>
          <a:p>
            <a:pPr eaLnBrk="1" hangingPunct="1">
              <a:defRPr/>
            </a:pP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　　　　　＊ピッキング作業や組立作業、清掃作業等で職業技能を習得し、本人の</a:t>
            </a:r>
            <a:r>
              <a:rPr lang="en-US" altLang="ja-JP" sz="1050" dirty="0">
                <a:latin typeface="HG丸ｺﾞｼｯｸM-PRO" pitchFamily="50" charset="-128"/>
                <a:ea typeface="HG丸ｺﾞｼｯｸM-PRO" pitchFamily="50" charset="-128"/>
              </a:rPr>
              <a:t>｢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得意な分野</a:t>
            </a:r>
            <a:r>
              <a:rPr lang="en-US" altLang="ja-JP" sz="1050" dirty="0">
                <a:latin typeface="HG丸ｺﾞｼｯｸM-PRO" pitchFamily="50" charset="-128"/>
                <a:ea typeface="HG丸ｺﾞｼｯｸM-PRO" pitchFamily="50" charset="-128"/>
              </a:rPr>
              <a:t>｣</a:t>
            </a:r>
          </a:p>
          <a:p>
            <a:pPr eaLnBrk="1" hangingPunct="1">
              <a:defRPr/>
            </a:pP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　　　　　　を伸ばし就労意欲を高めます。資格取得を目指した講習を行う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。</a:t>
            </a:r>
            <a:endParaRPr lang="en-US" altLang="ja-JP" sz="105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◆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ワークアドバンスト科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（精神障がい）　　　　　　　　　　　   　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訓練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期間</a:t>
            </a:r>
            <a:r>
              <a:rPr lang="en-US" altLang="ja-JP" sz="105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年　　定員  </a:t>
            </a:r>
            <a:r>
              <a:rPr lang="en-US" altLang="ja-JP" sz="1050" dirty="0">
                <a:latin typeface="HG丸ｺﾞｼｯｸM-PRO" pitchFamily="50" charset="-128"/>
                <a:ea typeface="HG丸ｺﾞｼｯｸM-PRO" pitchFamily="50" charset="-128"/>
              </a:rPr>
              <a:t>7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名</a:t>
            </a:r>
            <a:endParaRPr lang="en-US" altLang="ja-JP" sz="1050" dirty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　　　　　＊投薬管理や体調管理を基礎にプログラム（</a:t>
            </a:r>
            <a:r>
              <a:rPr lang="en-US" altLang="ja-JP" sz="1050" dirty="0">
                <a:latin typeface="HG丸ｺﾞｼｯｸM-PRO" pitchFamily="50" charset="-128"/>
                <a:ea typeface="HG丸ｺﾞｼｯｸM-PRO" pitchFamily="50" charset="-128"/>
              </a:rPr>
              <a:t>GW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・</a:t>
            </a:r>
            <a:r>
              <a:rPr lang="en-US" altLang="ja-JP" sz="1050" dirty="0">
                <a:latin typeface="HG丸ｺﾞｼｯｸM-PRO" pitchFamily="50" charset="-128"/>
                <a:ea typeface="HG丸ｺﾞｼｯｸM-PRO" pitchFamily="50" charset="-128"/>
              </a:rPr>
              <a:t>SST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等）を実施し、物流作業や</a:t>
            </a:r>
            <a:endParaRPr lang="en-US" altLang="ja-JP" sz="1050" dirty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　　　　　　清掃作業等の軽作業、事務系のパソコン技能の習得を目指す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。</a:t>
            </a:r>
            <a:endParaRPr lang="en-US" altLang="ja-JP" sz="1050" dirty="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defRPr/>
            </a:pPr>
            <a:endParaRPr lang="en-US" altLang="ja-JP" sz="2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defRPr/>
            </a:pP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◆ジョブ・コミュニケーション科（発達障がい）　　　　　　　　　訓練期間</a:t>
            </a:r>
            <a:r>
              <a:rPr lang="en-US" altLang="ja-JP" sz="1050" dirty="0" smtClean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年　　定員  </a:t>
            </a:r>
            <a:r>
              <a:rPr lang="en-US" altLang="ja-JP" sz="1050" dirty="0" smtClean="0">
                <a:latin typeface="HG丸ｺﾞｼｯｸM-PRO" pitchFamily="50" charset="-128"/>
                <a:ea typeface="HG丸ｺﾞｼｯｸM-PRO" pitchFamily="50" charset="-128"/>
              </a:rPr>
              <a:t>5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名</a:t>
            </a:r>
          </a:p>
          <a:p>
            <a:pPr eaLnBrk="1" hangingPunct="1">
              <a:defRPr/>
            </a:pP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　　　　　＊資格取得を目指した職業指導を実施するとともに、</a:t>
            </a:r>
            <a:r>
              <a:rPr lang="en-US" altLang="ja-JP" sz="1050" dirty="0" smtClean="0">
                <a:latin typeface="HG丸ｺﾞｼｯｸM-PRO" pitchFamily="50" charset="-128"/>
                <a:ea typeface="HG丸ｺﾞｼｯｸM-PRO" pitchFamily="50" charset="-128"/>
              </a:rPr>
              <a:t>SST(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社会生活技能訓練</a:t>
            </a:r>
            <a:r>
              <a:rPr lang="en-US" altLang="ja-JP" sz="1050" dirty="0" smtClean="0">
                <a:latin typeface="HG丸ｺﾞｼｯｸM-PRO" pitchFamily="50" charset="-128"/>
                <a:ea typeface="HG丸ｺﾞｼｯｸM-PRO" pitchFamily="50" charset="-128"/>
              </a:rPr>
              <a:t>)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などを通</a:t>
            </a:r>
            <a:endParaRPr lang="en-US" altLang="ja-JP" sz="105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defRPr/>
            </a:pP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　　　　　　して、感情のコントロール方法やコミュニケーションスキルなどの社会適応力を養う。</a:t>
            </a:r>
            <a:endParaRPr lang="en-US" altLang="ja-JP" sz="105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defRPr/>
            </a:pPr>
            <a:endParaRPr lang="en-US" altLang="ja-JP" sz="2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defRPr/>
            </a:pP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◆ＩＣＴテレワーク科（障がいのある方</a:t>
            </a:r>
            <a:r>
              <a:rPr lang="en-US" altLang="ja-JP" sz="1050" dirty="0" smtClean="0">
                <a:latin typeface="HG丸ｺﾞｼｯｸM-PRO" pitchFamily="50" charset="-128"/>
                <a:ea typeface="HG丸ｺﾞｼｯｸM-PRO" pitchFamily="50" charset="-128"/>
              </a:rPr>
              <a:t>[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障がいの種別を問わない</a:t>
            </a:r>
            <a:r>
              <a:rPr lang="en-US" altLang="ja-JP" sz="1050" dirty="0" smtClean="0">
                <a:latin typeface="HG丸ｺﾞｼｯｸM-PRO" pitchFamily="50" charset="-128"/>
                <a:ea typeface="HG丸ｺﾞｼｯｸM-PRO" pitchFamily="50" charset="-128"/>
              </a:rPr>
              <a:t>]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） 訓練期間</a:t>
            </a:r>
            <a:r>
              <a:rPr lang="en-US" altLang="ja-JP" sz="1050" dirty="0" smtClean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年　　定員  </a:t>
            </a:r>
            <a:r>
              <a:rPr lang="en-US" altLang="ja-JP" sz="1050" dirty="0" smtClean="0">
                <a:latin typeface="HG丸ｺﾞｼｯｸM-PRO" pitchFamily="50" charset="-128"/>
                <a:ea typeface="HG丸ｺﾞｼｯｸM-PRO" pitchFamily="50" charset="-128"/>
              </a:rPr>
              <a:t>5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名</a:t>
            </a:r>
            <a:endParaRPr lang="en-US" altLang="ja-JP" sz="105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defRPr/>
            </a:pP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　　　　　＊主に在宅での訓練を基本とし、</a:t>
            </a:r>
            <a:r>
              <a:rPr lang="en-US" altLang="ja-JP" sz="1050" dirty="0" smtClean="0">
                <a:latin typeface="HG丸ｺﾞｼｯｸM-PRO" pitchFamily="50" charset="-128"/>
                <a:ea typeface="HG丸ｺﾞｼｯｸM-PRO" pitchFamily="50" charset="-128"/>
              </a:rPr>
              <a:t>Office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系アプリから</a:t>
            </a:r>
            <a:r>
              <a:rPr lang="en-US" altLang="ja-JP" sz="1050" dirty="0" smtClean="0">
                <a:latin typeface="HG丸ｺﾞｼｯｸM-PRO" pitchFamily="50" charset="-128"/>
                <a:ea typeface="HG丸ｺﾞｼｯｸM-PRO" pitchFamily="50" charset="-128"/>
              </a:rPr>
              <a:t>DTP</a:t>
            </a:r>
            <a:r>
              <a:rPr lang="ja-JP" altLang="en-US" sz="1050" dirty="0" err="1" smtClean="0">
                <a:latin typeface="HG丸ｺﾞｼｯｸM-PRO" pitchFamily="50" charset="-128"/>
                <a:ea typeface="HG丸ｺﾞｼｯｸM-PRO" pitchFamily="50" charset="-128"/>
              </a:rPr>
              <a:t>、</a:t>
            </a:r>
            <a:r>
              <a:rPr lang="en-US" altLang="ja-JP" sz="1050" dirty="0" smtClean="0">
                <a:latin typeface="HG丸ｺﾞｼｯｸM-PRO" pitchFamily="50" charset="-128"/>
                <a:ea typeface="HG丸ｺﾞｼｯｸM-PRO" pitchFamily="50" charset="-128"/>
              </a:rPr>
              <a:t>Web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制作等に関する知識</a:t>
            </a:r>
            <a:endParaRPr lang="en-US" altLang="ja-JP" sz="105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defRPr/>
            </a:pP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　　　　　　や技術の習得、在宅業務を想定した労働習慣や職務遂行能力等の養成を目指す。</a:t>
            </a:r>
            <a:endParaRPr lang="en-US" altLang="ja-JP" sz="105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defRPr/>
            </a:pPr>
            <a:endParaRPr lang="en-US" altLang="ja-JP" sz="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1" name="AutoShape 3">
            <a:extLst>
              <a:ext uri="{FF2B5EF4-FFF2-40B4-BE49-F238E27FC236}">
                <a16:creationId xmlns:a16="http://schemas.microsoft.com/office/drawing/2014/main" id="{CD6595DB-3ABC-4413-9F0A-0F6EA47430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958" y="6566578"/>
            <a:ext cx="6057900" cy="297099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サテライト・オフィス平野のご紹介</a:t>
            </a:r>
          </a:p>
        </p:txBody>
      </p:sp>
      <p:sp>
        <p:nvSpPr>
          <p:cNvPr id="27" name="Rectangle 359">
            <a:extLst>
              <a:ext uri="{FF2B5EF4-FFF2-40B4-BE49-F238E27FC236}">
                <a16:creationId xmlns:a16="http://schemas.microsoft.com/office/drawing/2014/main" id="{0C2D4025-E20E-4C4A-97BB-283FCE109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487" y="6764670"/>
            <a:ext cx="6416421" cy="66171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/>
          <a:lstStyle/>
          <a:p>
            <a:r>
              <a:rPr kumimoji="1" lang="ja-JP" altLang="en-US" sz="1050" dirty="0"/>
              <a:t>◆</a:t>
            </a:r>
            <a:r>
              <a:rPr kumimoji="1" lang="ja-JP" altLang="en-US" sz="105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障がい</a:t>
            </a:r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福祉サービス</a:t>
            </a:r>
            <a:r>
              <a:rPr kumimoji="1" lang="ja-JP" altLang="en-US" sz="1050" dirty="0"/>
              <a:t>　　　　</a:t>
            </a:r>
            <a:r>
              <a:rPr kumimoji="1" lang="ja-JP" altLang="en-US" sz="1000" dirty="0"/>
              <a:t>　　　　　　　　　　　　　　　　　　　　　　　　　　　　　　　　</a:t>
            </a:r>
            <a:endParaRPr kumimoji="1" lang="en-US" altLang="ja-JP" sz="1000" dirty="0"/>
          </a:p>
          <a:p>
            <a:r>
              <a:rPr kumimoji="1" lang="ja-JP" altLang="en-US" sz="1000" dirty="0"/>
              <a:t>　　　　　　　　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＊「人と繋がる」「自分を大切にする」をめざし、</a:t>
            </a:r>
            <a:r>
              <a:rPr lang="en-US" altLang="ja-JP" sz="1050" dirty="0">
                <a:latin typeface="HG丸ｺﾞｼｯｸM-PRO" pitchFamily="50" charset="-128"/>
                <a:ea typeface="HG丸ｺﾞｼｯｸM-PRO" pitchFamily="50" charset="-128"/>
              </a:rPr>
              <a:t>GW</a:t>
            </a:r>
            <a:r>
              <a:rPr lang="ja-JP" altLang="en-US" sz="1050" dirty="0" err="1">
                <a:latin typeface="HG丸ｺﾞｼｯｸM-PRO" pitchFamily="50" charset="-128"/>
                <a:ea typeface="HG丸ｺﾞｼｯｸM-PRO" pitchFamily="50" charset="-128"/>
              </a:rPr>
              <a:t>、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ＰＣ等を実施。「就労移行支援」、</a:t>
            </a:r>
            <a:endParaRPr lang="en-US" altLang="ja-JP" sz="105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　　　　　　その前段階の「自立（生活）訓練」、就職後の「就労定着支援」、日常的訓練や見守りの</a:t>
            </a:r>
            <a:endParaRPr lang="en-US" altLang="ja-JP" sz="105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　　　　　　「日中一時支援」。社会活動の一歩から安定した就業生活までトータルなサポートを行う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。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　　　　　</a:t>
            </a:r>
            <a:endParaRPr lang="en-US" altLang="ja-JP" sz="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0" name="AutoShape 3">
            <a:extLst>
              <a:ext uri="{FF2B5EF4-FFF2-40B4-BE49-F238E27FC236}">
                <a16:creationId xmlns:a16="http://schemas.microsoft.com/office/drawing/2014/main" id="{CD6595DB-3ABC-4413-9F0A-0F6EA47430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520" y="2917556"/>
            <a:ext cx="6627724" cy="421698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ja-JP" altLang="en-US" sz="1400" b="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障</a:t>
            </a:r>
            <a:r>
              <a:rPr lang="ja-JP" altLang="en-US" sz="14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がいのある方々が職業知識や技能を修得し、職業人として社会参加できるよう支援する職業能力開発施設</a:t>
            </a:r>
            <a:endParaRPr lang="en-US" altLang="ja-JP" sz="14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190" y="1570910"/>
            <a:ext cx="721614" cy="721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59993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レトロスペクト">
  <a:themeElements>
    <a:clrScheme name="青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TM02892315[[fn=ウィスプ]]</Template>
  <TotalTime>616</TotalTime>
  <Words>1237</Words>
  <Application>Microsoft Office PowerPoint</Application>
  <PresentationFormat>ユーザー設定</PresentationFormat>
  <Paragraphs>84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HG丸ｺﾞｼｯｸM-PRO</vt:lpstr>
      <vt:lpstr>ＭＳ Ｐゴシック</vt:lpstr>
      <vt:lpstr>UD デジタル 教科書体 NK-B</vt:lpstr>
      <vt:lpstr>UD デジタル 教科書体 NP-B</vt:lpstr>
      <vt:lpstr>UD デジタル 教科書体 NP-R</vt:lpstr>
      <vt:lpstr>Calibri</vt:lpstr>
      <vt:lpstr>Calibri Light</vt:lpstr>
      <vt:lpstr>Wingdings</vt:lpstr>
      <vt:lpstr>Wingdings 2</vt:lpstr>
      <vt:lpstr>HDOfficeLightV0</vt:lpstr>
      <vt:lpstr>レトロスペクト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sakai</dc:creator>
  <cp:lastModifiedBy>川田　桃子</cp:lastModifiedBy>
  <cp:revision>92</cp:revision>
  <cp:lastPrinted>2023-07-12T06:39:04Z</cp:lastPrinted>
  <dcterms:created xsi:type="dcterms:W3CDTF">2021-10-19T07:53:43Z</dcterms:created>
  <dcterms:modified xsi:type="dcterms:W3CDTF">2023-07-12T06:42:14Z</dcterms:modified>
</cp:coreProperties>
</file>