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9" r:id="rId1"/>
  </p:sldMasterIdLst>
  <p:notesMasterIdLst>
    <p:notesMasterId r:id="rId4"/>
  </p:notesMasterIdLst>
  <p:handoutMasterIdLst>
    <p:handoutMasterId r:id="rId5"/>
  </p:handoutMasterIdLst>
  <p:sldIdLst>
    <p:sldId id="258" r:id="rId2"/>
    <p:sldId id="259" r:id="rId3"/>
  </p:sldIdLst>
  <p:sldSz cx="7235825" cy="10439400"/>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7" userDrawn="1">
          <p15:clr>
            <a:srgbClr val="A4A3A4"/>
          </p15:clr>
        </p15:guide>
        <p15:guide id="2" pos="2280" userDrawn="1">
          <p15:clr>
            <a:srgbClr val="A4A3A4"/>
          </p15:clr>
        </p15:guide>
      </p15:sldGuideLst>
    </p:ext>
    <p:ext uri="{2D200454-40CA-4A62-9FC3-DE9A4176ACB9}">
      <p15:notesGuideLst xmlns:p15="http://schemas.microsoft.com/office/powerpoint/2012/main">
        <p15:guide id="1" orient="horz" pos="3080" userDrawn="1">
          <p15:clr>
            <a:srgbClr val="A4A3A4"/>
          </p15:clr>
        </p15:guide>
        <p15:guide id="2" pos="209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脇　真奈美" initials="山脇　真奈美" lastIdx="1" clrIdx="0">
    <p:extLst>
      <p:ext uri="{19B8F6BF-5375-455C-9EA6-DF929625EA0E}">
        <p15:presenceInfo xmlns:p15="http://schemas.microsoft.com/office/powerpoint/2012/main" userId="S-1-5-21-161959346-1900351369-444732941-26311" providerId="AD"/>
      </p:ext>
    </p:extLst>
  </p:cmAuthor>
  <p:cmAuthor id="2" name="川田　桃子" initials="川田　桃子" lastIdx="1" clrIdx="1">
    <p:extLst>
      <p:ext uri="{19B8F6BF-5375-455C-9EA6-DF929625EA0E}">
        <p15:presenceInfo xmlns:p15="http://schemas.microsoft.com/office/powerpoint/2012/main" userId="S-1-5-21-161959346-1900351369-444732941-2143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389"/>
    <a:srgbClr val="FF9900"/>
    <a:srgbClr val="33CC33"/>
    <a:srgbClr val="009900"/>
    <a:srgbClr val="99FF99"/>
    <a:srgbClr val="00CC00"/>
    <a:srgbClr val="008000"/>
    <a:srgbClr val="FFFF00"/>
    <a:srgbClr val="CCFFFF"/>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7662" autoAdjust="0"/>
  </p:normalViewPr>
  <p:slideViewPr>
    <p:cSldViewPr>
      <p:cViewPr varScale="1">
        <p:scale>
          <a:sx n="57" d="100"/>
          <a:sy n="57" d="100"/>
        </p:scale>
        <p:origin x="2472" y="72"/>
      </p:cViewPr>
      <p:guideLst>
        <p:guide orient="horz" pos="3237"/>
        <p:guide pos="22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54" y="-84"/>
      </p:cViewPr>
      <p:guideLst>
        <p:guide orient="horz" pos="3080"/>
        <p:guide pos="209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7" y="0"/>
            <a:ext cx="2880101" cy="488793"/>
          </a:xfrm>
          <a:prstGeom prst="rect">
            <a:avLst/>
          </a:prstGeom>
          <a:noFill/>
          <a:ln w="9525">
            <a:noFill/>
            <a:miter lim="800000"/>
            <a:headEnd/>
            <a:tailEnd/>
          </a:ln>
          <a:effectLst/>
        </p:spPr>
        <p:txBody>
          <a:bodyPr vert="horz" wrap="square" lIns="89587" tIns="44795" rIns="89587" bIns="44795"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765214" y="0"/>
            <a:ext cx="2880101" cy="488793"/>
          </a:xfrm>
          <a:prstGeom prst="rect">
            <a:avLst/>
          </a:prstGeom>
          <a:noFill/>
          <a:ln w="9525">
            <a:noFill/>
            <a:miter lim="800000"/>
            <a:headEnd/>
            <a:tailEnd/>
          </a:ln>
          <a:effectLst/>
        </p:spPr>
        <p:txBody>
          <a:bodyPr vert="horz" wrap="square" lIns="89587" tIns="44795" rIns="89587" bIns="44795"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7" y="9287060"/>
            <a:ext cx="2880101" cy="488792"/>
          </a:xfrm>
          <a:prstGeom prst="rect">
            <a:avLst/>
          </a:prstGeom>
          <a:noFill/>
          <a:ln w="9525">
            <a:noFill/>
            <a:miter lim="800000"/>
            <a:headEnd/>
            <a:tailEnd/>
          </a:ln>
          <a:effectLst/>
        </p:spPr>
        <p:txBody>
          <a:bodyPr vert="horz" wrap="square" lIns="89587" tIns="44795" rIns="89587" bIns="44795"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765214" y="9287060"/>
            <a:ext cx="2880101" cy="488792"/>
          </a:xfrm>
          <a:prstGeom prst="rect">
            <a:avLst/>
          </a:prstGeom>
          <a:noFill/>
          <a:ln w="9525">
            <a:noFill/>
            <a:miter lim="800000"/>
            <a:headEnd/>
            <a:tailEnd/>
          </a:ln>
          <a:effectLst/>
        </p:spPr>
        <p:txBody>
          <a:bodyPr vert="horz" wrap="square" lIns="89587" tIns="44795" rIns="89587" bIns="44795" numCol="1" anchor="b" anchorCtr="0" compatLnSpc="1">
            <a:prstTxWarp prst="textNoShape">
              <a:avLst/>
            </a:prstTxWarp>
          </a:bodyPr>
          <a:lstStyle>
            <a:lvl1pPr algn="r">
              <a:defRPr sz="1200">
                <a:ea typeface="ＭＳ Ｐゴシック" charset="-128"/>
              </a:defRPr>
            </a:lvl1pPr>
          </a:lstStyle>
          <a:p>
            <a:pPr>
              <a:defRPr/>
            </a:pPr>
            <a:fld id="{23F0B749-3602-4A1C-8741-133FCE7A0723}" type="slidenum">
              <a:rPr lang="en-US" altLang="ja-JP"/>
              <a:pPr>
                <a:defRPr/>
              </a:pPr>
              <a:t>‹#›</a:t>
            </a:fld>
            <a:endParaRPr lang="en-US" altLang="ja-JP"/>
          </a:p>
        </p:txBody>
      </p:sp>
    </p:spTree>
    <p:extLst>
      <p:ext uri="{BB962C8B-B14F-4D97-AF65-F5344CB8AC3E}">
        <p14:creationId xmlns:p14="http://schemas.microsoft.com/office/powerpoint/2010/main" val="543332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7" y="0"/>
            <a:ext cx="2880101" cy="488793"/>
          </a:xfrm>
          <a:prstGeom prst="rect">
            <a:avLst/>
          </a:prstGeom>
          <a:noFill/>
          <a:ln w="9525">
            <a:noFill/>
            <a:miter lim="800000"/>
            <a:headEnd/>
            <a:tailEnd/>
          </a:ln>
          <a:effectLst/>
        </p:spPr>
        <p:txBody>
          <a:bodyPr vert="horz" wrap="square" lIns="89587" tIns="44795" rIns="89587" bIns="44795"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765214" y="0"/>
            <a:ext cx="2880101" cy="488793"/>
          </a:xfrm>
          <a:prstGeom prst="rect">
            <a:avLst/>
          </a:prstGeom>
          <a:noFill/>
          <a:ln w="9525">
            <a:noFill/>
            <a:miter lim="800000"/>
            <a:headEnd/>
            <a:tailEnd/>
          </a:ln>
          <a:effectLst/>
        </p:spPr>
        <p:txBody>
          <a:bodyPr vert="horz" wrap="square" lIns="89587" tIns="44795" rIns="89587" bIns="44795"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2054225" y="733425"/>
            <a:ext cx="2538413" cy="36655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65006" y="4644319"/>
            <a:ext cx="5316870" cy="4399133"/>
          </a:xfrm>
          <a:prstGeom prst="rect">
            <a:avLst/>
          </a:prstGeom>
          <a:noFill/>
          <a:ln w="9525">
            <a:noFill/>
            <a:miter lim="800000"/>
            <a:headEnd/>
            <a:tailEnd/>
          </a:ln>
          <a:effectLst/>
        </p:spPr>
        <p:txBody>
          <a:bodyPr vert="horz" wrap="square" lIns="89587" tIns="44795" rIns="89587" bIns="4479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7" y="9287060"/>
            <a:ext cx="2880101" cy="488792"/>
          </a:xfrm>
          <a:prstGeom prst="rect">
            <a:avLst/>
          </a:prstGeom>
          <a:noFill/>
          <a:ln w="9525">
            <a:noFill/>
            <a:miter lim="800000"/>
            <a:headEnd/>
            <a:tailEnd/>
          </a:ln>
          <a:effectLst/>
        </p:spPr>
        <p:txBody>
          <a:bodyPr vert="horz" wrap="square" lIns="89587" tIns="44795" rIns="89587" bIns="44795"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765214" y="9287060"/>
            <a:ext cx="2880101" cy="488792"/>
          </a:xfrm>
          <a:prstGeom prst="rect">
            <a:avLst/>
          </a:prstGeom>
          <a:noFill/>
          <a:ln w="9525">
            <a:noFill/>
            <a:miter lim="800000"/>
            <a:headEnd/>
            <a:tailEnd/>
          </a:ln>
          <a:effectLst/>
        </p:spPr>
        <p:txBody>
          <a:bodyPr vert="horz" wrap="square" lIns="89587" tIns="44795" rIns="89587" bIns="44795" numCol="1" anchor="b" anchorCtr="0" compatLnSpc="1">
            <a:prstTxWarp prst="textNoShape">
              <a:avLst/>
            </a:prstTxWarp>
          </a:bodyPr>
          <a:lstStyle>
            <a:lvl1pPr algn="r">
              <a:defRPr sz="1200">
                <a:ea typeface="ＭＳ Ｐゴシック" charset="-128"/>
              </a:defRPr>
            </a:lvl1pPr>
          </a:lstStyle>
          <a:p>
            <a:pPr>
              <a:defRPr/>
            </a:pPr>
            <a:fld id="{93FF6CC0-232D-4159-BED6-36C7BDA70979}" type="slidenum">
              <a:rPr lang="en-US" altLang="ja-JP"/>
              <a:pPr>
                <a:defRPr/>
              </a:pPr>
              <a:t>‹#›</a:t>
            </a:fld>
            <a:endParaRPr lang="en-US" altLang="ja-JP"/>
          </a:p>
        </p:txBody>
      </p:sp>
    </p:spTree>
    <p:extLst>
      <p:ext uri="{BB962C8B-B14F-4D97-AF65-F5344CB8AC3E}">
        <p14:creationId xmlns:p14="http://schemas.microsoft.com/office/powerpoint/2010/main" val="32127700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1pPr>
    <a:lvl2pPr marL="494372"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2pPr>
    <a:lvl3pPr marL="988744"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3pPr>
    <a:lvl4pPr marL="1483116"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4pPr>
    <a:lvl5pPr marL="1977488"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5pPr>
    <a:lvl6pPr marL="2471860" algn="l" defTabSz="988744" rtl="0" eaLnBrk="1" latinLnBrk="0" hangingPunct="1">
      <a:defRPr kumimoji="1" sz="1298" kern="1200">
        <a:solidFill>
          <a:schemeClr val="tx1"/>
        </a:solidFill>
        <a:latin typeface="+mn-lt"/>
        <a:ea typeface="+mn-ea"/>
        <a:cs typeface="+mn-cs"/>
      </a:defRPr>
    </a:lvl6pPr>
    <a:lvl7pPr marL="2966230" algn="l" defTabSz="988744" rtl="0" eaLnBrk="1" latinLnBrk="0" hangingPunct="1">
      <a:defRPr kumimoji="1" sz="1298" kern="1200">
        <a:solidFill>
          <a:schemeClr val="tx1"/>
        </a:solidFill>
        <a:latin typeface="+mn-lt"/>
        <a:ea typeface="+mn-ea"/>
        <a:cs typeface="+mn-cs"/>
      </a:defRPr>
    </a:lvl7pPr>
    <a:lvl8pPr marL="3460603" algn="l" defTabSz="988744" rtl="0" eaLnBrk="1" latinLnBrk="0" hangingPunct="1">
      <a:defRPr kumimoji="1" sz="1298" kern="1200">
        <a:solidFill>
          <a:schemeClr val="tx1"/>
        </a:solidFill>
        <a:latin typeface="+mn-lt"/>
        <a:ea typeface="+mn-ea"/>
        <a:cs typeface="+mn-cs"/>
      </a:defRPr>
    </a:lvl8pPr>
    <a:lvl9pPr marL="3954974" algn="l" defTabSz="988744" rtl="0" eaLnBrk="1" latinLnBrk="0" hangingPunct="1">
      <a:defRPr kumimoji="1" sz="12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3765214" y="9287060"/>
            <a:ext cx="2880101" cy="488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587" tIns="44795" rIns="89587" bIns="44795" anchor="b"/>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C084D724-93DE-4093-A17F-1E208E23FA5C}" type="slidenum">
              <a:rPr lang="en-US" altLang="ja-JP">
                <a:ea typeface="ＭＳ Ｐゴシック" pitchFamily="50" charset="-128"/>
              </a:rPr>
              <a:pPr algn="r" eaLnBrk="1" hangingPunct="1">
                <a:spcBef>
                  <a:spcPct val="0"/>
                </a:spcBef>
              </a:pPr>
              <a:t>1</a:t>
            </a:fld>
            <a:endParaRPr lang="en-US" altLang="ja-JP" dirty="0">
              <a:ea typeface="ＭＳ Ｐゴシック" pitchFamily="50" charset="-128"/>
            </a:endParaRPr>
          </a:p>
        </p:txBody>
      </p:sp>
      <p:sp>
        <p:nvSpPr>
          <p:cNvPr id="5123" name="Rectangle 2"/>
          <p:cNvSpPr>
            <a:spLocks noGrp="1" noRot="1" noChangeAspect="1" noChangeArrowheads="1" noTextEdit="1"/>
          </p:cNvSpPr>
          <p:nvPr>
            <p:ph type="sldImg"/>
          </p:nvPr>
        </p:nvSpPr>
        <p:spPr>
          <a:xfrm>
            <a:off x="2054225" y="733425"/>
            <a:ext cx="2538413" cy="3665538"/>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ea typeface="ＭＳ Ｐ明朝"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42687" y="1708486"/>
            <a:ext cx="6150451" cy="3634458"/>
          </a:xfrm>
        </p:spPr>
        <p:txBody>
          <a:bodyPr anchor="b"/>
          <a:lstStyle>
            <a:lvl1pPr algn="ctr">
              <a:defRPr sz="4748"/>
            </a:lvl1pPr>
          </a:lstStyle>
          <a:p>
            <a:r>
              <a:rPr lang="ja-JP" altLang="en-US"/>
              <a:t>マスター タイトルの書式設定</a:t>
            </a:r>
            <a:endParaRPr lang="en-US" dirty="0"/>
          </a:p>
        </p:txBody>
      </p:sp>
      <p:sp>
        <p:nvSpPr>
          <p:cNvPr id="3" name="Subtitle 2"/>
          <p:cNvSpPr>
            <a:spLocks noGrp="1"/>
          </p:cNvSpPr>
          <p:nvPr>
            <p:ph type="subTitle" idx="1"/>
          </p:nvPr>
        </p:nvSpPr>
        <p:spPr>
          <a:xfrm>
            <a:off x="904478" y="5483102"/>
            <a:ext cx="5426869" cy="2520438"/>
          </a:xfrm>
        </p:spPr>
        <p:txBody>
          <a:bodyPr/>
          <a:lstStyle>
            <a:lvl1pPr marL="0" indent="0" algn="ctr">
              <a:buNone/>
              <a:defRPr sz="1899"/>
            </a:lvl1pPr>
            <a:lvl2pPr marL="361782" indent="0" algn="ctr">
              <a:buNone/>
              <a:defRPr sz="1583"/>
            </a:lvl2pPr>
            <a:lvl3pPr marL="723565" indent="0" algn="ctr">
              <a:buNone/>
              <a:defRPr sz="1424"/>
            </a:lvl3pPr>
            <a:lvl4pPr marL="1085347" indent="0" algn="ctr">
              <a:buNone/>
              <a:defRPr sz="1266"/>
            </a:lvl4pPr>
            <a:lvl5pPr marL="1447129" indent="0" algn="ctr">
              <a:buNone/>
              <a:defRPr sz="1266"/>
            </a:lvl5pPr>
            <a:lvl6pPr marL="1808912" indent="0" algn="ctr">
              <a:buNone/>
              <a:defRPr sz="1266"/>
            </a:lvl6pPr>
            <a:lvl7pPr marL="2170694" indent="0" algn="ctr">
              <a:buNone/>
              <a:defRPr sz="1266"/>
            </a:lvl7pPr>
            <a:lvl8pPr marL="2532477" indent="0" algn="ctr">
              <a:buNone/>
              <a:defRPr sz="1266"/>
            </a:lvl8pPr>
            <a:lvl9pPr marL="2894259" indent="0" algn="ctr">
              <a:buNone/>
              <a:defRPr sz="126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41EA6BCA-3CCA-4D34-A236-328BF7EF964D}" type="slidenum">
              <a:rPr lang="en-US" altLang="ja-JP" smtClean="0"/>
              <a:pPr>
                <a:defRPr/>
              </a:pPr>
              <a:t>‹#›</a:t>
            </a:fld>
            <a:endParaRPr lang="en-US" altLang="ja-JP"/>
          </a:p>
        </p:txBody>
      </p:sp>
    </p:spTree>
    <p:extLst>
      <p:ext uri="{BB962C8B-B14F-4D97-AF65-F5344CB8AC3E}">
        <p14:creationId xmlns:p14="http://schemas.microsoft.com/office/powerpoint/2010/main" val="254455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884178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78138" y="555801"/>
            <a:ext cx="1560225"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7464" y="555801"/>
            <a:ext cx="4590226"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12634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87326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3695" y="2602603"/>
            <a:ext cx="6240899" cy="4342500"/>
          </a:xfrm>
        </p:spPr>
        <p:txBody>
          <a:bodyPr anchor="b"/>
          <a:lstStyle>
            <a:lvl1pPr>
              <a:defRPr sz="4748"/>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3695" y="6986185"/>
            <a:ext cx="6240899" cy="2283618"/>
          </a:xfrm>
        </p:spPr>
        <p:txBody>
          <a:bodyPr/>
          <a:lstStyle>
            <a:lvl1pPr marL="0" indent="0">
              <a:buNone/>
              <a:defRPr sz="1899">
                <a:solidFill>
                  <a:schemeClr val="tx1"/>
                </a:solidFill>
              </a:defRPr>
            </a:lvl1pPr>
            <a:lvl2pPr marL="361782" indent="0">
              <a:buNone/>
              <a:defRPr sz="1583">
                <a:solidFill>
                  <a:schemeClr val="tx1">
                    <a:tint val="75000"/>
                  </a:schemeClr>
                </a:solidFill>
              </a:defRPr>
            </a:lvl2pPr>
            <a:lvl3pPr marL="723565" indent="0">
              <a:buNone/>
              <a:defRPr sz="1424">
                <a:solidFill>
                  <a:schemeClr val="tx1">
                    <a:tint val="75000"/>
                  </a:schemeClr>
                </a:solidFill>
              </a:defRPr>
            </a:lvl3pPr>
            <a:lvl4pPr marL="1085347" indent="0">
              <a:buNone/>
              <a:defRPr sz="1266">
                <a:solidFill>
                  <a:schemeClr val="tx1">
                    <a:tint val="75000"/>
                  </a:schemeClr>
                </a:solidFill>
              </a:defRPr>
            </a:lvl4pPr>
            <a:lvl5pPr marL="1447129" indent="0">
              <a:buNone/>
              <a:defRPr sz="1266">
                <a:solidFill>
                  <a:schemeClr val="tx1">
                    <a:tint val="75000"/>
                  </a:schemeClr>
                </a:solidFill>
              </a:defRPr>
            </a:lvl5pPr>
            <a:lvl6pPr marL="1808912" indent="0">
              <a:buNone/>
              <a:defRPr sz="1266">
                <a:solidFill>
                  <a:schemeClr val="tx1">
                    <a:tint val="75000"/>
                  </a:schemeClr>
                </a:solidFill>
              </a:defRPr>
            </a:lvl6pPr>
            <a:lvl7pPr marL="2170694" indent="0">
              <a:buNone/>
              <a:defRPr sz="1266">
                <a:solidFill>
                  <a:schemeClr val="tx1">
                    <a:tint val="75000"/>
                  </a:schemeClr>
                </a:solidFill>
              </a:defRPr>
            </a:lvl7pPr>
            <a:lvl8pPr marL="2532477" indent="0">
              <a:buNone/>
              <a:defRPr sz="1266">
                <a:solidFill>
                  <a:schemeClr val="tx1">
                    <a:tint val="75000"/>
                  </a:schemeClr>
                </a:solidFill>
              </a:defRPr>
            </a:lvl8pPr>
            <a:lvl9pPr marL="2894259" indent="0">
              <a:buNone/>
              <a:defRPr sz="126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E0A406FA-3F5F-4B14-817D-991326D3A807}" type="slidenum">
              <a:rPr lang="en-US" altLang="ja-JP" smtClean="0"/>
              <a:pPr>
                <a:defRPr/>
              </a:pPr>
              <a:t>‹#›</a:t>
            </a:fld>
            <a:endParaRPr lang="en-US" altLang="ja-JP"/>
          </a:p>
        </p:txBody>
      </p:sp>
    </p:spTree>
    <p:extLst>
      <p:ext uri="{BB962C8B-B14F-4D97-AF65-F5344CB8AC3E}">
        <p14:creationId xmlns:p14="http://schemas.microsoft.com/office/powerpoint/2010/main" val="89017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7463"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63136"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98692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8405" y="555804"/>
            <a:ext cx="6240899"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8406" y="2559104"/>
            <a:ext cx="3061093"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4" name="Content Placeholder 3"/>
          <p:cNvSpPr>
            <a:spLocks noGrp="1"/>
          </p:cNvSpPr>
          <p:nvPr>
            <p:ph sz="half" idx="2"/>
          </p:nvPr>
        </p:nvSpPr>
        <p:spPr>
          <a:xfrm>
            <a:off x="498406" y="3813281"/>
            <a:ext cx="3061093"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63137" y="2559104"/>
            <a:ext cx="3076168"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6" name="Content Placeholder 5"/>
          <p:cNvSpPr>
            <a:spLocks noGrp="1"/>
          </p:cNvSpPr>
          <p:nvPr>
            <p:ph sz="quarter" idx="4"/>
          </p:nvPr>
        </p:nvSpPr>
        <p:spPr>
          <a:xfrm>
            <a:off x="3663137" y="3813281"/>
            <a:ext cx="3076168"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77438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ACC85E35-AB24-4834-AC5E-BB2EB5AC6FCA}" type="slidenum">
              <a:rPr lang="en-US" altLang="ja-JP" smtClean="0"/>
              <a:pPr>
                <a:defRPr/>
              </a:pPr>
              <a:t>‹#›</a:t>
            </a:fld>
            <a:endParaRPr lang="en-US" altLang="ja-JP"/>
          </a:p>
        </p:txBody>
      </p:sp>
    </p:spTree>
    <p:extLst>
      <p:ext uri="{BB962C8B-B14F-4D97-AF65-F5344CB8AC3E}">
        <p14:creationId xmlns:p14="http://schemas.microsoft.com/office/powerpoint/2010/main" val="285734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33995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Content Placeholder 2"/>
          <p:cNvSpPr>
            <a:spLocks noGrp="1"/>
          </p:cNvSpPr>
          <p:nvPr>
            <p:ph idx="1"/>
          </p:nvPr>
        </p:nvSpPr>
        <p:spPr>
          <a:xfrm>
            <a:off x="3076168" y="1503083"/>
            <a:ext cx="3663136" cy="7418740"/>
          </a:xfrm>
        </p:spPr>
        <p:txBody>
          <a:bodyPr/>
          <a:lstStyle>
            <a:lvl1pPr>
              <a:defRPr sz="2532"/>
            </a:lvl1pPr>
            <a:lvl2pPr>
              <a:defRPr sz="2216"/>
            </a:lvl2pPr>
            <a:lvl3pPr>
              <a:defRPr sz="1899"/>
            </a:lvl3pPr>
            <a:lvl4pPr>
              <a:defRPr sz="1583"/>
            </a:lvl4pPr>
            <a:lvl5pPr>
              <a:defRPr sz="1583"/>
            </a:lvl5pPr>
            <a:lvl6pPr>
              <a:defRPr sz="1583"/>
            </a:lvl6pPr>
            <a:lvl7pPr>
              <a:defRPr sz="1583"/>
            </a:lvl7pPr>
            <a:lvl8pPr>
              <a:defRPr sz="1583"/>
            </a:lvl8pPr>
            <a:lvl9pPr>
              <a:defRPr sz="158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25628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76168" y="1503083"/>
            <a:ext cx="3663136" cy="7418740"/>
          </a:xfrm>
        </p:spPr>
        <p:txBody>
          <a:bodyPr anchor="t"/>
          <a:lstStyle>
            <a:lvl1pPr marL="0" indent="0">
              <a:buNone/>
              <a:defRPr sz="2532"/>
            </a:lvl1pPr>
            <a:lvl2pPr marL="361782" indent="0">
              <a:buNone/>
              <a:defRPr sz="2216"/>
            </a:lvl2pPr>
            <a:lvl3pPr marL="723565" indent="0">
              <a:buNone/>
              <a:defRPr sz="1899"/>
            </a:lvl3pPr>
            <a:lvl4pPr marL="1085347" indent="0">
              <a:buNone/>
              <a:defRPr sz="1583"/>
            </a:lvl4pPr>
            <a:lvl5pPr marL="1447129" indent="0">
              <a:buNone/>
              <a:defRPr sz="1583"/>
            </a:lvl5pPr>
            <a:lvl6pPr marL="1808912" indent="0">
              <a:buNone/>
              <a:defRPr sz="1583"/>
            </a:lvl6pPr>
            <a:lvl7pPr marL="2170694" indent="0">
              <a:buNone/>
              <a:defRPr sz="1583"/>
            </a:lvl7pPr>
            <a:lvl8pPr marL="2532477" indent="0">
              <a:buNone/>
              <a:defRPr sz="1583"/>
            </a:lvl8pPr>
            <a:lvl9pPr marL="2894259" indent="0">
              <a:buNone/>
              <a:defRPr sz="158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87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7463" y="555804"/>
            <a:ext cx="6240899"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7463" y="2779007"/>
            <a:ext cx="6240899"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7463" y="9675780"/>
            <a:ext cx="1628061" cy="555801"/>
          </a:xfrm>
          <a:prstGeom prst="rect">
            <a:avLst/>
          </a:prstGeom>
        </p:spPr>
        <p:txBody>
          <a:bodyPr vert="horz" lIns="91440" tIns="45720" rIns="91440" bIns="45720" rtlCol="0" anchor="ctr"/>
          <a:lstStyle>
            <a:lvl1pPr algn="l">
              <a:defRPr sz="95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2396867" y="9675780"/>
            <a:ext cx="2442091" cy="555801"/>
          </a:xfrm>
          <a:prstGeom prst="rect">
            <a:avLst/>
          </a:prstGeom>
        </p:spPr>
        <p:txBody>
          <a:bodyPr vert="horz" lIns="91440" tIns="45720" rIns="91440" bIns="45720" rtlCol="0" anchor="ctr"/>
          <a:lstStyle>
            <a:lvl1pPr algn="ctr">
              <a:defRPr sz="95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5110301" y="9675780"/>
            <a:ext cx="1628061" cy="555801"/>
          </a:xfrm>
          <a:prstGeom prst="rect">
            <a:avLst/>
          </a:prstGeom>
        </p:spPr>
        <p:txBody>
          <a:bodyPr vert="horz" lIns="91440" tIns="45720" rIns="91440" bIns="45720" rtlCol="0" anchor="ctr"/>
          <a:lstStyle>
            <a:lvl1pPr algn="r">
              <a:defRPr sz="950">
                <a:solidFill>
                  <a:schemeClr val="tx1">
                    <a:tint val="75000"/>
                  </a:schemeClr>
                </a:solidFill>
              </a:defRPr>
            </a:lvl1p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4756015"/>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 id="2147484389" r:id="rId10"/>
    <p:sldLayoutId id="2147484390" r:id="rId11"/>
  </p:sldLayoutIdLst>
  <p:txStyles>
    <p:titleStyle>
      <a:lvl1pPr algn="l" defTabSz="723565" rtl="0" eaLnBrk="1" latinLnBrk="0" hangingPunct="1">
        <a:lnSpc>
          <a:spcPct val="90000"/>
        </a:lnSpc>
        <a:spcBef>
          <a:spcPct val="0"/>
        </a:spcBef>
        <a:buNone/>
        <a:defRPr kumimoji="1" sz="3482" kern="1200">
          <a:solidFill>
            <a:schemeClr val="tx1"/>
          </a:solidFill>
          <a:latin typeface="+mj-lt"/>
          <a:ea typeface="+mj-ea"/>
          <a:cs typeface="+mj-cs"/>
        </a:defRPr>
      </a:lvl1pPr>
    </p:titleStyle>
    <p:bodyStyle>
      <a:lvl1pPr marL="180891" indent="-180891" algn="l" defTabSz="723565" rtl="0" eaLnBrk="1" latinLnBrk="0" hangingPunct="1">
        <a:lnSpc>
          <a:spcPct val="90000"/>
        </a:lnSpc>
        <a:spcBef>
          <a:spcPts val="791"/>
        </a:spcBef>
        <a:buFont typeface="Arial" panose="020B0604020202020204" pitchFamily="34" charset="0"/>
        <a:buChar char="•"/>
        <a:defRPr kumimoji="1" sz="2216" kern="1200">
          <a:solidFill>
            <a:schemeClr val="tx1"/>
          </a:solidFill>
          <a:latin typeface="+mn-lt"/>
          <a:ea typeface="+mn-ea"/>
          <a:cs typeface="+mn-cs"/>
        </a:defRPr>
      </a:lvl1pPr>
      <a:lvl2pPr marL="542674" indent="-180891" algn="l" defTabSz="723565" rtl="0" eaLnBrk="1" latinLnBrk="0" hangingPunct="1">
        <a:lnSpc>
          <a:spcPct val="90000"/>
        </a:lnSpc>
        <a:spcBef>
          <a:spcPts val="396"/>
        </a:spcBef>
        <a:buFont typeface="Arial" panose="020B0604020202020204" pitchFamily="34" charset="0"/>
        <a:buChar char="•"/>
        <a:defRPr kumimoji="1" sz="1899" kern="1200">
          <a:solidFill>
            <a:schemeClr val="tx1"/>
          </a:solidFill>
          <a:latin typeface="+mn-lt"/>
          <a:ea typeface="+mn-ea"/>
          <a:cs typeface="+mn-cs"/>
        </a:defRPr>
      </a:lvl2pPr>
      <a:lvl3pPr marL="904456" indent="-180891" algn="l" defTabSz="723565" rtl="0" eaLnBrk="1" latinLnBrk="0" hangingPunct="1">
        <a:lnSpc>
          <a:spcPct val="90000"/>
        </a:lnSpc>
        <a:spcBef>
          <a:spcPts val="396"/>
        </a:spcBef>
        <a:buFont typeface="Arial" panose="020B0604020202020204" pitchFamily="34" charset="0"/>
        <a:buChar char="•"/>
        <a:defRPr kumimoji="1" sz="1583" kern="1200">
          <a:solidFill>
            <a:schemeClr val="tx1"/>
          </a:solidFill>
          <a:latin typeface="+mn-lt"/>
          <a:ea typeface="+mn-ea"/>
          <a:cs typeface="+mn-cs"/>
        </a:defRPr>
      </a:lvl3pPr>
      <a:lvl4pPr marL="126623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4pPr>
      <a:lvl5pPr marL="1628021"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5pPr>
      <a:lvl6pPr marL="1989803"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6pPr>
      <a:lvl7pPr marL="2351585"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7pPr>
      <a:lvl8pPr marL="271336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8pPr>
      <a:lvl9pPr marL="3075150"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9pPr>
    </p:bodyStyle>
    <p:otherStyle>
      <a:defPPr>
        <a:defRPr lang="en-US"/>
      </a:defPPr>
      <a:lvl1pPr marL="0" algn="l" defTabSz="723565" rtl="0" eaLnBrk="1" latinLnBrk="0" hangingPunct="1">
        <a:defRPr kumimoji="1" sz="1424" kern="1200">
          <a:solidFill>
            <a:schemeClr val="tx1"/>
          </a:solidFill>
          <a:latin typeface="+mn-lt"/>
          <a:ea typeface="+mn-ea"/>
          <a:cs typeface="+mn-cs"/>
        </a:defRPr>
      </a:lvl1pPr>
      <a:lvl2pPr marL="361782" algn="l" defTabSz="723565" rtl="0" eaLnBrk="1" latinLnBrk="0" hangingPunct="1">
        <a:defRPr kumimoji="1" sz="1424" kern="1200">
          <a:solidFill>
            <a:schemeClr val="tx1"/>
          </a:solidFill>
          <a:latin typeface="+mn-lt"/>
          <a:ea typeface="+mn-ea"/>
          <a:cs typeface="+mn-cs"/>
        </a:defRPr>
      </a:lvl2pPr>
      <a:lvl3pPr marL="723565" algn="l" defTabSz="723565" rtl="0" eaLnBrk="1" latinLnBrk="0" hangingPunct="1">
        <a:defRPr kumimoji="1" sz="1424" kern="1200">
          <a:solidFill>
            <a:schemeClr val="tx1"/>
          </a:solidFill>
          <a:latin typeface="+mn-lt"/>
          <a:ea typeface="+mn-ea"/>
          <a:cs typeface="+mn-cs"/>
        </a:defRPr>
      </a:lvl3pPr>
      <a:lvl4pPr marL="1085347" algn="l" defTabSz="723565" rtl="0" eaLnBrk="1" latinLnBrk="0" hangingPunct="1">
        <a:defRPr kumimoji="1" sz="1424" kern="1200">
          <a:solidFill>
            <a:schemeClr val="tx1"/>
          </a:solidFill>
          <a:latin typeface="+mn-lt"/>
          <a:ea typeface="+mn-ea"/>
          <a:cs typeface="+mn-cs"/>
        </a:defRPr>
      </a:lvl4pPr>
      <a:lvl5pPr marL="1447129" algn="l" defTabSz="723565" rtl="0" eaLnBrk="1" latinLnBrk="0" hangingPunct="1">
        <a:defRPr kumimoji="1" sz="1424" kern="1200">
          <a:solidFill>
            <a:schemeClr val="tx1"/>
          </a:solidFill>
          <a:latin typeface="+mn-lt"/>
          <a:ea typeface="+mn-ea"/>
          <a:cs typeface="+mn-cs"/>
        </a:defRPr>
      </a:lvl5pPr>
      <a:lvl6pPr marL="1808912" algn="l" defTabSz="723565" rtl="0" eaLnBrk="1" latinLnBrk="0" hangingPunct="1">
        <a:defRPr kumimoji="1" sz="1424" kern="1200">
          <a:solidFill>
            <a:schemeClr val="tx1"/>
          </a:solidFill>
          <a:latin typeface="+mn-lt"/>
          <a:ea typeface="+mn-ea"/>
          <a:cs typeface="+mn-cs"/>
        </a:defRPr>
      </a:lvl6pPr>
      <a:lvl7pPr marL="2170694" algn="l" defTabSz="723565" rtl="0" eaLnBrk="1" latinLnBrk="0" hangingPunct="1">
        <a:defRPr kumimoji="1" sz="1424" kern="1200">
          <a:solidFill>
            <a:schemeClr val="tx1"/>
          </a:solidFill>
          <a:latin typeface="+mn-lt"/>
          <a:ea typeface="+mn-ea"/>
          <a:cs typeface="+mn-cs"/>
        </a:defRPr>
      </a:lvl7pPr>
      <a:lvl8pPr marL="2532477" algn="l" defTabSz="723565" rtl="0" eaLnBrk="1" latinLnBrk="0" hangingPunct="1">
        <a:defRPr kumimoji="1" sz="1424" kern="1200">
          <a:solidFill>
            <a:schemeClr val="tx1"/>
          </a:solidFill>
          <a:latin typeface="+mn-lt"/>
          <a:ea typeface="+mn-ea"/>
          <a:cs typeface="+mn-cs"/>
        </a:defRPr>
      </a:lvl8pPr>
      <a:lvl9pPr marL="2894259" algn="l" defTabSz="723565" rtl="0" eaLnBrk="1" latinLnBrk="0" hangingPunct="1">
        <a:defRPr kumimoji="1" sz="1424"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hyperlink" Target="mailto:shugyosokushin-g04@gbox.pref.osaka.lg.j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lgpos.task-asp.net/cu/270008/ea/residents/procedures/apply/47c9bccb-9fa3-48e3-9370-2cbd3639ae86/start" TargetMode="Externa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538" y="119253"/>
            <a:ext cx="1253118" cy="352756"/>
          </a:xfrm>
          <a:prstGeom prst="rect">
            <a:avLst/>
          </a:prstGeom>
        </p:spPr>
      </p:pic>
      <p:sp>
        <p:nvSpPr>
          <p:cNvPr id="12" name="タイトル 1">
            <a:extLst>
              <a:ext uri="{FF2B5EF4-FFF2-40B4-BE49-F238E27FC236}">
                <a16:creationId xmlns:a16="http://schemas.microsoft.com/office/drawing/2014/main" id="{457F1356-62B1-4FF1-8FE6-AD22FBC00E69}"/>
              </a:ext>
            </a:extLst>
          </p:cNvPr>
          <p:cNvSpPr txBox="1">
            <a:spLocks/>
          </p:cNvSpPr>
          <p:nvPr/>
        </p:nvSpPr>
        <p:spPr>
          <a:xfrm>
            <a:off x="60538" y="826112"/>
            <a:ext cx="7146304" cy="936399"/>
          </a:xfrm>
          <a:prstGeom prst="rect">
            <a:avLst/>
          </a:prstGeom>
        </p:spPr>
        <p:txBody>
          <a:bodyPr>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pPr algn="dist"/>
            <a:r>
              <a:rPr lang="ja-JP" altLang="en-US" sz="4800" b="1" kern="0" dirty="0">
                <a:solidFill>
                  <a:schemeClr val="tx1"/>
                </a:solidFill>
                <a:latin typeface="HGP創英角ｺﾞｼｯｸUB" panose="020B0900000000000000" pitchFamily="50" charset="-128"/>
                <a:ea typeface="HGP創英角ｺﾞｼｯｸUB" panose="020B0900000000000000" pitchFamily="50" charset="-128"/>
              </a:rPr>
              <a:t>守口支援学校見学セミナー</a:t>
            </a:r>
            <a:endParaRPr lang="en-US" altLang="ja-JP" b="1" kern="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 name="角丸四角形 5"/>
          <p:cNvSpPr/>
          <p:nvPr/>
        </p:nvSpPr>
        <p:spPr>
          <a:xfrm>
            <a:off x="68490" y="1706918"/>
            <a:ext cx="7098356" cy="1204581"/>
          </a:xfrm>
          <a:prstGeom prst="roundRect">
            <a:avLst/>
          </a:prstGeom>
          <a:solidFill>
            <a:srgbClr val="FFC000"/>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sz="2400" b="1" dirty="0">
                <a:effectLst>
                  <a:outerShdw blurRad="50800" dist="38100" dir="5400000" algn="t" rotWithShape="0">
                    <a:prstClr val="black">
                      <a:alpha val="40000"/>
                    </a:prstClr>
                  </a:outerShdw>
                </a:effectLst>
                <a:latin typeface="BIZ UDPゴシック" panose="020B0400000000000000" pitchFamily="50" charset="-128"/>
                <a:ea typeface="BIZ UDPゴシック" panose="020B0400000000000000" pitchFamily="50" charset="-128"/>
              </a:rPr>
              <a:t>令和６年</a:t>
            </a:r>
            <a:r>
              <a:rPr lang="ja-JP" altLang="en-US" sz="4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１</a:t>
            </a:r>
            <a:r>
              <a:rPr lang="ja-JP" altLang="en-US"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月</a:t>
            </a:r>
            <a:r>
              <a:rPr lang="ja-JP" altLang="en-US" sz="4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３０</a:t>
            </a:r>
            <a:r>
              <a:rPr lang="ja-JP" altLang="en-US"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日</a:t>
            </a:r>
            <a:r>
              <a:rPr lang="en-US" altLang="ja-JP"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a:t>
            </a:r>
            <a:r>
              <a:rPr lang="ja-JP" altLang="en-US"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火）１３時３</a:t>
            </a:r>
            <a:r>
              <a:rPr lang="en-US" altLang="ja-JP"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0</a:t>
            </a:r>
            <a:r>
              <a:rPr lang="ja-JP" altLang="en-US"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分～</a:t>
            </a:r>
            <a:r>
              <a:rPr lang="en-US" altLang="ja-JP"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1</a:t>
            </a:r>
            <a:r>
              <a:rPr lang="ja-JP" altLang="en-US"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６時</a:t>
            </a:r>
            <a:endParaRPr lang="en-US" altLang="ja-JP"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endParaRPr>
          </a:p>
          <a:p>
            <a:pPr algn="r"/>
            <a:r>
              <a:rPr lang="ja-JP" altLang="en-US" sz="20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（受付開始１３時）</a:t>
            </a:r>
            <a:endParaRPr lang="en-US" altLang="ja-JP"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endParaRPr>
          </a:p>
        </p:txBody>
      </p:sp>
      <p:sp>
        <p:nvSpPr>
          <p:cNvPr id="19" name="角丸四角形 18"/>
          <p:cNvSpPr/>
          <p:nvPr/>
        </p:nvSpPr>
        <p:spPr>
          <a:xfrm>
            <a:off x="5844110" y="95923"/>
            <a:ext cx="1252086" cy="458318"/>
          </a:xfrm>
          <a:prstGeom prst="roundRect">
            <a:avLst/>
          </a:prstGeom>
          <a:solidFill>
            <a:srgbClr val="FFC000"/>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b="1" dirty="0">
                <a:latin typeface="BIZ UDPゴシック" panose="020B0400000000000000" pitchFamily="50" charset="-128"/>
                <a:ea typeface="BIZ UDPゴシック" panose="020B0400000000000000" pitchFamily="50" charset="-128"/>
              </a:rPr>
              <a:t>参加無料</a:t>
            </a:r>
            <a:endParaRPr lang="en-US" altLang="ja-JP" b="1" dirty="0">
              <a:latin typeface="BIZ UDPゴシック" panose="020B0400000000000000" pitchFamily="50" charset="-128"/>
              <a:ea typeface="BIZ UDPゴシック" panose="020B0400000000000000" pitchFamily="50" charset="-128"/>
            </a:endParaRPr>
          </a:p>
        </p:txBody>
      </p:sp>
      <p:sp>
        <p:nvSpPr>
          <p:cNvPr id="21" name="Rectangle 16"/>
          <p:cNvSpPr>
            <a:spLocks noChangeArrowheads="1"/>
          </p:cNvSpPr>
          <p:nvPr/>
        </p:nvSpPr>
        <p:spPr bwMode="auto">
          <a:xfrm>
            <a:off x="687097" y="9316548"/>
            <a:ext cx="6479749" cy="799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主　　　催　大阪府</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お問合せ　</a:t>
            </a:r>
            <a:r>
              <a:rPr lang="ja-JP" altLang="en-US" sz="1100" dirty="0" err="1">
                <a:latin typeface="BIZ UDPゴシック" panose="020B0400000000000000" pitchFamily="50" charset="-128"/>
                <a:ea typeface="BIZ UDPゴシック" panose="020B0400000000000000" pitchFamily="50" charset="-128"/>
              </a:rPr>
              <a:t>大阪府障がい</a:t>
            </a:r>
            <a:r>
              <a:rPr lang="ja-JP" altLang="en-US" sz="1100" dirty="0">
                <a:latin typeface="BIZ UDPゴシック" panose="020B0400000000000000" pitchFamily="50" charset="-128"/>
                <a:ea typeface="BIZ UDPゴシック" panose="020B0400000000000000" pitchFamily="50" charset="-128"/>
              </a:rPr>
              <a:t>者雇用促進センター</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（大阪府 商工労働部 雇用推進室 就業促進課 </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者雇用促進グループ）</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TEL</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06-6360-9077</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FAX</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06-6360-9079</a:t>
            </a:r>
          </a:p>
          <a:p>
            <a:pPr eaLnBrk="1" hangingPunct="1">
              <a:spcBef>
                <a:spcPct val="0"/>
              </a:spcBef>
              <a:buFontTx/>
              <a:buNone/>
              <a:defRPr/>
            </a:pP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E-mail</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hlinkClick r:id="rId4"/>
              </a:rPr>
              <a:t>shugyosokushin-g04@gbox.pref.osaka.lg.jp</a:t>
            </a:r>
            <a:endParaRPr lang="en-US" altLang="ja-JP" sz="1100" dirty="0">
              <a:latin typeface="BIZ UDPゴシック" panose="020B0400000000000000" pitchFamily="50" charset="-128"/>
              <a:ea typeface="BIZ UDPゴシック" panose="020B0400000000000000" pitchFamily="50" charset="-128"/>
            </a:endParaRPr>
          </a:p>
        </p:txBody>
      </p:sp>
      <p:cxnSp>
        <p:nvCxnSpPr>
          <p:cNvPr id="22" name="直線コネクタ 21"/>
          <p:cNvCxnSpPr/>
          <p:nvPr/>
        </p:nvCxnSpPr>
        <p:spPr>
          <a:xfrm>
            <a:off x="-59741" y="9180140"/>
            <a:ext cx="7525760" cy="0"/>
          </a:xfrm>
          <a:prstGeom prst="line">
            <a:avLst/>
          </a:prstGeom>
          <a:ln w="114300" cmpd="sng">
            <a:solidFill>
              <a:srgbClr val="FF9900"/>
            </a:solidFill>
            <a:prstDash val="solid"/>
          </a:ln>
        </p:spPr>
        <p:style>
          <a:lnRef idx="3">
            <a:schemeClr val="accent5"/>
          </a:lnRef>
          <a:fillRef idx="0">
            <a:schemeClr val="accent5"/>
          </a:fillRef>
          <a:effectRef idx="2">
            <a:schemeClr val="accent5"/>
          </a:effectRef>
          <a:fontRef idx="minor">
            <a:schemeClr val="tx1"/>
          </a:fontRef>
        </p:style>
      </p:cxnSp>
      <p:grpSp>
        <p:nvGrpSpPr>
          <p:cNvPr id="5" name="グループ化 4"/>
          <p:cNvGrpSpPr/>
          <p:nvPr/>
        </p:nvGrpSpPr>
        <p:grpSpPr>
          <a:xfrm>
            <a:off x="437081" y="504460"/>
            <a:ext cx="6456437" cy="8469283"/>
            <a:chOff x="81057" y="328154"/>
            <a:chExt cx="6456437" cy="8469283"/>
          </a:xfrm>
        </p:grpSpPr>
        <p:sp>
          <p:nvSpPr>
            <p:cNvPr id="3" name="テキスト ボックス 2"/>
            <p:cNvSpPr txBox="1"/>
            <p:nvPr/>
          </p:nvSpPr>
          <p:spPr>
            <a:xfrm>
              <a:off x="81057" y="2933022"/>
              <a:ext cx="6456437" cy="854080"/>
            </a:xfrm>
            <a:prstGeom prst="rect">
              <a:avLst/>
            </a:prstGeom>
            <a:noFill/>
            <a:ln w="19050">
              <a:solidFill>
                <a:srgbClr val="009900"/>
              </a:solidFill>
              <a:prstDash val="sysDot"/>
            </a:ln>
          </p:spPr>
          <p:txBody>
            <a:bodyPr wrap="square" rtlCol="0" anchor="ctr">
              <a:spAutoFit/>
            </a:bodyPr>
            <a:lstStyle/>
            <a:p>
              <a:pPr>
                <a:lnSpc>
                  <a:spcPct val="150000"/>
                </a:lnSpc>
              </a:pPr>
              <a:r>
                <a:rPr lang="ja-JP" altLang="en-US" sz="1100" dirty="0">
                  <a:latin typeface="BIZ UDPゴシック" panose="020B0400000000000000" pitchFamily="50" charset="-128"/>
                  <a:ea typeface="BIZ UDPゴシック" panose="020B0400000000000000" pitchFamily="50" charset="-128"/>
                </a:rPr>
                <a:t>　障がい者雇用を検討されている企業の方（</a:t>
              </a:r>
              <a:r>
                <a:rPr kumimoji="1" lang="ja-JP" altLang="en-US" sz="1100" dirty="0">
                  <a:latin typeface="BIZ UDPゴシック" panose="020B0400000000000000" pitchFamily="50" charset="-128"/>
                  <a:ea typeface="BIZ UDPゴシック" panose="020B0400000000000000" pitchFamily="50" charset="-128"/>
                </a:rPr>
                <a:t>経営者、人事・労務担当者等</a:t>
              </a:r>
              <a:r>
                <a:rPr lang="ja-JP" altLang="en-US" sz="1100" dirty="0">
                  <a:latin typeface="BIZ UDPゴシック" panose="020B0400000000000000" pitchFamily="50" charset="-128"/>
                  <a:ea typeface="BIZ UDPゴシック" panose="020B0400000000000000" pitchFamily="50" charset="-128"/>
                </a:rPr>
                <a:t>）を対象に、様々な職域で活躍しようと就職に必要な基本的技能や知識を身につけるため、日々一生懸命励んでいる生徒たちが学んでいる様子の見学に加え、障がい者雇用に前向きに取り組んでいる企業から事例を紹介します。</a:t>
              </a:r>
            </a:p>
          </p:txBody>
        </p:sp>
        <p:sp>
          <p:nvSpPr>
            <p:cNvPr id="37" name="角丸四角形 36"/>
            <p:cNvSpPr/>
            <p:nvPr/>
          </p:nvSpPr>
          <p:spPr>
            <a:xfrm>
              <a:off x="602852" y="328154"/>
              <a:ext cx="5219324" cy="455620"/>
            </a:xfrm>
            <a:prstGeom prst="roundRect">
              <a:avLst/>
            </a:prstGeom>
            <a:no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latin typeface="BIZ UDPゴシック" panose="020B0400000000000000" pitchFamily="50" charset="-128"/>
                  <a:ea typeface="BIZ UDPゴシック" panose="020B0400000000000000" pitchFamily="50" charset="-128"/>
                </a:rPr>
                <a:t>＼</a:t>
              </a:r>
              <a:r>
                <a:rPr lang="ja-JP" altLang="en-US" sz="1600" b="1" dirty="0" err="1">
                  <a:latin typeface="BIZ UDPゴシック" panose="020B0400000000000000" pitchFamily="50" charset="-128"/>
                  <a:ea typeface="BIZ UDPゴシック" panose="020B0400000000000000" pitchFamily="50" charset="-128"/>
                </a:rPr>
                <a:t>障がい</a:t>
              </a:r>
              <a:r>
                <a:rPr lang="ja-JP" altLang="en-US" sz="1600" b="1" dirty="0">
                  <a:latin typeface="BIZ UDPゴシック" panose="020B0400000000000000" pitchFamily="50" charset="-128"/>
                  <a:ea typeface="BIZ UDPゴシック" panose="020B0400000000000000" pitchFamily="50" charset="-128"/>
                </a:rPr>
                <a:t>者雇用を検討している企業の方向け／</a:t>
              </a:r>
              <a:endParaRPr lang="en-US" altLang="ja-JP" sz="1600" b="1" dirty="0">
                <a:latin typeface="BIZ UDPゴシック" panose="020B0400000000000000" pitchFamily="50" charset="-128"/>
                <a:ea typeface="BIZ UDPゴシック" panose="020B0400000000000000" pitchFamily="50" charset="-128"/>
              </a:endParaRPr>
            </a:p>
          </p:txBody>
        </p:sp>
        <p:sp>
          <p:nvSpPr>
            <p:cNvPr id="2" name="正方形/長方形 1"/>
            <p:cNvSpPr/>
            <p:nvPr/>
          </p:nvSpPr>
          <p:spPr>
            <a:xfrm>
              <a:off x="205852" y="7756126"/>
              <a:ext cx="5897437" cy="1041311"/>
            </a:xfrm>
            <a:prstGeom prst="rect">
              <a:avLst/>
            </a:prstGeom>
          </p:spPr>
          <p:txBody>
            <a:bodyPr wrap="square">
              <a:spAutoFit/>
            </a:bodyPr>
            <a:lstStyle/>
            <a:p>
              <a:pPr>
                <a:lnSpc>
                  <a:spcPts val="1000"/>
                </a:lnSpc>
                <a:spcBef>
                  <a:spcPts val="600"/>
                </a:spcBef>
                <a:defRPr/>
              </a:pPr>
              <a:r>
                <a:rPr lang="ja-JP" altLang="en-US" sz="1600" dirty="0">
                  <a:latin typeface="BIZ UDPゴシック" panose="020B0400000000000000" pitchFamily="50" charset="-128"/>
                  <a:ea typeface="BIZ UDPゴシック" panose="020B0400000000000000" pitchFamily="50" charset="-128"/>
                </a:rPr>
                <a:t>（会場アクセス）</a:t>
              </a:r>
              <a:endParaRPr lang="en-US" altLang="ja-JP" sz="1600"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ja-JP" altLang="en-US" sz="1600" dirty="0">
                  <a:latin typeface="BIZ UDPゴシック" panose="020B0400000000000000" pitchFamily="50" charset="-128"/>
                  <a:ea typeface="BIZ UDPゴシック" panose="020B0400000000000000" pitchFamily="50" charset="-128"/>
                </a:rPr>
                <a:t>京阪線「守口市駅」より、京阪バスに乗車</a:t>
              </a:r>
              <a:endParaRPr lang="en-US" altLang="ja-JP" sz="1600"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ja-JP" altLang="en-US" sz="1600" dirty="0">
                  <a:latin typeface="BIZ UDPゴシック" panose="020B0400000000000000" pitchFamily="50" charset="-128"/>
                  <a:ea typeface="BIZ UDPゴシック" panose="020B0400000000000000" pitchFamily="50" charset="-128"/>
                </a:rPr>
                <a:t>「寺方東」もしくは「南寺方東通</a:t>
              </a:r>
              <a:r>
                <a:rPr lang="en-US" altLang="ja-JP" sz="1600" dirty="0">
                  <a:latin typeface="BIZ UDPゴシック" panose="020B0400000000000000" pitchFamily="50" charset="-128"/>
                  <a:ea typeface="BIZ UDPゴシック" panose="020B0400000000000000" pitchFamily="50" charset="-128"/>
                </a:rPr>
                <a:t>5</a:t>
              </a:r>
              <a:r>
                <a:rPr lang="ja-JP" altLang="en-US" sz="1600" dirty="0">
                  <a:latin typeface="BIZ UDPゴシック" panose="020B0400000000000000" pitchFamily="50" charset="-128"/>
                  <a:ea typeface="BIZ UDPゴシック" panose="020B0400000000000000" pitchFamily="50" charset="-128"/>
                </a:rPr>
                <a:t>丁目」下車</a:t>
              </a:r>
              <a:endParaRPr lang="en-US" altLang="ja-JP" sz="1600"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en-US" altLang="ja-JP" sz="1100" u="sng" dirty="0">
                  <a:latin typeface="BIZ UDPゴシック" panose="020B0400000000000000" pitchFamily="50" charset="-128"/>
                  <a:ea typeface="BIZ UDPゴシック" panose="020B0400000000000000" pitchFamily="50" charset="-128"/>
                </a:rPr>
                <a:t>※</a:t>
              </a:r>
              <a:r>
                <a:rPr lang="ja-JP" altLang="en-US" sz="1100" u="sng" dirty="0">
                  <a:latin typeface="BIZ UDPゴシック" panose="020B0400000000000000" pitchFamily="50" charset="-128"/>
                  <a:ea typeface="BIZ UDPゴシック" panose="020B0400000000000000" pitchFamily="50" charset="-128"/>
                </a:rPr>
                <a:t>ご来場の際は、公共交通機関をご利用ください。</a:t>
              </a:r>
              <a:endParaRPr lang="en-US" altLang="ja-JP" sz="1100" u="sng"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ja-JP" altLang="en-US" sz="1100" u="sng" dirty="0">
                  <a:latin typeface="BIZ UDPゴシック" panose="020B0400000000000000" pitchFamily="50" charset="-128"/>
                  <a:ea typeface="BIZ UDPゴシック" panose="020B0400000000000000" pitchFamily="50" charset="-128"/>
                </a:rPr>
                <a:t>お車でお越しの場合は近隣のパーキングをご利用ください。</a:t>
              </a:r>
            </a:p>
          </p:txBody>
        </p:sp>
      </p:grpSp>
      <p:sp>
        <p:nvSpPr>
          <p:cNvPr id="33" name="角丸四角形 32"/>
          <p:cNvSpPr/>
          <p:nvPr/>
        </p:nvSpPr>
        <p:spPr>
          <a:xfrm>
            <a:off x="561876" y="5823111"/>
            <a:ext cx="6379340" cy="1863353"/>
          </a:xfrm>
          <a:prstGeom prst="roundRect">
            <a:avLst/>
          </a:prstGeom>
          <a:solidFill>
            <a:srgbClr val="FFE389"/>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nSpc>
                <a:spcPct val="20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①大阪府立守口支援学校 概要説明及び見学　</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20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②事例紹介　知的</a:t>
            </a:r>
            <a:r>
              <a:rPr lang="ja-JP" altLang="en-US" sz="1400" b="1" dirty="0" err="1">
                <a:solidFill>
                  <a:schemeClr val="tx1"/>
                </a:solidFill>
                <a:latin typeface="BIZ UDPゴシック" panose="020B0400000000000000" pitchFamily="50" charset="-128"/>
                <a:ea typeface="BIZ UDPゴシック" panose="020B0400000000000000" pitchFamily="50" charset="-128"/>
              </a:rPr>
              <a:t>障がい</a:t>
            </a:r>
            <a:r>
              <a:rPr lang="ja-JP" altLang="en-US" sz="1400" b="1" dirty="0">
                <a:solidFill>
                  <a:schemeClr val="tx1"/>
                </a:solidFill>
                <a:latin typeface="BIZ UDPゴシック" panose="020B0400000000000000" pitchFamily="50" charset="-128"/>
                <a:ea typeface="BIZ UDPゴシック" panose="020B0400000000000000" pitchFamily="50" charset="-128"/>
              </a:rPr>
              <a:t>者の雇用管理について　</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20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600" b="1" dirty="0">
                <a:solidFill>
                  <a:schemeClr val="tx1"/>
                </a:solidFill>
                <a:latin typeface="BIZ UDPゴシック" panose="020B0400000000000000" pitchFamily="50" charset="-128"/>
                <a:ea typeface="BIZ UDPゴシック" panose="020B0400000000000000" pitchFamily="50" charset="-128"/>
              </a:rPr>
              <a:t>　江崎グリコ株式会社　グループ人事部　人事管理グループ　</a:t>
            </a:r>
            <a:endParaRPr lang="en-US" altLang="ja-JP" sz="1600" b="1" dirty="0">
              <a:solidFill>
                <a:schemeClr val="tx1"/>
              </a:solidFill>
              <a:latin typeface="BIZ UDPゴシック" panose="020B0400000000000000" pitchFamily="50" charset="-128"/>
              <a:ea typeface="BIZ UDPゴシック" panose="020B0400000000000000" pitchFamily="50" charset="-128"/>
            </a:endParaRPr>
          </a:p>
          <a:p>
            <a:pPr>
              <a:lnSpc>
                <a:spcPct val="200000"/>
              </a:lnSpc>
              <a:defRPr/>
            </a:pPr>
            <a:r>
              <a:rPr lang="ja-JP" altLang="en-US" sz="1600" b="1" dirty="0">
                <a:solidFill>
                  <a:schemeClr val="tx1"/>
                </a:solidFill>
                <a:latin typeface="BIZ UDPゴシック" panose="020B0400000000000000" pitchFamily="50" charset="-128"/>
                <a:ea typeface="BIZ UDPゴシック" panose="020B0400000000000000" pitchFamily="50" charset="-128"/>
              </a:rPr>
              <a:t>　　スマイルファクトリー　リーダー　島内　透　氏</a:t>
            </a:r>
            <a:endParaRPr lang="ja-JP" altLang="en-US" sz="1400" b="1" dirty="0">
              <a:solidFill>
                <a:schemeClr val="tx1"/>
              </a:solidFill>
              <a:latin typeface="BIZ UDPゴシック" panose="020B0400000000000000" pitchFamily="50" charset="-128"/>
              <a:ea typeface="BIZ UDPゴシック" panose="020B0400000000000000" pitchFamily="50" charset="-128"/>
            </a:endParaRPr>
          </a:p>
        </p:txBody>
      </p:sp>
      <p:sp>
        <p:nvSpPr>
          <p:cNvPr id="32" name="角丸四角形 31"/>
          <p:cNvSpPr/>
          <p:nvPr/>
        </p:nvSpPr>
        <p:spPr>
          <a:xfrm>
            <a:off x="382257" y="5523768"/>
            <a:ext cx="1153237" cy="396509"/>
          </a:xfrm>
          <a:prstGeom prst="roundRect">
            <a:avLst/>
          </a:prstGeom>
          <a:solidFill>
            <a:srgbClr val="FFC0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400" b="1" dirty="0">
                <a:solidFill>
                  <a:schemeClr val="tx1"/>
                </a:solidFill>
                <a:latin typeface="BIZ UDPゴシック" panose="020B0400000000000000" pitchFamily="50" charset="-128"/>
                <a:ea typeface="BIZ UDPゴシック" panose="020B0400000000000000" pitchFamily="50" charset="-128"/>
              </a:rPr>
              <a:t>プログラム</a:t>
            </a:r>
          </a:p>
        </p:txBody>
      </p:sp>
      <p:sp>
        <p:nvSpPr>
          <p:cNvPr id="4" name="テキスト ボックス 3"/>
          <p:cNvSpPr txBox="1"/>
          <p:nvPr/>
        </p:nvSpPr>
        <p:spPr>
          <a:xfrm>
            <a:off x="219349" y="4209376"/>
            <a:ext cx="6891903" cy="1477328"/>
          </a:xfrm>
          <a:prstGeom prst="rect">
            <a:avLst/>
          </a:prstGeom>
          <a:noFill/>
        </p:spPr>
        <p:txBody>
          <a:bodyPr wrap="square" rtlCol="0">
            <a:spAutoFit/>
          </a:bodyPr>
          <a:lstStyle/>
          <a:p>
            <a:r>
              <a:rPr kumimoji="1" lang="ja-JP" altLang="en-US" sz="1600" dirty="0">
                <a:solidFill>
                  <a:srgbClr val="FF9900"/>
                </a:solidFill>
                <a:latin typeface="BIZ UDPゴシック" panose="020B0400000000000000" pitchFamily="50" charset="-128"/>
                <a:ea typeface="BIZ UDPゴシック" panose="020B0400000000000000" pitchFamily="50" charset="-128"/>
              </a:rPr>
              <a:t>◆会場</a:t>
            </a:r>
            <a:r>
              <a:rPr kumimoji="1" lang="en-US" altLang="ja-JP"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大阪府立守口支援学校（守口市南寺方東通</a:t>
            </a:r>
            <a:r>
              <a:rPr kumimoji="1" lang="en-US" altLang="ja-JP" dirty="0">
                <a:latin typeface="BIZ UDPゴシック" panose="020B0400000000000000" pitchFamily="50" charset="-128"/>
                <a:ea typeface="BIZ UDPゴシック" panose="020B0400000000000000" pitchFamily="50" charset="-128"/>
              </a:rPr>
              <a:t>5</a:t>
            </a:r>
            <a:r>
              <a:rPr kumimoji="1" lang="ja-JP" altLang="en-US" dirty="0">
                <a:latin typeface="BIZ UDPゴシック" panose="020B0400000000000000" pitchFamily="50" charset="-128"/>
                <a:ea typeface="BIZ UDPゴシック" panose="020B0400000000000000" pitchFamily="50" charset="-128"/>
              </a:rPr>
              <a:t>丁目</a:t>
            </a:r>
            <a:r>
              <a:rPr kumimoji="1" lang="en-US" altLang="ja-JP" dirty="0">
                <a:latin typeface="BIZ UDPゴシック" panose="020B0400000000000000" pitchFamily="50" charset="-128"/>
                <a:ea typeface="BIZ UDPゴシック" panose="020B0400000000000000" pitchFamily="50" charset="-128"/>
              </a:rPr>
              <a:t>2</a:t>
            </a:r>
            <a:r>
              <a:rPr kumimoji="1" lang="ja-JP" altLang="en-US" dirty="0">
                <a:latin typeface="BIZ UDPゴシック" panose="020B0400000000000000" pitchFamily="50" charset="-128"/>
                <a:ea typeface="BIZ UDPゴシック" panose="020B0400000000000000" pitchFamily="50" charset="-128"/>
              </a:rPr>
              <a:t>番</a:t>
            </a:r>
            <a:r>
              <a:rPr kumimoji="1" lang="en-US" altLang="ja-JP" dirty="0">
                <a:latin typeface="BIZ UDPゴシック" panose="020B0400000000000000" pitchFamily="50" charset="-128"/>
                <a:ea typeface="BIZ UDPゴシック" panose="020B0400000000000000" pitchFamily="50" charset="-128"/>
              </a:rPr>
              <a:t>2</a:t>
            </a:r>
            <a:r>
              <a:rPr kumimoji="1" lang="ja-JP" altLang="en-US" dirty="0">
                <a:latin typeface="BIZ UDPゴシック" panose="020B0400000000000000" pitchFamily="50" charset="-128"/>
                <a:ea typeface="BIZ UDPゴシック" panose="020B0400000000000000" pitchFamily="50" charset="-128"/>
              </a:rPr>
              <a:t>号）</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solidFill>
                  <a:srgbClr val="FF9900"/>
                </a:solidFill>
                <a:latin typeface="BIZ UDPゴシック" panose="020B0400000000000000" pitchFamily="50" charset="-128"/>
                <a:ea typeface="BIZ UDPゴシック" panose="020B0400000000000000" pitchFamily="50" charset="-128"/>
              </a:rPr>
              <a:t>◆対象</a:t>
            </a:r>
            <a:r>
              <a:rPr kumimoji="1" lang="en-US" altLang="ja-JP"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企業の方</a:t>
            </a:r>
            <a:r>
              <a:rPr kumimoji="1" lang="ja-JP" altLang="en-US" sz="1600" dirty="0">
                <a:latin typeface="BIZ UDPゴシック" panose="020B0400000000000000" pitchFamily="50" charset="-128"/>
                <a:ea typeface="BIZ UDPゴシック" panose="020B0400000000000000" pitchFamily="50" charset="-128"/>
              </a:rPr>
              <a:t>（経営者、人事・労務担当者等）</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solidFill>
                  <a:srgbClr val="FF9900"/>
                </a:solidFill>
                <a:latin typeface="BIZ UDPゴシック" panose="020B0400000000000000" pitchFamily="50" charset="-128"/>
                <a:ea typeface="BIZ UDPゴシック" panose="020B0400000000000000" pitchFamily="50" charset="-128"/>
              </a:rPr>
              <a:t>◆定員</a:t>
            </a:r>
            <a:r>
              <a:rPr kumimoji="1" lang="en-US" altLang="ja-JP"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２０名</a:t>
            </a:r>
            <a:r>
              <a:rPr kumimoji="1" lang="ja-JP" altLang="en-US" sz="1600" dirty="0">
                <a:latin typeface="BIZ UDPゴシック" panose="020B0400000000000000" pitchFamily="50" charset="-128"/>
                <a:ea typeface="BIZ UDPゴシック" panose="020B0400000000000000" pitchFamily="50" charset="-128"/>
              </a:rPr>
              <a:t>（申込先着順）</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solidFill>
                  <a:srgbClr val="FF9900"/>
                </a:solidFill>
                <a:latin typeface="BIZ UDPゴシック" panose="020B0400000000000000" pitchFamily="50" charset="-128"/>
                <a:ea typeface="BIZ UDPゴシック" panose="020B0400000000000000" pitchFamily="50" charset="-128"/>
              </a:rPr>
              <a:t>◆申込方法</a:t>
            </a:r>
            <a:r>
              <a:rPr kumimoji="1" lang="en-US" altLang="ja-JP"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裏面をご確認のうえ、お申し込みください。</a:t>
            </a:r>
            <a:endParaRPr kumimoji="1" lang="en-US" altLang="ja-JP" dirty="0">
              <a:latin typeface="BIZ UDPゴシック" panose="020B0400000000000000" pitchFamily="50" charset="-128"/>
              <a:ea typeface="BIZ UDPゴシック" panose="020B0400000000000000" pitchFamily="50" charset="-128"/>
            </a:endParaRPr>
          </a:p>
          <a:p>
            <a:r>
              <a:rPr kumimoji="1" lang="en-US" altLang="ja-JP"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（申込締切：令和６年１月</a:t>
            </a:r>
            <a:r>
              <a:rPr kumimoji="1" lang="en-US" altLang="ja-JP" sz="1600" dirty="0">
                <a:latin typeface="BIZ UDPゴシック" panose="020B0400000000000000" pitchFamily="50" charset="-128"/>
                <a:ea typeface="BIZ UDPゴシック" panose="020B0400000000000000" pitchFamily="50" charset="-128"/>
              </a:rPr>
              <a:t>29</a:t>
            </a:r>
            <a:r>
              <a:rPr kumimoji="1" lang="ja-JP" altLang="en-US" sz="1600" dirty="0">
                <a:latin typeface="BIZ UDPゴシック" panose="020B0400000000000000" pitchFamily="50" charset="-128"/>
                <a:ea typeface="BIZ UDPゴシック" panose="020B0400000000000000" pitchFamily="50" charset="-128"/>
              </a:rPr>
              <a:t>日 月曜日）</a:t>
            </a:r>
          </a:p>
        </p:txBody>
      </p:sp>
      <p:pic>
        <p:nvPicPr>
          <p:cNvPr id="35" name="グラフィックス 12" descr="列車">
            <a:extLst>
              <a:ext uri="{FF2B5EF4-FFF2-40B4-BE49-F238E27FC236}">
                <a16:creationId xmlns:a16="http://schemas.microsoft.com/office/drawing/2014/main" id="{FA00B19A-C1F5-443B-9345-309746B9FBDA}"/>
              </a:ext>
            </a:extLst>
          </p:cNvPr>
          <p:cNvPicPr>
            <a:picLocks noChangeAspect="1"/>
          </p:cNvPicPr>
          <p:nvPr/>
        </p:nvPicPr>
        <p:blipFill>
          <a:blip r:embed="rId5" cstate="print">
            <a:duotone>
              <a:srgbClr val="7F8FA9">
                <a:shade val="45000"/>
                <a:satMod val="135000"/>
              </a:srgbClr>
              <a:prstClr val="white"/>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265100" y="8188168"/>
            <a:ext cx="636814" cy="63681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グループ化 3"/>
          <p:cNvGrpSpPr>
            <a:grpSpLocks/>
          </p:cNvGrpSpPr>
          <p:nvPr/>
        </p:nvGrpSpPr>
        <p:grpSpPr bwMode="auto">
          <a:xfrm>
            <a:off x="159273" y="2736390"/>
            <a:ext cx="6934337" cy="4495257"/>
            <a:chOff x="174066" y="1942625"/>
            <a:chExt cx="6696023" cy="3364812"/>
          </a:xfrm>
          <a:solidFill>
            <a:srgbClr val="FFE389"/>
          </a:solidFill>
        </p:grpSpPr>
        <p:sp>
          <p:nvSpPr>
            <p:cNvPr id="27" name="正方形/長方形 26"/>
            <p:cNvSpPr/>
            <p:nvPr/>
          </p:nvSpPr>
          <p:spPr>
            <a:xfrm>
              <a:off x="174066" y="1942625"/>
              <a:ext cx="6696023" cy="33648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40000"/>
                </a:spcBef>
                <a:defRPr/>
              </a:pPr>
              <a:endParaRPr lang="ja-JP" altLang="en-US" sz="2000" dirty="0">
                <a:solidFill>
                  <a:srgbClr val="7030A0"/>
                </a:solidFill>
                <a:ea typeface="HGS創英角ﾎﾟｯﾌﾟ体" pitchFamily="50" charset="-128"/>
              </a:endParaRPr>
            </a:p>
          </p:txBody>
        </p:sp>
        <p:sp>
          <p:nvSpPr>
            <p:cNvPr id="28" name="AutoShape 3"/>
            <p:cNvSpPr>
              <a:spLocks noChangeArrowheads="1"/>
            </p:cNvSpPr>
            <p:nvPr/>
          </p:nvSpPr>
          <p:spPr bwMode="auto">
            <a:xfrm>
              <a:off x="2197693" y="2036560"/>
              <a:ext cx="2648768" cy="236961"/>
            </a:xfrm>
            <a:prstGeom prst="roundRect">
              <a:avLst>
                <a:gd name="adj" fmla="val 3471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bIns="0" anchor="ctr"/>
            <a:lstStyle/>
            <a:p>
              <a:pPr algn="ctr" eaLnBrk="1" hangingPunct="1">
                <a:lnSpc>
                  <a:spcPct val="80000"/>
                </a:lnSpc>
                <a:spcBef>
                  <a:spcPts val="500"/>
                </a:spcBef>
                <a:defRPr/>
              </a:pPr>
              <a:r>
                <a:rPr lang="ja-JP" altLang="en-US" sz="1600" b="1" dirty="0">
                  <a:solidFill>
                    <a:schemeClr val="tx1"/>
                  </a:solidFill>
                  <a:latin typeface="HGP創英角ｺﾞｼｯｸUB" panose="020B0900000000000000" pitchFamily="50" charset="-128"/>
                  <a:ea typeface="HGP創英角ｺﾞｼｯｸUB" panose="020B0900000000000000" pitchFamily="50" charset="-128"/>
                </a:rPr>
                <a:t>守口支援学校のご紹介</a:t>
              </a:r>
            </a:p>
          </p:txBody>
        </p:sp>
        <p:sp>
          <p:nvSpPr>
            <p:cNvPr id="29" name="Rectangle 359"/>
            <p:cNvSpPr>
              <a:spLocks noChangeArrowheads="1"/>
            </p:cNvSpPr>
            <p:nvPr/>
          </p:nvSpPr>
          <p:spPr bwMode="auto">
            <a:xfrm>
              <a:off x="341146" y="2369408"/>
              <a:ext cx="6361861" cy="2827712"/>
            </a:xfrm>
            <a:prstGeom prst="rect">
              <a:avLst/>
            </a:prstGeom>
            <a:solidFill>
              <a:schemeClr val="bg1"/>
            </a:solidFill>
            <a:ln w="9525">
              <a:noFill/>
              <a:miter lim="800000"/>
              <a:headEnd/>
              <a:tailEnd/>
            </a:ln>
          </p:spPr>
          <p:txBody>
            <a:bodyPr wrap="none" tIns="72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72000" eaLnBrk="1" hangingPunct="1">
                <a:spcBef>
                  <a:spcPct val="0"/>
                </a:spcBef>
                <a:buFontTx/>
                <a:buNone/>
              </a:pPr>
              <a:endParaRPr lang="ja-JP" altLang="en-US" sz="1100" dirty="0">
                <a:latin typeface="BIZ UDPゴシック" panose="020B0400000000000000" pitchFamily="50" charset="-128"/>
                <a:ea typeface="BIZ UDPゴシック" panose="020B0400000000000000" pitchFamily="50" charset="-128"/>
              </a:endParaRPr>
            </a:p>
          </p:txBody>
        </p:sp>
      </p:grpSp>
      <p:graphicFrame>
        <p:nvGraphicFramePr>
          <p:cNvPr id="15" name="表 14"/>
          <p:cNvGraphicFramePr>
            <a:graphicFrameLocks noGrp="1"/>
          </p:cNvGraphicFramePr>
          <p:nvPr>
            <p:extLst>
              <p:ext uri="{D42A27DB-BD31-4B8C-83A1-F6EECF244321}">
                <p14:modId xmlns:p14="http://schemas.microsoft.com/office/powerpoint/2010/main" val="2943954392"/>
              </p:ext>
            </p:extLst>
          </p:nvPr>
        </p:nvGraphicFramePr>
        <p:xfrm>
          <a:off x="97903" y="7874315"/>
          <a:ext cx="7057078" cy="2450231"/>
        </p:xfrm>
        <a:graphic>
          <a:graphicData uri="http://schemas.openxmlformats.org/drawingml/2006/table">
            <a:tbl>
              <a:tblPr firstRow="1" bandRow="1"/>
              <a:tblGrid>
                <a:gridCol w="1378552">
                  <a:extLst>
                    <a:ext uri="{9D8B030D-6E8A-4147-A177-3AD203B41FA5}">
                      <a16:colId xmlns:a16="http://schemas.microsoft.com/office/drawing/2014/main" val="3116507931"/>
                    </a:ext>
                  </a:extLst>
                </a:gridCol>
                <a:gridCol w="5678526">
                  <a:extLst>
                    <a:ext uri="{9D8B030D-6E8A-4147-A177-3AD203B41FA5}">
                      <a16:colId xmlns:a16="http://schemas.microsoft.com/office/drawing/2014/main" val="3083657349"/>
                    </a:ext>
                  </a:extLst>
                </a:gridCol>
              </a:tblGrid>
              <a:tr h="296909">
                <a:tc>
                  <a:txBody>
                    <a:bodyPr/>
                    <a:lstStyle/>
                    <a:p>
                      <a:pPr algn="ctr"/>
                      <a:r>
                        <a:rPr kumimoji="1" lang="ja-JP" altLang="en-US" sz="1200" dirty="0">
                          <a:latin typeface="BIZ UDPゴシック" panose="020B0400000000000000" pitchFamily="50" charset="-128"/>
                          <a:ea typeface="BIZ UDPゴシック" panose="020B0400000000000000" pitchFamily="50" charset="-128"/>
                        </a:rPr>
                        <a:t>企業名</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3928479114"/>
                  </a:ext>
                </a:extLst>
              </a:tr>
              <a:tr h="478352">
                <a:tc>
                  <a:txBody>
                    <a:bodyPr/>
                    <a:lstStyle/>
                    <a:p>
                      <a:pPr algn="ctr"/>
                      <a:r>
                        <a:rPr kumimoji="1" lang="ja-JP" altLang="en-US" sz="1200" dirty="0">
                          <a:latin typeface="BIZ UDPゴシック" panose="020B0400000000000000" pitchFamily="50" charset="-128"/>
                          <a:ea typeface="BIZ UDPゴシック" panose="020B0400000000000000" pitchFamily="50" charset="-128"/>
                        </a:rPr>
                        <a:t>所在地</a:t>
                      </a:r>
                    </a:p>
                  </a:txBody>
                  <a:tcPr marL="91904" marR="91904" marT="45952" marB="45952" anchor="ctr"/>
                </a:tc>
                <a:tc>
                  <a:txBody>
                    <a:bodyPr/>
                    <a:lstStyle/>
                    <a:p>
                      <a:r>
                        <a:rPr kumimoji="1" lang="ja-JP" altLang="en-US" sz="1100" dirty="0">
                          <a:latin typeface="BIZ UDPゴシック" panose="020B0400000000000000" pitchFamily="50" charset="-128"/>
                          <a:ea typeface="BIZ UDPゴシック" panose="020B0400000000000000" pitchFamily="50" charset="-128"/>
                        </a:rPr>
                        <a:t>（〒　　　　</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　　　　　）</a:t>
                      </a:r>
                      <a:endParaRPr kumimoji="1" lang="en-US" altLang="ja-JP" sz="1100" dirty="0">
                        <a:latin typeface="BIZ UDPゴシック" panose="020B0400000000000000" pitchFamily="50" charset="-128"/>
                        <a:ea typeface="BIZ UDPゴシック" panose="020B0400000000000000" pitchFamily="50" charset="-128"/>
                      </a:endParaRPr>
                    </a:p>
                    <a:p>
                      <a:endParaRPr kumimoji="1" lang="en-US" altLang="ja-JP"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926892271"/>
                  </a:ext>
                </a:extLst>
              </a:tr>
              <a:tr h="336263">
                <a:tc>
                  <a:txBody>
                    <a:bodyPr/>
                    <a:lstStyle/>
                    <a:p>
                      <a:pPr algn="ctr"/>
                      <a:r>
                        <a:rPr kumimoji="1" lang="ja-JP" altLang="en-US" sz="1200" dirty="0">
                          <a:latin typeface="BIZ UDPゴシック" panose="020B0400000000000000" pitchFamily="50" charset="-128"/>
                          <a:ea typeface="BIZ UDPゴシック" panose="020B0400000000000000" pitchFamily="50" charset="-128"/>
                        </a:rPr>
                        <a:t>連絡先</a:t>
                      </a:r>
                    </a:p>
                  </a:txBody>
                  <a:tcPr marL="91904" marR="91904" marT="45952" marB="45952"/>
                </a:tc>
                <a:tc>
                  <a:txBody>
                    <a:bodyPr/>
                    <a:lstStyle/>
                    <a:p>
                      <a:r>
                        <a:rPr kumimoji="1" lang="ja-JP" altLang="en-US" sz="1200" dirty="0">
                          <a:latin typeface="BIZ UDPゴシック" panose="020B0400000000000000" pitchFamily="50" charset="-128"/>
                          <a:ea typeface="BIZ UDPゴシック" panose="020B0400000000000000" pitchFamily="50" charset="-128"/>
                        </a:rPr>
                        <a:t>℡</a:t>
                      </a:r>
                    </a:p>
                  </a:txBody>
                  <a:tcPr marL="91904" marR="91904" marT="45952" marB="45952"/>
                </a:tc>
                <a:extLst>
                  <a:ext uri="{0D108BD9-81ED-4DB2-BD59-A6C34878D82A}">
                    <a16:rowId xmlns:a16="http://schemas.microsoft.com/office/drawing/2014/main" val="3022298478"/>
                  </a:ext>
                </a:extLst>
              </a:tr>
              <a:tr h="1654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所属・役職</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4111575014"/>
                  </a:ext>
                </a:extLst>
              </a:tr>
              <a:tr h="296909">
                <a:tc>
                  <a:txBody>
                    <a:bodyPr/>
                    <a:lstStyle/>
                    <a:p>
                      <a:pPr algn="ctr"/>
                      <a:r>
                        <a:rPr kumimoji="1" lang="ja-JP" altLang="en-US" sz="1200" dirty="0">
                          <a:latin typeface="BIZ UDPゴシック" panose="020B0400000000000000" pitchFamily="50" charset="-128"/>
                          <a:ea typeface="BIZ UDPゴシック" panose="020B0400000000000000" pitchFamily="50" charset="-128"/>
                        </a:rPr>
                        <a:t>参加者氏名</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960803219"/>
                  </a:ext>
                </a:extLst>
              </a:tr>
              <a:tr h="296909">
                <a:tc>
                  <a:txBody>
                    <a:bodyPr/>
                    <a:lstStyle/>
                    <a:p>
                      <a:pPr algn="ctr"/>
                      <a:r>
                        <a:rPr kumimoji="1" lang="en-US" altLang="ja-JP" sz="1200" dirty="0">
                          <a:latin typeface="BIZ UDPゴシック" panose="020B0400000000000000" pitchFamily="50" charset="-128"/>
                          <a:ea typeface="BIZ UDPゴシック" panose="020B0400000000000000" pitchFamily="50" charset="-128"/>
                        </a:rPr>
                        <a:t>E-mail</a:t>
                      </a:r>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745912118"/>
                  </a:ext>
                </a:extLst>
              </a:tr>
              <a:tr h="470105">
                <a:tc>
                  <a:txBody>
                    <a:bodyPr/>
                    <a:lstStyle/>
                    <a:p>
                      <a:pPr algn="ctr"/>
                      <a:r>
                        <a:rPr kumimoji="1" lang="ja-JP" altLang="en-US" sz="1200" dirty="0">
                          <a:latin typeface="BIZ UDPゴシック" panose="020B0400000000000000" pitchFamily="50" charset="-128"/>
                          <a:ea typeface="BIZ UDPゴシック" panose="020B0400000000000000" pitchFamily="50" charset="-128"/>
                        </a:rPr>
                        <a:t>配慮事項</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（手話通訳等）</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4097108458"/>
                  </a:ext>
                </a:extLst>
              </a:tr>
            </a:tbl>
          </a:graphicData>
        </a:graphic>
      </p:graphicFrame>
      <p:cxnSp>
        <p:nvCxnSpPr>
          <p:cNvPr id="16" name="直線コネクタ 15"/>
          <p:cNvCxnSpPr/>
          <p:nvPr/>
        </p:nvCxnSpPr>
        <p:spPr>
          <a:xfrm>
            <a:off x="0" y="7379940"/>
            <a:ext cx="7362329"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1889720" y="7478393"/>
            <a:ext cx="7187575" cy="307777"/>
          </a:xfrm>
          <a:prstGeom prst="rect">
            <a:avLst/>
          </a:prstGeom>
          <a:noFill/>
          <a:ln>
            <a:noFill/>
          </a:ln>
        </p:spPr>
        <p:txBody>
          <a:bodyPr wrap="square" rtlCol="0">
            <a:spAutoFit/>
          </a:bodyPr>
          <a:lstStyle/>
          <a:p>
            <a:r>
              <a:rPr lang="ja-JP" altLang="en-US" sz="1400" dirty="0">
                <a:latin typeface="BIZ UDPゴシック" panose="020B0400000000000000" pitchFamily="50" charset="-128"/>
                <a:ea typeface="BIZ UDPゴシック" panose="020B0400000000000000" pitchFamily="50" charset="-128"/>
              </a:rPr>
              <a:t>「</a:t>
            </a:r>
            <a:r>
              <a:rPr lang="ja-JP" altLang="en-US" sz="1400" b="1" dirty="0">
                <a:latin typeface="BIZ UDPゴシック" panose="020B0400000000000000" pitchFamily="50" charset="-128"/>
                <a:ea typeface="BIZ UDPゴシック" panose="020B0400000000000000" pitchFamily="50" charset="-128"/>
              </a:rPr>
              <a:t>守口支援学校</a:t>
            </a:r>
            <a:r>
              <a:rPr lang="ja-JP" altLang="en-US" sz="1400" b="1" kern="0" dirty="0">
                <a:latin typeface="BIZ UDPゴシック" panose="020B0400000000000000" pitchFamily="50" charset="-128"/>
                <a:ea typeface="BIZ UDPゴシック" panose="020B0400000000000000" pitchFamily="50" charset="-128"/>
              </a:rPr>
              <a:t>見学セミナー</a:t>
            </a:r>
            <a:r>
              <a:rPr lang="ja-JP" altLang="en-US" sz="14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参加申込書</a:t>
            </a:r>
          </a:p>
        </p:txBody>
      </p:sp>
      <p:sp>
        <p:nvSpPr>
          <p:cNvPr id="18" name="テキスト ボックス 6">
            <a:extLst>
              <a:ext uri="{FF2B5EF4-FFF2-40B4-BE49-F238E27FC236}">
                <a16:creationId xmlns:a16="http://schemas.microsoft.com/office/drawing/2014/main" id="{5475EC9F-7A8F-4373-9F00-C088E9497521}"/>
              </a:ext>
            </a:extLst>
          </p:cNvPr>
          <p:cNvSpPr txBox="1">
            <a:spLocks noChangeArrowheads="1"/>
          </p:cNvSpPr>
          <p:nvPr/>
        </p:nvSpPr>
        <p:spPr bwMode="auto">
          <a:xfrm>
            <a:off x="97903" y="107133"/>
            <a:ext cx="6995707" cy="2445821"/>
          </a:xfrm>
          <a:prstGeom prst="rect">
            <a:avLst/>
          </a:prstGeom>
          <a:noFill/>
          <a:ln w="63500" cap="rnd" cmpd="sng">
            <a:solidFill>
              <a:srgbClr val="000000"/>
            </a:solidFill>
            <a:bevel/>
            <a:headEnd/>
            <a:tailEnd/>
          </a:ln>
        </p:spPr>
        <p:txBody>
          <a:bodyPr wrap="square">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a:solidFill>
                  <a:srgbClr val="000000"/>
                </a:solidFill>
                <a:latin typeface="UD デジタル 教科書体 NK-B" panose="02020700000000000000" pitchFamily="18" charset="-128"/>
                <a:ea typeface="UD デジタル 教科書体 NK-B" panose="02020700000000000000" pitchFamily="18" charset="-128"/>
              </a:rPr>
              <a:t>申込方法</a:t>
            </a:r>
            <a:r>
              <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a:solidFill>
                  <a:srgbClr val="000000"/>
                </a:solidFill>
                <a:latin typeface="UD デジタル 教科書体 NK-B" panose="02020700000000000000" pitchFamily="18" charset="-128"/>
                <a:ea typeface="UD デジタル 教科書体 NK-B" panose="02020700000000000000" pitchFamily="18" charset="-128"/>
              </a:rPr>
              <a:t>　　</a:t>
            </a:r>
            <a:endPar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endParaRPr>
          </a:p>
          <a:p>
            <a:pPr algn="ctr">
              <a:spcBef>
                <a:spcPct val="0"/>
              </a:spcBef>
              <a:buNone/>
            </a:pPr>
            <a:r>
              <a:rPr lang="ja-JP" altLang="en-US" sz="1619" b="1" u="sng" dirty="0">
                <a:solidFill>
                  <a:srgbClr val="000000"/>
                </a:solidFill>
                <a:latin typeface="UD デジタル 教科書体 NK-B" panose="02020700000000000000" pitchFamily="18" charset="-128"/>
                <a:ea typeface="UD デジタル 教科書体 NK-B" panose="02020700000000000000" pitchFamily="18" charset="-128"/>
              </a:rPr>
              <a:t>「大阪府行政オンラインシステム」よりお申込みください。</a:t>
            </a:r>
            <a:endParaRPr lang="en-US" altLang="ja-JP" sz="1619" b="1" u="sng" dirty="0">
              <a:solidFill>
                <a:srgbClr val="000000"/>
              </a:solidFill>
              <a:latin typeface="UD デジタル 教科書体 NK-B" panose="02020700000000000000" pitchFamily="18" charset="-128"/>
              <a:ea typeface="UD デジタル 教科書体 NK-B" panose="02020700000000000000" pitchFamily="18" charset="-128"/>
            </a:endParaRPr>
          </a:p>
          <a:p>
            <a:pPr latinLnBrk="1">
              <a:spcBef>
                <a:spcPct val="0"/>
              </a:spcBef>
              <a:buNone/>
            </a:pP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a:t>
            </a: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rPr>
              <a:t>URL</a:t>
            </a: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latinLnBrk="1">
              <a:spcBef>
                <a:spcPct val="0"/>
              </a:spcBef>
              <a:buNone/>
            </a:pP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hlinkClick r:id="rId2"/>
              </a:rPr>
              <a:t>https://lgpos.task-asp.net/cu/270008/ea/residents/procedures/apply/47c9bccb-9fa3-48e3-9370-2cbd3639ae86/start</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latinLnBrk="1">
              <a:spcBef>
                <a:spcPct val="0"/>
              </a:spcBef>
              <a:buNone/>
            </a:pP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　　　　　　　　　　　　　　　　　　　　　　　　　　　　　　　　　　　　　　　　　　　　　　</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a:t>
            </a: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rPr>
              <a:t>QR</a:t>
            </a: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コード）</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ja-JP" altLang="en-US" sz="1259"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p:txBody>
      </p:sp>
      <p:sp>
        <p:nvSpPr>
          <p:cNvPr id="19" name="テキスト ボックス 18">
            <a:extLst>
              <a:ext uri="{FF2B5EF4-FFF2-40B4-BE49-F238E27FC236}">
                <a16:creationId xmlns:a16="http://schemas.microsoft.com/office/drawing/2014/main" id="{AF481817-E93C-48C9-9A0E-4678B73E66D7}"/>
              </a:ext>
            </a:extLst>
          </p:cNvPr>
          <p:cNvSpPr txBox="1"/>
          <p:nvPr/>
        </p:nvSpPr>
        <p:spPr>
          <a:xfrm>
            <a:off x="1393476" y="1380406"/>
            <a:ext cx="5680820" cy="1024255"/>
          </a:xfrm>
          <a:prstGeom prst="rect">
            <a:avLst/>
          </a:prstGeom>
          <a:noFill/>
        </p:spPr>
        <p:txBody>
          <a:bodyPr wrap="square" rtlCol="0">
            <a:spAutoFit/>
          </a:bodyPr>
          <a:lstStyle/>
          <a:p>
            <a:r>
              <a:rPr lang="ja-JP" altLang="en-US" sz="1100" dirty="0">
                <a:latin typeface="UD デジタル 教科書体 NK-B" panose="02020700000000000000" pitchFamily="18" charset="-128"/>
                <a:ea typeface="UD デジタル 教科書体 NK-B" panose="02020700000000000000" pitchFamily="18" charset="-128"/>
              </a:rPr>
              <a:t>■お申し込みいただいた個人情報は、本セミナーの運営にのみ利用させていただきます。</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100" dirty="0">
                <a:latin typeface="UD デジタル 教科書体 NK-B" panose="02020700000000000000" pitchFamily="18" charset="-128"/>
                <a:ea typeface="UD デジタル 教科書体 NK-B" panose="02020700000000000000" pitchFamily="18" charset="-128"/>
              </a:rPr>
              <a:t>手話通訳が必要な場合や車椅子でご参加される場合等は、事前にお申出ください。</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latin typeface="UD デジタル 教科書体 NK-B" panose="02020700000000000000" pitchFamily="18" charset="-128"/>
                <a:ea typeface="UD デジタル 教科書体 NK-B" panose="02020700000000000000" pitchFamily="18" charset="-128"/>
              </a:rPr>
              <a:t>■インターネットによる申込みが難しい場合は、下記「参加申込書」に記入のうえ、</a:t>
            </a:r>
            <a:endParaRPr lang="en-US" altLang="ja-JP" sz="1100" dirty="0">
              <a:latin typeface="UD デジタル 教科書体 NK-B" panose="02020700000000000000" pitchFamily="18" charset="-128"/>
              <a:ea typeface="UD デジタル 教科書体 NK-B" panose="02020700000000000000" pitchFamily="18" charset="-128"/>
            </a:endParaRPr>
          </a:p>
          <a:p>
            <a:pPr>
              <a:defRPr/>
            </a:pPr>
            <a:r>
              <a:rPr lang="ja-JP" altLang="en-US" sz="1100" dirty="0">
                <a:latin typeface="UD デジタル 教科書体 NK-B" panose="02020700000000000000" pitchFamily="18" charset="-128"/>
                <a:ea typeface="UD デジタル 教科書体 NK-B" panose="02020700000000000000" pitchFamily="18" charset="-128"/>
              </a:rPr>
              <a:t>　 問合せ先（表面）あてに</a:t>
            </a:r>
            <a:r>
              <a:rPr lang="en-US" altLang="ja-JP" sz="1100" dirty="0">
                <a:latin typeface="UD デジタル 教科書体 NK-B" panose="02020700000000000000" pitchFamily="18" charset="-128"/>
                <a:ea typeface="UD デジタル 教科書体 NK-B" panose="02020700000000000000" pitchFamily="18" charset="-128"/>
              </a:rPr>
              <a:t>FAX</a:t>
            </a:r>
            <a:r>
              <a:rPr lang="ja-JP" altLang="en-US" sz="1100" dirty="0">
                <a:latin typeface="UD デジタル 教科書体 NK-B" panose="02020700000000000000" pitchFamily="18" charset="-128"/>
                <a:ea typeface="UD デジタル 教科書体 NK-B" panose="02020700000000000000" pitchFamily="18" charset="-128"/>
              </a:rPr>
              <a:t>または</a:t>
            </a:r>
            <a:r>
              <a:rPr lang="en-US" altLang="ja-JP" sz="1100" dirty="0">
                <a:latin typeface="UD デジタル 教科書体 NK-B" panose="02020700000000000000" pitchFamily="18" charset="-128"/>
                <a:ea typeface="UD デジタル 教科書体 NK-B" panose="02020700000000000000" pitchFamily="18" charset="-128"/>
              </a:rPr>
              <a:t>E-mail</a:t>
            </a:r>
            <a:r>
              <a:rPr lang="ja-JP" altLang="en-US" sz="1100" dirty="0">
                <a:latin typeface="UD デジタル 教科書体 NK-B" panose="02020700000000000000" pitchFamily="18" charset="-128"/>
                <a:ea typeface="UD デジタル 教科書体 NK-B" panose="02020700000000000000" pitchFamily="18" charset="-128"/>
              </a:rPr>
              <a:t>でお申込みください。</a:t>
            </a:r>
            <a:endParaRPr lang="en-US" altLang="ja-JP" sz="1100" dirty="0">
              <a:latin typeface="UD デジタル 教科書体 NK-B" panose="02020700000000000000" pitchFamily="18" charset="-128"/>
              <a:ea typeface="UD デジタル 教科書体 NK-B" panose="02020700000000000000" pitchFamily="18" charset="-128"/>
            </a:endParaRPr>
          </a:p>
          <a:p>
            <a:endParaRPr lang="ja-JP" altLang="en-US" sz="1656" dirty="0"/>
          </a:p>
        </p:txBody>
      </p:sp>
      <p:grpSp>
        <p:nvGrpSpPr>
          <p:cNvPr id="20" name="グループ化 20">
            <a:extLst>
              <a:ext uri="{FF2B5EF4-FFF2-40B4-BE49-F238E27FC236}">
                <a16:creationId xmlns:a16="http://schemas.microsoft.com/office/drawing/2014/main" id="{94665B27-D0D1-477A-B4C9-9706B343234B}"/>
              </a:ext>
            </a:extLst>
          </p:cNvPr>
          <p:cNvGrpSpPr>
            <a:grpSpLocks/>
          </p:cNvGrpSpPr>
          <p:nvPr/>
        </p:nvGrpSpPr>
        <p:grpSpPr bwMode="auto">
          <a:xfrm>
            <a:off x="4345894" y="2189166"/>
            <a:ext cx="2574687" cy="260670"/>
            <a:chOff x="1425921" y="7779450"/>
            <a:chExt cx="2673837" cy="216924"/>
          </a:xfrm>
        </p:grpSpPr>
        <p:sp>
          <p:nvSpPr>
            <p:cNvPr id="21" name="正方形/長方形 20">
              <a:extLst>
                <a:ext uri="{FF2B5EF4-FFF2-40B4-BE49-F238E27FC236}">
                  <a16:creationId xmlns:a16="http://schemas.microsoft.com/office/drawing/2014/main" id="{BC0FFD22-04C0-4C57-A945-95BFE24D198F}"/>
                </a:ext>
              </a:extLst>
            </p:cNvPr>
            <p:cNvSpPr/>
            <p:nvPr/>
          </p:nvSpPr>
          <p:spPr>
            <a:xfrm>
              <a:off x="1425921" y="7779450"/>
              <a:ext cx="2177597" cy="216924"/>
            </a:xfrm>
            <a:prstGeom prst="rect">
              <a:avLst/>
            </a:prstGeom>
            <a:solidFill>
              <a:sysClr val="window" lastClr="FFFFFF"/>
            </a:solidFill>
            <a:ln w="12700" cap="flat" cmpd="sng" algn="ctr">
              <a:solidFill>
                <a:sysClr val="windowText" lastClr="000000"/>
              </a:solidFill>
              <a:prstDash val="solid"/>
              <a:miter lim="800000"/>
            </a:ln>
            <a:effectLst/>
          </p:spPr>
          <p:txBody>
            <a:bodyPr anchor="ctr"/>
            <a:lstStyle/>
            <a:p>
              <a:pPr algn="ctr" defTabSz="411287">
                <a:defRPr/>
              </a:pP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大阪府　</a:t>
              </a:r>
              <a:r>
                <a:rPr lang="ja-JP" altLang="en-US" sz="1080" kern="0" dirty="0" err="1">
                  <a:solidFill>
                    <a:prstClr val="black"/>
                  </a:solidFill>
                  <a:latin typeface="UD デジタル 教科書体 NK-B" panose="02020700000000000000" pitchFamily="18" charset="-128"/>
                  <a:ea typeface="UD デジタル 教科書体 NK-B" panose="02020700000000000000" pitchFamily="18" charset="-128"/>
                </a:rPr>
                <a:t>障がい</a:t>
              </a: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者雇用セミナー</a:t>
              </a:r>
            </a:p>
          </p:txBody>
        </p:sp>
        <p:sp>
          <p:nvSpPr>
            <p:cNvPr id="22" name="正方形/長方形 21">
              <a:extLst>
                <a:ext uri="{FF2B5EF4-FFF2-40B4-BE49-F238E27FC236}">
                  <a16:creationId xmlns:a16="http://schemas.microsoft.com/office/drawing/2014/main" id="{3D752AA2-6B41-4D4C-B3D8-0277BA6B646C}"/>
                </a:ext>
              </a:extLst>
            </p:cNvPr>
            <p:cNvSpPr/>
            <p:nvPr/>
          </p:nvSpPr>
          <p:spPr>
            <a:xfrm>
              <a:off x="3597236" y="7779450"/>
              <a:ext cx="502522" cy="216924"/>
            </a:xfrm>
            <a:prstGeom prst="rect">
              <a:avLst/>
            </a:prstGeom>
            <a:solidFill>
              <a:srgbClr val="5B9BD5"/>
            </a:solidFill>
            <a:ln w="12700" cap="flat" cmpd="sng" algn="ctr">
              <a:solidFill>
                <a:sysClr val="windowText" lastClr="000000"/>
              </a:solidFill>
              <a:prstDash val="solid"/>
              <a:miter lim="800000"/>
            </a:ln>
            <a:effectLst/>
          </p:spPr>
          <p:txBody>
            <a:bodyPr anchor="ctr"/>
            <a:lstStyle/>
            <a:p>
              <a:pPr algn="ctr" defTabSz="411287">
                <a:defRPr/>
              </a:pPr>
              <a:r>
                <a:rPr lang="ja-JP" altLang="en-US" sz="1080" b="1" kern="0" dirty="0">
                  <a:solidFill>
                    <a:prstClr val="white"/>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検索</a:t>
              </a:r>
            </a:p>
          </p:txBody>
        </p:sp>
      </p:grpSp>
      <p:pic>
        <p:nvPicPr>
          <p:cNvPr id="23" name="図 22" descr="12高等部棟.JPG"/>
          <p:cNvPicPr/>
          <p:nvPr/>
        </p:nvPicPr>
        <p:blipFill>
          <a:blip r:embed="rId3" cstate="print"/>
          <a:srcRect l="9643" r="10982" b="19906"/>
          <a:stretch>
            <a:fillRect/>
          </a:stretch>
        </p:blipFill>
        <p:spPr>
          <a:xfrm>
            <a:off x="348454" y="3283007"/>
            <a:ext cx="3095418" cy="2080709"/>
          </a:xfrm>
          <a:prstGeom prst="rect">
            <a:avLst/>
          </a:prstGeom>
        </p:spPr>
      </p:pic>
      <p:sp>
        <p:nvSpPr>
          <p:cNvPr id="3" name="テキスト ボックス 2"/>
          <p:cNvSpPr txBox="1"/>
          <p:nvPr/>
        </p:nvSpPr>
        <p:spPr>
          <a:xfrm>
            <a:off x="355721" y="5565183"/>
            <a:ext cx="3093160" cy="523220"/>
          </a:xfrm>
          <a:prstGeom prst="rect">
            <a:avLst/>
          </a:prstGeom>
          <a:noFill/>
          <a:ln w="19050">
            <a:solidFill>
              <a:schemeClr val="accent1"/>
            </a:solidFill>
          </a:ln>
        </p:spPr>
        <p:txBody>
          <a:bodyPr wrap="square" rtlCol="0">
            <a:spAutoFit/>
          </a:bodyPr>
          <a:lstStyle/>
          <a:p>
            <a:r>
              <a:rPr kumimoji="1" lang="ja-JP" altLang="en-US" sz="1400" b="1" u="sng" dirty="0"/>
              <a:t>☆設置学部☆</a:t>
            </a:r>
            <a:endParaRPr kumimoji="1" lang="en-US" altLang="ja-JP" sz="1400" b="1" u="sng" dirty="0"/>
          </a:p>
          <a:p>
            <a:r>
              <a:rPr kumimoji="1" lang="ja-JP" altLang="en-US" sz="1400" b="1" dirty="0"/>
              <a:t>　小学部・中学部・高等部の３学部</a:t>
            </a:r>
            <a:endParaRPr kumimoji="1" lang="en-US" altLang="ja-JP" sz="1400" b="1" dirty="0"/>
          </a:p>
        </p:txBody>
      </p:sp>
      <p:sp>
        <p:nvSpPr>
          <p:cNvPr id="2" name="テキスト ボックス 1"/>
          <p:cNvSpPr txBox="1"/>
          <p:nvPr/>
        </p:nvSpPr>
        <p:spPr>
          <a:xfrm>
            <a:off x="348156" y="3305437"/>
            <a:ext cx="3095715" cy="276999"/>
          </a:xfrm>
          <a:prstGeom prst="rect">
            <a:avLst/>
          </a:prstGeom>
          <a:solidFill>
            <a:schemeClr val="accent1">
              <a:lumMod val="75000"/>
            </a:schemeClr>
          </a:solidFill>
          <a:ln w="28575">
            <a:solidFill>
              <a:schemeClr val="accent1">
                <a:lumMod val="40000"/>
                <a:lumOff val="60000"/>
              </a:schemeClr>
            </a:solidFill>
          </a:ln>
        </p:spPr>
        <p:txBody>
          <a:bodyPr wrap="square" rtlCol="0">
            <a:spAutoFit/>
          </a:bodyPr>
          <a:lstStyle/>
          <a:p>
            <a:r>
              <a:rPr kumimoji="1" lang="ja-JP" altLang="en-US" sz="1200" b="1" dirty="0">
                <a:solidFill>
                  <a:srgbClr val="FFFF00"/>
                </a:solidFill>
              </a:rPr>
              <a:t> つながる学び　ともに拓く　豊かな未来</a:t>
            </a:r>
          </a:p>
        </p:txBody>
      </p:sp>
      <p:sp>
        <p:nvSpPr>
          <p:cNvPr id="24" name="テキスト ボックス 23"/>
          <p:cNvSpPr txBox="1"/>
          <p:nvPr/>
        </p:nvSpPr>
        <p:spPr>
          <a:xfrm>
            <a:off x="352572" y="6216504"/>
            <a:ext cx="3096308" cy="738664"/>
          </a:xfrm>
          <a:prstGeom prst="rect">
            <a:avLst/>
          </a:prstGeom>
          <a:noFill/>
          <a:ln w="19050">
            <a:solidFill>
              <a:schemeClr val="accent1"/>
            </a:solidFill>
          </a:ln>
        </p:spPr>
        <p:txBody>
          <a:bodyPr wrap="square" rtlCol="0">
            <a:spAutoFit/>
          </a:bodyPr>
          <a:lstStyle/>
          <a:p>
            <a:pPr lvl="0"/>
            <a:r>
              <a:rPr kumimoji="1" lang="ja-JP" altLang="en-US" sz="1400" b="1" u="sng" dirty="0">
                <a:solidFill>
                  <a:prstClr val="black"/>
                </a:solidFill>
              </a:rPr>
              <a:t>☆通学区域☆</a:t>
            </a:r>
            <a:endParaRPr kumimoji="1" lang="en-US" altLang="ja-JP" sz="1400" b="1" u="sng" dirty="0">
              <a:solidFill>
                <a:prstClr val="black"/>
              </a:solidFill>
            </a:endParaRPr>
          </a:p>
          <a:p>
            <a:pPr lvl="0"/>
            <a:r>
              <a:rPr kumimoji="1" lang="ja-JP" altLang="en-US" sz="1400" b="1" dirty="0">
                <a:solidFill>
                  <a:prstClr val="black"/>
                </a:solidFill>
              </a:rPr>
              <a:t>　小、中学部・・・守口市と門真市</a:t>
            </a:r>
            <a:endParaRPr kumimoji="1" lang="en-US" altLang="ja-JP" sz="1400" b="1" dirty="0">
              <a:solidFill>
                <a:prstClr val="black"/>
              </a:solidFill>
            </a:endParaRPr>
          </a:p>
          <a:p>
            <a:pPr lvl="0"/>
            <a:r>
              <a:rPr kumimoji="1" lang="ja-JP" altLang="en-US" sz="1400" b="1" dirty="0">
                <a:solidFill>
                  <a:prstClr val="black"/>
                </a:solidFill>
              </a:rPr>
              <a:t>　　　高等部・・・守口市のみ</a:t>
            </a:r>
            <a:endParaRPr kumimoji="1" lang="en-US" altLang="ja-JP" sz="1400" b="1" dirty="0">
              <a:solidFill>
                <a:prstClr val="black"/>
              </a:solidFill>
            </a:endParaRPr>
          </a:p>
        </p:txBody>
      </p:sp>
      <p:sp>
        <p:nvSpPr>
          <p:cNvPr id="26" name="テキスト ボックス 25"/>
          <p:cNvSpPr txBox="1"/>
          <p:nvPr/>
        </p:nvSpPr>
        <p:spPr>
          <a:xfrm>
            <a:off x="3653258" y="3313925"/>
            <a:ext cx="3303681" cy="3670236"/>
          </a:xfrm>
          <a:prstGeom prst="rect">
            <a:avLst/>
          </a:prstGeom>
          <a:noFill/>
          <a:ln w="19050">
            <a:solidFill>
              <a:schemeClr val="accent1"/>
            </a:solidFill>
          </a:ln>
        </p:spPr>
        <p:txBody>
          <a:bodyPr wrap="square" rtlCol="0">
            <a:spAutoFit/>
          </a:bodyPr>
          <a:lstStyle/>
          <a:p>
            <a:pPr lvl="0"/>
            <a:endParaRPr kumimoji="1" lang="en-US" altLang="ja-JP" sz="800" b="1" u="sng" dirty="0">
              <a:solidFill>
                <a:prstClr val="black"/>
              </a:solidFill>
            </a:endParaRPr>
          </a:p>
          <a:p>
            <a:pPr lvl="0"/>
            <a:r>
              <a:rPr kumimoji="1" lang="ja-JP" altLang="en-US" sz="1400" b="1" u="sng" dirty="0">
                <a:solidFill>
                  <a:prstClr val="black"/>
                </a:solidFill>
              </a:rPr>
              <a:t>☆高等部のコース制について☆</a:t>
            </a:r>
            <a:endParaRPr kumimoji="1" lang="en-US" altLang="ja-JP" sz="1400" b="1" u="sng" dirty="0">
              <a:solidFill>
                <a:prstClr val="black"/>
              </a:solidFill>
            </a:endParaRPr>
          </a:p>
          <a:p>
            <a:pPr lvl="0"/>
            <a:endParaRPr kumimoji="1" lang="en-US" altLang="ja-JP" sz="500" b="1" dirty="0">
              <a:effectLst>
                <a:outerShdw blurRad="38100" dist="38100" dir="2700000" algn="tl">
                  <a:srgbClr val="000000">
                    <a:alpha val="43137"/>
                  </a:srgbClr>
                </a:outerShdw>
              </a:effectLst>
            </a:endParaRPr>
          </a:p>
          <a:p>
            <a:pPr lvl="0"/>
            <a:r>
              <a:rPr kumimoji="1" lang="ja-JP" altLang="en-US" sz="1400" b="1" dirty="0">
                <a:effectLst>
                  <a:outerShdw blurRad="38100" dist="38100" dir="2700000" algn="tl">
                    <a:srgbClr val="000000">
                      <a:alpha val="43137"/>
                    </a:srgbClr>
                  </a:outerShdw>
                </a:effectLst>
              </a:rPr>
              <a:t>生活自立コース</a:t>
            </a:r>
            <a:endParaRPr kumimoji="1" lang="en-US" altLang="ja-JP" sz="1400" b="1" dirty="0">
              <a:effectLst>
                <a:outerShdw blurRad="38100" dist="38100" dir="2700000" algn="tl">
                  <a:srgbClr val="000000">
                    <a:alpha val="43137"/>
                  </a:srgbClr>
                </a:outerShdw>
              </a:effectLst>
            </a:endParaRPr>
          </a:p>
          <a:p>
            <a:pPr lvl="0"/>
            <a:endParaRPr kumimoji="1" lang="en-US" altLang="ja-JP" sz="200" b="1" dirty="0">
              <a:effectLst>
                <a:outerShdw blurRad="38100" dist="38100" dir="2700000" algn="tl">
                  <a:srgbClr val="000000">
                    <a:alpha val="43137"/>
                  </a:srgbClr>
                </a:outerShdw>
              </a:effectLst>
            </a:endParaRPr>
          </a:p>
          <a:p>
            <a:pPr lvl="0"/>
            <a:r>
              <a:rPr kumimoji="1" lang="ja-JP" altLang="en-US" sz="1100" dirty="0">
                <a:solidFill>
                  <a:prstClr val="black"/>
                </a:solidFill>
              </a:rPr>
              <a:t>校内での作業学習を軸にしながら、２年次よりの体験実習で経験を積み上げ、働くための心と体を育てていきます！</a:t>
            </a:r>
            <a:endParaRPr kumimoji="1" lang="en-US" altLang="ja-JP" sz="1100" dirty="0">
              <a:solidFill>
                <a:prstClr val="black"/>
              </a:solidFill>
            </a:endParaRPr>
          </a:p>
          <a:p>
            <a:pPr lvl="0"/>
            <a:endParaRPr kumimoji="1" lang="en-US" altLang="ja-JP" sz="500" dirty="0">
              <a:solidFill>
                <a:prstClr val="black"/>
              </a:solidFill>
            </a:endParaRPr>
          </a:p>
          <a:p>
            <a:pPr lvl="0"/>
            <a:r>
              <a:rPr kumimoji="1" lang="ja-JP" altLang="en-US" sz="1400" b="1" dirty="0">
                <a:solidFill>
                  <a:prstClr val="black"/>
                </a:solidFill>
                <a:effectLst>
                  <a:outerShdw blurRad="38100" dist="38100" dir="2700000" algn="tl">
                    <a:srgbClr val="000000">
                      <a:alpha val="43137"/>
                    </a:srgbClr>
                  </a:outerShdw>
                </a:effectLst>
              </a:rPr>
              <a:t>職業自立コース</a:t>
            </a:r>
            <a:endParaRPr kumimoji="1" lang="en-US" altLang="ja-JP" sz="1400" b="1" dirty="0">
              <a:solidFill>
                <a:prstClr val="black"/>
              </a:solidFill>
              <a:effectLst>
                <a:outerShdw blurRad="38100" dist="38100" dir="2700000" algn="tl">
                  <a:srgbClr val="000000">
                    <a:alpha val="43137"/>
                  </a:srgbClr>
                </a:outerShdw>
              </a:effectLst>
            </a:endParaRPr>
          </a:p>
          <a:p>
            <a:pPr lvl="0"/>
            <a:r>
              <a:rPr kumimoji="1" lang="ja-JP" altLang="en-US" sz="1100" dirty="0">
                <a:solidFill>
                  <a:prstClr val="black"/>
                </a:solidFill>
              </a:rPr>
              <a:t>地域と連携し１年次よりの早期職業教育に取り組み、就労に対する意識・意欲を高めながら、企業就労及び職場定着に結び付けています！</a:t>
            </a:r>
            <a:endParaRPr kumimoji="1" lang="en-US" altLang="ja-JP" sz="1100" dirty="0">
              <a:solidFill>
                <a:prstClr val="black"/>
              </a:solidFill>
            </a:endParaRPr>
          </a:p>
          <a:p>
            <a:pPr lvl="0"/>
            <a:endParaRPr kumimoji="1" lang="en-US" altLang="ja-JP" sz="500" dirty="0">
              <a:solidFill>
                <a:prstClr val="black"/>
              </a:solidFill>
            </a:endParaRPr>
          </a:p>
          <a:p>
            <a:pPr lvl="0"/>
            <a:r>
              <a:rPr kumimoji="1" lang="ja-JP" altLang="en-US" sz="1050" b="1" dirty="0">
                <a:solidFill>
                  <a:prstClr val="black"/>
                </a:solidFill>
              </a:rPr>
              <a:t>・</a:t>
            </a:r>
            <a:r>
              <a:rPr kumimoji="1" lang="ja-JP" altLang="en-US" sz="1000" b="1" dirty="0">
                <a:solidFill>
                  <a:prstClr val="black"/>
                </a:solidFill>
              </a:rPr>
              <a:t>過去</a:t>
            </a:r>
            <a:r>
              <a:rPr kumimoji="1" lang="en-US" altLang="ja-JP" sz="1000" b="1" dirty="0">
                <a:solidFill>
                  <a:prstClr val="black"/>
                </a:solidFill>
              </a:rPr>
              <a:t>3</a:t>
            </a:r>
            <a:r>
              <a:rPr kumimoji="1" lang="ja-JP" altLang="en-US" sz="1000" b="1" dirty="0">
                <a:solidFill>
                  <a:prstClr val="black"/>
                </a:solidFill>
              </a:rPr>
              <a:t>年の企業就労者数</a:t>
            </a:r>
            <a:r>
              <a:rPr kumimoji="1" lang="ja-JP" altLang="en-US" sz="1000" dirty="0">
                <a:solidFill>
                  <a:prstClr val="black"/>
                </a:solidFill>
              </a:rPr>
              <a:t>（全て職業コース在籍生徒）</a:t>
            </a:r>
            <a:endParaRPr kumimoji="1" lang="en-US" altLang="ja-JP" sz="1100" dirty="0">
              <a:solidFill>
                <a:prstClr val="black"/>
              </a:solidFill>
            </a:endParaRPr>
          </a:p>
          <a:p>
            <a:pPr lvl="0"/>
            <a:r>
              <a:rPr kumimoji="1" lang="ja-JP" altLang="en-US" sz="1100" b="1" dirty="0">
                <a:solidFill>
                  <a:prstClr val="black"/>
                </a:solidFill>
              </a:rPr>
              <a:t>　</a:t>
            </a:r>
            <a:r>
              <a:rPr kumimoji="1" lang="en-US" altLang="ja-JP" sz="1100" b="1" dirty="0">
                <a:solidFill>
                  <a:prstClr val="black"/>
                </a:solidFill>
              </a:rPr>
              <a:t>R</a:t>
            </a:r>
            <a:r>
              <a:rPr kumimoji="1" lang="ja-JP" altLang="en-US" sz="1100" b="1" dirty="0">
                <a:solidFill>
                  <a:prstClr val="black"/>
                </a:solidFill>
              </a:rPr>
              <a:t>２年度卒業：５名 　　　</a:t>
            </a:r>
            <a:r>
              <a:rPr kumimoji="1" lang="ja-JP" altLang="en-US" sz="1200" b="1" dirty="0">
                <a:solidFill>
                  <a:prstClr val="black"/>
                </a:solidFill>
              </a:rPr>
              <a:t>　</a:t>
            </a:r>
            <a:r>
              <a:rPr kumimoji="1" lang="ja-JP" altLang="en-US" sz="1100" b="1" dirty="0">
                <a:solidFill>
                  <a:prstClr val="black"/>
                </a:solidFill>
              </a:rPr>
              <a:t>　　　</a:t>
            </a:r>
            <a:endParaRPr kumimoji="1" lang="en-US" altLang="ja-JP" sz="1100" b="1" dirty="0">
              <a:solidFill>
                <a:prstClr val="black"/>
              </a:solidFill>
            </a:endParaRPr>
          </a:p>
          <a:p>
            <a:pPr lvl="0"/>
            <a:r>
              <a:rPr kumimoji="1" lang="ja-JP" altLang="en-US" sz="1100" b="1" dirty="0">
                <a:solidFill>
                  <a:prstClr val="black"/>
                </a:solidFill>
              </a:rPr>
              <a:t>　</a:t>
            </a:r>
            <a:r>
              <a:rPr kumimoji="1" lang="en-US" altLang="ja-JP" sz="1100" b="1" dirty="0">
                <a:solidFill>
                  <a:prstClr val="black"/>
                </a:solidFill>
              </a:rPr>
              <a:t>R</a:t>
            </a:r>
            <a:r>
              <a:rPr kumimoji="1" lang="ja-JP" altLang="en-US" sz="1100" b="1" dirty="0">
                <a:solidFill>
                  <a:prstClr val="black"/>
                </a:solidFill>
              </a:rPr>
              <a:t>３年度卒業：５名 　</a:t>
            </a:r>
            <a:endParaRPr kumimoji="1" lang="en-US" altLang="ja-JP" sz="1100" b="1" dirty="0">
              <a:solidFill>
                <a:prstClr val="black"/>
              </a:solidFill>
            </a:endParaRPr>
          </a:p>
          <a:p>
            <a:pPr lvl="0"/>
            <a:r>
              <a:rPr kumimoji="1" lang="ja-JP" altLang="en-US" sz="1100" b="1" dirty="0">
                <a:solidFill>
                  <a:prstClr val="black"/>
                </a:solidFill>
              </a:rPr>
              <a:t>　</a:t>
            </a:r>
            <a:r>
              <a:rPr kumimoji="1" lang="en-US" altLang="ja-JP" sz="1100" b="1" dirty="0">
                <a:solidFill>
                  <a:prstClr val="black"/>
                </a:solidFill>
              </a:rPr>
              <a:t>R</a:t>
            </a:r>
            <a:r>
              <a:rPr kumimoji="1" lang="ja-JP" altLang="en-US" sz="1100" b="1" dirty="0">
                <a:solidFill>
                  <a:prstClr val="black"/>
                </a:solidFill>
              </a:rPr>
              <a:t>４年度卒業：５名 </a:t>
            </a:r>
            <a:endParaRPr kumimoji="1" lang="en-US" altLang="ja-JP" sz="1100" b="1" dirty="0">
              <a:solidFill>
                <a:prstClr val="black"/>
              </a:solidFill>
            </a:endParaRPr>
          </a:p>
          <a:p>
            <a:pPr lvl="0"/>
            <a:endParaRPr kumimoji="1" lang="en-US" altLang="ja-JP" sz="300" b="1" dirty="0">
              <a:solidFill>
                <a:prstClr val="black"/>
              </a:solidFill>
            </a:endParaRPr>
          </a:p>
          <a:p>
            <a:pPr lvl="0"/>
            <a:r>
              <a:rPr kumimoji="1" lang="ja-JP" altLang="en-US" sz="1000" b="1" dirty="0">
                <a:solidFill>
                  <a:prstClr val="black"/>
                </a:solidFill>
              </a:rPr>
              <a:t>・仕事内容の一例</a:t>
            </a:r>
            <a:endParaRPr kumimoji="1" lang="en-US" altLang="ja-JP" sz="1000" b="1" dirty="0">
              <a:solidFill>
                <a:prstClr val="black"/>
              </a:solidFill>
            </a:endParaRPr>
          </a:p>
          <a:p>
            <a:pPr lvl="0"/>
            <a:r>
              <a:rPr kumimoji="1" lang="ja-JP" altLang="en-US" sz="1000" b="1" dirty="0">
                <a:solidFill>
                  <a:prstClr val="black"/>
                </a:solidFill>
              </a:rPr>
              <a:t>　</a:t>
            </a:r>
            <a:r>
              <a:rPr kumimoji="1" lang="ja-JP" altLang="en-US" sz="1000" b="1" u="sng" dirty="0">
                <a:solidFill>
                  <a:prstClr val="black"/>
                </a:solidFill>
              </a:rPr>
              <a:t>販売</a:t>
            </a:r>
            <a:r>
              <a:rPr kumimoji="1" lang="ja-JP" altLang="en-US" sz="1000" b="1" dirty="0">
                <a:solidFill>
                  <a:prstClr val="black"/>
                </a:solidFill>
              </a:rPr>
              <a:t>（加工、袋詰め、商品の品出し、陳列、レジ業</a:t>
            </a:r>
            <a:endParaRPr kumimoji="1" lang="en-US" altLang="ja-JP" sz="1000" b="1" dirty="0">
              <a:solidFill>
                <a:prstClr val="black"/>
              </a:solidFill>
            </a:endParaRPr>
          </a:p>
          <a:p>
            <a:pPr lvl="0"/>
            <a:r>
              <a:rPr kumimoji="1" lang="ja-JP" altLang="en-US" sz="1000" b="1" dirty="0">
                <a:solidFill>
                  <a:prstClr val="black"/>
                </a:solidFill>
              </a:rPr>
              <a:t>　務、商品の説明、値札貼りなど</a:t>
            </a:r>
            <a:r>
              <a:rPr kumimoji="1" lang="en-US" altLang="ja-JP" sz="1000" b="1" dirty="0">
                <a:solidFill>
                  <a:prstClr val="black"/>
                </a:solidFill>
              </a:rPr>
              <a:t>)</a:t>
            </a:r>
            <a:r>
              <a:rPr kumimoji="1" lang="ja-JP" altLang="en-US" sz="1000" b="1" dirty="0" err="1">
                <a:solidFill>
                  <a:prstClr val="black"/>
                </a:solidFill>
              </a:rPr>
              <a:t>、</a:t>
            </a:r>
            <a:r>
              <a:rPr kumimoji="1" lang="ja-JP" altLang="en-US" sz="1000" b="1" u="sng" dirty="0">
                <a:solidFill>
                  <a:prstClr val="black"/>
                </a:solidFill>
              </a:rPr>
              <a:t>清掃</a:t>
            </a:r>
            <a:r>
              <a:rPr kumimoji="1" lang="ja-JP" altLang="en-US" sz="1000" b="1" dirty="0">
                <a:solidFill>
                  <a:prstClr val="black"/>
                </a:solidFill>
              </a:rPr>
              <a:t>、</a:t>
            </a:r>
            <a:r>
              <a:rPr kumimoji="1" lang="ja-JP" altLang="en-US" sz="1000" b="1" u="sng" dirty="0">
                <a:solidFill>
                  <a:prstClr val="black"/>
                </a:solidFill>
              </a:rPr>
              <a:t>野菜の栽培</a:t>
            </a:r>
            <a:r>
              <a:rPr kumimoji="1" lang="ja-JP" altLang="en-US" sz="1000" b="1" dirty="0">
                <a:solidFill>
                  <a:prstClr val="black"/>
                </a:solidFill>
              </a:rPr>
              <a:t>、</a:t>
            </a:r>
            <a:endParaRPr kumimoji="1" lang="en-US" altLang="ja-JP" sz="1000" b="1" u="sng" dirty="0">
              <a:solidFill>
                <a:prstClr val="black"/>
              </a:solidFill>
            </a:endParaRPr>
          </a:p>
          <a:p>
            <a:pPr lvl="0"/>
            <a:r>
              <a:rPr kumimoji="1" lang="ja-JP" altLang="en-US" sz="1000" b="1" dirty="0">
                <a:solidFill>
                  <a:prstClr val="black"/>
                </a:solidFill>
              </a:rPr>
              <a:t>　</a:t>
            </a:r>
            <a:r>
              <a:rPr kumimoji="1" lang="ja-JP" altLang="en-US" sz="1000" b="1" u="sng" dirty="0">
                <a:solidFill>
                  <a:prstClr val="black"/>
                </a:solidFill>
              </a:rPr>
              <a:t>事務作業</a:t>
            </a:r>
            <a:r>
              <a:rPr kumimoji="1" lang="ja-JP" altLang="en-US" sz="1000" b="1" dirty="0">
                <a:solidFill>
                  <a:prstClr val="black"/>
                </a:solidFill>
              </a:rPr>
              <a:t>（社内便の仕分け、配達、封筒印刷、書類</a:t>
            </a:r>
            <a:endParaRPr kumimoji="1" lang="en-US" altLang="ja-JP" sz="1000" b="1" dirty="0">
              <a:solidFill>
                <a:prstClr val="black"/>
              </a:solidFill>
            </a:endParaRPr>
          </a:p>
          <a:p>
            <a:pPr lvl="0"/>
            <a:r>
              <a:rPr kumimoji="1" lang="ja-JP" altLang="en-US" sz="1000" b="1" dirty="0">
                <a:solidFill>
                  <a:prstClr val="black"/>
                </a:solidFill>
              </a:rPr>
              <a:t>　の電子化、機密文書の裁断、検品など）</a:t>
            </a:r>
            <a:endParaRPr kumimoji="1" lang="en-US" altLang="ja-JP" sz="1000" b="1" dirty="0">
              <a:solidFill>
                <a:prstClr val="black"/>
              </a:solidFill>
            </a:endParaRPr>
          </a:p>
        </p:txBody>
      </p:sp>
      <p:pic>
        <p:nvPicPr>
          <p:cNvPr id="4" name="図 3"/>
          <p:cNvPicPr>
            <a:picLocks noChangeAspect="1"/>
          </p:cNvPicPr>
          <p:nvPr/>
        </p:nvPicPr>
        <p:blipFill>
          <a:blip r:embed="rId4"/>
          <a:stretch>
            <a:fillRect/>
          </a:stretch>
        </p:blipFill>
        <p:spPr>
          <a:xfrm>
            <a:off x="5303857" y="5594568"/>
            <a:ext cx="1316283" cy="580671"/>
          </a:xfrm>
          <a:prstGeom prst="rect">
            <a:avLst/>
          </a:prstGeom>
        </p:spPr>
      </p:pic>
      <p:pic>
        <p:nvPicPr>
          <p:cNvPr id="5" name="図 4"/>
          <p:cNvPicPr>
            <a:picLocks noChangeAspect="1"/>
          </p:cNvPicPr>
          <p:nvPr/>
        </p:nvPicPr>
        <p:blipFill>
          <a:blip r:embed="rId5"/>
          <a:stretch>
            <a:fillRect/>
          </a:stretch>
        </p:blipFill>
        <p:spPr>
          <a:xfrm>
            <a:off x="6358725" y="3389902"/>
            <a:ext cx="432247" cy="436325"/>
          </a:xfrm>
          <a:prstGeom prst="rect">
            <a:avLst/>
          </a:prstGeom>
        </p:spPr>
      </p:pic>
      <p:pic>
        <p:nvPicPr>
          <p:cNvPr id="7" name="図 6">
            <a:extLst>
              <a:ext uri="{FF2B5EF4-FFF2-40B4-BE49-F238E27FC236}">
                <a16:creationId xmlns:a16="http://schemas.microsoft.com/office/drawing/2014/main" id="{1DF39857-DB1C-406E-95A9-BFA41434EAC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33976" y="1547292"/>
            <a:ext cx="791648" cy="791648"/>
          </a:xfrm>
          <a:prstGeom prst="rect">
            <a:avLst/>
          </a:prstGeom>
        </p:spPr>
      </p:pic>
    </p:spTree>
    <p:extLst>
      <p:ext uri="{BB962C8B-B14F-4D97-AF65-F5344CB8AC3E}">
        <p14:creationId xmlns:p14="http://schemas.microsoft.com/office/powerpoint/2010/main" val="15694600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1098</TotalTime>
  <Words>770</Words>
  <Application>Microsoft Office PowerPoint</Application>
  <PresentationFormat>ユーザー設定</PresentationFormat>
  <Paragraphs>80</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HGP創英角ｺﾞｼｯｸUB</vt:lpstr>
      <vt:lpstr>HG丸ｺﾞｼｯｸM-PRO</vt:lpstr>
      <vt:lpstr>UD デジタル 教科書体 NK-B</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川上　瑠莉</dc:creator>
  <cp:lastModifiedBy>坂下　幸子</cp:lastModifiedBy>
  <cp:revision>188</cp:revision>
  <cp:lastPrinted>2023-12-06T10:39:26Z</cp:lastPrinted>
  <dcterms:created xsi:type="dcterms:W3CDTF">2021-10-19T05:38:20Z</dcterms:created>
  <dcterms:modified xsi:type="dcterms:W3CDTF">2023-12-19T01:35:39Z</dcterms:modified>
</cp:coreProperties>
</file>