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79" r:id="rId1"/>
  </p:sldMasterIdLst>
  <p:notesMasterIdLst>
    <p:notesMasterId r:id="rId4"/>
  </p:notesMasterIdLst>
  <p:handoutMasterIdLst>
    <p:handoutMasterId r:id="rId5"/>
  </p:handoutMasterIdLst>
  <p:sldIdLst>
    <p:sldId id="258" r:id="rId2"/>
    <p:sldId id="259"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脇　真奈美" initials="山脇　真奈美" lastIdx="1" clrIdx="0">
    <p:extLst>
      <p:ext uri="{19B8F6BF-5375-455C-9EA6-DF929625EA0E}">
        <p15:presenceInfo xmlns:p15="http://schemas.microsoft.com/office/powerpoint/2012/main" userId="S-1-5-21-161959346-1900351369-444732941-263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99"/>
    <a:srgbClr val="00CC00"/>
    <a:srgbClr val="6699FF"/>
    <a:srgbClr val="66FF33"/>
    <a:srgbClr val="99FF33"/>
    <a:srgbClr val="66FF66"/>
    <a:srgbClr val="33CCFF"/>
    <a:srgbClr val="99FF66"/>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7662" autoAdjust="0"/>
  </p:normalViewPr>
  <p:slideViewPr>
    <p:cSldViewPr>
      <p:cViewPr varScale="1">
        <p:scale>
          <a:sx n="63" d="100"/>
          <a:sy n="63" d="100"/>
        </p:scale>
        <p:origin x="2434" y="77"/>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7"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7" y="4721234"/>
            <a:ext cx="5445125" cy="4471988"/>
          </a:xfrm>
          <a:prstGeom prst="rect">
            <a:avLst/>
          </a:prstGeom>
          <a:noFill/>
          <a:ln w="9525">
            <a:noFill/>
            <a:miter lim="800000"/>
            <a:headEnd/>
            <a:tailEnd/>
          </a:ln>
          <a:effectLst/>
        </p:spPr>
        <p:txBody>
          <a:bodyPr vert="horz" wrap="square" lIns="91350" tIns="45677" rIns="91350" bIns="4567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7"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50" tIns="45677" rIns="91350" bIns="4567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0" tIns="45677" rIns="91350" bIns="4567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p:cNvSpPr>
            <a:spLocks noGrp="1" noRot="1" noChangeAspect="1" noChangeArrowheads="1" noTextEdit="1"/>
          </p:cNvSpPr>
          <p:nvPr>
            <p:ph type="sldImg"/>
          </p:nvPr>
        </p:nvSpPr>
        <p:spPr>
          <a:xfrm>
            <a:off x="2112963" y="746125"/>
            <a:ext cx="2581275" cy="3725863"/>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shugyosokushin-g04@gbox.pref.osaka.lg.j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pref.osaka.lg.jp/tc-shogaisha/hp/" TargetMode="External"/><Relationship Id="rId2" Type="http://schemas.openxmlformats.org/officeDocument/2006/relationships/hyperlink" Target="mailto:shugyosokushin-g04@gbox.pref.osaka.lg.jp"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lgpos.task-asp.net/cu/270008/ea/residents/procedures/apply/8f22b607-3bb9-49c8-93a7-a16fcc6116a3/sta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38" y="119253"/>
            <a:ext cx="1253118" cy="352756"/>
          </a:xfrm>
          <a:prstGeom prst="rect">
            <a:avLst/>
          </a:prstGeom>
        </p:spPr>
      </p:pic>
      <p:sp>
        <p:nvSpPr>
          <p:cNvPr id="12" name="タイトル 1">
            <a:extLst>
              <a:ext uri="{FF2B5EF4-FFF2-40B4-BE49-F238E27FC236}">
                <a16:creationId xmlns:a16="http://schemas.microsoft.com/office/drawing/2014/main" id="{457F1356-62B1-4FF1-8FE6-AD22FBC00E69}"/>
              </a:ext>
            </a:extLst>
          </p:cNvPr>
          <p:cNvSpPr txBox="1">
            <a:spLocks/>
          </p:cNvSpPr>
          <p:nvPr/>
        </p:nvSpPr>
        <p:spPr>
          <a:xfrm>
            <a:off x="159325" y="641705"/>
            <a:ext cx="7083899" cy="1163226"/>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sz="3600" kern="0" dirty="0">
                <a:solidFill>
                  <a:schemeClr val="tx1"/>
                </a:solidFill>
                <a:latin typeface="HGP創英角ｺﾞｼｯｸUB" panose="020B0900000000000000" pitchFamily="50" charset="-128"/>
                <a:ea typeface="HGP創英角ｺﾞｼｯｸUB" panose="020B0900000000000000" pitchFamily="50" charset="-128"/>
              </a:rPr>
              <a:t>大阪障害者職業能力開発校</a:t>
            </a:r>
            <a:endParaRPr lang="en-US" altLang="ja-JP" sz="3600" kern="0" dirty="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3600" kern="0" dirty="0">
                <a:solidFill>
                  <a:schemeClr val="tx1"/>
                </a:solidFill>
                <a:latin typeface="HGP創英角ｺﾞｼｯｸUB" panose="020B0900000000000000" pitchFamily="50" charset="-128"/>
                <a:ea typeface="HGP創英角ｺﾞｼｯｸUB" panose="020B0900000000000000" pitchFamily="50" charset="-128"/>
              </a:rPr>
              <a:t>見学セミナー</a:t>
            </a:r>
          </a:p>
          <a:p>
            <a:pPr algn="l"/>
            <a:endParaRPr lang="en-US" altLang="ja-JP" sz="3200" b="1" kern="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9" name="角丸四角形 18"/>
          <p:cNvSpPr/>
          <p:nvPr/>
        </p:nvSpPr>
        <p:spPr>
          <a:xfrm>
            <a:off x="5830466" y="127511"/>
            <a:ext cx="1285180" cy="470890"/>
          </a:xfrm>
          <a:prstGeom prst="roundRect">
            <a:avLst/>
          </a:prstGeom>
          <a:noFill/>
          <a:ln w="4445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b="1" dirty="0">
                <a:latin typeface="BIZ UDPゴシック" panose="020B0400000000000000" pitchFamily="50" charset="-128"/>
                <a:ea typeface="BIZ UDPゴシック" panose="020B0400000000000000" pitchFamily="50" charset="-128"/>
              </a:rPr>
              <a:t>参加無料</a:t>
            </a:r>
            <a:endParaRPr lang="en-US" altLang="ja-JP" sz="2000" b="1" dirty="0">
              <a:latin typeface="BIZ UDPゴシック" panose="020B0400000000000000" pitchFamily="50" charset="-128"/>
              <a:ea typeface="BIZ UDPゴシック" panose="020B0400000000000000" pitchFamily="50" charset="-128"/>
            </a:endParaRPr>
          </a:p>
        </p:txBody>
      </p:sp>
      <p:sp>
        <p:nvSpPr>
          <p:cNvPr id="21" name="Rectangle 16"/>
          <p:cNvSpPr>
            <a:spLocks noChangeArrowheads="1"/>
          </p:cNvSpPr>
          <p:nvPr/>
        </p:nvSpPr>
        <p:spPr bwMode="auto">
          <a:xfrm>
            <a:off x="300624" y="9408813"/>
            <a:ext cx="647974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主　　　催　大阪府</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お問合せ　</a:t>
            </a:r>
            <a:r>
              <a:rPr lang="ja-JP" altLang="en-US" sz="1100" dirty="0" err="1">
                <a:latin typeface="BIZ UDPゴシック" panose="020B0400000000000000" pitchFamily="50" charset="-128"/>
                <a:ea typeface="BIZ UDPゴシック" panose="020B0400000000000000" pitchFamily="50" charset="-128"/>
              </a:rPr>
              <a:t>大阪府障がい</a:t>
            </a:r>
            <a:r>
              <a:rPr lang="ja-JP" altLang="en-US" sz="1100" dirty="0">
                <a:latin typeface="BIZ UDPゴシック" panose="020B0400000000000000" pitchFamily="50" charset="-128"/>
                <a:ea typeface="BIZ UDPゴシック" panose="020B0400000000000000" pitchFamily="50" charset="-128"/>
              </a:rPr>
              <a:t>者雇用促進センター</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（大阪府 商工労働部 雇用推進室 就業促進課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者雇用促進グループ）</a:t>
            </a:r>
            <a:endParaRPr lang="en-US" altLang="ja-JP" sz="1100" dirty="0">
              <a:latin typeface="BIZ UDPゴシック" panose="020B0400000000000000" pitchFamily="50" charset="-128"/>
              <a:ea typeface="BIZ UDPゴシック" panose="020B0400000000000000" pitchFamily="50" charset="-128"/>
            </a:endParaRPr>
          </a:p>
          <a:p>
            <a:pPr>
              <a:spcBef>
                <a:spcPct val="0"/>
              </a:spcBef>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TEL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06-6360-9077</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FAX</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06-6360-9079</a:t>
            </a:r>
          </a:p>
          <a:p>
            <a:pPr eaLnBrk="1" hangingPunct="1">
              <a:spcBef>
                <a:spcPct val="0"/>
              </a:spcBef>
              <a:buFontTx/>
              <a:buNone/>
              <a:defRPr/>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E-mail</a:t>
            </a: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4"/>
              </a:rPr>
              <a:t>shugyosokushin-g04@gbox.pref.osaka.lg.jp</a:t>
            </a:r>
            <a:endParaRPr lang="en-US" altLang="ja-JP" sz="1100" dirty="0">
              <a:latin typeface="BIZ UDPゴシック" panose="020B0400000000000000" pitchFamily="50" charset="-128"/>
              <a:ea typeface="BIZ UDPゴシック" panose="020B0400000000000000" pitchFamily="50" charset="-128"/>
            </a:endParaRPr>
          </a:p>
        </p:txBody>
      </p:sp>
      <p:cxnSp>
        <p:nvCxnSpPr>
          <p:cNvPr id="22" name="直線コネクタ 21"/>
          <p:cNvCxnSpPr/>
          <p:nvPr/>
        </p:nvCxnSpPr>
        <p:spPr>
          <a:xfrm>
            <a:off x="-117998" y="9252148"/>
            <a:ext cx="7525760" cy="0"/>
          </a:xfrm>
          <a:prstGeom prst="line">
            <a:avLst/>
          </a:prstGeom>
          <a:ln w="139700" cmpd="sng">
            <a:solidFill>
              <a:schemeClr val="accent6">
                <a:lumMod val="75000"/>
              </a:schemeClr>
            </a:solidFill>
            <a:prstDash val="solid"/>
          </a:ln>
        </p:spPr>
        <p:style>
          <a:lnRef idx="3">
            <a:schemeClr val="accent5"/>
          </a:lnRef>
          <a:fillRef idx="0">
            <a:schemeClr val="accent5"/>
          </a:fillRef>
          <a:effectRef idx="2">
            <a:schemeClr val="accent5"/>
          </a:effectRef>
          <a:fontRef idx="minor">
            <a:schemeClr val="tx1"/>
          </a:fontRef>
        </p:style>
      </p:cxnSp>
      <p:grpSp>
        <p:nvGrpSpPr>
          <p:cNvPr id="5" name="グループ化 4"/>
          <p:cNvGrpSpPr/>
          <p:nvPr/>
        </p:nvGrpSpPr>
        <p:grpSpPr>
          <a:xfrm>
            <a:off x="82319" y="119253"/>
            <a:ext cx="6909614" cy="6539953"/>
            <a:chOff x="128031" y="141314"/>
            <a:chExt cx="6909614" cy="6539953"/>
          </a:xfrm>
        </p:grpSpPr>
        <p:sp>
          <p:nvSpPr>
            <p:cNvPr id="3" name="テキスト ボックス 2"/>
            <p:cNvSpPr txBox="1"/>
            <p:nvPr/>
          </p:nvSpPr>
          <p:spPr>
            <a:xfrm>
              <a:off x="334976" y="3666255"/>
              <a:ext cx="6702669" cy="854080"/>
            </a:xfrm>
            <a:prstGeom prst="rect">
              <a:avLst/>
            </a:prstGeom>
            <a:noFill/>
            <a:ln w="19050">
              <a:solidFill>
                <a:schemeClr val="tx1"/>
              </a:solidFill>
              <a:prstDash val="sysDot"/>
            </a:ln>
          </p:spPr>
          <p:txBody>
            <a:bodyPr wrap="square" rtlCol="0" anchor="ctr">
              <a:spAutoFit/>
            </a:bodyPr>
            <a:lstStyle/>
            <a:p>
              <a:pPr>
                <a:lnSpc>
                  <a:spcPct val="150000"/>
                </a:lnSpc>
              </a:pPr>
              <a:r>
                <a:rPr lang="ja-JP" altLang="en-US" sz="1100" dirty="0">
                  <a:latin typeface="BIZ UDPゴシック" panose="020B0400000000000000" pitchFamily="50" charset="-128"/>
                  <a:ea typeface="BIZ UDPゴシック" panose="020B0400000000000000" pitchFamily="50" charset="-128"/>
                </a:rPr>
                <a:t>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者雇用を検討されている企業の方（</a:t>
              </a:r>
              <a:r>
                <a:rPr kumimoji="1" lang="ja-JP" altLang="en-US" sz="1100" dirty="0">
                  <a:latin typeface="BIZ UDPゴシック" panose="020B0400000000000000" pitchFamily="50" charset="-128"/>
                  <a:ea typeface="BIZ UDPゴシック" panose="020B0400000000000000" pitchFamily="50" charset="-128"/>
                </a:rPr>
                <a:t>経営者、人事・労務担当者等</a:t>
              </a:r>
              <a:r>
                <a:rPr lang="ja-JP" altLang="en-US" sz="1100" dirty="0">
                  <a:latin typeface="BIZ UDPゴシック" panose="020B0400000000000000" pitchFamily="50" charset="-128"/>
                  <a:ea typeface="BIZ UDPゴシック" panose="020B0400000000000000" pitchFamily="50" charset="-128"/>
                </a:rPr>
                <a:t>）を対象に、障がいのある訓練生が就業に向け日々スキルアップに励んでいる実際の訓練状況の見学に加え、障がい者雇用を先進的に取り組んでいる企業から事例を紹介します。</a:t>
              </a:r>
            </a:p>
          </p:txBody>
        </p:sp>
        <p:sp>
          <p:nvSpPr>
            <p:cNvPr id="37" name="角丸四角形 36"/>
            <p:cNvSpPr/>
            <p:nvPr/>
          </p:nvSpPr>
          <p:spPr>
            <a:xfrm>
              <a:off x="910298" y="141314"/>
              <a:ext cx="5219324" cy="455620"/>
            </a:xfrm>
            <a:prstGeom prst="roundRect">
              <a:avLst/>
            </a:prstGeom>
            <a:noFill/>
            <a:ln w="2540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a:latin typeface="BIZ UDPゴシック" panose="020B0400000000000000" pitchFamily="50" charset="-128"/>
                  <a:ea typeface="BIZ UDPゴシック" panose="020B0400000000000000" pitchFamily="50" charset="-128"/>
                </a:rPr>
                <a:t>＼</a:t>
              </a:r>
              <a:r>
                <a:rPr lang="ja-JP" altLang="en-US" sz="1600" b="1" dirty="0" err="1">
                  <a:latin typeface="BIZ UDPゴシック" panose="020B0400000000000000" pitchFamily="50" charset="-128"/>
                  <a:ea typeface="BIZ UDPゴシック" panose="020B0400000000000000" pitchFamily="50" charset="-128"/>
                </a:rPr>
                <a:t>障がい</a:t>
              </a:r>
              <a:r>
                <a:rPr lang="ja-JP" altLang="en-US" sz="1600" b="1" dirty="0">
                  <a:latin typeface="BIZ UDPゴシック" panose="020B0400000000000000" pitchFamily="50" charset="-128"/>
                  <a:ea typeface="BIZ UDPゴシック" panose="020B0400000000000000" pitchFamily="50" charset="-128"/>
                </a:rPr>
                <a:t>者雇用を検討している企業の方対象／</a:t>
              </a:r>
              <a:endParaRPr lang="en-US" altLang="ja-JP" sz="1600" b="1" dirty="0">
                <a:latin typeface="BIZ UDPゴシック" panose="020B0400000000000000" pitchFamily="50" charset="-128"/>
                <a:ea typeface="BIZ UDPゴシック" panose="020B0400000000000000" pitchFamily="50" charset="-128"/>
              </a:endParaRPr>
            </a:p>
          </p:txBody>
        </p:sp>
        <p:sp>
          <p:nvSpPr>
            <p:cNvPr id="26" name="角丸四角形 25"/>
            <p:cNvSpPr/>
            <p:nvPr/>
          </p:nvSpPr>
          <p:spPr>
            <a:xfrm>
              <a:off x="148291" y="4819984"/>
              <a:ext cx="995927" cy="416561"/>
            </a:xfrm>
            <a:prstGeom prst="roundRect">
              <a:avLst/>
            </a:prstGeom>
            <a:solidFill>
              <a:srgbClr val="00CC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600" b="1" dirty="0">
                  <a:solidFill>
                    <a:schemeClr val="bg1"/>
                  </a:solidFill>
                  <a:latin typeface="BIZ UDPゴシック" panose="020B0400000000000000" pitchFamily="50" charset="-128"/>
                  <a:ea typeface="BIZ UDPゴシック" panose="020B0400000000000000" pitchFamily="50" charset="-128"/>
                </a:rPr>
                <a:t>会　　場</a:t>
              </a:r>
            </a:p>
          </p:txBody>
        </p:sp>
        <p:sp>
          <p:nvSpPr>
            <p:cNvPr id="27" name="テキスト ボックス 26"/>
            <p:cNvSpPr txBox="1"/>
            <p:nvPr/>
          </p:nvSpPr>
          <p:spPr>
            <a:xfrm>
              <a:off x="1402005" y="4914344"/>
              <a:ext cx="4490544" cy="307777"/>
            </a:xfrm>
            <a:prstGeom prst="rect">
              <a:avLst/>
            </a:prstGeom>
            <a:noFill/>
          </p:spPr>
          <p:txBody>
            <a:bodyPr wrap="square" rtlCol="0">
              <a:spAutoFit/>
            </a:bodyPr>
            <a:lstStyle/>
            <a:p>
              <a:r>
                <a:rPr kumimoji="1" lang="zh-TW" altLang="en-US" sz="1400" dirty="0">
                  <a:latin typeface="BIZ UDPゴシック" panose="020B0400000000000000" pitchFamily="50" charset="-128"/>
                  <a:ea typeface="BIZ UDPゴシック" panose="020B0400000000000000" pitchFamily="50" charset="-128"/>
                </a:rPr>
                <a:t>大阪障害者職業能力開発校（堺市南区城山台</a:t>
              </a:r>
              <a:r>
                <a:rPr kumimoji="1" lang="en-US" altLang="zh-TW" sz="1400" dirty="0">
                  <a:latin typeface="BIZ UDPゴシック" panose="020B0400000000000000" pitchFamily="50" charset="-128"/>
                  <a:ea typeface="BIZ UDPゴシック" panose="020B0400000000000000" pitchFamily="50" charset="-128"/>
                </a:rPr>
                <a:t>5-1-3</a:t>
              </a:r>
              <a:r>
                <a:rPr kumimoji="1" lang="zh-TW" altLang="en-US" sz="1400" dirty="0">
                  <a:latin typeface="BIZ UDPゴシック" panose="020B0400000000000000" pitchFamily="50" charset="-128"/>
                  <a:ea typeface="BIZ UDPゴシック" panose="020B0400000000000000" pitchFamily="50" charset="-128"/>
                </a:rPr>
                <a:t>）</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8" name="角丸四角形 27"/>
            <p:cNvSpPr/>
            <p:nvPr/>
          </p:nvSpPr>
          <p:spPr>
            <a:xfrm>
              <a:off x="128031" y="5552371"/>
              <a:ext cx="991417" cy="416561"/>
            </a:xfrm>
            <a:prstGeom prst="roundRect">
              <a:avLst/>
            </a:prstGeom>
            <a:solidFill>
              <a:srgbClr val="00CC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600" b="1" dirty="0">
                  <a:solidFill>
                    <a:schemeClr val="bg1"/>
                  </a:solidFill>
                  <a:latin typeface="BIZ UDPゴシック" panose="020B0400000000000000" pitchFamily="50" charset="-128"/>
                  <a:ea typeface="BIZ UDPゴシック" panose="020B0400000000000000" pitchFamily="50" charset="-128"/>
                </a:rPr>
                <a:t>定　　員</a:t>
              </a:r>
            </a:p>
          </p:txBody>
        </p:sp>
        <p:sp>
          <p:nvSpPr>
            <p:cNvPr id="30" name="テキスト ボックス 29"/>
            <p:cNvSpPr txBox="1"/>
            <p:nvPr/>
          </p:nvSpPr>
          <p:spPr>
            <a:xfrm>
              <a:off x="1402005" y="5585038"/>
              <a:ext cx="4899648" cy="338554"/>
            </a:xfrm>
            <a:prstGeom prst="rect">
              <a:avLst/>
            </a:prstGeom>
            <a:noFill/>
          </p:spPr>
          <p:txBody>
            <a:bodyPr wrap="square" rtlCol="0">
              <a:spAutoFit/>
            </a:bodyPr>
            <a:lstStyle/>
            <a:p>
              <a:r>
                <a:rPr lang="en-US" altLang="ja-JP" sz="1600" dirty="0">
                  <a:latin typeface="BIZ UDPゴシック" panose="020B0400000000000000" pitchFamily="50" charset="-128"/>
                  <a:ea typeface="BIZ UDPゴシック" panose="020B0400000000000000" pitchFamily="50" charset="-128"/>
                </a:rPr>
                <a:t>20</a:t>
              </a:r>
              <a:r>
                <a:rPr lang="ja-JP" altLang="en-US" sz="1200" dirty="0">
                  <a:latin typeface="BIZ UDPゴシック" panose="020B0400000000000000" pitchFamily="50" charset="-128"/>
                  <a:ea typeface="BIZ UDPゴシック" panose="020B0400000000000000" pitchFamily="50" charset="-128"/>
                </a:rPr>
                <a:t>名 </a:t>
              </a:r>
              <a:r>
                <a:rPr lang="ja-JP" altLang="en-US" sz="1400" dirty="0">
                  <a:latin typeface="BIZ UDPゴシック" panose="020B0400000000000000" pitchFamily="50" charset="-128"/>
                  <a:ea typeface="BIZ UDPゴシック" panose="020B0400000000000000" pitchFamily="50" charset="-128"/>
                </a:rPr>
                <a:t>（申込先着順・</a:t>
              </a:r>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社</a:t>
              </a:r>
              <a:r>
                <a:rPr lang="en-US" altLang="ja-JP" sz="1400" dirty="0">
                  <a:latin typeface="BIZ UDPゴシック" panose="020B0400000000000000" pitchFamily="50" charset="-128"/>
                  <a:ea typeface="BIZ UDPゴシック" panose="020B0400000000000000" pitchFamily="50" charset="-128"/>
                </a:rPr>
                <a:t>2</a:t>
              </a:r>
              <a:r>
                <a:rPr lang="ja-JP" altLang="en-US" sz="1400" dirty="0">
                  <a:latin typeface="BIZ UDPゴシック" panose="020B0400000000000000" pitchFamily="50" charset="-128"/>
                  <a:ea typeface="BIZ UDPゴシック" panose="020B0400000000000000" pitchFamily="50" charset="-128"/>
                </a:rPr>
                <a:t>名様まで）</a:t>
              </a:r>
            </a:p>
          </p:txBody>
        </p:sp>
        <p:sp>
          <p:nvSpPr>
            <p:cNvPr id="38" name="角丸四角形 37"/>
            <p:cNvSpPr/>
            <p:nvPr/>
          </p:nvSpPr>
          <p:spPr>
            <a:xfrm>
              <a:off x="128031" y="6284758"/>
              <a:ext cx="1013491" cy="396509"/>
            </a:xfrm>
            <a:prstGeom prst="roundRect">
              <a:avLst/>
            </a:prstGeom>
            <a:solidFill>
              <a:srgbClr val="00CC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bg1"/>
                  </a:solidFill>
                  <a:latin typeface="BIZ UDPゴシック" panose="020B0400000000000000" pitchFamily="50" charset="-128"/>
                  <a:ea typeface="BIZ UDPゴシック" panose="020B0400000000000000" pitchFamily="50" charset="-128"/>
                </a:rPr>
                <a:t>申込方法</a:t>
              </a:r>
            </a:p>
          </p:txBody>
        </p:sp>
        <p:sp>
          <p:nvSpPr>
            <p:cNvPr id="2" name="正方形/長方形 1"/>
            <p:cNvSpPr/>
            <p:nvPr/>
          </p:nvSpPr>
          <p:spPr>
            <a:xfrm>
              <a:off x="4913596" y="5289281"/>
              <a:ext cx="2124049" cy="836126"/>
            </a:xfrm>
            <a:prstGeom prst="rect">
              <a:avLst/>
            </a:prstGeom>
          </p:spPr>
          <p:txBody>
            <a:bodyPr wrap="square">
              <a:spAutoFit/>
            </a:bodyPr>
            <a:lstStyle/>
            <a:p>
              <a:pPr>
                <a:lnSpc>
                  <a:spcPts val="1000"/>
                </a:lnSpc>
                <a:spcBef>
                  <a:spcPts val="600"/>
                </a:spcBef>
                <a:defRPr/>
              </a:pPr>
              <a:r>
                <a:rPr lang="ja-JP" altLang="en-US" sz="1000" dirty="0">
                  <a:latin typeface="BIZ UDPゴシック" panose="020B0400000000000000" pitchFamily="50" charset="-128"/>
                  <a:ea typeface="BIZ UDPゴシック" panose="020B0400000000000000" pitchFamily="50" charset="-128"/>
                </a:rPr>
                <a:t>（最寄駅）</a:t>
              </a:r>
              <a:endParaRPr lang="en-US" altLang="ja-JP" sz="10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000" dirty="0">
                  <a:latin typeface="BIZ UDPゴシック" panose="020B0400000000000000" pitchFamily="50" charset="-128"/>
                  <a:ea typeface="BIZ UDPゴシック" panose="020B0400000000000000" pitchFamily="50" charset="-128"/>
                </a:rPr>
                <a:t>泉北高速</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光明池駅</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から</a:t>
              </a:r>
              <a:endParaRPr lang="en-US" altLang="ja-JP" sz="10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000" dirty="0">
                  <a:latin typeface="BIZ UDPゴシック" panose="020B0400000000000000" pitchFamily="50" charset="-128"/>
                  <a:ea typeface="BIZ UDPゴシック" panose="020B0400000000000000" pitchFamily="50" charset="-128"/>
                </a:rPr>
                <a:t>南海バス</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城山台</a:t>
              </a:r>
              <a:r>
                <a:rPr lang="en-US" altLang="ja-JP" sz="1000" dirty="0">
                  <a:latin typeface="BIZ UDPゴシック" panose="020B0400000000000000" pitchFamily="50" charset="-128"/>
                  <a:ea typeface="BIZ UDPゴシック" panose="020B0400000000000000" pitchFamily="50" charset="-128"/>
                </a:rPr>
                <a:t>5</a:t>
              </a:r>
              <a:r>
                <a:rPr lang="ja-JP" altLang="en-US" sz="1000" dirty="0">
                  <a:latin typeface="BIZ UDPゴシック" panose="020B0400000000000000" pitchFamily="50" charset="-128"/>
                  <a:ea typeface="BIZ UDPゴシック" panose="020B0400000000000000" pitchFamily="50" charset="-128"/>
                </a:rPr>
                <a:t>丁」下車すぐ</a:t>
              </a:r>
              <a:endParaRPr lang="en-US" altLang="ja-JP" sz="1000" dirty="0">
                <a:latin typeface="BIZ UDPゴシック" panose="020B0400000000000000" pitchFamily="50" charset="-128"/>
                <a:ea typeface="BIZ UDPゴシック" panose="020B0400000000000000" pitchFamily="50" charset="-128"/>
              </a:endParaRPr>
            </a:p>
            <a:p>
              <a:pPr>
                <a:lnSpc>
                  <a:spcPts val="1000"/>
                </a:lnSpc>
                <a:spcBef>
                  <a:spcPts val="600"/>
                </a:spcBef>
                <a:defRPr/>
              </a:pP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駐車場もご利用いただけます。</a:t>
              </a:r>
            </a:p>
          </p:txBody>
        </p:sp>
      </p:grpSp>
      <p:sp>
        <p:nvSpPr>
          <p:cNvPr id="33" name="角丸四角形 32"/>
          <p:cNvSpPr/>
          <p:nvPr/>
        </p:nvSpPr>
        <p:spPr>
          <a:xfrm>
            <a:off x="411895" y="7263017"/>
            <a:ext cx="6379340" cy="1751577"/>
          </a:xfrm>
          <a:prstGeom prst="roundRect">
            <a:avLst/>
          </a:prstGeom>
          <a:solidFill>
            <a:srgbClr val="99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　大阪障害者職業能力開発校　概要説明・見学</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20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　障がい者雇用先進企業の事例紹介　</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nSpc>
                <a:spcPct val="150000"/>
              </a:lnSpc>
              <a:defRPr/>
            </a:pPr>
            <a:r>
              <a:rPr lang="ja-JP" altLang="en-US" sz="1400" b="1" dirty="0">
                <a:solidFill>
                  <a:schemeClr val="tx1"/>
                </a:solidFill>
                <a:latin typeface="BIZ UDPゴシック" panose="020B0400000000000000" pitchFamily="50" charset="-128"/>
                <a:ea typeface="BIZ UDPゴシック" panose="020B0400000000000000" pitchFamily="50" charset="-128"/>
              </a:rPr>
              <a:t>　　</a:t>
            </a:r>
            <a:r>
              <a:rPr lang="ja-JP" altLang="en-US" sz="1600" b="1" dirty="0">
                <a:solidFill>
                  <a:schemeClr val="tx1"/>
                </a:solidFill>
                <a:latin typeface="BIZ UDPゴシック" panose="020B0400000000000000" pitchFamily="50" charset="-128"/>
                <a:ea typeface="BIZ UDPゴシック" panose="020B0400000000000000" pitchFamily="50" charset="-128"/>
              </a:rPr>
              <a:t>「株式会社スミセイハーモニー」　</a:t>
            </a:r>
            <a:r>
              <a:rPr lang="zh-TW" altLang="en-US" sz="1600" b="1" dirty="0">
                <a:solidFill>
                  <a:schemeClr val="tx1"/>
                </a:solidFill>
                <a:latin typeface="BIZ UDPゴシック" panose="020B0400000000000000" pitchFamily="50" charset="-128"/>
                <a:ea typeface="BIZ UDPゴシック" panose="020B0400000000000000" pitchFamily="50" charset="-128"/>
              </a:rPr>
              <a:t>代表取締役社長　落合　聖司　氏</a:t>
            </a:r>
            <a:endParaRPr lang="en-US" altLang="ja-JP" sz="1600" b="1" dirty="0">
              <a:solidFill>
                <a:schemeClr val="tx1"/>
              </a:solidFill>
              <a:latin typeface="BIZ UDPゴシック" panose="020B0400000000000000" pitchFamily="50" charset="-128"/>
              <a:ea typeface="BIZ UDPゴシック" panose="020B0400000000000000" pitchFamily="50" charset="-128"/>
            </a:endParaRPr>
          </a:p>
          <a:p>
            <a:pPr algn="ctr">
              <a:defRPr/>
            </a:pPr>
            <a:endParaRPr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
        <p:nvSpPr>
          <p:cNvPr id="32" name="角丸四角形 31"/>
          <p:cNvSpPr/>
          <p:nvPr/>
        </p:nvSpPr>
        <p:spPr>
          <a:xfrm>
            <a:off x="82319" y="7071223"/>
            <a:ext cx="1153237" cy="412435"/>
          </a:xfrm>
          <a:prstGeom prst="roundRect">
            <a:avLst/>
          </a:prstGeom>
          <a:solidFill>
            <a:srgbClr val="00CC00"/>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400" b="1" dirty="0">
                <a:solidFill>
                  <a:schemeClr val="bg1"/>
                </a:solidFill>
                <a:latin typeface="BIZ UDPゴシック" panose="020B0400000000000000" pitchFamily="50" charset="-128"/>
                <a:ea typeface="BIZ UDPゴシック" panose="020B0400000000000000" pitchFamily="50" charset="-128"/>
              </a:rPr>
              <a:t>プログラム</a:t>
            </a:r>
          </a:p>
        </p:txBody>
      </p:sp>
      <p:cxnSp>
        <p:nvCxnSpPr>
          <p:cNvPr id="24" name="直線コネクタ 23"/>
          <p:cNvCxnSpPr/>
          <p:nvPr/>
        </p:nvCxnSpPr>
        <p:spPr>
          <a:xfrm>
            <a:off x="-117998" y="1907332"/>
            <a:ext cx="7525760" cy="0"/>
          </a:xfrm>
          <a:prstGeom prst="line">
            <a:avLst/>
          </a:prstGeom>
          <a:ln w="139700" cmpd="sng">
            <a:solidFill>
              <a:schemeClr val="accent6">
                <a:lumMod val="75000"/>
              </a:schemeClr>
            </a:solidFill>
            <a:prstDash val="solid"/>
          </a:ln>
        </p:spPr>
        <p:style>
          <a:lnRef idx="3">
            <a:schemeClr val="accent5"/>
          </a:lnRef>
          <a:fillRef idx="0">
            <a:schemeClr val="accent5"/>
          </a:fillRef>
          <a:effectRef idx="2">
            <a:schemeClr val="accent5"/>
          </a:effectRef>
          <a:fontRef idx="minor">
            <a:schemeClr val="tx1"/>
          </a:fontRef>
        </p:style>
      </p:cxnSp>
      <p:sp>
        <p:nvSpPr>
          <p:cNvPr id="29" name="角丸四角形 28"/>
          <p:cNvSpPr/>
          <p:nvPr/>
        </p:nvSpPr>
        <p:spPr>
          <a:xfrm>
            <a:off x="87992" y="2122910"/>
            <a:ext cx="7027654" cy="1215465"/>
          </a:xfrm>
          <a:prstGeom prst="roundRect">
            <a:avLst/>
          </a:prstGeom>
          <a:solidFill>
            <a:srgbClr val="00B050"/>
          </a:solidFill>
          <a:ln>
            <a:noFill/>
          </a:ln>
        </p:spPr>
        <p:style>
          <a:lnRef idx="1">
            <a:schemeClr val="accent5"/>
          </a:lnRef>
          <a:fillRef idx="3">
            <a:schemeClr val="accent5"/>
          </a:fillRef>
          <a:effectRef idx="2">
            <a:schemeClr val="accent5"/>
          </a:effectRef>
          <a:fontRef idx="minor">
            <a:schemeClr val="lt1"/>
          </a:fontRef>
        </p:style>
        <p:txBody>
          <a:bodyPr rtlCol="0" anchor="ctr"/>
          <a:lstStyle/>
          <a:p>
            <a:r>
              <a:rPr lang="ja-JP" altLang="en-US" sz="24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令和</a:t>
            </a:r>
            <a:r>
              <a:rPr lang="en-US" altLang="ja-JP" sz="24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6</a:t>
            </a:r>
            <a:r>
              <a:rPr lang="ja-JP" altLang="en-US" sz="2400" b="1" dirty="0">
                <a:effectLst>
                  <a:outerShdw blurRad="50800" dist="38100" dir="5400000" algn="t" rotWithShape="0">
                    <a:prstClr val="black">
                      <a:alpha val="40000"/>
                    </a:prstClr>
                  </a:outerShdw>
                </a:effectLst>
                <a:latin typeface="BIZ UDPゴシック" panose="020B0400000000000000" pitchFamily="50" charset="-128"/>
                <a:ea typeface="BIZ UDPゴシック" panose="020B0400000000000000" pitchFamily="50" charset="-128"/>
              </a:rPr>
              <a:t>年</a:t>
            </a:r>
            <a:r>
              <a:rPr lang="ja-JP" altLang="en-US" sz="4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１</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月</a:t>
            </a:r>
            <a:r>
              <a:rPr lang="ja-JP" altLang="en-US" sz="4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２</a:t>
            </a:r>
            <a:r>
              <a:rPr lang="en-US" altLang="ja-JP" sz="4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2</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日</a:t>
            </a: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月</a:t>
            </a: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)13:30</a:t>
            </a:r>
            <a:r>
              <a:rPr lang="ja-JP" altLang="en-US"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a:t>
            </a:r>
            <a:r>
              <a:rPr lang="en-US" altLang="ja-JP" sz="2800"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rPr>
              <a:t>16:00</a:t>
            </a:r>
            <a:endParaRPr lang="en-US" altLang="ja-JP" sz="3216" b="1" dirty="0">
              <a:effectLst>
                <a:outerShdw blurRad="63500" sx="102000" sy="102000" algn="ctr" rotWithShape="0">
                  <a:prstClr val="black">
                    <a:alpha val="40000"/>
                  </a:prstClr>
                </a:outerShdw>
              </a:effectLst>
              <a:latin typeface="BIZ UDPゴシック" panose="020B0400000000000000" pitchFamily="50" charset="-128"/>
              <a:ea typeface="BIZ UDPゴシック" panose="020B0400000000000000" pitchFamily="50" charset="-128"/>
            </a:endParaRPr>
          </a:p>
        </p:txBody>
      </p:sp>
      <p:sp>
        <p:nvSpPr>
          <p:cNvPr id="34" name="角丸四角形 33"/>
          <p:cNvSpPr/>
          <p:nvPr/>
        </p:nvSpPr>
        <p:spPr>
          <a:xfrm>
            <a:off x="5282046" y="3157485"/>
            <a:ext cx="1667559" cy="311464"/>
          </a:xfrm>
          <a:prstGeom prst="roundRect">
            <a:avLst/>
          </a:prstGeom>
          <a:solidFill>
            <a:srgbClr val="CCFF99"/>
          </a:solidFill>
          <a:ln w="57150">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200" b="1" dirty="0">
                <a:solidFill>
                  <a:schemeClr val="tx1"/>
                </a:solidFill>
                <a:latin typeface="BIZ UDPゴシック" panose="020B0400000000000000" pitchFamily="50" charset="-128"/>
                <a:ea typeface="BIZ UDPゴシック" panose="020B0400000000000000" pitchFamily="50" charset="-128"/>
              </a:rPr>
              <a:t>受付開始：</a:t>
            </a:r>
            <a:r>
              <a:rPr lang="en-US" altLang="ja-JP" sz="1200" b="1" dirty="0">
                <a:solidFill>
                  <a:schemeClr val="tx1"/>
                </a:solidFill>
                <a:latin typeface="BIZ UDPゴシック" panose="020B0400000000000000" pitchFamily="50" charset="-128"/>
                <a:ea typeface="BIZ UDPゴシック" panose="020B0400000000000000" pitchFamily="50" charset="-128"/>
              </a:rPr>
              <a:t>13:00</a:t>
            </a:r>
            <a:r>
              <a:rPr lang="ja-JP" altLang="en-US" sz="1200" b="1" dirty="0">
                <a:solidFill>
                  <a:schemeClr val="tx1"/>
                </a:solidFill>
                <a:latin typeface="BIZ UDPゴシック" panose="020B0400000000000000" pitchFamily="50" charset="-128"/>
                <a:ea typeface="BIZ UDPゴシック" panose="020B0400000000000000" pitchFamily="50" charset="-128"/>
              </a:rPr>
              <a:t>～</a:t>
            </a: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35" name="テキスト ボックス 34"/>
          <p:cNvSpPr txBox="1"/>
          <p:nvPr/>
        </p:nvSpPr>
        <p:spPr>
          <a:xfrm>
            <a:off x="1356293" y="6264448"/>
            <a:ext cx="4899648" cy="523220"/>
          </a:xfrm>
          <a:prstGeom prst="rect">
            <a:avLst/>
          </a:prstGeom>
          <a:noFill/>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裏面をご確認のうえ、お申し込みください。</a:t>
            </a:r>
            <a:endParaRPr lang="en-US" altLang="ja-JP" sz="1400" dirty="0">
              <a:latin typeface="BIZ UDPゴシック" panose="020B0400000000000000" pitchFamily="50" charset="-128"/>
              <a:ea typeface="BIZ UDPゴシック" panose="020B0400000000000000" pitchFamily="50" charset="-128"/>
            </a:endParaRPr>
          </a:p>
          <a:p>
            <a:r>
              <a:rPr lang="ja-JP" altLang="en-US" sz="1400" dirty="0">
                <a:latin typeface="BIZ UDPゴシック" panose="020B0400000000000000" pitchFamily="50" charset="-128"/>
                <a:ea typeface="BIZ UDPゴシック" panose="020B0400000000000000" pitchFamily="50" charset="-128"/>
              </a:rPr>
              <a:t>（申込締切：令和６年</a:t>
            </a:r>
            <a:r>
              <a:rPr lang="en-US" altLang="ja-JP" sz="1400" dirty="0">
                <a:latin typeface="BIZ UDPゴシック" panose="020B0400000000000000" pitchFamily="50" charset="-128"/>
                <a:ea typeface="BIZ UDPゴシック" panose="020B0400000000000000" pitchFamily="50" charset="-128"/>
              </a:rPr>
              <a:t>1</a:t>
            </a:r>
            <a:r>
              <a:rPr lang="ja-JP" altLang="en-US" sz="1400" dirty="0">
                <a:latin typeface="BIZ UDPゴシック" panose="020B0400000000000000" pitchFamily="50" charset="-128"/>
                <a:ea typeface="BIZ UDPゴシック" panose="020B0400000000000000" pitchFamily="50" charset="-128"/>
              </a:rPr>
              <a:t>月</a:t>
            </a:r>
            <a:r>
              <a:rPr lang="en-US" altLang="ja-JP" sz="1400" dirty="0">
                <a:latin typeface="BIZ UDPゴシック" panose="020B0400000000000000" pitchFamily="50" charset="-128"/>
                <a:ea typeface="BIZ UDPゴシック" panose="020B0400000000000000" pitchFamily="50" charset="-128"/>
              </a:rPr>
              <a:t>21</a:t>
            </a:r>
            <a:r>
              <a:rPr lang="ja-JP" altLang="en-US" sz="1400" dirty="0">
                <a:latin typeface="BIZ UDPゴシック" panose="020B0400000000000000" pitchFamily="50" charset="-128"/>
                <a:ea typeface="BIZ UDPゴシック" panose="020B0400000000000000" pitchFamily="50" charset="-128"/>
              </a:rPr>
              <a:t>日　日曜日）</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788379295"/>
              </p:ext>
            </p:extLst>
          </p:nvPr>
        </p:nvGraphicFramePr>
        <p:xfrm>
          <a:off x="97908" y="7883996"/>
          <a:ext cx="7057078" cy="2450231"/>
        </p:xfrm>
        <a:graphic>
          <a:graphicData uri="http://schemas.openxmlformats.org/drawingml/2006/table">
            <a:tbl>
              <a:tblPr firstRow="1" bandRow="1"/>
              <a:tblGrid>
                <a:gridCol w="1378552">
                  <a:extLst>
                    <a:ext uri="{9D8B030D-6E8A-4147-A177-3AD203B41FA5}">
                      <a16:colId xmlns:a16="http://schemas.microsoft.com/office/drawing/2014/main" val="3116507931"/>
                    </a:ext>
                  </a:extLst>
                </a:gridCol>
                <a:gridCol w="5678526">
                  <a:extLst>
                    <a:ext uri="{9D8B030D-6E8A-4147-A177-3AD203B41FA5}">
                      <a16:colId xmlns:a16="http://schemas.microsoft.com/office/drawing/2014/main" val="3083657349"/>
                    </a:ext>
                  </a:extLst>
                </a:gridCol>
              </a:tblGrid>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企業名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3928479114"/>
                  </a:ext>
                </a:extLst>
              </a:tr>
              <a:tr h="478352">
                <a:tc>
                  <a:txBody>
                    <a:bodyPr/>
                    <a:lstStyle/>
                    <a:p>
                      <a:pPr algn="ctr"/>
                      <a:r>
                        <a:rPr kumimoji="1" lang="ja-JP" altLang="en-US" sz="1200" dirty="0">
                          <a:latin typeface="BIZ UDPゴシック" panose="020B0400000000000000" pitchFamily="50" charset="-128"/>
                          <a:ea typeface="BIZ UDPゴシック" panose="020B0400000000000000" pitchFamily="50" charset="-128"/>
                        </a:rPr>
                        <a:t>所在地</a:t>
                      </a:r>
                    </a:p>
                  </a:txBody>
                  <a:tcPr marL="91904" marR="91904" marT="45952" marB="45952" anchor="ctr"/>
                </a:tc>
                <a:tc>
                  <a:txBody>
                    <a:bodyPr/>
                    <a:lstStyle/>
                    <a:p>
                      <a:r>
                        <a:rPr kumimoji="1" lang="ja-JP" altLang="en-US" sz="1100" dirty="0">
                          <a:latin typeface="BIZ UDPゴシック" panose="020B0400000000000000" pitchFamily="50" charset="-128"/>
                          <a:ea typeface="BIZ UDPゴシック" panose="020B0400000000000000" pitchFamily="50" charset="-128"/>
                        </a:rPr>
                        <a:t>（〒　　　　</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endParaRPr kumimoji="1" lang="en-US" altLang="ja-JP"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26892271"/>
                  </a:ext>
                </a:extLst>
              </a:tr>
              <a:tr h="336263">
                <a:tc>
                  <a:txBody>
                    <a:bodyPr/>
                    <a:lstStyle/>
                    <a:p>
                      <a:pPr algn="ctr"/>
                      <a:r>
                        <a:rPr kumimoji="1" lang="ja-JP" altLang="en-US" sz="1200" dirty="0">
                          <a:latin typeface="BIZ UDPゴシック" panose="020B0400000000000000" pitchFamily="50" charset="-128"/>
                          <a:ea typeface="BIZ UDPゴシック" panose="020B0400000000000000" pitchFamily="50" charset="-128"/>
                        </a:rPr>
                        <a:t>連絡先</a:t>
                      </a:r>
                    </a:p>
                  </a:txBody>
                  <a:tcPr marL="91904" marR="91904" marT="45952" marB="45952"/>
                </a:tc>
                <a:tc>
                  <a:txBody>
                    <a:bodyPr/>
                    <a:lstStyle/>
                    <a:p>
                      <a:r>
                        <a:rPr kumimoji="1" lang="ja-JP" altLang="en-US" sz="1200" dirty="0">
                          <a:latin typeface="BIZ UDPゴシック" panose="020B0400000000000000" pitchFamily="50" charset="-128"/>
                          <a:ea typeface="BIZ UDPゴシック" panose="020B0400000000000000" pitchFamily="50" charset="-128"/>
                        </a:rPr>
                        <a:t>℡</a:t>
                      </a:r>
                    </a:p>
                  </a:txBody>
                  <a:tcPr marL="91904" marR="91904" marT="45952" marB="45952"/>
                </a:tc>
                <a:extLst>
                  <a:ext uri="{0D108BD9-81ED-4DB2-BD59-A6C34878D82A}">
                    <a16:rowId xmlns:a16="http://schemas.microsoft.com/office/drawing/2014/main" val="3022298478"/>
                  </a:ext>
                </a:extLst>
              </a:tr>
              <a:tr h="1654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BIZ UDPゴシック" panose="020B0400000000000000" pitchFamily="50" charset="-128"/>
                          <a:ea typeface="BIZ UDPゴシック" panose="020B0400000000000000" pitchFamily="50" charset="-128"/>
                        </a:rPr>
                        <a:t>所属・役職</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111575014"/>
                  </a:ext>
                </a:extLst>
              </a:tr>
              <a:tr h="296909">
                <a:tc>
                  <a:txBody>
                    <a:bodyPr/>
                    <a:lstStyle/>
                    <a:p>
                      <a:pPr algn="ctr"/>
                      <a:r>
                        <a:rPr kumimoji="1" lang="ja-JP" altLang="en-US" sz="1200" dirty="0">
                          <a:latin typeface="BIZ UDPゴシック" panose="020B0400000000000000" pitchFamily="50" charset="-128"/>
                          <a:ea typeface="BIZ UDPゴシック" panose="020B0400000000000000" pitchFamily="50" charset="-128"/>
                        </a:rPr>
                        <a:t>参加者氏名</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960803219"/>
                  </a:ext>
                </a:extLst>
              </a:tr>
              <a:tr h="296909">
                <a:tc>
                  <a:txBody>
                    <a:bodyPr/>
                    <a:lstStyle/>
                    <a:p>
                      <a:pPr algn="ctr"/>
                      <a:r>
                        <a:rPr kumimoji="1" lang="en-US" altLang="ja-JP" sz="1200" dirty="0">
                          <a:latin typeface="BIZ UDPゴシック" panose="020B0400000000000000" pitchFamily="50" charset="-128"/>
                          <a:ea typeface="BIZ UDPゴシック" panose="020B0400000000000000" pitchFamily="50" charset="-128"/>
                        </a:rPr>
                        <a:t>E-mail</a:t>
                      </a:r>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745912118"/>
                  </a:ext>
                </a:extLst>
              </a:tr>
              <a:tr h="470105">
                <a:tc>
                  <a:txBody>
                    <a:bodyPr/>
                    <a:lstStyle/>
                    <a:p>
                      <a:pPr algn="ctr"/>
                      <a:r>
                        <a:rPr kumimoji="1" lang="ja-JP" altLang="en-US" sz="1200" dirty="0">
                          <a:latin typeface="BIZ UDPゴシック" panose="020B0400000000000000" pitchFamily="50" charset="-128"/>
                          <a:ea typeface="BIZ UDPゴシック" panose="020B0400000000000000" pitchFamily="50" charset="-128"/>
                        </a:rPr>
                        <a:t>配慮事項</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（手話通訳等）</a:t>
                      </a:r>
                    </a:p>
                  </a:txBody>
                  <a:tcPr marL="91904" marR="91904" marT="45952" marB="45952"/>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marL="91904" marR="91904" marT="45952" marB="45952"/>
                </a:tc>
                <a:extLst>
                  <a:ext uri="{0D108BD9-81ED-4DB2-BD59-A6C34878D82A}">
                    <a16:rowId xmlns:a16="http://schemas.microsoft.com/office/drawing/2014/main" val="4097108458"/>
                  </a:ext>
                </a:extLst>
              </a:tr>
            </a:tbl>
          </a:graphicData>
        </a:graphic>
      </p:graphicFrame>
      <p:cxnSp>
        <p:nvCxnSpPr>
          <p:cNvPr id="16" name="直線コネクタ 15"/>
          <p:cNvCxnSpPr/>
          <p:nvPr/>
        </p:nvCxnSpPr>
        <p:spPr>
          <a:xfrm>
            <a:off x="-268621" y="7107056"/>
            <a:ext cx="7681855"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457672" y="7561153"/>
            <a:ext cx="7187575" cy="307777"/>
          </a:xfrm>
          <a:prstGeom prst="rect">
            <a:avLst/>
          </a:prstGeom>
          <a:noFill/>
          <a:ln>
            <a:noFill/>
          </a:ln>
        </p:spPr>
        <p:txBody>
          <a:bodyPr wrap="square" rtlCol="0">
            <a:spAutoFit/>
          </a:bodyPr>
          <a:lstStyle/>
          <a:p>
            <a:r>
              <a:rPr lang="ja-JP" altLang="en-US" sz="1400" dirty="0">
                <a:latin typeface="BIZ UDPゴシック" panose="020B0400000000000000" pitchFamily="50" charset="-128"/>
                <a:ea typeface="BIZ UDPゴシック" panose="020B0400000000000000" pitchFamily="50" charset="-128"/>
              </a:rPr>
              <a:t>「</a:t>
            </a:r>
            <a:r>
              <a:rPr lang="zh-TW" altLang="en-US" sz="1400" b="1" kern="0" dirty="0">
                <a:latin typeface="BIZ UDPゴシック" panose="020B0400000000000000" pitchFamily="50" charset="-128"/>
                <a:ea typeface="BIZ UDPゴシック" panose="020B0400000000000000" pitchFamily="50" charset="-128"/>
              </a:rPr>
              <a:t>大阪障害者職業能力開発校</a:t>
            </a:r>
            <a:r>
              <a:rPr lang="ja-JP" altLang="en-US" sz="1400" b="1" kern="0" dirty="0">
                <a:latin typeface="BIZ UDPゴシック" panose="020B0400000000000000" pitchFamily="50" charset="-128"/>
                <a:ea typeface="BIZ UDPゴシック" panose="020B0400000000000000" pitchFamily="50" charset="-128"/>
              </a:rPr>
              <a:t>見学セミナー</a:t>
            </a:r>
            <a:r>
              <a:rPr lang="ja-JP" altLang="en-US" sz="14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　</a:t>
            </a:r>
            <a:r>
              <a:rPr lang="ja-JP" altLang="en-US" sz="1400" dirty="0">
                <a:latin typeface="BIZ UDPゴシック" panose="020B0400000000000000" pitchFamily="50" charset="-128"/>
                <a:ea typeface="BIZ UDPゴシック" panose="020B0400000000000000" pitchFamily="50" charset="-128"/>
              </a:rPr>
              <a:t>参加申込書</a:t>
            </a:r>
          </a:p>
        </p:txBody>
      </p:sp>
      <p:sp>
        <p:nvSpPr>
          <p:cNvPr id="22" name="テキスト ボックス 21"/>
          <p:cNvSpPr txBox="1"/>
          <p:nvPr/>
        </p:nvSpPr>
        <p:spPr>
          <a:xfrm>
            <a:off x="2485211" y="7157820"/>
            <a:ext cx="4744140" cy="461665"/>
          </a:xfrm>
          <a:prstGeom prst="rect">
            <a:avLst/>
          </a:prstGeom>
          <a:noFill/>
        </p:spPr>
        <p:txBody>
          <a:bodyPr wrap="square" rtlCol="0">
            <a:spAutoFit/>
          </a:bodyPr>
          <a:lstStyle/>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E-mail</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hlinkClick r:id="rId2"/>
              </a:rPr>
              <a:t>shugyosokushin-g04@gbox.pref.osaka.lg.jp</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FAX</a:t>
            </a:r>
            <a:r>
              <a:rPr lang="ja-JP" altLang="en-US" sz="1200" dirty="0">
                <a:latin typeface="BIZ UDPゴシック" panose="020B0400000000000000" pitchFamily="50" charset="-128"/>
                <a:ea typeface="BIZ UDPゴシック" panose="020B0400000000000000" pitchFamily="50" charset="-128"/>
              </a:rPr>
              <a:t>　</a:t>
            </a:r>
            <a:r>
              <a:rPr lang="en-US" altLang="ja-JP" sz="1200" dirty="0">
                <a:latin typeface="BIZ UDPゴシック" panose="020B0400000000000000" pitchFamily="50" charset="-128"/>
                <a:ea typeface="BIZ UDPゴシック" panose="020B0400000000000000" pitchFamily="50" charset="-128"/>
              </a:rPr>
              <a:t>06-6360-9079</a:t>
            </a:r>
            <a:r>
              <a:rPr lang="ja-JP" altLang="en-US" sz="1200" dirty="0">
                <a:latin typeface="BIZ UDPゴシック" panose="020B0400000000000000" pitchFamily="50" charset="-128"/>
                <a:ea typeface="BIZ UDPゴシック" panose="020B0400000000000000" pitchFamily="50" charset="-128"/>
              </a:rPr>
              <a:t>　</a:t>
            </a:r>
            <a:endParaRPr lang="en-US" altLang="ja-JP" sz="1200" dirty="0">
              <a:latin typeface="BIZ UDPゴシック" panose="020B0400000000000000" pitchFamily="50" charset="-128"/>
              <a:ea typeface="BIZ UDPゴシック" panose="020B0400000000000000" pitchFamily="50" charset="-128"/>
            </a:endParaRPr>
          </a:p>
        </p:txBody>
      </p:sp>
      <p:sp>
        <p:nvSpPr>
          <p:cNvPr id="6" name="テキスト ボックス 5"/>
          <p:cNvSpPr txBox="1"/>
          <p:nvPr/>
        </p:nvSpPr>
        <p:spPr>
          <a:xfrm>
            <a:off x="448498" y="7144668"/>
            <a:ext cx="2808312" cy="461665"/>
          </a:xfrm>
          <a:prstGeom prst="rect">
            <a:avLst/>
          </a:prstGeom>
          <a:noFill/>
        </p:spPr>
        <p:txBody>
          <a:bodyPr wrap="square" rtlCol="0">
            <a:spAutoFit/>
          </a:bodyPr>
          <a:lstStyle/>
          <a:p>
            <a:r>
              <a:rPr lang="ja-JP" altLang="en-US" sz="1200" dirty="0" err="1">
                <a:latin typeface="BIZ UDPゴシック" panose="020B0400000000000000" pitchFamily="50" charset="-128"/>
                <a:ea typeface="BIZ UDPゴシック" panose="020B0400000000000000" pitchFamily="50" charset="-128"/>
              </a:rPr>
              <a:t>大阪府障がい</a:t>
            </a:r>
            <a:r>
              <a:rPr lang="ja-JP" altLang="en-US" sz="1200" dirty="0">
                <a:latin typeface="BIZ UDPゴシック" panose="020B0400000000000000" pitchFamily="50" charset="-128"/>
                <a:ea typeface="BIZ UDPゴシック" panose="020B0400000000000000" pitchFamily="50" charset="-128"/>
              </a:rPr>
              <a:t>者</a:t>
            </a:r>
            <a:endParaRPr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雇用促進センター　</a:t>
            </a:r>
            <a:r>
              <a:rPr lang="ja-JP" altLang="en-US" sz="1100" dirty="0">
                <a:latin typeface="BIZ UDPゴシック" panose="020B0400000000000000" pitchFamily="50" charset="-128"/>
                <a:ea typeface="BIZ UDPゴシック" panose="020B0400000000000000" pitchFamily="50" charset="-128"/>
              </a:rPr>
              <a:t>あて</a:t>
            </a:r>
            <a:endParaRPr lang="en-US" altLang="ja-JP" sz="1100" dirty="0">
              <a:latin typeface="BIZ UDPゴシック" panose="020B0400000000000000" pitchFamily="50" charset="-128"/>
              <a:ea typeface="BIZ UDPゴシック" panose="020B0400000000000000" pitchFamily="50" charset="-128"/>
            </a:endParaRPr>
          </a:p>
        </p:txBody>
      </p:sp>
      <p:grpSp>
        <p:nvGrpSpPr>
          <p:cNvPr id="7" name="グループ化 3"/>
          <p:cNvGrpSpPr>
            <a:grpSpLocks/>
          </p:cNvGrpSpPr>
          <p:nvPr/>
        </p:nvGrpSpPr>
        <p:grpSpPr bwMode="auto">
          <a:xfrm>
            <a:off x="208559" y="140198"/>
            <a:ext cx="6835776" cy="4450580"/>
            <a:chOff x="112514" y="1910823"/>
            <a:chExt cx="6613531" cy="3175911"/>
          </a:xfrm>
        </p:grpSpPr>
        <p:sp>
          <p:nvSpPr>
            <p:cNvPr id="8" name="正方形/長方形 7"/>
            <p:cNvSpPr/>
            <p:nvPr/>
          </p:nvSpPr>
          <p:spPr>
            <a:xfrm>
              <a:off x="112514" y="1910823"/>
              <a:ext cx="6613531" cy="3175911"/>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40000"/>
                </a:spcBef>
                <a:defRPr/>
              </a:pPr>
              <a:endParaRPr lang="ja-JP" altLang="en-US" sz="2000" dirty="0">
                <a:solidFill>
                  <a:srgbClr val="7030A0"/>
                </a:solidFill>
                <a:ea typeface="HGS創英角ﾎﾟｯﾌﾟ体" pitchFamily="50" charset="-128"/>
              </a:endParaRPr>
            </a:p>
          </p:txBody>
        </p:sp>
        <p:sp>
          <p:nvSpPr>
            <p:cNvPr id="9" name="AutoShape 3"/>
            <p:cNvSpPr>
              <a:spLocks noChangeArrowheads="1"/>
            </p:cNvSpPr>
            <p:nvPr/>
          </p:nvSpPr>
          <p:spPr bwMode="auto">
            <a:xfrm>
              <a:off x="1401443" y="2041445"/>
              <a:ext cx="4180013" cy="258605"/>
            </a:xfrm>
            <a:prstGeom prst="roundRect">
              <a:avLst>
                <a:gd name="adj" fmla="val 3471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0" anchor="ctr"/>
            <a:lstStyle/>
            <a:p>
              <a:pPr algn="ctr">
                <a:lnSpc>
                  <a:spcPct val="80000"/>
                </a:lnSpc>
                <a:spcBef>
                  <a:spcPts val="500"/>
                </a:spcBef>
                <a:defRPr/>
              </a:pPr>
              <a:r>
                <a:rPr lang="ja-JP" altLang="en-US" sz="2000" b="1" dirty="0">
                  <a:solidFill>
                    <a:schemeClr val="tx1"/>
                  </a:solidFill>
                  <a:latin typeface="HGP創英角ｺﾞｼｯｸUB" panose="020B0900000000000000" pitchFamily="50" charset="-128"/>
                  <a:ea typeface="HGP創英角ｺﾞｼｯｸUB" panose="020B0900000000000000" pitchFamily="50" charset="-128"/>
                </a:rPr>
                <a:t>大阪障害者職業能力開発校</a:t>
              </a:r>
              <a:r>
                <a:rPr lang="ja-JP" altLang="en-US" b="1"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600" b="1" dirty="0">
                  <a:solidFill>
                    <a:schemeClr val="tx1"/>
                  </a:solidFill>
                  <a:latin typeface="HGP創英角ｺﾞｼｯｸUB" panose="020B0900000000000000" pitchFamily="50" charset="-128"/>
                  <a:ea typeface="HGP創英角ｺﾞｼｯｸUB" panose="020B0900000000000000" pitchFamily="50" charset="-128"/>
                </a:rPr>
                <a:t>のご紹介</a:t>
              </a:r>
            </a:p>
          </p:txBody>
        </p:sp>
        <p:sp>
          <p:nvSpPr>
            <p:cNvPr id="10" name="Rectangle 356"/>
            <p:cNvSpPr>
              <a:spLocks noChangeArrowheads="1"/>
            </p:cNvSpPr>
            <p:nvPr/>
          </p:nvSpPr>
          <p:spPr bwMode="auto">
            <a:xfrm>
              <a:off x="281348" y="2214124"/>
              <a:ext cx="6270019" cy="689333"/>
            </a:xfrm>
            <a:prstGeom prst="rect">
              <a:avLst/>
            </a:prstGeom>
            <a:noFill/>
            <a:ln w="38100">
              <a:no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ts val="1500"/>
                </a:lnSpc>
                <a:spcBef>
                  <a:spcPct val="0"/>
                </a:spcBef>
                <a:buNone/>
              </a:pPr>
              <a:r>
                <a:rPr lang="ja-JP" altLang="en-US" sz="1100" b="1" dirty="0">
                  <a:latin typeface="BIZ UDPゴシック" panose="020B0400000000000000" pitchFamily="50" charset="-128"/>
                  <a:ea typeface="BIZ UDPゴシック" panose="020B0400000000000000" pitchFamily="50" charset="-128"/>
                </a:rPr>
                <a:t>　本校は、国が設置し府が運営する</a:t>
              </a:r>
              <a:r>
                <a:rPr lang="ja-JP" altLang="en-US" sz="1100" b="1" dirty="0" err="1">
                  <a:latin typeface="BIZ UDPゴシック" panose="020B0400000000000000" pitchFamily="50" charset="-128"/>
                  <a:ea typeface="BIZ UDPゴシック" panose="020B0400000000000000" pitchFamily="50" charset="-128"/>
                </a:rPr>
                <a:t>障がい</a:t>
              </a:r>
              <a:r>
                <a:rPr lang="ja-JP" altLang="en-US" sz="1100" b="1" dirty="0">
                  <a:latin typeface="BIZ UDPゴシック" panose="020B0400000000000000" pitchFamily="50" charset="-128"/>
                  <a:ea typeface="BIZ UDPゴシック" panose="020B0400000000000000" pitchFamily="50" charset="-128"/>
                </a:rPr>
                <a:t>者のための職業訓練施設です。</a:t>
              </a:r>
              <a:r>
                <a:rPr lang="en-US" altLang="ja-JP" sz="1100" b="1" dirty="0">
                  <a:latin typeface="BIZ UDPゴシック" panose="020B0400000000000000" pitchFamily="50" charset="-128"/>
                  <a:ea typeface="BIZ UDPゴシック" panose="020B0400000000000000" pitchFamily="50" charset="-128"/>
                </a:rPr>
                <a:t>『</a:t>
              </a:r>
              <a:r>
                <a:rPr lang="ja-JP" altLang="en-US" sz="1100" b="1" dirty="0" err="1">
                  <a:latin typeface="BIZ UDPゴシック" panose="020B0400000000000000" pitchFamily="50" charset="-128"/>
                  <a:ea typeface="BIZ UDPゴシック" panose="020B0400000000000000" pitchFamily="50" charset="-128"/>
                </a:rPr>
                <a:t>めざせ</a:t>
              </a:r>
              <a:r>
                <a:rPr lang="ja-JP" altLang="en-US" sz="1100" b="1" dirty="0">
                  <a:latin typeface="BIZ UDPゴシック" panose="020B0400000000000000" pitchFamily="50" charset="-128"/>
                  <a:ea typeface="BIZ UDPゴシック" panose="020B0400000000000000" pitchFamily="50" charset="-128"/>
                </a:rPr>
                <a:t>就職！学ぼう技能！</a:t>
              </a:r>
              <a:r>
                <a:rPr lang="en-US" altLang="ja-JP" sz="1100" b="1" dirty="0">
                  <a:latin typeface="BIZ UDPゴシック" panose="020B0400000000000000" pitchFamily="50" charset="-128"/>
                  <a:ea typeface="BIZ UDPゴシック" panose="020B0400000000000000" pitchFamily="50" charset="-128"/>
                </a:rPr>
                <a:t>』</a:t>
              </a:r>
              <a:r>
                <a:rPr lang="ja-JP" altLang="en-US" sz="1100" b="1" dirty="0">
                  <a:latin typeface="BIZ UDPゴシック" panose="020B0400000000000000" pitchFamily="50" charset="-128"/>
                  <a:ea typeface="BIZ UDPゴシック" panose="020B0400000000000000" pitchFamily="50" charset="-128"/>
                </a:rPr>
                <a:t>を</a:t>
              </a:r>
              <a:endParaRPr lang="en-US" altLang="ja-JP" sz="1100" b="1" dirty="0">
                <a:latin typeface="BIZ UDPゴシック" panose="020B0400000000000000" pitchFamily="50" charset="-128"/>
                <a:ea typeface="BIZ UDPゴシック" panose="020B0400000000000000" pitchFamily="50" charset="-128"/>
              </a:endParaRPr>
            </a:p>
            <a:p>
              <a:pPr>
                <a:lnSpc>
                  <a:spcPts val="1500"/>
                </a:lnSpc>
                <a:spcBef>
                  <a:spcPct val="0"/>
                </a:spcBef>
                <a:buNone/>
              </a:pPr>
              <a:r>
                <a:rPr lang="ja-JP" altLang="en-US" sz="1100" b="1" dirty="0">
                  <a:latin typeface="BIZ UDPゴシック" panose="020B0400000000000000" pitchFamily="50" charset="-128"/>
                  <a:ea typeface="BIZ UDPゴシック" panose="020B0400000000000000" pitchFamily="50" charset="-128"/>
                </a:rPr>
                <a:t>合言葉に</a:t>
              </a:r>
              <a:r>
                <a:rPr lang="ja-JP" altLang="en-US" sz="1100" b="1" dirty="0" err="1">
                  <a:latin typeface="BIZ UDPゴシック" panose="020B0400000000000000" pitchFamily="50" charset="-128"/>
                  <a:ea typeface="BIZ UDPゴシック" panose="020B0400000000000000" pitchFamily="50" charset="-128"/>
                </a:rPr>
                <a:t>障がい</a:t>
              </a:r>
              <a:r>
                <a:rPr lang="ja-JP" altLang="en-US" sz="1100" b="1" dirty="0">
                  <a:latin typeface="BIZ UDPゴシック" panose="020B0400000000000000" pitchFamily="50" charset="-128"/>
                  <a:ea typeface="BIZ UDPゴシック" panose="020B0400000000000000" pitchFamily="50" charset="-128"/>
                </a:rPr>
                <a:t>者の社会参加・職業自立をめざしています。就職に向けて個別相談や就職相談会を実施す</a:t>
              </a:r>
              <a:endParaRPr lang="en-US" altLang="ja-JP" sz="1100" b="1" dirty="0">
                <a:latin typeface="BIZ UDPゴシック" panose="020B0400000000000000" pitchFamily="50" charset="-128"/>
                <a:ea typeface="BIZ UDPゴシック" panose="020B0400000000000000" pitchFamily="50" charset="-128"/>
              </a:endParaRPr>
            </a:p>
            <a:p>
              <a:pPr>
                <a:lnSpc>
                  <a:spcPts val="1500"/>
                </a:lnSpc>
                <a:spcBef>
                  <a:spcPct val="0"/>
                </a:spcBef>
                <a:buNone/>
              </a:pPr>
              <a:r>
                <a:rPr lang="ja-JP" altLang="en-US" sz="1100" b="1" dirty="0" err="1">
                  <a:latin typeface="BIZ UDPゴシック" panose="020B0400000000000000" pitchFamily="50" charset="-128"/>
                  <a:ea typeface="BIZ UDPゴシック" panose="020B0400000000000000" pitchFamily="50" charset="-128"/>
                </a:rPr>
                <a:t>ると</a:t>
              </a:r>
              <a:r>
                <a:rPr lang="ja-JP" altLang="en-US" sz="1100" b="1" dirty="0">
                  <a:latin typeface="BIZ UDPゴシック" panose="020B0400000000000000" pitchFamily="50" charset="-128"/>
                  <a:ea typeface="BIZ UDPゴシック" panose="020B0400000000000000" pitchFamily="50" charset="-128"/>
                </a:rPr>
                <a:t>ともにハローワークと密接に連携しています。</a:t>
              </a:r>
            </a:p>
          </p:txBody>
        </p:sp>
        <p:sp>
          <p:nvSpPr>
            <p:cNvPr id="11" name="Rectangle 359"/>
            <p:cNvSpPr>
              <a:spLocks noChangeArrowheads="1"/>
            </p:cNvSpPr>
            <p:nvPr/>
          </p:nvSpPr>
          <p:spPr bwMode="auto">
            <a:xfrm>
              <a:off x="404108" y="2778043"/>
              <a:ext cx="6116773" cy="2253576"/>
            </a:xfrm>
            <a:prstGeom prst="rect">
              <a:avLst/>
            </a:prstGeom>
            <a:solidFill>
              <a:schemeClr val="bg1"/>
            </a:solidFill>
            <a:ln w="9525">
              <a:noFill/>
              <a:miter lim="800000"/>
              <a:headEnd/>
              <a:tailEnd/>
            </a:ln>
          </p:spPr>
          <p:txBody>
            <a:bodyPr wrap="none" tIns="7200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a:t>
              </a:r>
              <a:r>
                <a:rPr lang="ja-JP" altLang="en-US" sz="1100" dirty="0" err="1">
                  <a:latin typeface="BIZ UDPゴシック" panose="020B0400000000000000" pitchFamily="50" charset="-128"/>
                  <a:ea typeface="BIZ UDPゴシック" panose="020B0400000000000000" pitchFamily="50" charset="-128"/>
                </a:rPr>
                <a:t>障がいに</a:t>
              </a:r>
              <a:r>
                <a:rPr lang="ja-JP" altLang="en-US" sz="1100" dirty="0">
                  <a:latin typeface="BIZ UDPゴシック" panose="020B0400000000000000" pitchFamily="50" charset="-128"/>
                  <a:ea typeface="BIZ UDPゴシック" panose="020B0400000000000000" pitchFamily="50" charset="-128"/>
                </a:rPr>
                <a:t>応じて７つの科目があります。訓練生は、情熱をかたむけて毎日の訓練に励んでいます。</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者対象科目（障がいの種別を問いません）（訓練期間</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年　定員合計６０名、４月入校）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ＣＡＤ技術科、Ｗｅｂデザイン科、ＯＡビジネス科、オフィス実践科</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endParaRPr lang="ja-JP" altLang="en-US"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◆知的</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者対象科目　　（訓練期間</a:t>
              </a:r>
              <a:r>
                <a:rPr lang="en-US" altLang="ja-JP" sz="1100" dirty="0">
                  <a:latin typeface="BIZ UDPゴシック" panose="020B0400000000000000" pitchFamily="50" charset="-128"/>
                  <a:ea typeface="BIZ UDPゴシック" panose="020B0400000000000000" pitchFamily="50" charset="-128"/>
                </a:rPr>
                <a:t>1</a:t>
              </a:r>
              <a:r>
                <a:rPr lang="ja-JP" altLang="en-US" sz="1100">
                  <a:latin typeface="BIZ UDPゴシック" panose="020B0400000000000000" pitchFamily="50" charset="-128"/>
                  <a:ea typeface="BIZ UDPゴシック" panose="020B0400000000000000" pitchFamily="50" charset="-128"/>
                </a:rPr>
                <a:t>年　定員２５名</a:t>
              </a:r>
              <a:r>
                <a:rPr lang="ja-JP" altLang="en-US" sz="1100" dirty="0">
                  <a:latin typeface="BIZ UDPゴシック" panose="020B0400000000000000" pitchFamily="50" charset="-128"/>
                  <a:ea typeface="BIZ UDPゴシック" panose="020B0400000000000000" pitchFamily="50" charset="-128"/>
                </a:rPr>
                <a:t>、４月入校）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ワークサービス科</a:t>
              </a:r>
            </a:p>
            <a:p>
              <a:pPr marL="72000">
                <a:spcBef>
                  <a:spcPct val="0"/>
                </a:spcBef>
                <a:buNone/>
              </a:pP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r>
                <a:rPr lang="ja-JP" altLang="en-US" sz="1100" dirty="0" err="1">
                  <a:latin typeface="BIZ UDPゴシック" panose="020B0400000000000000" pitchFamily="50" charset="-128"/>
                  <a:ea typeface="BIZ UDPゴシック" panose="020B0400000000000000" pitchFamily="50" charset="-128"/>
                </a:rPr>
                <a:t>精神障がい</a:t>
              </a:r>
              <a:r>
                <a:rPr lang="ja-JP" altLang="en-US" sz="1100" dirty="0">
                  <a:latin typeface="BIZ UDPゴシック" panose="020B0400000000000000" pitchFamily="50" charset="-128"/>
                  <a:ea typeface="BIZ UDPゴシック" panose="020B0400000000000000" pitchFamily="50" charset="-128"/>
                </a:rPr>
                <a:t>者対象科目　  （訓練期間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ヶ月　定員１０名</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２、　４月、１０月入校）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職域開拓科</a:t>
              </a:r>
            </a:p>
            <a:p>
              <a:pPr marL="72000">
                <a:spcBef>
                  <a:spcPct val="0"/>
                </a:spcBef>
                <a:buNone/>
              </a:pP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r>
                <a:rPr lang="ja-JP" altLang="en-US" sz="1100" dirty="0" err="1">
                  <a:latin typeface="BIZ UDPゴシック" panose="020B0400000000000000" pitchFamily="50" charset="-128"/>
                  <a:ea typeface="BIZ UDPゴシック" panose="020B0400000000000000" pitchFamily="50" charset="-128"/>
                </a:rPr>
                <a:t>発達障がい</a:t>
              </a:r>
              <a:r>
                <a:rPr lang="ja-JP" altLang="en-US" sz="1100" dirty="0">
                  <a:latin typeface="BIZ UDPゴシック" panose="020B0400000000000000" pitchFamily="50" charset="-128"/>
                  <a:ea typeface="BIZ UDPゴシック" panose="020B0400000000000000" pitchFamily="50" charset="-128"/>
                </a:rPr>
                <a:t>者対象科目　　（訓練期間</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ヶ月　定員５名</a:t>
              </a:r>
              <a:r>
                <a:rPr lang="en-US" altLang="ja-JP" sz="1100" dirty="0">
                  <a:latin typeface="BIZ UDPゴシック" panose="020B0400000000000000" pitchFamily="50" charset="-128"/>
                  <a:ea typeface="BIZ UDPゴシック" panose="020B0400000000000000" pitchFamily="50" charset="-128"/>
                </a:rPr>
                <a:t>×</a:t>
              </a:r>
              <a:r>
                <a:rPr lang="ja-JP" altLang="en-US" sz="1100" dirty="0">
                  <a:latin typeface="BIZ UDPゴシック" panose="020B0400000000000000" pitchFamily="50" charset="-128"/>
                  <a:ea typeface="BIZ UDPゴシック" panose="020B0400000000000000" pitchFamily="50" charset="-128"/>
                </a:rPr>
                <a:t>２、　４月、１０月入校）</a:t>
              </a: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Ｊｏｂチャレンジ科</a:t>
              </a:r>
            </a:p>
            <a:p>
              <a:pPr marL="72000">
                <a:spcBef>
                  <a:spcPct val="0"/>
                </a:spcBef>
                <a:buNone/>
              </a:pPr>
              <a:endParaRPr lang="ja-JP" altLang="en-US"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○テクノ講座　</a:t>
              </a:r>
              <a:r>
                <a:rPr lang="ja-JP" altLang="en-US" sz="1100" dirty="0" err="1">
                  <a:latin typeface="BIZ UDPゴシック" panose="020B0400000000000000" pitchFamily="50" charset="-128"/>
                  <a:ea typeface="BIZ UDPゴシック" panose="020B0400000000000000" pitchFamily="50" charset="-128"/>
                </a:rPr>
                <a:t>障がい</a:t>
              </a:r>
              <a:r>
                <a:rPr lang="ja-JP" altLang="en-US" sz="1100" dirty="0">
                  <a:latin typeface="BIZ UDPゴシック" panose="020B0400000000000000" pitchFamily="50" charset="-128"/>
                  <a:ea typeface="BIZ UDPゴシック" panose="020B0400000000000000" pitchFamily="50" charset="-128"/>
                </a:rPr>
                <a:t>者手帳を持ち、働いている方のスキルアップをお手伝い。土曜日にワードや</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エクセル、 ＣＡＤ、簿記などの講座を実施しています。詳しくは本校のホームページを</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ご覧いただき、是非ご利用下さい。　                      　</a:t>
              </a:r>
              <a:endParaRPr lang="en-US" altLang="ja-JP" sz="1100" dirty="0">
                <a:latin typeface="BIZ UDPゴシック" panose="020B0400000000000000" pitchFamily="50" charset="-128"/>
                <a:ea typeface="BIZ UDPゴシック" panose="020B0400000000000000" pitchFamily="50" charset="-128"/>
              </a:endParaRPr>
            </a:p>
            <a:p>
              <a:pPr marL="72000">
                <a:spcBef>
                  <a:spcPct val="0"/>
                </a:spcBef>
                <a:buNone/>
              </a:pPr>
              <a:r>
                <a:rPr lang="ja-JP" altLang="en-US" sz="1100" dirty="0">
                  <a:latin typeface="BIZ UDPゴシック" panose="020B0400000000000000" pitchFamily="50" charset="-128"/>
                  <a:ea typeface="BIZ UDPゴシック" panose="020B0400000000000000" pitchFamily="50" charset="-128"/>
                </a:rPr>
                <a:t>　　　　　　　　　　</a:t>
              </a:r>
              <a:r>
                <a:rPr lang="en-US" altLang="ja-JP" sz="1100" dirty="0">
                  <a:latin typeface="BIZ UDPゴシック" panose="020B0400000000000000" pitchFamily="50" charset="-128"/>
                  <a:ea typeface="BIZ UDPゴシック" panose="020B0400000000000000" pitchFamily="50" charset="-128"/>
                  <a:hlinkClick r:id="rId3"/>
                </a:rPr>
                <a:t>https://www.pref.osaka.lg.jp/tc-shogaisha/hp/</a:t>
              </a:r>
              <a:endParaRPr lang="en-US" altLang="ja-JP" sz="1100" dirty="0">
                <a:latin typeface="BIZ UDPゴシック" panose="020B0400000000000000" pitchFamily="50" charset="-128"/>
                <a:ea typeface="BIZ UDPゴシック" panose="020B0400000000000000" pitchFamily="50" charset="-128"/>
              </a:endParaRPr>
            </a:p>
          </p:txBody>
        </p:sp>
      </p:grpSp>
      <p:sp>
        <p:nvSpPr>
          <p:cNvPr id="19"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120058" y="4769940"/>
            <a:ext cx="6995707" cy="2187529"/>
          </a:xfrm>
          <a:prstGeom prst="rect">
            <a:avLst/>
          </a:prstGeom>
          <a:noFill/>
          <a:ln w="38100" cap="rnd" cmpd="sng">
            <a:solidFill>
              <a:srgbClr val="000000"/>
            </a:solidFill>
            <a:bevel/>
            <a:headEnd/>
            <a:tailEnd/>
          </a:ln>
        </p:spPr>
        <p:txBody>
          <a:bodyPr wrap="square">
            <a:no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a:p>
            <a:pPr algn="ctr">
              <a:spcBef>
                <a:spcPct val="0"/>
              </a:spcBef>
              <a:buNone/>
            </a:pP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「大阪府行政オンラインシステム」よりお申込みください。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latinLnBrk="1">
              <a:spcBef>
                <a:spcPct val="0"/>
              </a:spcBef>
              <a:buNone/>
            </a:pP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20" name="テキスト ボックス 19">
            <a:extLst>
              <a:ext uri="{FF2B5EF4-FFF2-40B4-BE49-F238E27FC236}">
                <a16:creationId xmlns:a16="http://schemas.microsoft.com/office/drawing/2014/main" id="{AF481817-E93C-48C9-9A0E-4678B73E66D7}"/>
              </a:ext>
            </a:extLst>
          </p:cNvPr>
          <p:cNvSpPr txBox="1"/>
          <p:nvPr/>
        </p:nvSpPr>
        <p:spPr>
          <a:xfrm>
            <a:off x="1457672" y="5884120"/>
            <a:ext cx="5680820" cy="1024255"/>
          </a:xfrm>
          <a:prstGeom prst="rect">
            <a:avLst/>
          </a:prstGeom>
          <a:noFill/>
        </p:spPr>
        <p:txBody>
          <a:bodyPr wrap="square" rtlCol="0">
            <a:spAutoFit/>
          </a:bodyPr>
          <a:lstStyle/>
          <a:p>
            <a:r>
              <a:rPr lang="ja-JP" altLang="en-US" sz="110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■インターネットによる申込みが難しい場合は、下記「参加申込書」に記入のうえ、</a:t>
            </a:r>
            <a:endParaRPr lang="en-US" altLang="ja-JP" sz="1100" dirty="0">
              <a:latin typeface="UD デジタル 教科書体 NK-B" panose="02020700000000000000" pitchFamily="18" charset="-128"/>
              <a:ea typeface="UD デジタル 教科書体 NK-B" panose="02020700000000000000" pitchFamily="18" charset="-128"/>
            </a:endParaRPr>
          </a:p>
          <a:p>
            <a:pPr>
              <a:defRPr/>
            </a:pPr>
            <a:r>
              <a:rPr lang="ja-JP" altLang="en-US" sz="1100" dirty="0">
                <a:latin typeface="UD デジタル 教科書体 NK-B" panose="02020700000000000000" pitchFamily="18" charset="-128"/>
                <a:ea typeface="UD デジタル 教科書体 NK-B" panose="02020700000000000000" pitchFamily="18" charset="-128"/>
              </a:rPr>
              <a:t>　 問合せ先（表面）あてに</a:t>
            </a:r>
            <a:r>
              <a:rPr lang="en-US" altLang="ja-JP" sz="1100" dirty="0">
                <a:latin typeface="UD デジタル 教科書体 NK-B" panose="02020700000000000000" pitchFamily="18" charset="-128"/>
                <a:ea typeface="UD デジタル 教科書体 NK-B" panose="02020700000000000000" pitchFamily="18" charset="-128"/>
              </a:rPr>
              <a:t>FAX</a:t>
            </a:r>
            <a:r>
              <a:rPr lang="ja-JP" altLang="en-US" sz="1100" dirty="0">
                <a:latin typeface="UD デジタル 教科書体 NK-B" panose="02020700000000000000" pitchFamily="18" charset="-128"/>
                <a:ea typeface="UD デジタル 教科書体 NK-B" panose="02020700000000000000" pitchFamily="18" charset="-128"/>
              </a:rPr>
              <a:t>または</a:t>
            </a:r>
            <a:r>
              <a:rPr lang="en-US" altLang="ja-JP" sz="1100" dirty="0">
                <a:latin typeface="UD デジタル 教科書体 NK-B" panose="02020700000000000000" pitchFamily="18" charset="-128"/>
                <a:ea typeface="UD デジタル 教科書体 NK-B" panose="02020700000000000000" pitchFamily="18" charset="-128"/>
              </a:rPr>
              <a:t>E-mail</a:t>
            </a:r>
            <a:r>
              <a:rPr lang="ja-JP" altLang="en-US" sz="1100" dirty="0">
                <a:latin typeface="UD デジタル 教科書体 NK-B" panose="02020700000000000000" pitchFamily="18" charset="-128"/>
                <a:ea typeface="UD デジタル 教科書体 NK-B" panose="02020700000000000000" pitchFamily="18" charset="-128"/>
              </a:rPr>
              <a:t>でお申込みください。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1"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410000" y="6627984"/>
            <a:ext cx="2574687" cy="260670"/>
            <a:chOff x="1425921" y="7779450"/>
            <a:chExt cx="2673837" cy="216924"/>
          </a:xfrm>
        </p:grpSpPr>
        <p:sp>
          <p:nvSpPr>
            <p:cNvPr id="23" name="正方形/長方形 22">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4" name="正方形/長方形 23">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sp>
        <p:nvSpPr>
          <p:cNvPr id="2" name="テキスト ボックス 1">
            <a:extLst>
              <a:ext uri="{FF2B5EF4-FFF2-40B4-BE49-F238E27FC236}">
                <a16:creationId xmlns:a16="http://schemas.microsoft.com/office/drawing/2014/main" id="{F7D82EC3-1210-4BB9-9881-697556359EAF}"/>
              </a:ext>
            </a:extLst>
          </p:cNvPr>
          <p:cNvSpPr txBox="1"/>
          <p:nvPr/>
        </p:nvSpPr>
        <p:spPr>
          <a:xfrm>
            <a:off x="114402" y="5872469"/>
            <a:ext cx="1076243" cy="286104"/>
          </a:xfrm>
          <a:prstGeom prst="rect">
            <a:avLst/>
          </a:prstGeom>
          <a:noFill/>
        </p:spPr>
        <p:txBody>
          <a:bodyPr wrap="square" rtlCol="0">
            <a:spAutoFit/>
          </a:bodyPr>
          <a:lstStyle/>
          <a:p>
            <a:pPr marL="0" marR="0" lvl="0" indent="0" algn="l" defTabSz="457200" rtl="0" eaLnBrk="1" fontAlgn="auto" latinLnBrk="1" hangingPunct="1">
              <a:lnSpc>
                <a:spcPct val="100000"/>
              </a:lnSpc>
              <a:spcBef>
                <a:spcPct val="0"/>
              </a:spcBef>
              <a:spcAft>
                <a:spcPts val="0"/>
              </a:spcAft>
              <a:buClrTx/>
              <a:buSzTx/>
              <a:buFontTx/>
              <a:buNone/>
              <a:tabLst/>
              <a:defRPr/>
            </a:pPr>
            <a:r>
              <a:rPr kumimoji="0" lang="ja-JP" altLang="en-US"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0" lang="en-US" altLang="ja-JP"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rPr>
              <a:t>QR</a:t>
            </a:r>
            <a:r>
              <a:rPr kumimoji="0" lang="ja-JP" altLang="en-US"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rPr>
              <a:t>コード）</a:t>
            </a:r>
            <a:endParaRPr kumimoji="0" lang="en-US" altLang="ja-JP"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3" name="テキスト ボックス 2">
            <a:extLst>
              <a:ext uri="{FF2B5EF4-FFF2-40B4-BE49-F238E27FC236}">
                <a16:creationId xmlns:a16="http://schemas.microsoft.com/office/drawing/2014/main" id="{69A969B6-D5B0-4BC5-A275-98401005A11A}"/>
              </a:ext>
            </a:extLst>
          </p:cNvPr>
          <p:cNvSpPr txBox="1"/>
          <p:nvPr/>
        </p:nvSpPr>
        <p:spPr>
          <a:xfrm>
            <a:off x="197967" y="5464142"/>
            <a:ext cx="6907206" cy="479875"/>
          </a:xfrm>
          <a:prstGeom prst="rect">
            <a:avLst/>
          </a:prstGeom>
          <a:noFill/>
        </p:spPr>
        <p:txBody>
          <a:bodyPr wrap="square" rtlCol="0">
            <a:spAutoFit/>
          </a:bodyPr>
          <a:lstStyle/>
          <a:p>
            <a:pPr marL="0" marR="0" lvl="0" indent="0" algn="l" defTabSz="457200" rtl="0" eaLnBrk="1" fontAlgn="auto" latinLnBrk="1" hangingPunct="1">
              <a:lnSpc>
                <a:spcPct val="100000"/>
              </a:lnSpc>
              <a:spcBef>
                <a:spcPct val="0"/>
              </a:spcBef>
              <a:spcAft>
                <a:spcPts val="0"/>
              </a:spcAft>
              <a:buClrTx/>
              <a:buSzTx/>
              <a:buFontTx/>
              <a:buNone/>
              <a:tabLst/>
              <a:defRPr/>
            </a:pPr>
            <a:r>
              <a:rPr kumimoji="0" lang="en-US" altLang="ja-JP"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hlinkClick r:id="rId4"/>
              </a:rPr>
              <a:t>https://lgpos.task-asp.net/cu/270008/ea/residents/procedures/apply/8f22b607-3bb9-49c8-93a7-a16fcc6116a3/start</a:t>
            </a:r>
            <a:endParaRPr kumimoji="0" lang="en-US" altLang="ja-JP"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sp>
        <p:nvSpPr>
          <p:cNvPr id="4" name="テキスト ボックス 3">
            <a:extLst>
              <a:ext uri="{FF2B5EF4-FFF2-40B4-BE49-F238E27FC236}">
                <a16:creationId xmlns:a16="http://schemas.microsoft.com/office/drawing/2014/main" id="{99F865EE-0B18-4B56-9926-1216DC81BAC8}"/>
              </a:ext>
            </a:extLst>
          </p:cNvPr>
          <p:cNvSpPr txBox="1"/>
          <p:nvPr/>
        </p:nvSpPr>
        <p:spPr>
          <a:xfrm>
            <a:off x="114402" y="5253157"/>
            <a:ext cx="914400" cy="286104"/>
          </a:xfrm>
          <a:prstGeom prst="rect">
            <a:avLst/>
          </a:prstGeom>
          <a:noFill/>
        </p:spPr>
        <p:txBody>
          <a:bodyPr wrap="square" rtlCol="0">
            <a:spAutoFit/>
          </a:bodyPr>
          <a:lstStyle/>
          <a:p>
            <a:pPr marL="0" marR="0" lvl="0" indent="0" algn="l" defTabSz="457200" rtl="0" eaLnBrk="1" fontAlgn="auto" latinLnBrk="1" hangingPunct="1">
              <a:lnSpc>
                <a:spcPct val="100000"/>
              </a:lnSpc>
              <a:spcBef>
                <a:spcPct val="0"/>
              </a:spcBef>
              <a:spcAft>
                <a:spcPts val="0"/>
              </a:spcAft>
              <a:buClrTx/>
              <a:buSzTx/>
              <a:buFontTx/>
              <a:buNone/>
              <a:tabLst/>
              <a:defRPr/>
            </a:pPr>
            <a:r>
              <a:rPr kumimoji="0" lang="ja-JP" altLang="en-US"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rPr>
              <a:t>（</a:t>
            </a:r>
            <a:r>
              <a:rPr kumimoji="0" lang="en-US" altLang="ja-JP"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rPr>
              <a:t>URL</a:t>
            </a:r>
            <a:r>
              <a:rPr kumimoji="0" lang="ja-JP" altLang="en-US"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rPr>
              <a:t>）</a:t>
            </a:r>
            <a:endParaRPr kumimoji="0" lang="en-US" altLang="ja-JP" sz="1259" b="0" i="0" u="none" strike="noStrike" kern="1200" cap="none" spc="0" normalizeH="0" baseline="0" noProof="0" dirty="0">
              <a:ln>
                <a:noFill/>
              </a:ln>
              <a:solidFill>
                <a:srgbClr val="000000"/>
              </a:solidFill>
              <a:effectLst/>
              <a:uLnTx/>
              <a:uFillTx/>
              <a:latin typeface="UD デジタル 教科書体 NK-B" panose="02020700000000000000" pitchFamily="18" charset="-128"/>
              <a:ea typeface="UD デジタル 教科書体 NK-B" panose="02020700000000000000" pitchFamily="18" charset="-128"/>
              <a:cs typeface="+mn-cs"/>
            </a:endParaRPr>
          </a:p>
        </p:txBody>
      </p:sp>
      <p:pic>
        <p:nvPicPr>
          <p:cNvPr id="12" name="図 11">
            <a:extLst>
              <a:ext uri="{FF2B5EF4-FFF2-40B4-BE49-F238E27FC236}">
                <a16:creationId xmlns:a16="http://schemas.microsoft.com/office/drawing/2014/main" id="{D505D2EB-3B81-4D8F-95CE-1099C41BE0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4678" y="6113815"/>
            <a:ext cx="813444" cy="813444"/>
          </a:xfrm>
          <a:prstGeom prst="rect">
            <a:avLst/>
          </a:prstGeom>
        </p:spPr>
      </p:pic>
    </p:spTree>
    <p:extLst>
      <p:ext uri="{BB962C8B-B14F-4D97-AF65-F5344CB8AC3E}">
        <p14:creationId xmlns:p14="http://schemas.microsoft.com/office/powerpoint/2010/main" val="15694600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929</TotalTime>
  <Words>821</Words>
  <Application>Microsoft Office PowerPoint</Application>
  <PresentationFormat>ユーザー設定</PresentationFormat>
  <Paragraphs>81</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HGP創英角ｺﾞｼｯｸUB</vt:lpstr>
      <vt:lpstr>HG丸ｺﾞｼｯｸM-PRO</vt:lpstr>
      <vt:lpstr>UD デジタル 教科書体 NK-B</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川上　瑠莉</dc:creator>
  <cp:lastModifiedBy>川田　桃子</cp:lastModifiedBy>
  <cp:revision>137</cp:revision>
  <cp:lastPrinted>2023-12-01T01:29:19Z</cp:lastPrinted>
  <dcterms:created xsi:type="dcterms:W3CDTF">2021-10-19T05:38:20Z</dcterms:created>
  <dcterms:modified xsi:type="dcterms:W3CDTF">2023-12-01T01:29:56Z</dcterms:modified>
</cp:coreProperties>
</file>