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828" r:id="rId2"/>
  </p:sldMasterIdLst>
  <p:sldIdLst>
    <p:sldId id="256" r:id="rId3"/>
    <p:sldId id="257" r:id="rId4"/>
  </p:sldIdLst>
  <p:sldSz cx="7199313" cy="10260013"/>
  <p:notesSz cx="6807200" cy="9939338"/>
  <p:defaultTextStyle>
    <a:defPPr>
      <a:defRPr lang="en-US"/>
    </a:defPPr>
    <a:lvl1pPr marL="0" algn="l" defTabSz="925561" rtl="0" eaLnBrk="1" latinLnBrk="0" hangingPunct="1">
      <a:defRPr sz="1822" kern="1200">
        <a:solidFill>
          <a:schemeClr val="tx1"/>
        </a:solidFill>
        <a:latin typeface="+mn-lt"/>
        <a:ea typeface="+mn-ea"/>
        <a:cs typeface="+mn-cs"/>
      </a:defRPr>
    </a:lvl1pPr>
    <a:lvl2pPr marL="462780" algn="l" defTabSz="925561" rtl="0" eaLnBrk="1" latinLnBrk="0" hangingPunct="1">
      <a:defRPr sz="1822" kern="1200">
        <a:solidFill>
          <a:schemeClr val="tx1"/>
        </a:solidFill>
        <a:latin typeface="+mn-lt"/>
        <a:ea typeface="+mn-ea"/>
        <a:cs typeface="+mn-cs"/>
      </a:defRPr>
    </a:lvl2pPr>
    <a:lvl3pPr marL="925561" algn="l" defTabSz="925561" rtl="0" eaLnBrk="1" latinLnBrk="0" hangingPunct="1">
      <a:defRPr sz="1822" kern="1200">
        <a:solidFill>
          <a:schemeClr val="tx1"/>
        </a:solidFill>
        <a:latin typeface="+mn-lt"/>
        <a:ea typeface="+mn-ea"/>
        <a:cs typeface="+mn-cs"/>
      </a:defRPr>
    </a:lvl3pPr>
    <a:lvl4pPr marL="1388340" algn="l" defTabSz="925561" rtl="0" eaLnBrk="1" latinLnBrk="0" hangingPunct="1">
      <a:defRPr sz="1822" kern="1200">
        <a:solidFill>
          <a:schemeClr val="tx1"/>
        </a:solidFill>
        <a:latin typeface="+mn-lt"/>
        <a:ea typeface="+mn-ea"/>
        <a:cs typeface="+mn-cs"/>
      </a:defRPr>
    </a:lvl4pPr>
    <a:lvl5pPr marL="1851120" algn="l" defTabSz="925561" rtl="0" eaLnBrk="1" latinLnBrk="0" hangingPunct="1">
      <a:defRPr sz="1822" kern="1200">
        <a:solidFill>
          <a:schemeClr val="tx1"/>
        </a:solidFill>
        <a:latin typeface="+mn-lt"/>
        <a:ea typeface="+mn-ea"/>
        <a:cs typeface="+mn-cs"/>
      </a:defRPr>
    </a:lvl5pPr>
    <a:lvl6pPr marL="2313901" algn="l" defTabSz="925561" rtl="0" eaLnBrk="1" latinLnBrk="0" hangingPunct="1">
      <a:defRPr sz="1822" kern="1200">
        <a:solidFill>
          <a:schemeClr val="tx1"/>
        </a:solidFill>
        <a:latin typeface="+mn-lt"/>
        <a:ea typeface="+mn-ea"/>
        <a:cs typeface="+mn-cs"/>
      </a:defRPr>
    </a:lvl6pPr>
    <a:lvl7pPr marL="2776682" algn="l" defTabSz="925561" rtl="0" eaLnBrk="1" latinLnBrk="0" hangingPunct="1">
      <a:defRPr sz="1822" kern="1200">
        <a:solidFill>
          <a:schemeClr val="tx1"/>
        </a:solidFill>
        <a:latin typeface="+mn-lt"/>
        <a:ea typeface="+mn-ea"/>
        <a:cs typeface="+mn-cs"/>
      </a:defRPr>
    </a:lvl7pPr>
    <a:lvl8pPr marL="3239461" algn="l" defTabSz="925561" rtl="0" eaLnBrk="1" latinLnBrk="0" hangingPunct="1">
      <a:defRPr sz="1822" kern="1200">
        <a:solidFill>
          <a:schemeClr val="tx1"/>
        </a:solidFill>
        <a:latin typeface="+mn-lt"/>
        <a:ea typeface="+mn-ea"/>
        <a:cs typeface="+mn-cs"/>
      </a:defRPr>
    </a:lvl8pPr>
    <a:lvl9pPr marL="3702241" algn="l" defTabSz="925561" rtl="0" eaLnBrk="1" latinLnBrk="0" hangingPunct="1">
      <a:defRPr sz="182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上　瑠莉" initials="川上　瑠莉" lastIdx="2" clrIdx="0">
    <p:extLst>
      <p:ext uri="{19B8F6BF-5375-455C-9EA6-DF929625EA0E}">
        <p15:presenceInfo xmlns:p15="http://schemas.microsoft.com/office/powerpoint/2012/main" userId="S-1-5-21-161959346-1900351369-444732941-1666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FFCCCC"/>
    <a:srgbClr val="333399"/>
    <a:srgbClr val="5669CA"/>
    <a:srgbClr val="FF9900"/>
    <a:srgbClr val="FFFF99"/>
    <a:srgbClr val="FFFF66"/>
    <a:srgbClr val="FFFF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4660"/>
  </p:normalViewPr>
  <p:slideViewPr>
    <p:cSldViewPr snapToGrid="0">
      <p:cViewPr varScale="1">
        <p:scale>
          <a:sx n="76" d="100"/>
          <a:sy n="76" d="100"/>
        </p:scale>
        <p:origin x="190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99916" y="1682372"/>
            <a:ext cx="5399485" cy="3572005"/>
          </a:xfrm>
        </p:spPr>
        <p:txBody>
          <a:bodyPr anchor="b">
            <a:normAutofit/>
          </a:bodyPr>
          <a:lstStyle>
            <a:lvl1pPr algn="ctr">
              <a:defRPr sz="3160"/>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6" y="5388885"/>
            <a:ext cx="5399485" cy="2477127"/>
          </a:xfrm>
        </p:spPr>
        <p:txBody>
          <a:bodyPr>
            <a:normAutofit/>
          </a:bodyPr>
          <a:lstStyle>
            <a:lvl1pPr marL="0" indent="0" algn="ctr">
              <a:buNone/>
              <a:defRPr sz="1264">
                <a:solidFill>
                  <a:schemeClr val="tx1">
                    <a:lumMod val="75000"/>
                    <a:lumOff val="25000"/>
                  </a:schemeClr>
                </a:solidFill>
              </a:defRPr>
            </a:lvl1pPr>
            <a:lvl2pPr marL="240815" indent="0" algn="ctr">
              <a:buNone/>
              <a:defRPr sz="1474"/>
            </a:lvl2pPr>
            <a:lvl3pPr marL="481628" indent="0" algn="ctr">
              <a:buNone/>
              <a:defRPr sz="1264"/>
            </a:lvl3pPr>
            <a:lvl4pPr marL="722442" indent="0" algn="ctr">
              <a:buNone/>
              <a:defRPr sz="1054"/>
            </a:lvl4pPr>
            <a:lvl5pPr marL="963255" indent="0" algn="ctr">
              <a:buNone/>
              <a:defRPr sz="1054"/>
            </a:lvl5pPr>
            <a:lvl6pPr marL="1204071" indent="0" algn="ctr">
              <a:buNone/>
              <a:defRPr sz="1054"/>
            </a:lvl6pPr>
            <a:lvl7pPr marL="1444885" indent="0" algn="ctr">
              <a:buNone/>
              <a:defRPr sz="1054"/>
            </a:lvl7pPr>
            <a:lvl8pPr marL="1685698" indent="0" algn="ctr">
              <a:buNone/>
              <a:defRPr sz="1054"/>
            </a:lvl8pPr>
            <a:lvl9pPr marL="1926513" indent="0" algn="ctr">
              <a:buNone/>
              <a:defRPr sz="105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05654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42261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8" y="539125"/>
            <a:ext cx="1552352" cy="869488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94953" y="539126"/>
            <a:ext cx="4567064" cy="86948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626367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47938" y="1135441"/>
            <a:ext cx="5939433" cy="5335207"/>
          </a:xfrm>
        </p:spPr>
        <p:txBody>
          <a:bodyPr anchor="b">
            <a:normAutofit/>
          </a:bodyPr>
          <a:lstStyle>
            <a:lvl1pPr algn="l">
              <a:lnSpc>
                <a:spcPct val="85000"/>
              </a:lnSpc>
              <a:defRPr sz="6298" spc="-39"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49574" y="6665898"/>
            <a:ext cx="5939433" cy="1710002"/>
          </a:xfrm>
        </p:spPr>
        <p:txBody>
          <a:bodyPr lIns="91440" rIns="91440">
            <a:normAutofit/>
          </a:bodyPr>
          <a:lstStyle>
            <a:lvl1pPr marL="0" indent="0" algn="l">
              <a:buNone/>
              <a:defRPr sz="1890" cap="all" spc="157" baseline="0">
                <a:solidFill>
                  <a:schemeClr val="tx2"/>
                </a:solidFill>
                <a:latin typeface="+mj-lt"/>
              </a:defRPr>
            </a:lvl1pPr>
            <a:lvl2pPr marL="359954" indent="0" algn="ctr">
              <a:buNone/>
              <a:defRPr sz="1890"/>
            </a:lvl2pPr>
            <a:lvl3pPr marL="719907" indent="0" algn="ctr">
              <a:buNone/>
              <a:defRPr sz="1890"/>
            </a:lvl3pPr>
            <a:lvl4pPr marL="1079861" indent="0" algn="ctr">
              <a:buNone/>
              <a:defRPr sz="1575"/>
            </a:lvl4pPr>
            <a:lvl5pPr marL="1439814" indent="0" algn="ctr">
              <a:buNone/>
              <a:defRPr sz="1575"/>
            </a:lvl5pPr>
            <a:lvl6pPr marL="1799768" indent="0" algn="ctr">
              <a:buNone/>
              <a:defRPr sz="1575"/>
            </a:lvl6pPr>
            <a:lvl7pPr marL="2159721" indent="0" algn="ctr">
              <a:buNone/>
              <a:defRPr sz="1575"/>
            </a:lvl7pPr>
            <a:lvl8pPr marL="2519675" indent="0" algn="ctr">
              <a:buNone/>
              <a:defRPr sz="1575"/>
            </a:lvl8pPr>
            <a:lvl9pPr marL="2879628" indent="0" algn="ctr">
              <a:buNone/>
              <a:defRPr sz="157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071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34448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1135441"/>
            <a:ext cx="5939433" cy="5335207"/>
          </a:xfrm>
        </p:spPr>
        <p:txBody>
          <a:bodyPr anchor="b" anchorCtr="0">
            <a:normAutofit/>
          </a:bodyPr>
          <a:lstStyle>
            <a:lvl1pPr>
              <a:lnSpc>
                <a:spcPct val="85000"/>
              </a:lnSpc>
              <a:defRPr sz="6298"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6662169"/>
            <a:ext cx="5939433" cy="1710002"/>
          </a:xfrm>
        </p:spPr>
        <p:txBody>
          <a:bodyPr lIns="91440" rIns="91440" anchor="t" anchorCtr="0">
            <a:normAutofit/>
          </a:bodyPr>
          <a:lstStyle>
            <a:lvl1pPr marL="0" indent="0">
              <a:buNone/>
              <a:defRPr sz="1890" cap="all" spc="157" baseline="0">
                <a:solidFill>
                  <a:schemeClr val="tx2"/>
                </a:solidFill>
                <a:latin typeface="+mj-lt"/>
              </a:defRPr>
            </a:lvl1pPr>
            <a:lvl2pPr marL="359954" indent="0">
              <a:buNone/>
              <a:defRPr sz="1417">
                <a:solidFill>
                  <a:schemeClr val="tx1">
                    <a:tint val="75000"/>
                  </a:schemeClr>
                </a:solidFill>
              </a:defRPr>
            </a:lvl2pPr>
            <a:lvl3pPr marL="719907" indent="0">
              <a:buNone/>
              <a:defRPr sz="1260">
                <a:solidFill>
                  <a:schemeClr val="tx1">
                    <a:tint val="75000"/>
                  </a:schemeClr>
                </a:solidFill>
              </a:defRPr>
            </a:lvl3pPr>
            <a:lvl4pPr marL="1079861" indent="0">
              <a:buNone/>
              <a:defRPr sz="1102">
                <a:solidFill>
                  <a:schemeClr val="tx1">
                    <a:tint val="75000"/>
                  </a:schemeClr>
                </a:solidFill>
              </a:defRPr>
            </a:lvl4pPr>
            <a:lvl5pPr marL="1439814" indent="0">
              <a:buNone/>
              <a:defRPr sz="1102">
                <a:solidFill>
                  <a:schemeClr val="tx1">
                    <a:tint val="75000"/>
                  </a:schemeClr>
                </a:solidFill>
              </a:defRPr>
            </a:lvl5pPr>
            <a:lvl6pPr marL="1799768" indent="0">
              <a:buNone/>
              <a:defRPr sz="1102">
                <a:solidFill>
                  <a:schemeClr val="tx1">
                    <a:tint val="75000"/>
                  </a:schemeClr>
                </a:solidFill>
              </a:defRPr>
            </a:lvl6pPr>
            <a:lvl7pPr marL="2159721" indent="0">
              <a:buNone/>
              <a:defRPr sz="1102">
                <a:solidFill>
                  <a:schemeClr val="tx1">
                    <a:tint val="75000"/>
                  </a:schemeClr>
                </a:solidFill>
              </a:defRPr>
            </a:lvl7pPr>
            <a:lvl8pPr marL="2519675" indent="0">
              <a:buNone/>
              <a:defRPr sz="1102">
                <a:solidFill>
                  <a:schemeClr val="tx1">
                    <a:tint val="75000"/>
                  </a:schemeClr>
                </a:solidFill>
              </a:defRPr>
            </a:lvl8pPr>
            <a:lvl9pPr marL="2879628" indent="0">
              <a:buNone/>
              <a:defRPr sz="110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5065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647938" y="428779"/>
            <a:ext cx="5939433" cy="217042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47938" y="2761338"/>
            <a:ext cx="2915722" cy="601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71650" y="2761339"/>
            <a:ext cx="2915722" cy="601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799354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647938" y="428779"/>
            <a:ext cx="5939433" cy="217042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647938" y="3863339"/>
            <a:ext cx="2915722" cy="50540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71650"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71650" y="3863339"/>
            <a:ext cx="2915722" cy="50540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436179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8889463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876226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1" y="0"/>
            <a:ext cx="2391971" cy="102600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385641" y="0"/>
            <a:ext cx="37796" cy="10260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9974" y="889200"/>
            <a:ext cx="1889820" cy="3420004"/>
          </a:xfrm>
        </p:spPr>
        <p:txBody>
          <a:bodyPr anchor="b">
            <a:normAutofit/>
          </a:bodyPr>
          <a:lstStyle>
            <a:lvl1pPr>
              <a:defRPr sz="2834"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834730" y="1094401"/>
            <a:ext cx="3833634" cy="7866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69974" y="4377605"/>
            <a:ext cx="1889820" cy="5055389"/>
          </a:xfrm>
        </p:spPr>
        <p:txBody>
          <a:bodyPr lIns="91440" rIns="91440">
            <a:normAutofit/>
          </a:bodyPr>
          <a:lstStyle>
            <a:lvl1pPr marL="0" indent="0">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a:t>マスター テキストの書式設定</a:t>
            </a:r>
          </a:p>
        </p:txBody>
      </p:sp>
      <p:sp>
        <p:nvSpPr>
          <p:cNvPr id="5" name="Date Placeholder 4"/>
          <p:cNvSpPr>
            <a:spLocks noGrp="1"/>
          </p:cNvSpPr>
          <p:nvPr>
            <p:ph type="dt" sz="half" idx="10"/>
          </p:nvPr>
        </p:nvSpPr>
        <p:spPr>
          <a:xfrm>
            <a:off x="274883" y="9664260"/>
            <a:ext cx="1546217" cy="546251"/>
          </a:xfrm>
        </p:spPr>
        <p:txBody>
          <a:bodyPr/>
          <a:lstStyle>
            <a:lvl1pPr algn="l">
              <a:defRPr/>
            </a:lvl1pPr>
          </a:lstStyle>
          <a:p>
            <a:fld id="{803A35C5-A4AF-4987-B4C7-6F2DC6E9EF3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a:xfrm>
            <a:off x="2834730" y="9664260"/>
            <a:ext cx="2744738" cy="546251"/>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338555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187615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1" y="7410009"/>
            <a:ext cx="7197438" cy="2850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353273"/>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7592409"/>
            <a:ext cx="5972055" cy="1231202"/>
          </a:xfrm>
        </p:spPr>
        <p:txBody>
          <a:bodyPr tIns="0" bIns="0" anchor="b">
            <a:noAutofit/>
          </a:bodyPr>
          <a:lstStyle>
            <a:lvl1pPr>
              <a:defRPr sz="2834"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0" y="0"/>
            <a:ext cx="7199304" cy="7353273"/>
          </a:xfrm>
          <a:solidFill>
            <a:schemeClr val="bg2">
              <a:lumMod val="90000"/>
            </a:schemeClr>
          </a:solidFill>
        </p:spPr>
        <p:txBody>
          <a:bodyPr lIns="457200" tIns="457200"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647938" y="8837291"/>
            <a:ext cx="5975430" cy="889201"/>
          </a:xfrm>
        </p:spPr>
        <p:txBody>
          <a:bodyPr lIns="91440" tIns="0" rIns="91440" bIns="0">
            <a:normAutofit/>
          </a:bodyPr>
          <a:lstStyle>
            <a:lvl1pPr marL="0" indent="0">
              <a:spcBef>
                <a:spcPts val="0"/>
              </a:spcBef>
              <a:spcAft>
                <a:spcPts val="472"/>
              </a:spcAft>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152820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5315075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5152009" y="616831"/>
            <a:ext cx="1552352" cy="861718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616831"/>
            <a:ext cx="4567064" cy="8617181"/>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288713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561897"/>
            <a:ext cx="6209407" cy="4265593"/>
          </a:xfrm>
        </p:spPr>
        <p:txBody>
          <a:bodyPr anchor="b">
            <a:normAutofit/>
          </a:bodyPr>
          <a:lstStyle>
            <a:lvl1pPr>
              <a:defRPr sz="316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811036"/>
            <a:ext cx="6209407" cy="2244377"/>
          </a:xfrm>
        </p:spPr>
        <p:txBody>
          <a:bodyPr anchor="t">
            <a:normAutofit/>
          </a:bodyPr>
          <a:lstStyle>
            <a:lvl1pPr marL="0" indent="0">
              <a:buNone/>
              <a:defRPr sz="1264">
                <a:solidFill>
                  <a:schemeClr val="tx1">
                    <a:lumMod val="75000"/>
                    <a:lumOff val="25000"/>
                  </a:schemeClr>
                </a:solidFill>
              </a:defRPr>
            </a:lvl1pPr>
            <a:lvl2pPr marL="240815" indent="0">
              <a:buNone/>
              <a:defRPr sz="948">
                <a:solidFill>
                  <a:schemeClr val="tx1">
                    <a:tint val="75000"/>
                  </a:schemeClr>
                </a:solidFill>
              </a:defRPr>
            </a:lvl2pPr>
            <a:lvl3pPr marL="481628" indent="0">
              <a:buNone/>
              <a:defRPr sz="843">
                <a:solidFill>
                  <a:schemeClr val="tx1">
                    <a:tint val="75000"/>
                  </a:schemeClr>
                </a:solidFill>
              </a:defRPr>
            </a:lvl3pPr>
            <a:lvl4pPr marL="722442" indent="0">
              <a:buNone/>
              <a:defRPr sz="738">
                <a:solidFill>
                  <a:schemeClr val="tx1">
                    <a:tint val="75000"/>
                  </a:schemeClr>
                </a:solidFill>
              </a:defRPr>
            </a:lvl4pPr>
            <a:lvl5pPr marL="963255" indent="0">
              <a:buNone/>
              <a:defRPr sz="738">
                <a:solidFill>
                  <a:schemeClr val="tx1">
                    <a:tint val="75000"/>
                  </a:schemeClr>
                </a:solidFill>
              </a:defRPr>
            </a:lvl5pPr>
            <a:lvl6pPr marL="1204071" indent="0">
              <a:buNone/>
              <a:defRPr sz="738">
                <a:solidFill>
                  <a:schemeClr val="tx1">
                    <a:tint val="75000"/>
                  </a:schemeClr>
                </a:solidFill>
              </a:defRPr>
            </a:lvl6pPr>
            <a:lvl7pPr marL="1444885" indent="0">
              <a:buNone/>
              <a:defRPr sz="738">
                <a:solidFill>
                  <a:schemeClr val="tx1">
                    <a:tint val="75000"/>
                  </a:schemeClr>
                </a:solidFill>
              </a:defRPr>
            </a:lvl7pPr>
            <a:lvl8pPr marL="1685698" indent="0">
              <a:buNone/>
              <a:defRPr sz="738">
                <a:solidFill>
                  <a:schemeClr val="tx1">
                    <a:tint val="75000"/>
                  </a:schemeClr>
                </a:solidFill>
              </a:defRPr>
            </a:lvl8pPr>
            <a:lvl9pPr marL="1926513" indent="0">
              <a:buNone/>
              <a:defRPr sz="7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64870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904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4099270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99045" y="2516162"/>
            <a:ext cx="3044709" cy="1235300"/>
          </a:xfrm>
        </p:spPr>
        <p:txBody>
          <a:bodyPr anchor="b">
            <a:normAutofit/>
          </a:bodyPr>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4" name="Content Placeholder 3"/>
          <p:cNvSpPr>
            <a:spLocks noGrp="1"/>
          </p:cNvSpPr>
          <p:nvPr>
            <p:ph sz="half" idx="2"/>
          </p:nvPr>
        </p:nvSpPr>
        <p:spPr>
          <a:xfrm>
            <a:off x="499045" y="3751461"/>
            <a:ext cx="3044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5" y="2516158"/>
            <a:ext cx="3059709" cy="1235299"/>
          </a:xfrm>
        </p:spPr>
        <p:txBody>
          <a:bodyPr anchor="b"/>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6" name="Content Placeholder 5"/>
          <p:cNvSpPr>
            <a:spLocks noGrp="1"/>
          </p:cNvSpPr>
          <p:nvPr>
            <p:ph sz="quarter" idx="4"/>
          </p:nvPr>
        </p:nvSpPr>
        <p:spPr>
          <a:xfrm>
            <a:off x="3644655" y="3751461"/>
            <a:ext cx="3059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66456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84820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70937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5"/>
            <a:ext cx="2321779" cy="2393998"/>
          </a:xfrm>
        </p:spPr>
        <p:txBody>
          <a:bodyPr anchor="b">
            <a:normAutofit/>
          </a:bodyPr>
          <a:lstStyle>
            <a:lvl1pPr>
              <a:defRPr sz="1686" b="0"/>
            </a:lvl1pPr>
          </a:lstStyle>
          <a:p>
            <a:r>
              <a:rPr lang="ja-JP" altLang="en-US"/>
              <a:t>マスター タイトルの書式設定</a:t>
            </a:r>
            <a:endParaRPr lang="en-US" dirty="0"/>
          </a:p>
        </p:txBody>
      </p:sp>
      <p:sp>
        <p:nvSpPr>
          <p:cNvPr id="3" name="Content Placeholder 2"/>
          <p:cNvSpPr>
            <a:spLocks noGrp="1"/>
          </p:cNvSpPr>
          <p:nvPr>
            <p:ph idx="1"/>
          </p:nvPr>
        </p:nvSpPr>
        <p:spPr>
          <a:xfrm>
            <a:off x="3059710" y="1482004"/>
            <a:ext cx="3644652" cy="7296008"/>
          </a:xfrm>
        </p:spPr>
        <p:txBody>
          <a:bodyPr/>
          <a:lstStyle>
            <a:lvl1pPr>
              <a:defRPr sz="1686"/>
            </a:lvl1pPr>
            <a:lvl2pPr>
              <a:defRPr sz="1474"/>
            </a:lvl2pPr>
            <a:lvl3pPr>
              <a:defRPr sz="1264"/>
            </a:lvl3pPr>
            <a:lvl4pPr>
              <a:defRPr sz="1054"/>
            </a:lvl4pPr>
            <a:lvl5pPr>
              <a:defRPr sz="1054"/>
            </a:lvl5pPr>
            <a:lvl6pPr>
              <a:defRPr sz="1054"/>
            </a:lvl6pPr>
            <a:lvl7pPr>
              <a:defRPr sz="1054"/>
            </a:lvl7pPr>
            <a:lvl8pPr>
              <a:defRPr sz="1054"/>
            </a:lvl8pPr>
            <a:lvl9pPr>
              <a:defRPr sz="105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6753" y="3078007"/>
            <a:ext cx="2321779" cy="5700009"/>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4277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2"/>
            <a:ext cx="2321779" cy="2394003"/>
          </a:xfrm>
        </p:spPr>
        <p:txBody>
          <a:bodyPr anchor="b">
            <a:normAutofit/>
          </a:bodyPr>
          <a:lstStyle>
            <a:lvl1pPr>
              <a:defRPr sz="1686"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059710" y="1482004"/>
            <a:ext cx="3644652" cy="7296008"/>
          </a:xfrm>
        </p:spPr>
        <p:txBody>
          <a:bodyPr/>
          <a:lstStyle>
            <a:lvl1pPr marL="0" indent="0">
              <a:buNone/>
              <a:defRPr sz="1686"/>
            </a:lvl1pPr>
            <a:lvl2pPr marL="240815" indent="0">
              <a:buNone/>
              <a:defRPr sz="1474"/>
            </a:lvl2pPr>
            <a:lvl3pPr marL="481628" indent="0">
              <a:buNone/>
              <a:defRPr sz="1264"/>
            </a:lvl3pPr>
            <a:lvl4pPr marL="722442" indent="0">
              <a:buNone/>
              <a:defRPr sz="1054"/>
            </a:lvl4pPr>
            <a:lvl5pPr marL="963255" indent="0">
              <a:buNone/>
              <a:defRPr sz="1054"/>
            </a:lvl5pPr>
            <a:lvl6pPr marL="1204071" indent="0">
              <a:buNone/>
              <a:defRPr sz="1054"/>
            </a:lvl6pPr>
            <a:lvl7pPr marL="1444885" indent="0">
              <a:buNone/>
              <a:defRPr sz="1054"/>
            </a:lvl7pPr>
            <a:lvl8pPr marL="1685698" indent="0">
              <a:buNone/>
              <a:defRPr sz="1054"/>
            </a:lvl8pPr>
            <a:lvl9pPr marL="1926513" indent="0">
              <a:buNone/>
              <a:defRPr sz="105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6753" y="3078008"/>
            <a:ext cx="2321779" cy="5700007"/>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29686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9045" y="547204"/>
            <a:ext cx="6209407" cy="1983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9045" y="2736005"/>
            <a:ext cx="6209407" cy="650988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5" y="9509514"/>
            <a:ext cx="1619845" cy="546251"/>
          </a:xfrm>
          <a:prstGeom prst="rect">
            <a:avLst/>
          </a:prstGeom>
        </p:spPr>
        <p:txBody>
          <a:bodyPr vert="horz" lIns="91440" tIns="45720" rIns="91440" bIns="45720" rtlCol="0" anchor="ctr"/>
          <a:lstStyle>
            <a:lvl1pPr algn="l">
              <a:defRPr sz="580">
                <a:solidFill>
                  <a:schemeClr val="tx1">
                    <a:lumMod val="65000"/>
                    <a:lumOff val="35000"/>
                  </a:schemeClr>
                </a:solidFill>
              </a:defRPr>
            </a:lvl1p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3"/>
          </p:nvPr>
        </p:nvSpPr>
        <p:spPr>
          <a:xfrm>
            <a:off x="2384774" y="9509514"/>
            <a:ext cx="2429769" cy="546251"/>
          </a:xfrm>
          <a:prstGeom prst="rect">
            <a:avLst/>
          </a:prstGeom>
        </p:spPr>
        <p:txBody>
          <a:bodyPr vert="horz" lIns="91440" tIns="45720" rIns="91440" bIns="45720" rtlCol="0" anchor="ctr"/>
          <a:lstStyle>
            <a:lvl1pPr algn="ctr">
              <a:defRPr sz="58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5088606" y="9509514"/>
            <a:ext cx="1619845" cy="546251"/>
          </a:xfrm>
          <a:prstGeom prst="rect">
            <a:avLst/>
          </a:prstGeom>
        </p:spPr>
        <p:txBody>
          <a:bodyPr vert="horz" lIns="91440" tIns="45720" rIns="91440" bIns="45720" rtlCol="0" anchor="ctr"/>
          <a:lstStyle>
            <a:lvl1pPr algn="r">
              <a:defRPr sz="580">
                <a:solidFill>
                  <a:schemeClr val="tx1">
                    <a:tint val="75000"/>
                  </a:schemeClr>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5079121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81628" rtl="0" eaLnBrk="1" latinLnBrk="0" hangingPunct="1">
        <a:lnSpc>
          <a:spcPct val="90000"/>
        </a:lnSpc>
        <a:spcBef>
          <a:spcPct val="0"/>
        </a:spcBef>
        <a:buNone/>
        <a:defRPr kumimoji="1" sz="2318" kern="1200">
          <a:solidFill>
            <a:schemeClr val="tx1"/>
          </a:solidFill>
          <a:latin typeface="+mj-lt"/>
          <a:ea typeface="+mj-ea"/>
          <a:cs typeface="+mj-cs"/>
        </a:defRPr>
      </a:lvl1pPr>
    </p:titleStyle>
    <p:bodyStyle>
      <a:lvl1pPr marL="120407" indent="-120407" algn="l" defTabSz="481628" rtl="0" eaLnBrk="1" latinLnBrk="0" hangingPunct="1">
        <a:lnSpc>
          <a:spcPct val="90000"/>
        </a:lnSpc>
        <a:spcBef>
          <a:spcPts val="527"/>
        </a:spcBef>
        <a:buFont typeface="Wingdings 2" pitchFamily="18" charset="2"/>
        <a:buChar char=""/>
        <a:defRPr kumimoji="1" sz="1474" kern="1200">
          <a:solidFill>
            <a:schemeClr val="tx1"/>
          </a:solidFill>
          <a:latin typeface="+mn-lt"/>
          <a:ea typeface="+mn-ea"/>
          <a:cs typeface="+mn-cs"/>
        </a:defRPr>
      </a:lvl1pPr>
      <a:lvl2pPr marL="361220" indent="-120407" algn="l" defTabSz="481628" rtl="0" eaLnBrk="1" latinLnBrk="0" hangingPunct="1">
        <a:lnSpc>
          <a:spcPct val="90000"/>
        </a:lnSpc>
        <a:spcBef>
          <a:spcPts val="263"/>
        </a:spcBef>
        <a:buFont typeface="Wingdings 2" pitchFamily="18" charset="2"/>
        <a:buChar char=""/>
        <a:defRPr kumimoji="1" sz="1264" kern="1200">
          <a:solidFill>
            <a:schemeClr val="tx1"/>
          </a:solidFill>
          <a:latin typeface="+mn-lt"/>
          <a:ea typeface="+mn-ea"/>
          <a:cs typeface="+mn-cs"/>
        </a:defRPr>
      </a:lvl2pPr>
      <a:lvl3pPr marL="602035" indent="-120407" algn="l" defTabSz="481628" rtl="0" eaLnBrk="1" latinLnBrk="0" hangingPunct="1">
        <a:lnSpc>
          <a:spcPct val="90000"/>
        </a:lnSpc>
        <a:spcBef>
          <a:spcPts val="263"/>
        </a:spcBef>
        <a:buFont typeface="Wingdings 2" pitchFamily="18" charset="2"/>
        <a:buChar char=""/>
        <a:defRPr kumimoji="1" sz="1054" kern="1200">
          <a:solidFill>
            <a:schemeClr val="tx1"/>
          </a:solidFill>
          <a:latin typeface="+mn-lt"/>
          <a:ea typeface="+mn-ea"/>
          <a:cs typeface="+mn-cs"/>
        </a:defRPr>
      </a:lvl3pPr>
      <a:lvl4pPr marL="842849"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4pPr>
      <a:lvl5pPr marL="1083663"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5pPr>
      <a:lvl6pPr marL="1324477"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6pPr>
      <a:lvl7pPr marL="1565291"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7pPr>
      <a:lvl8pPr marL="1806106"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8pPr>
      <a:lvl9pPr marL="2046920"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9pPr>
    </p:bodyStyle>
    <p:otherStyle>
      <a:defPPr>
        <a:defRPr lang="en-US"/>
      </a:defPPr>
      <a:lvl1pPr marL="0" algn="l" defTabSz="481628" rtl="0" eaLnBrk="1" latinLnBrk="0" hangingPunct="1">
        <a:defRPr kumimoji="1" sz="948" kern="1200">
          <a:solidFill>
            <a:schemeClr val="tx1"/>
          </a:solidFill>
          <a:latin typeface="+mn-lt"/>
          <a:ea typeface="+mn-ea"/>
          <a:cs typeface="+mn-cs"/>
        </a:defRPr>
      </a:lvl1pPr>
      <a:lvl2pPr marL="240815" algn="l" defTabSz="481628" rtl="0" eaLnBrk="1" latinLnBrk="0" hangingPunct="1">
        <a:defRPr kumimoji="1" sz="948" kern="1200">
          <a:solidFill>
            <a:schemeClr val="tx1"/>
          </a:solidFill>
          <a:latin typeface="+mn-lt"/>
          <a:ea typeface="+mn-ea"/>
          <a:cs typeface="+mn-cs"/>
        </a:defRPr>
      </a:lvl2pPr>
      <a:lvl3pPr marL="481628" algn="l" defTabSz="481628" rtl="0" eaLnBrk="1" latinLnBrk="0" hangingPunct="1">
        <a:defRPr kumimoji="1" sz="948" kern="1200">
          <a:solidFill>
            <a:schemeClr val="tx1"/>
          </a:solidFill>
          <a:latin typeface="+mn-lt"/>
          <a:ea typeface="+mn-ea"/>
          <a:cs typeface="+mn-cs"/>
        </a:defRPr>
      </a:lvl3pPr>
      <a:lvl4pPr marL="722442" algn="l" defTabSz="481628" rtl="0" eaLnBrk="1" latinLnBrk="0" hangingPunct="1">
        <a:defRPr kumimoji="1" sz="948" kern="1200">
          <a:solidFill>
            <a:schemeClr val="tx1"/>
          </a:solidFill>
          <a:latin typeface="+mn-lt"/>
          <a:ea typeface="+mn-ea"/>
          <a:cs typeface="+mn-cs"/>
        </a:defRPr>
      </a:lvl4pPr>
      <a:lvl5pPr marL="963255" algn="l" defTabSz="481628" rtl="0" eaLnBrk="1" latinLnBrk="0" hangingPunct="1">
        <a:defRPr kumimoji="1" sz="948" kern="1200">
          <a:solidFill>
            <a:schemeClr val="tx1"/>
          </a:solidFill>
          <a:latin typeface="+mn-lt"/>
          <a:ea typeface="+mn-ea"/>
          <a:cs typeface="+mn-cs"/>
        </a:defRPr>
      </a:lvl5pPr>
      <a:lvl6pPr marL="1204071" algn="l" defTabSz="481628" rtl="0" eaLnBrk="1" latinLnBrk="0" hangingPunct="1">
        <a:defRPr kumimoji="1" sz="948" kern="1200">
          <a:solidFill>
            <a:schemeClr val="tx1"/>
          </a:solidFill>
          <a:latin typeface="+mn-lt"/>
          <a:ea typeface="+mn-ea"/>
          <a:cs typeface="+mn-cs"/>
        </a:defRPr>
      </a:lvl6pPr>
      <a:lvl7pPr marL="1444885" algn="l" defTabSz="481628" rtl="0" eaLnBrk="1" latinLnBrk="0" hangingPunct="1">
        <a:defRPr kumimoji="1" sz="948" kern="1200">
          <a:solidFill>
            <a:schemeClr val="tx1"/>
          </a:solidFill>
          <a:latin typeface="+mn-lt"/>
          <a:ea typeface="+mn-ea"/>
          <a:cs typeface="+mn-cs"/>
        </a:defRPr>
      </a:lvl7pPr>
      <a:lvl8pPr marL="1685698" algn="l" defTabSz="481628" rtl="0" eaLnBrk="1" latinLnBrk="0" hangingPunct="1">
        <a:defRPr kumimoji="1" sz="948" kern="1200">
          <a:solidFill>
            <a:schemeClr val="tx1"/>
          </a:solidFill>
          <a:latin typeface="+mn-lt"/>
          <a:ea typeface="+mn-ea"/>
          <a:cs typeface="+mn-cs"/>
        </a:defRPr>
      </a:lvl8pPr>
      <a:lvl9pPr marL="1926513" algn="l" defTabSz="481628" rtl="0" eaLnBrk="1" latinLnBrk="0" hangingPunct="1">
        <a:defRPr kumimoji="1" sz="94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576012"/>
            <a:ext cx="7199314"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476547"/>
            <a:ext cx="7199314" cy="98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47938" y="428779"/>
            <a:ext cx="5939433" cy="217042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2761338"/>
            <a:ext cx="5939434" cy="6019208"/>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7939" y="9664260"/>
            <a:ext cx="1459863" cy="546251"/>
          </a:xfrm>
          <a:prstGeom prst="rect">
            <a:avLst/>
          </a:prstGeom>
        </p:spPr>
        <p:txBody>
          <a:bodyPr vert="horz" lIns="91440" tIns="45720" rIns="91440" bIns="45720" rtlCol="0" anchor="ctr"/>
          <a:lstStyle>
            <a:lvl1pPr algn="l">
              <a:defRPr sz="709">
                <a:solidFill>
                  <a:srgbClr val="FFFFFF"/>
                </a:solidFill>
              </a:defRPr>
            </a:lvl1pPr>
          </a:lstStyle>
          <a:p>
            <a:fld id="{803A35C5-A4AF-4987-B4C7-6F2DC6E9EF3D}" type="datetimeFigureOut">
              <a:rPr kumimoji="1" lang="ja-JP" altLang="en-US" smtClean="0"/>
              <a:t>2024/5/8</a:t>
            </a:fld>
            <a:endParaRPr kumimoji="1" lang="ja-JP" altLang="en-US"/>
          </a:p>
        </p:txBody>
      </p:sp>
      <p:sp>
        <p:nvSpPr>
          <p:cNvPr id="5" name="Footer Placeholder 4"/>
          <p:cNvSpPr>
            <a:spLocks noGrp="1"/>
          </p:cNvSpPr>
          <p:nvPr>
            <p:ph type="ftr" sz="quarter" idx="3"/>
          </p:nvPr>
        </p:nvSpPr>
        <p:spPr>
          <a:xfrm>
            <a:off x="2176674" y="9664260"/>
            <a:ext cx="2847841" cy="546251"/>
          </a:xfrm>
          <a:prstGeom prst="rect">
            <a:avLst/>
          </a:prstGeom>
        </p:spPr>
        <p:txBody>
          <a:bodyPr vert="horz" lIns="91440" tIns="45720" rIns="91440" bIns="45720" rtlCol="0" anchor="ctr"/>
          <a:lstStyle>
            <a:lvl1pPr algn="ctr">
              <a:defRPr sz="709"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5846170" y="9664260"/>
            <a:ext cx="774744" cy="546251"/>
          </a:xfrm>
          <a:prstGeom prst="rect">
            <a:avLst/>
          </a:prstGeom>
        </p:spPr>
        <p:txBody>
          <a:bodyPr vert="horz" lIns="91440" tIns="45720" rIns="91440" bIns="45720" rtlCol="0" anchor="ctr"/>
          <a:lstStyle>
            <a:lvl1pPr algn="r">
              <a:defRPr sz="827">
                <a:solidFill>
                  <a:srgbClr val="FFFFFF"/>
                </a:solidFill>
              </a:defRPr>
            </a:lvl1pPr>
          </a:lstStyle>
          <a:p>
            <a:fld id="{E701737D-05BB-4A5B-A15C-0F3219EB8B7D}" type="slidenum">
              <a:rPr kumimoji="1" lang="ja-JP" altLang="en-US" smtClean="0"/>
              <a:t>‹#›</a:t>
            </a:fld>
            <a:endParaRPr kumimoji="1" lang="ja-JP" altLang="en-US"/>
          </a:p>
        </p:txBody>
      </p:sp>
      <p:cxnSp>
        <p:nvCxnSpPr>
          <p:cNvPr id="10" name="Straight Connector 9"/>
          <p:cNvCxnSpPr/>
          <p:nvPr/>
        </p:nvCxnSpPr>
        <p:spPr>
          <a:xfrm>
            <a:off x="704775" y="2599929"/>
            <a:ext cx="58854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094585"/>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719907" rtl="0" eaLnBrk="1" latinLnBrk="0" hangingPunct="1">
        <a:lnSpc>
          <a:spcPct val="85000"/>
        </a:lnSpc>
        <a:spcBef>
          <a:spcPct val="0"/>
        </a:spcBef>
        <a:buNone/>
        <a:defRPr kumimoji="1" sz="3779" kern="1200" spc="-39" baseline="0">
          <a:solidFill>
            <a:schemeClr val="tx1">
              <a:lumMod val="75000"/>
              <a:lumOff val="25000"/>
            </a:schemeClr>
          </a:solidFill>
          <a:latin typeface="+mj-lt"/>
          <a:ea typeface="+mj-ea"/>
          <a:cs typeface="+mj-cs"/>
        </a:defRPr>
      </a:lvl1pPr>
    </p:titleStyle>
    <p:bodyStyle>
      <a:lvl1pPr marL="71991" indent="-71991" algn="l" defTabSz="719907" rtl="0" eaLnBrk="1" latinLnBrk="0" hangingPunct="1">
        <a:lnSpc>
          <a:spcPct val="90000"/>
        </a:lnSpc>
        <a:spcBef>
          <a:spcPts val="945"/>
        </a:spcBef>
        <a:spcAft>
          <a:spcPts val="157"/>
        </a:spcAft>
        <a:buClr>
          <a:schemeClr val="accent1"/>
        </a:buClr>
        <a:buSzPct val="100000"/>
        <a:buFont typeface="Calibri" panose="020F0502020204030204" pitchFamily="34" charset="0"/>
        <a:buChar char=" "/>
        <a:defRPr kumimoji="1" sz="1575" kern="1200">
          <a:solidFill>
            <a:schemeClr val="tx1">
              <a:lumMod val="75000"/>
              <a:lumOff val="25000"/>
            </a:schemeClr>
          </a:solidFill>
          <a:latin typeface="+mn-lt"/>
          <a:ea typeface="+mn-ea"/>
          <a:cs typeface="+mn-cs"/>
        </a:defRPr>
      </a:lvl1pPr>
      <a:lvl2pPr marL="302361"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417" kern="1200">
          <a:solidFill>
            <a:schemeClr val="tx1">
              <a:lumMod val="75000"/>
              <a:lumOff val="25000"/>
            </a:schemeClr>
          </a:solidFill>
          <a:latin typeface="+mn-lt"/>
          <a:ea typeface="+mn-ea"/>
          <a:cs typeface="+mn-cs"/>
        </a:defRPr>
      </a:lvl2pPr>
      <a:lvl3pPr marL="446342"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3pPr>
      <a:lvl4pPr marL="590324"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4pPr>
      <a:lvl5pPr marL="734305"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5pPr>
      <a:lvl6pPr marL="86603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6pPr>
      <a:lvl7pPr marL="102349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7pPr>
      <a:lvl8pPr marL="118095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8pPr>
      <a:lvl9pPr marL="133841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8.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D93C2D0-B3CC-449D-9B60-4239B76B14F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76118" y="194592"/>
            <a:ext cx="1029351" cy="296749"/>
          </a:xfrm>
          <a:prstGeom prst="rect">
            <a:avLst/>
          </a:prstGeom>
        </p:spPr>
      </p:pic>
      <p:sp>
        <p:nvSpPr>
          <p:cNvPr id="6" name="角丸四角形 18">
            <a:extLst>
              <a:ext uri="{FF2B5EF4-FFF2-40B4-BE49-F238E27FC236}">
                <a16:creationId xmlns:a16="http://schemas.microsoft.com/office/drawing/2014/main" id="{B7791B7F-C629-4E46-8B2C-A16765C6929C}"/>
              </a:ext>
            </a:extLst>
          </p:cNvPr>
          <p:cNvSpPr/>
          <p:nvPr/>
        </p:nvSpPr>
        <p:spPr>
          <a:xfrm>
            <a:off x="5915790" y="220264"/>
            <a:ext cx="1029351" cy="296749"/>
          </a:xfrm>
          <a:prstGeom prst="roundRect">
            <a:avLst/>
          </a:prstGeom>
          <a:ln w="19050">
            <a:solidFill>
              <a:schemeClr val="accent2"/>
            </a:solidFill>
          </a:ln>
        </p:spPr>
        <p:style>
          <a:lnRef idx="2">
            <a:schemeClr val="accent6"/>
          </a:lnRef>
          <a:fillRef idx="1">
            <a:schemeClr val="lt1"/>
          </a:fillRef>
          <a:effectRef idx="0">
            <a:schemeClr val="accent6"/>
          </a:effectRef>
          <a:fontRef idx="minor">
            <a:schemeClr val="dk1"/>
          </a:fontRef>
        </p:style>
        <p:txBody>
          <a:bodyPr rtlCol="0" anchor="t"/>
          <a:lstStyle/>
          <a:p>
            <a:pPr algn="ctr"/>
            <a:r>
              <a:rPr lang="ja-JP" altLang="en-US"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rPr>
              <a:t>参加無料</a:t>
            </a:r>
            <a:endParaRPr lang="en-US" altLang="ja-JP"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a:extLst>
              <a:ext uri="{FF2B5EF4-FFF2-40B4-BE49-F238E27FC236}">
                <a16:creationId xmlns:a16="http://schemas.microsoft.com/office/drawing/2014/main" id="{45D02B69-6501-4DA9-A63B-D1A4F3E7F50E}"/>
              </a:ext>
            </a:extLst>
          </p:cNvPr>
          <p:cNvSpPr txBox="1"/>
          <p:nvPr/>
        </p:nvSpPr>
        <p:spPr>
          <a:xfrm>
            <a:off x="344231" y="1950633"/>
            <a:ext cx="6573403" cy="1481606"/>
          </a:xfrm>
          <a:prstGeom prst="rect">
            <a:avLst/>
          </a:prstGeom>
          <a:noFill/>
          <a:ln w="19050">
            <a:solidFill>
              <a:srgbClr val="00B050"/>
            </a:solidFill>
          </a:ln>
        </p:spPr>
        <p:txBody>
          <a:bodyPr wrap="square" lIns="144000" tIns="72000" rIns="144000" bIns="72000" rtlCol="0" anchor="t">
            <a:spAutoFit/>
          </a:bodyPr>
          <a:lstStyle/>
          <a:p>
            <a:pPr>
              <a:lnSpc>
                <a:spcPts val="1300"/>
              </a:lnSpc>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はじめて障がい者雇用に取り組む、あるいは新たな職種で障がい者を雇用しようとする事業主の人事・労務担当者の方々を対象に、知的障がい者の雇用管理の基本を学んでいただくため、事例紹介を含めた見学セミナーを開催いたします。</a:t>
            </a:r>
          </a:p>
          <a:p>
            <a:pPr>
              <a:lnSpc>
                <a:spcPts val="1300"/>
              </a:lnSpc>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今回、見学する「大阪府立とりかい高等支援学校」では、今年度</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令和７年３月</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に第</a:t>
            </a:r>
            <a:r>
              <a:rPr lang="en-US" altLang="ja-JP" sz="1200" b="1" dirty="0">
                <a:latin typeface="UD デジタル 教科書体 NP-B" panose="02020700000000000000" pitchFamily="18" charset="-128"/>
                <a:ea typeface="UD デジタル 教科書体 NP-B" panose="02020700000000000000" pitchFamily="18" charset="-128"/>
              </a:rPr>
              <a:t>10</a:t>
            </a:r>
            <a:r>
              <a:rPr lang="ja-JP" altLang="en-US" sz="1200" b="1" dirty="0">
                <a:latin typeface="UD デジタル 教科書体 NP-B" panose="02020700000000000000" pitchFamily="18" charset="-128"/>
                <a:ea typeface="UD デジタル 教科書体 NP-B" panose="02020700000000000000" pitchFamily="18" charset="-128"/>
              </a:rPr>
              <a:t>期生が卒業します。同校で学んでいる知的障がいのある生徒たちは、様々な職域で活躍しようと、就職に必要な基本的スキルを身につけるために、日々一生懸命励んでおります。生徒たちが学んでいる様子等を実際にご覧いただき、障がい者雇用に向けたご検討をお願いし</a:t>
            </a:r>
          </a:p>
          <a:p>
            <a:pPr>
              <a:lnSpc>
                <a:spcPts val="1300"/>
              </a:lnSpc>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ます。是非、ご参加ください。</a:t>
            </a:r>
          </a:p>
        </p:txBody>
      </p:sp>
      <p:sp>
        <p:nvSpPr>
          <p:cNvPr id="23" name="テキスト ボックス 22">
            <a:extLst>
              <a:ext uri="{FF2B5EF4-FFF2-40B4-BE49-F238E27FC236}">
                <a16:creationId xmlns:a16="http://schemas.microsoft.com/office/drawing/2014/main" id="{D6E6C674-B85C-48A6-996C-B04E87E5E92E}"/>
              </a:ext>
            </a:extLst>
          </p:cNvPr>
          <p:cNvSpPr txBox="1"/>
          <p:nvPr/>
        </p:nvSpPr>
        <p:spPr>
          <a:xfrm>
            <a:off x="344894" y="3583336"/>
            <a:ext cx="6513767" cy="1434441"/>
          </a:xfrm>
          <a:prstGeom prst="rect">
            <a:avLst/>
          </a:prstGeom>
          <a:noFill/>
          <a:ln>
            <a:noFill/>
          </a:ln>
        </p:spPr>
        <p:txBody>
          <a:bodyPr wrap="square" lIns="91743" tIns="122325" bIns="91743" numCol="1" rtlCol="0" anchor="ctr" anchorCtr="1">
            <a:spAutoFit/>
          </a:bodyPr>
          <a:lstStyle/>
          <a:p>
            <a:pPr marL="242727" indent="-242727">
              <a:lnSpc>
                <a:spcPts val="1900"/>
              </a:lnSpc>
              <a:buClr>
                <a:schemeClr val="accent5"/>
              </a:buClr>
              <a:buFont typeface="Wingdings" panose="05000000000000000000" pitchFamily="2" charset="2"/>
              <a:buChar char="n"/>
            </a:pPr>
            <a:r>
              <a:rPr lang="ja-JP" altLang="en-US" sz="1249" b="1" dirty="0">
                <a:latin typeface="UD デジタル 教科書体 NK-B" panose="02020700000000000000" pitchFamily="18" charset="-128"/>
                <a:ea typeface="UD デジタル 教科書体 NK-B" panose="02020700000000000000" pitchFamily="18" charset="-128"/>
              </a:rPr>
              <a:t>日　時　　</a:t>
            </a:r>
            <a:r>
              <a:rPr lang="ja-JP" altLang="en-US" sz="1600" b="1" u="sng" dirty="0">
                <a:latin typeface="UD デジタル 教科書体 NK-B" panose="02020700000000000000" pitchFamily="18" charset="-128"/>
                <a:ea typeface="UD デジタル 教科書体 NK-B" panose="02020700000000000000" pitchFamily="18" charset="-128"/>
              </a:rPr>
              <a:t>令和６年　７月　８日（月）</a:t>
            </a:r>
            <a:r>
              <a:rPr lang="en-US" altLang="ja-JP" sz="1249" dirty="0">
                <a:latin typeface="UD デジタル 教科書体 NK-B" panose="02020700000000000000" pitchFamily="18" charset="-128"/>
                <a:ea typeface="UD デジタル 教科書体 NK-B" panose="02020700000000000000" pitchFamily="18" charset="-128"/>
              </a:rPr>
              <a:t>13</a:t>
            </a:r>
            <a:r>
              <a:rPr lang="ja-JP" altLang="en-US" sz="1249" dirty="0">
                <a:latin typeface="UD デジタル 教科書体 NK-B" panose="02020700000000000000" pitchFamily="18" charset="-128"/>
                <a:ea typeface="UD デジタル 教科書体 NK-B" panose="02020700000000000000" pitchFamily="18" charset="-128"/>
              </a:rPr>
              <a:t>：</a:t>
            </a:r>
            <a:r>
              <a:rPr lang="en-US" altLang="ja-JP" sz="1249" dirty="0">
                <a:latin typeface="UD デジタル 教科書体 NK-B" panose="02020700000000000000" pitchFamily="18" charset="-128"/>
                <a:ea typeface="UD デジタル 教科書体 NK-B" panose="02020700000000000000" pitchFamily="18" charset="-128"/>
              </a:rPr>
              <a:t>30</a:t>
            </a:r>
            <a:r>
              <a:rPr lang="ja-JP" altLang="en-US" sz="1249" dirty="0">
                <a:latin typeface="UD デジタル 教科書体 NK-B" panose="02020700000000000000" pitchFamily="18" charset="-128"/>
                <a:ea typeface="UD デジタル 教科書体 NK-B" panose="02020700000000000000" pitchFamily="18" charset="-128"/>
              </a:rPr>
              <a:t>～</a:t>
            </a:r>
            <a:r>
              <a:rPr lang="en-US" altLang="ja-JP" sz="1249" dirty="0">
                <a:latin typeface="UD デジタル 教科書体 NK-B" panose="02020700000000000000" pitchFamily="18" charset="-128"/>
                <a:ea typeface="UD デジタル 教科書体 NK-B" panose="02020700000000000000" pitchFamily="18" charset="-128"/>
              </a:rPr>
              <a:t>16</a:t>
            </a:r>
            <a:r>
              <a:rPr lang="ja-JP" altLang="en-US" sz="1249" dirty="0">
                <a:latin typeface="UD デジタル 教科書体 NK-B" panose="02020700000000000000" pitchFamily="18" charset="-128"/>
                <a:ea typeface="UD デジタル 教科書体 NK-B" panose="02020700000000000000" pitchFamily="18" charset="-128"/>
              </a:rPr>
              <a:t>：</a:t>
            </a:r>
            <a:r>
              <a:rPr lang="en-US" altLang="ja-JP" sz="1249" dirty="0">
                <a:latin typeface="UD デジタル 教科書体 NK-B" panose="02020700000000000000" pitchFamily="18" charset="-128"/>
                <a:ea typeface="UD デジタル 教科書体 NK-B" panose="02020700000000000000" pitchFamily="18" charset="-128"/>
              </a:rPr>
              <a:t>2</a:t>
            </a:r>
            <a:r>
              <a:rPr lang="ja-JP" altLang="en-US" sz="1249" dirty="0">
                <a:latin typeface="UD デジタル 教科書体 NK-B" panose="02020700000000000000" pitchFamily="18" charset="-128"/>
                <a:ea typeface="UD デジタル 教科書体 NK-B" panose="02020700000000000000" pitchFamily="18" charset="-128"/>
              </a:rPr>
              <a:t>０（受付開始</a:t>
            </a:r>
            <a:r>
              <a:rPr lang="en-US" altLang="ja-JP" sz="1249" dirty="0">
                <a:latin typeface="UD デジタル 教科書体 NK-B" panose="02020700000000000000" pitchFamily="18" charset="-128"/>
                <a:ea typeface="UD デジタル 教科書体 NK-B" panose="02020700000000000000" pitchFamily="18" charset="-128"/>
              </a:rPr>
              <a:t>13</a:t>
            </a:r>
            <a:r>
              <a:rPr lang="ja-JP" altLang="en-US" sz="1249" dirty="0">
                <a:latin typeface="UD デジタル 教科書体 NK-B" panose="02020700000000000000" pitchFamily="18" charset="-128"/>
                <a:ea typeface="UD デジタル 教科書体 NK-B" panose="02020700000000000000" pitchFamily="18" charset="-128"/>
              </a:rPr>
              <a:t>：</a:t>
            </a:r>
            <a:r>
              <a:rPr lang="en-US" altLang="ja-JP" sz="1249" dirty="0">
                <a:latin typeface="UD デジタル 教科書体 NK-B" panose="02020700000000000000" pitchFamily="18" charset="-128"/>
                <a:ea typeface="UD デジタル 教科書体 NK-B" panose="02020700000000000000" pitchFamily="18" charset="-128"/>
              </a:rPr>
              <a:t>00</a:t>
            </a:r>
            <a:r>
              <a:rPr lang="ja-JP" altLang="en-US" sz="1249" dirty="0">
                <a:latin typeface="UD デジタル 教科書体 NK-B" panose="02020700000000000000" pitchFamily="18" charset="-128"/>
                <a:ea typeface="UD デジタル 教科書体 NK-B" panose="02020700000000000000" pitchFamily="18" charset="-128"/>
              </a:rPr>
              <a:t>）</a:t>
            </a:r>
            <a:endParaRPr lang="en-US" altLang="ja-JP" sz="1249"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249" b="1" dirty="0">
                <a:latin typeface="UD デジタル 教科書体 NK-B" panose="02020700000000000000" pitchFamily="18" charset="-128"/>
                <a:ea typeface="UD デジタル 教科書体 NK-B" panose="02020700000000000000" pitchFamily="18" charset="-128"/>
              </a:rPr>
              <a:t>対　象</a:t>
            </a:r>
            <a:r>
              <a:rPr lang="ja-JP" altLang="en-US" sz="1249" dirty="0">
                <a:latin typeface="UD デジタル 教科書体 NK-B" panose="02020700000000000000" pitchFamily="18" charset="-128"/>
                <a:ea typeface="UD デジタル 教科書体 NK-B" panose="02020700000000000000" pitchFamily="18" charset="-128"/>
              </a:rPr>
              <a:t>　　企業の方（経営者、人事・労務担当者等）</a:t>
            </a:r>
            <a:endParaRPr lang="en-US" altLang="ja-JP" sz="1249"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249" b="1" dirty="0">
                <a:latin typeface="UD デジタル 教科書体 NK-B" panose="02020700000000000000" pitchFamily="18" charset="-128"/>
                <a:ea typeface="UD デジタル 教科書体 NK-B" panose="02020700000000000000" pitchFamily="18" charset="-128"/>
              </a:rPr>
              <a:t>場　所</a:t>
            </a:r>
            <a:r>
              <a:rPr lang="ja-JP" altLang="en-US" sz="1249" dirty="0">
                <a:latin typeface="UD デジタル 教科書体 NK-B" panose="02020700000000000000" pitchFamily="18" charset="-128"/>
                <a:ea typeface="UD デジタル 教科書体 NK-B" panose="02020700000000000000" pitchFamily="18" charset="-128"/>
              </a:rPr>
              <a:t>　　大阪府立とりかい高等支援学校</a:t>
            </a:r>
            <a:endParaRPr lang="en-US" altLang="ja-JP" sz="1249"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249" dirty="0">
                <a:latin typeface="UD デジタル 教科書体 NK-B" panose="02020700000000000000" pitchFamily="18" charset="-128"/>
                <a:ea typeface="UD デジタル 教科書体 NK-B" panose="02020700000000000000" pitchFamily="18" charset="-128"/>
              </a:rPr>
              <a:t>定　員　　</a:t>
            </a:r>
            <a:r>
              <a:rPr lang="en-US" altLang="ja-JP" sz="1249" dirty="0">
                <a:latin typeface="UD デジタル 教科書体 NK-B" panose="02020700000000000000" pitchFamily="18" charset="-128"/>
                <a:ea typeface="UD デジタル 教科書体 NK-B" panose="02020700000000000000" pitchFamily="18" charset="-128"/>
              </a:rPr>
              <a:t>20</a:t>
            </a:r>
            <a:r>
              <a:rPr lang="ja-JP" altLang="en-US" sz="1249" dirty="0">
                <a:latin typeface="UD デジタル 教科書体 NK-B" panose="02020700000000000000" pitchFamily="18" charset="-128"/>
                <a:ea typeface="UD デジタル 教科書体 NK-B" panose="02020700000000000000" pitchFamily="18" charset="-128"/>
              </a:rPr>
              <a:t>名程度（申込先着順）</a:t>
            </a:r>
            <a:endParaRPr lang="en-US" altLang="ja-JP" sz="1249"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249" b="1" dirty="0">
                <a:latin typeface="UD デジタル 教科書体 NK-B" panose="02020700000000000000" pitchFamily="18" charset="-128"/>
                <a:ea typeface="UD デジタル 教科書体 NK-B" panose="02020700000000000000" pitchFamily="18" charset="-128"/>
              </a:rPr>
              <a:t>申込み</a:t>
            </a:r>
            <a:r>
              <a:rPr lang="ja-JP" altLang="en-US" sz="1249" dirty="0">
                <a:latin typeface="UD デジタル 教科書体 NK-B" panose="02020700000000000000" pitchFamily="18" charset="-128"/>
                <a:ea typeface="UD デジタル 教科書体 NK-B" panose="02020700000000000000" pitchFamily="18" charset="-128"/>
              </a:rPr>
              <a:t>　 </a:t>
            </a:r>
            <a:r>
              <a:rPr lang="ja-JP" altLang="en-US" sz="1250" dirty="0">
                <a:latin typeface="UD デジタル 教科書体 NK-B" panose="02020700000000000000" pitchFamily="18" charset="-128"/>
                <a:ea typeface="UD デジタル 教科書体 NK-B" panose="02020700000000000000" pitchFamily="18" charset="-128"/>
              </a:rPr>
              <a:t>裏面をご確認のうえ、令和６年７月</a:t>
            </a:r>
            <a:r>
              <a:rPr lang="en-US" altLang="ja-JP" sz="1250" dirty="0">
                <a:latin typeface="UD デジタル 教科書体 NK-B" panose="02020700000000000000" pitchFamily="18" charset="-128"/>
                <a:ea typeface="UD デジタル 教科書体 NK-B" panose="02020700000000000000" pitchFamily="18" charset="-128"/>
              </a:rPr>
              <a:t>2</a:t>
            </a:r>
            <a:r>
              <a:rPr lang="ja-JP" altLang="en-US" sz="1250" dirty="0">
                <a:latin typeface="UD デジタル 教科書体 NK-B" panose="02020700000000000000" pitchFamily="18" charset="-128"/>
                <a:ea typeface="UD デジタル 教科書体 NK-B" panose="02020700000000000000" pitchFamily="18" charset="-128"/>
              </a:rPr>
              <a:t>日（火）までにお申込みください。</a:t>
            </a:r>
            <a:endParaRPr lang="en-US" altLang="ja-JP" sz="1250" b="1" dirty="0">
              <a:solidFill>
                <a:srgbClr val="000000"/>
              </a:solidFill>
              <a:latin typeface="UD デジタル 教科書体 NK-B" panose="02020700000000000000" pitchFamily="18" charset="-128"/>
              <a:ea typeface="UD デジタル 教科書体 NK-B" panose="02020700000000000000" pitchFamily="18" charset="-128"/>
            </a:endParaRPr>
          </a:p>
        </p:txBody>
      </p:sp>
      <p:grpSp>
        <p:nvGrpSpPr>
          <p:cNvPr id="27" name="グループ化 26">
            <a:extLst>
              <a:ext uri="{FF2B5EF4-FFF2-40B4-BE49-F238E27FC236}">
                <a16:creationId xmlns:a16="http://schemas.microsoft.com/office/drawing/2014/main" id="{56C64844-FB30-4D63-9810-898CCAF4AC0D}"/>
              </a:ext>
            </a:extLst>
          </p:cNvPr>
          <p:cNvGrpSpPr/>
          <p:nvPr/>
        </p:nvGrpSpPr>
        <p:grpSpPr>
          <a:xfrm>
            <a:off x="344231" y="5066311"/>
            <a:ext cx="6514431" cy="2621017"/>
            <a:chOff x="36167" y="7799"/>
            <a:chExt cx="7071217" cy="442460"/>
          </a:xfrm>
          <a:solidFill>
            <a:srgbClr val="CCFF99"/>
          </a:solidFill>
        </p:grpSpPr>
        <p:sp>
          <p:nvSpPr>
            <p:cNvPr id="46" name="四角形: 角を丸くする 45">
              <a:extLst>
                <a:ext uri="{FF2B5EF4-FFF2-40B4-BE49-F238E27FC236}">
                  <a16:creationId xmlns:a16="http://schemas.microsoft.com/office/drawing/2014/main" id="{509FBDB6-BE62-402A-A285-1F6CA9546F99}"/>
                </a:ext>
              </a:extLst>
            </p:cNvPr>
            <p:cNvSpPr/>
            <p:nvPr/>
          </p:nvSpPr>
          <p:spPr>
            <a:xfrm>
              <a:off x="36167" y="7799"/>
              <a:ext cx="7071217" cy="442460"/>
            </a:xfrm>
            <a:prstGeom prst="roundRect">
              <a:avLst/>
            </a:prstGeom>
            <a:grpFill/>
            <a:ln/>
          </p:spPr>
          <p:style>
            <a:lnRef idx="3">
              <a:schemeClr val="lt1"/>
            </a:lnRef>
            <a:fillRef idx="1">
              <a:schemeClr val="accent1"/>
            </a:fillRef>
            <a:effectRef idx="1">
              <a:schemeClr val="accent1"/>
            </a:effectRef>
            <a:fontRef idx="minor">
              <a:schemeClr val="lt1"/>
            </a:fontRef>
          </p:style>
        </p:sp>
        <p:sp>
          <p:nvSpPr>
            <p:cNvPr id="47" name="四角形: 角を丸くする 4">
              <a:extLst>
                <a:ext uri="{FF2B5EF4-FFF2-40B4-BE49-F238E27FC236}">
                  <a16:creationId xmlns:a16="http://schemas.microsoft.com/office/drawing/2014/main" id="{442C14E4-4510-4819-9BF5-7F4A4166BA38}"/>
                </a:ext>
              </a:extLst>
            </p:cNvPr>
            <p:cNvSpPr txBox="1"/>
            <p:nvPr/>
          </p:nvSpPr>
          <p:spPr>
            <a:xfrm>
              <a:off x="319856" y="23842"/>
              <a:ext cx="6701633" cy="367006"/>
            </a:xfrm>
            <a:prstGeom prst="rect">
              <a:avLst/>
            </a:prstGeom>
            <a:noFill/>
            <a:ln>
              <a:noFill/>
            </a:ln>
          </p:spPr>
          <p:style>
            <a:lnRef idx="0">
              <a:scrgbClr r="0" g="0" b="0"/>
            </a:lnRef>
            <a:fillRef idx="0">
              <a:scrgbClr r="0" g="0" b="0"/>
            </a:fillRef>
            <a:effectRef idx="0">
              <a:scrgbClr r="0" g="0" b="0"/>
            </a:effectRef>
            <a:fontRef idx="minor">
              <a:schemeClr val="lt1"/>
            </a:fontRef>
          </p:style>
          <p:txBody>
            <a:bodyPr spcFirstLastPara="0" vert="horz" wrap="square" lIns="61173" tIns="61173" rIns="61173" bIns="61173" numCol="1" spcCol="1270" anchor="t" anchorCtr="0">
              <a:noAutofit/>
            </a:bodyPr>
            <a:lstStyle/>
            <a:p>
              <a:pPr defTabSz="713674">
                <a:lnSpc>
                  <a:spcPct val="90000"/>
                </a:lnSpc>
                <a:spcBef>
                  <a:spcPct val="0"/>
                </a:spcBef>
                <a:spcAft>
                  <a:spcPct val="35000"/>
                </a:spcAft>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プログラム</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①大阪府立とりかい高等支援学校 </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　   概要説明＆見学</a:t>
              </a: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a:t>
              </a:r>
              <a:r>
                <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rPr>
                <a:t>1</a:t>
              </a: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a:t>
              </a:r>
              <a:r>
                <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rPr>
                <a:t>3</a:t>
              </a: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年生の職業に関する授業を見学）</a:t>
              </a: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とりかい高等支援学校　進路指導主事　大井　雅晴</a:t>
              </a:r>
              <a:endPar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②事例紹介 「知的障がい者の雇用立ち上げと環境整備」　　</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日本ハムキャリアコンサルティング株式会社</a:t>
              </a:r>
              <a:endPar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　　　　　　　　　　大阪事務所　所長　山口　徹也　氏</a:t>
              </a:r>
              <a:r>
                <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　　　</a:t>
              </a:r>
              <a:endPar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p:txBody>
        </p:sp>
      </p:grpSp>
      <p:sp>
        <p:nvSpPr>
          <p:cNvPr id="2" name="テキスト ボックス 1">
            <a:extLst>
              <a:ext uri="{FF2B5EF4-FFF2-40B4-BE49-F238E27FC236}">
                <a16:creationId xmlns:a16="http://schemas.microsoft.com/office/drawing/2014/main" id="{1B32C78D-E7E5-4A28-9FC5-0902FA1C58E0}"/>
              </a:ext>
            </a:extLst>
          </p:cNvPr>
          <p:cNvSpPr txBox="1"/>
          <p:nvPr/>
        </p:nvSpPr>
        <p:spPr>
          <a:xfrm>
            <a:off x="1450051" y="9566392"/>
            <a:ext cx="5749262" cy="738664"/>
          </a:xfrm>
          <a:prstGeom prst="rect">
            <a:avLst/>
          </a:prstGeom>
          <a:noFill/>
        </p:spPr>
        <p:txBody>
          <a:bodyPr wrap="square" rtlCol="0">
            <a:spAutoFit/>
          </a:bodyPr>
          <a:lstStyle/>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問合せ先　</a:t>
            </a:r>
            <a:r>
              <a:rPr kumimoji="1" lang="ja-JP" altLang="en-US" sz="1050" b="1" dirty="0" err="1">
                <a:solidFill>
                  <a:schemeClr val="bg1"/>
                </a:solidFill>
                <a:latin typeface="UD デジタル 教科書体 NP-B" panose="02020700000000000000" pitchFamily="18" charset="-128"/>
                <a:ea typeface="UD デジタル 教科書体 NP-B" panose="02020700000000000000" pitchFamily="18" charset="-128"/>
              </a:rPr>
              <a:t>大阪府障がい</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者雇用促進センター</a:t>
            </a:r>
            <a:endPar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（大阪府 商工労働部 雇用推進室 就業促進課 障がい者雇用促進ｸﾞﾙｰﾌﾟ）</a:t>
            </a: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TEL</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06-6360-9077</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FAX</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06-6360-9079</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endPar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E-mail</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shugyosokushin-g04@gbox.pref.osaka.lg.jp</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1050" b="1" dirty="0">
                <a:solidFill>
                  <a:schemeClr val="bg1"/>
                </a:solidFill>
              </a:rPr>
              <a:t>　 　　　　　</a:t>
            </a:r>
            <a:endParaRPr kumimoji="1" lang="en-US" altLang="ja-JP" sz="1050" b="1" dirty="0">
              <a:solidFill>
                <a:schemeClr val="bg1"/>
              </a:solidFill>
            </a:endParaRPr>
          </a:p>
        </p:txBody>
      </p:sp>
      <p:sp>
        <p:nvSpPr>
          <p:cNvPr id="14" name="テキスト ボックス 13">
            <a:extLst>
              <a:ext uri="{FF2B5EF4-FFF2-40B4-BE49-F238E27FC236}">
                <a16:creationId xmlns:a16="http://schemas.microsoft.com/office/drawing/2014/main" id="{42C528E0-B56F-4244-9B67-AC61A2834018}"/>
              </a:ext>
            </a:extLst>
          </p:cNvPr>
          <p:cNvSpPr txBox="1"/>
          <p:nvPr/>
        </p:nvSpPr>
        <p:spPr>
          <a:xfrm>
            <a:off x="161365" y="9540720"/>
            <a:ext cx="2288209" cy="421654"/>
          </a:xfrm>
          <a:prstGeom prst="rect">
            <a:avLst/>
          </a:prstGeom>
          <a:noFill/>
        </p:spPr>
        <p:txBody>
          <a:bodyPr wrap="square" rtlCol="0">
            <a:spAutoFit/>
          </a:bodyPr>
          <a:lstStyle/>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主催　大阪府</a:t>
            </a:r>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50" b="1" dirty="0">
              <a:solidFill>
                <a:schemeClr val="bg1"/>
              </a:solidFill>
              <a:latin typeface="HG丸ｺﾞｼｯｸM-PRO" panose="020F0600000000000000" pitchFamily="50" charset="-128"/>
              <a:ea typeface="HG丸ｺﾞｼｯｸM-PRO" panose="020F0600000000000000" pitchFamily="50" charset="-128"/>
            </a:endParaRPr>
          </a:p>
          <a:p>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5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8" name="正方形/長方形 18">
            <a:extLst>
              <a:ext uri="{FF2B5EF4-FFF2-40B4-BE49-F238E27FC236}">
                <a16:creationId xmlns:a16="http://schemas.microsoft.com/office/drawing/2014/main" id="{CE2006AA-0BA0-4CFC-99C8-328EA502B717}"/>
              </a:ext>
            </a:extLst>
          </p:cNvPr>
          <p:cNvSpPr>
            <a:spLocks noChangeArrowheads="1"/>
          </p:cNvSpPr>
          <p:nvPr/>
        </p:nvSpPr>
        <p:spPr bwMode="auto">
          <a:xfrm>
            <a:off x="344232" y="7834920"/>
            <a:ext cx="6696648"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会場案内</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p>
          <a:p>
            <a:pPr>
              <a:spcBef>
                <a:spcPct val="0"/>
              </a:spcBef>
              <a:buNone/>
            </a:pP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大阪府立とりかい高等支援学校（</a:t>
            </a:r>
            <a:r>
              <a:rPr lang="zh-TW" altLang="en-US" sz="1400" b="1" dirty="0">
                <a:solidFill>
                  <a:srgbClr val="000000"/>
                </a:solidFill>
                <a:latin typeface="UD デジタル 教科書体 NP-B" panose="02020700000000000000" pitchFamily="18" charset="-128"/>
                <a:ea typeface="UD デジタル 教科書体 NP-B" panose="02020700000000000000" pitchFamily="18" charset="-128"/>
              </a:rPr>
              <a:t>摂津市鳥飼上</a:t>
            </a:r>
            <a:r>
              <a:rPr lang="en-US" altLang="zh-TW" sz="1400" b="1" dirty="0">
                <a:solidFill>
                  <a:srgbClr val="000000"/>
                </a:solidFill>
                <a:latin typeface="UD デジタル 教科書体 NP-B" panose="02020700000000000000" pitchFamily="18" charset="-128"/>
                <a:ea typeface="UD デジタル 教科書体 NP-B" panose="02020700000000000000" pitchFamily="18" charset="-128"/>
              </a:rPr>
              <a:t>1-1-15</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a:t>
            </a:r>
            <a:endPar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 最寄駅 阪急バス「上鳥飼」より</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150m</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、京阪バス「上鳥飼北」より</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500m</a:t>
            </a:r>
          </a:p>
          <a:p>
            <a:pPr>
              <a:spcBef>
                <a:spcPct val="0"/>
              </a:spcBef>
              <a:buNone/>
            </a:pPr>
            <a:endParaRPr lang="en-US" altLang="ja-JP" sz="8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en-US" altLang="ja-JP" sz="1200" b="1"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200" u="sng" dirty="0">
                <a:latin typeface="UD デジタル 教科書体 NP-B" panose="02020700000000000000" pitchFamily="18" charset="-128"/>
                <a:ea typeface="UD デジタル 教科書体 NP-B" panose="02020700000000000000" pitchFamily="18" charset="-128"/>
              </a:rPr>
              <a:t>ご来場の際は、公共交通機関をご利用ください。</a:t>
            </a:r>
            <a:endParaRPr lang="en-US" altLang="ja-JP" sz="1200" u="sng" dirty="0">
              <a:latin typeface="UD デジタル 教科書体 NP-B" panose="02020700000000000000" pitchFamily="18" charset="-128"/>
              <a:ea typeface="UD デジタル 教科書体 NP-B" panose="02020700000000000000" pitchFamily="18" charset="-128"/>
            </a:endParaRPr>
          </a:p>
          <a:p>
            <a:pPr>
              <a:spcBef>
                <a:spcPct val="0"/>
              </a:spcBef>
              <a:buNone/>
            </a:pPr>
            <a:endParaRPr lang="en-US" altLang="ja-JP" sz="800" u="sng" dirty="0">
              <a:latin typeface="UD デジタル 教科書体 NP-B" panose="02020700000000000000" pitchFamily="18" charset="-128"/>
              <a:ea typeface="UD デジタル 教科書体 NP-B" panose="02020700000000000000" pitchFamily="18" charset="-128"/>
            </a:endParaRPr>
          </a:p>
          <a:p>
            <a:pPr>
              <a:spcBef>
                <a:spcPct val="0"/>
              </a:spcBef>
              <a:buNone/>
            </a:pPr>
            <a:r>
              <a:rPr lang="en-US" altLang="ja-JP" sz="1200" dirty="0">
                <a:latin typeface="UD デジタル 教科書体 NP-B" panose="02020700000000000000" pitchFamily="18" charset="-128"/>
                <a:ea typeface="UD デジタル 教科書体 NP-B" panose="02020700000000000000" pitchFamily="18" charset="-128"/>
              </a:rPr>
              <a:t>※</a:t>
            </a:r>
            <a:r>
              <a:rPr lang="ja-JP" altLang="en-US" sz="1200" u="sng" dirty="0">
                <a:latin typeface="UD デジタル 教科書体 NP-B" panose="02020700000000000000" pitchFamily="18" charset="-128"/>
                <a:ea typeface="UD デジタル 教科書体 NP-B" panose="02020700000000000000" pitchFamily="18" charset="-128"/>
              </a:rPr>
              <a:t>併設する摂津支援学校にバス等が出入りするため、車でのご来場ができません。</a:t>
            </a:r>
            <a:endParaRPr lang="en-US" altLang="ja-JP" sz="1200" u="sng" dirty="0">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200" b="1" dirty="0">
                <a:solidFill>
                  <a:srgbClr val="000000"/>
                </a:solidFill>
                <a:latin typeface="UD デジタル 教科書体 NP-B" panose="02020700000000000000" pitchFamily="18" charset="-128"/>
                <a:ea typeface="UD デジタル 教科書体 NP-B" panose="02020700000000000000" pitchFamily="18" charset="-128"/>
              </a:rPr>
              <a:t>　</a:t>
            </a:r>
            <a:r>
              <a:rPr lang="ja-JP" altLang="en-US" sz="1200" b="1" u="sng" dirty="0">
                <a:solidFill>
                  <a:srgbClr val="000000"/>
                </a:solidFill>
                <a:latin typeface="UD デジタル 教科書体 NP-B" panose="02020700000000000000" pitchFamily="18" charset="-128"/>
                <a:ea typeface="UD デジタル 教科書体 NP-B" panose="02020700000000000000" pitchFamily="18" charset="-128"/>
              </a:rPr>
              <a:t>車でお越しの場合は近隣のパーキングをご利用ください。 </a:t>
            </a:r>
          </a:p>
          <a:p>
            <a:pPr>
              <a:spcBef>
                <a:spcPct val="0"/>
              </a:spcBef>
              <a:buNone/>
            </a:pPr>
            <a:endParaRPr lang="ja-JP" altLang="en-US" sz="1200" b="1" u="sng" dirty="0">
              <a:solidFill>
                <a:srgbClr val="000000"/>
              </a:solidFill>
              <a:latin typeface="UD デジタル 教科書体 NP-B" panose="02020700000000000000" pitchFamily="18" charset="-128"/>
              <a:ea typeface="UD デジタル 教科書体 NP-B" panose="02020700000000000000" pitchFamily="18" charset="-128"/>
            </a:endParaRPr>
          </a:p>
        </p:txBody>
      </p:sp>
      <p:sp>
        <p:nvSpPr>
          <p:cNvPr id="3" name="正方形/長方形 2"/>
          <p:cNvSpPr/>
          <p:nvPr/>
        </p:nvSpPr>
        <p:spPr>
          <a:xfrm>
            <a:off x="344231" y="604709"/>
            <a:ext cx="6560023" cy="11828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bg1"/>
                </a:solidFill>
                <a:latin typeface="UD デジタル 教科書体 NP-B" panose="02020700000000000000" pitchFamily="18" charset="-128"/>
                <a:ea typeface="UD デジタル 教科書体 NP-B" panose="02020700000000000000" pitchFamily="18" charset="-128"/>
              </a:rPr>
              <a:t>とりかい高等支援学校</a:t>
            </a:r>
            <a:endParaRPr kumimoji="1" lang="en-US" altLang="ja-JP" sz="3600" b="1"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3600" b="1" dirty="0">
                <a:solidFill>
                  <a:schemeClr val="bg1"/>
                </a:solidFill>
                <a:latin typeface="UD デジタル 教科書体 NP-B" panose="02020700000000000000" pitchFamily="18" charset="-128"/>
                <a:ea typeface="UD デジタル 教科書体 NP-B" panose="02020700000000000000" pitchFamily="18" charset="-128"/>
              </a:rPr>
              <a:t>見学セミナー</a:t>
            </a:r>
          </a:p>
        </p:txBody>
      </p:sp>
      <p:pic>
        <p:nvPicPr>
          <p:cNvPr id="15" name="図 14">
            <a:extLst>
              <a:ext uri="{FF2B5EF4-FFF2-40B4-BE49-F238E27FC236}">
                <a16:creationId xmlns:a16="http://schemas.microsoft.com/office/drawing/2014/main" id="{9639B3F9-6E69-471A-8343-37DBA3A4A56A}"/>
              </a:ext>
            </a:extLst>
          </p:cNvPr>
          <p:cNvPicPr>
            <a:picLocks noChangeAspect="1"/>
          </p:cNvPicPr>
          <p:nvPr/>
        </p:nvPicPr>
        <p:blipFill rotWithShape="1">
          <a:blip r:embed="rId3">
            <a:alphaModFix amt="46000"/>
          </a:blip>
          <a:srcRect l="11784" t="9072" r="10916" b="9291"/>
          <a:stretch/>
        </p:blipFill>
        <p:spPr>
          <a:xfrm>
            <a:off x="6164713" y="8611914"/>
            <a:ext cx="521331" cy="550573"/>
          </a:xfrm>
          <a:prstGeom prst="rect">
            <a:avLst/>
          </a:prstGeom>
        </p:spPr>
      </p:pic>
    </p:spTree>
    <p:extLst>
      <p:ext uri="{BB962C8B-B14F-4D97-AF65-F5344CB8AC3E}">
        <p14:creationId xmlns:p14="http://schemas.microsoft.com/office/powerpoint/2010/main" val="266431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261822" y="279142"/>
            <a:ext cx="6799120" cy="2245743"/>
          </a:xfrm>
          <a:prstGeom prst="rect">
            <a:avLst/>
          </a:prstGeom>
          <a:noFill/>
          <a:ln w="63500" cap="rnd" cmpd="sng">
            <a:solidFill>
              <a:srgbClr val="000000"/>
            </a:solid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619" b="1" dirty="0">
                <a:solidFill>
                  <a:srgbClr val="000000"/>
                </a:solidFill>
                <a:latin typeface="UD デジタル 教科書体 NK-B" panose="02020700000000000000" pitchFamily="18" charset="-128"/>
                <a:ea typeface="UD デジタル 教科書体 NK-B" panose="02020700000000000000" pitchFamily="18" charset="-128"/>
              </a:rPr>
              <a:t>　</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「大阪府インターネット申請・申込みサービス」よりお申込みください。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en-US" altLang="ja-JP" sz="1080" dirty="0">
                <a:solidFill>
                  <a:srgbClr val="000000"/>
                </a:solidFill>
                <a:latin typeface="UD デジタル 教科書体 NP-B" panose="02020700000000000000" pitchFamily="18" charset="-128"/>
                <a:ea typeface="UD デジタル 教科書体 NP-B" panose="02020700000000000000" pitchFamily="18" charset="-128"/>
              </a:rPr>
              <a:t>https://lgpos.task-asp.net/cu/270008/ea/residents/procedures/apply/228483e8-1ea7-43ec-a21b-19e779881c06/start</a:t>
            </a:r>
          </a:p>
          <a:p>
            <a:pPr>
              <a:spcBef>
                <a:spcPct val="0"/>
              </a:spcBef>
              <a:buFontTx/>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 name="テキスト ボックス 17">
            <a:extLst>
              <a:ext uri="{FF2B5EF4-FFF2-40B4-BE49-F238E27FC236}">
                <a16:creationId xmlns:a16="http://schemas.microsoft.com/office/drawing/2014/main" id="{AF481817-E93C-48C9-9A0E-4678B73E66D7}"/>
              </a:ext>
            </a:extLst>
          </p:cNvPr>
          <p:cNvSpPr txBox="1"/>
          <p:nvPr/>
        </p:nvSpPr>
        <p:spPr>
          <a:xfrm>
            <a:off x="1309351" y="1332637"/>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問合せ先（表面）あてに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0"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216644" y="2067070"/>
            <a:ext cx="2574687" cy="260670"/>
            <a:chOff x="1425921" y="7779450"/>
            <a:chExt cx="2673837" cy="216924"/>
          </a:xfrm>
        </p:grpSpPr>
        <p:sp>
          <p:nvSpPr>
            <p:cNvPr id="22" name="正方形/長方形 21">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3" name="正方形/長方形 22">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graphicFrame>
        <p:nvGraphicFramePr>
          <p:cNvPr id="24" name="表 23">
            <a:extLst>
              <a:ext uri="{FF2B5EF4-FFF2-40B4-BE49-F238E27FC236}">
                <a16:creationId xmlns:a16="http://schemas.microsoft.com/office/drawing/2014/main" id="{5577E51C-0F85-4C29-8474-53C66FD738AA}"/>
              </a:ext>
            </a:extLst>
          </p:cNvPr>
          <p:cNvGraphicFramePr>
            <a:graphicFrameLocks noGrp="1"/>
          </p:cNvGraphicFramePr>
          <p:nvPr>
            <p:extLst>
              <p:ext uri="{D42A27DB-BD31-4B8C-83A1-F6EECF244321}">
                <p14:modId xmlns:p14="http://schemas.microsoft.com/office/powerpoint/2010/main" val="1458623305"/>
              </p:ext>
            </p:extLst>
          </p:nvPr>
        </p:nvGraphicFramePr>
        <p:xfrm>
          <a:off x="414857" y="8008981"/>
          <a:ext cx="6493051" cy="2082408"/>
        </p:xfrm>
        <a:graphic>
          <a:graphicData uri="http://schemas.openxmlformats.org/drawingml/2006/table">
            <a:tbl>
              <a:tblPr firstRow="1" bandRow="1"/>
              <a:tblGrid>
                <a:gridCol w="1307225">
                  <a:extLst>
                    <a:ext uri="{9D8B030D-6E8A-4147-A177-3AD203B41FA5}">
                      <a16:colId xmlns:a16="http://schemas.microsoft.com/office/drawing/2014/main" val="3116507931"/>
                    </a:ext>
                  </a:extLst>
                </a:gridCol>
                <a:gridCol w="5185826">
                  <a:extLst>
                    <a:ext uri="{9D8B030D-6E8A-4147-A177-3AD203B41FA5}">
                      <a16:colId xmlns:a16="http://schemas.microsoft.com/office/drawing/2014/main" val="3083657349"/>
                    </a:ext>
                  </a:extLst>
                </a:gridCol>
              </a:tblGrid>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企業名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928479114"/>
                  </a:ext>
                </a:extLst>
              </a:tr>
              <a:tr h="407851">
                <a:tc>
                  <a:txBody>
                    <a:bodyPr/>
                    <a:lstStyle/>
                    <a:p>
                      <a:pPr algn="ctr">
                        <a:lnSpc>
                          <a:spcPct val="150000"/>
                        </a:lnSpc>
                      </a:pPr>
                      <a:r>
                        <a:rPr kumimoji="1" lang="ja-JP" altLang="en-US" sz="1100" b="1" dirty="0">
                          <a:latin typeface="UD デジタル 教科書体 NP-B" panose="02020700000000000000" pitchFamily="18" charset="-128"/>
                          <a:ea typeface="UD デジタル 教科書体 NP-B" panose="02020700000000000000" pitchFamily="18" charset="-128"/>
                        </a:rPr>
                        <a:t>所在地</a:t>
                      </a:r>
                    </a:p>
                  </a:txBody>
                  <a:tcPr marL="82257" marR="82257" marT="41128" marB="41128" anchor="ctr"/>
                </a:tc>
                <a:tc>
                  <a:txBody>
                    <a:bodyPr/>
                    <a:lstStyle/>
                    <a:p>
                      <a:r>
                        <a:rPr kumimoji="1" lang="ja-JP" altLang="en-US" sz="1000" b="1" dirty="0">
                          <a:latin typeface="UD デジタル 教科書体 NP-B" panose="02020700000000000000" pitchFamily="18" charset="-128"/>
                          <a:ea typeface="UD デジタル 教科書体 NP-B" panose="02020700000000000000" pitchFamily="18" charset="-128"/>
                        </a:rPr>
                        <a:t>（〒　　　</a:t>
                      </a:r>
                      <a:r>
                        <a:rPr kumimoji="1" lang="en-US" altLang="ja-JP" sz="1000" b="1" dirty="0">
                          <a:latin typeface="UD デジタル 教科書体 NP-B" panose="02020700000000000000" pitchFamily="18" charset="-128"/>
                          <a:ea typeface="UD デジタル 教科書体 NP-B" panose="02020700000000000000" pitchFamily="18" charset="-128"/>
                        </a:rPr>
                        <a:t>-</a:t>
                      </a:r>
                      <a:r>
                        <a:rPr kumimoji="1" lang="ja-JP" altLang="en-US" sz="1000" b="1" dirty="0">
                          <a:latin typeface="UD デジタル 教科書体 NP-B" panose="02020700000000000000" pitchFamily="18" charset="-128"/>
                          <a:ea typeface="UD デジタル 教科書体 NP-B" panose="02020700000000000000" pitchFamily="18" charset="-128"/>
                        </a:rPr>
                        <a:t>　　　　）</a:t>
                      </a:r>
                      <a:endParaRPr kumimoji="1" lang="en-US" altLang="ja-JP" sz="1000" b="1" dirty="0">
                        <a:latin typeface="UD デジタル 教科書体 NP-B" panose="02020700000000000000" pitchFamily="18" charset="-128"/>
                        <a:ea typeface="UD デジタル 教科書体 NP-B" panose="02020700000000000000" pitchFamily="18" charset="-128"/>
                      </a:endParaRPr>
                    </a:p>
                    <a:p>
                      <a:endParaRPr kumimoji="1" lang="en-US" altLang="ja-JP"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26892271"/>
                  </a:ext>
                </a:extLst>
              </a:tr>
              <a:tr h="212761">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連絡先</a:t>
                      </a:r>
                    </a:p>
                  </a:txBody>
                  <a:tcPr marL="82257" marR="82257" marT="41128" marB="41128"/>
                </a:tc>
                <a:tc>
                  <a:txBody>
                    <a:bodyPr/>
                    <a:lstStyle/>
                    <a:p>
                      <a:r>
                        <a:rPr kumimoji="1" lang="en-US" altLang="ja-JP" sz="1100" b="1" dirty="0">
                          <a:latin typeface="UD デジタル 教科書体 NP-B" panose="02020700000000000000" pitchFamily="18" charset="-128"/>
                          <a:ea typeface="UD デジタル 教科書体 NP-B" panose="02020700000000000000" pitchFamily="18" charset="-128"/>
                        </a:rPr>
                        <a:t>TEL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022298478"/>
                  </a:ext>
                </a:extLst>
              </a:tr>
              <a:tr h="264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UD デジタル 教科書体 NP-B" panose="02020700000000000000" pitchFamily="18" charset="-128"/>
                          <a:ea typeface="UD デジタル 教科書体 NP-B" panose="02020700000000000000" pitchFamily="18" charset="-128"/>
                        </a:rPr>
                        <a:t>所属・役職</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111575014"/>
                  </a:ext>
                </a:extLst>
              </a:tr>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参加者氏名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60803219"/>
                  </a:ext>
                </a:extLst>
              </a:tr>
              <a:tr h="253150">
                <a:tc>
                  <a:txBody>
                    <a:bodyPr/>
                    <a:lstStyle/>
                    <a:p>
                      <a:pPr algn="ctr"/>
                      <a:r>
                        <a:rPr kumimoji="1" lang="en-US" altLang="ja-JP" sz="1100" b="1" dirty="0">
                          <a:latin typeface="UD デジタル 教科書体 NP-B" panose="02020700000000000000" pitchFamily="18" charset="-128"/>
                          <a:ea typeface="UD デジタル 教科書体 NP-B" panose="02020700000000000000" pitchFamily="18" charset="-128"/>
                        </a:rPr>
                        <a:t>E-mail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745912118"/>
                  </a:ext>
                </a:extLst>
              </a:tr>
              <a:tr h="40082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配慮事項</a:t>
                      </a:r>
                    </a:p>
                    <a:p>
                      <a:pPr algn="ctr"/>
                      <a:r>
                        <a:rPr kumimoji="1" lang="ja-JP" altLang="en-US" sz="900" b="1" dirty="0">
                          <a:latin typeface="UD デジタル 教科書体 NP-B" panose="02020700000000000000" pitchFamily="18" charset="-128"/>
                          <a:ea typeface="UD デジタル 教科書体 NP-B" panose="02020700000000000000" pitchFamily="18" charset="-128"/>
                        </a:rPr>
                        <a:t>（手話通訳等）</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097108458"/>
                  </a:ext>
                </a:extLst>
              </a:tr>
            </a:tbl>
          </a:graphicData>
        </a:graphic>
      </p:graphicFrame>
      <p:cxnSp>
        <p:nvCxnSpPr>
          <p:cNvPr id="25" name="直線コネクタ 24">
            <a:extLst>
              <a:ext uri="{FF2B5EF4-FFF2-40B4-BE49-F238E27FC236}">
                <a16:creationId xmlns:a16="http://schemas.microsoft.com/office/drawing/2014/main" id="{41A5B888-0512-44EC-A2CA-C0BEDF9A7FF4}"/>
              </a:ext>
            </a:extLst>
          </p:cNvPr>
          <p:cNvCxnSpPr>
            <a:cxnSpLocks/>
          </p:cNvCxnSpPr>
          <p:nvPr/>
        </p:nvCxnSpPr>
        <p:spPr>
          <a:xfrm flipV="1">
            <a:off x="-139453" y="7663283"/>
            <a:ext cx="7532722" cy="6186"/>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34932B81-720B-4A87-8494-9244CF5F9116}"/>
              </a:ext>
            </a:extLst>
          </p:cNvPr>
          <p:cNvSpPr txBox="1"/>
          <p:nvPr/>
        </p:nvSpPr>
        <p:spPr>
          <a:xfrm>
            <a:off x="963115" y="7731982"/>
            <a:ext cx="5305604" cy="276999"/>
          </a:xfrm>
          <a:prstGeom prst="rect">
            <a:avLst/>
          </a:prstGeom>
          <a:noFill/>
          <a:ln>
            <a:noFill/>
          </a:ln>
        </p:spPr>
        <p:txBody>
          <a:bodyPr wrap="square" rtlCol="0">
            <a:spAutoFit/>
          </a:bodyPr>
          <a:lstStyle/>
          <a:p>
            <a:pPr algn="ctr"/>
            <a:r>
              <a:rPr lang="ja-JP" altLang="en-US" sz="1200" b="1" dirty="0">
                <a:latin typeface="UD デジタル 教科書体 NP-B" panose="02020700000000000000" pitchFamily="18" charset="-128"/>
                <a:ea typeface="UD デジタル 教科書体 NP-B" panose="02020700000000000000" pitchFamily="18" charset="-128"/>
              </a:rPr>
              <a:t>「とりかい高等支援学校見学セミナー（７月８日）」　参加申込書</a:t>
            </a:r>
          </a:p>
        </p:txBody>
      </p:sp>
      <p:pic>
        <p:nvPicPr>
          <p:cNvPr id="45" name="グラフィックス 50" descr="カーソル">
            <a:extLst>
              <a:ext uri="{FF2B5EF4-FFF2-40B4-BE49-F238E27FC236}">
                <a16:creationId xmlns:a16="http://schemas.microsoft.com/office/drawing/2014/main" id="{AEB4F341-F0D2-442C-BEBB-4D1DBB612694}"/>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46993" y="1990489"/>
            <a:ext cx="343178" cy="343178"/>
          </a:xfrm>
          <a:prstGeom prst="rect">
            <a:avLst/>
          </a:prstGeom>
        </p:spPr>
      </p:pic>
      <p:grpSp>
        <p:nvGrpSpPr>
          <p:cNvPr id="3" name="グループ化 2"/>
          <p:cNvGrpSpPr/>
          <p:nvPr/>
        </p:nvGrpSpPr>
        <p:grpSpPr>
          <a:xfrm>
            <a:off x="303549" y="2634387"/>
            <a:ext cx="6624736" cy="4809893"/>
            <a:chOff x="42644" y="3888587"/>
            <a:chExt cx="6624736" cy="4427933"/>
          </a:xfrm>
        </p:grpSpPr>
        <p:sp>
          <p:nvSpPr>
            <p:cNvPr id="28" name="Rectangle 139"/>
            <p:cNvSpPr>
              <a:spLocks noChangeArrowheads="1"/>
            </p:cNvSpPr>
            <p:nvPr/>
          </p:nvSpPr>
          <p:spPr bwMode="auto">
            <a:xfrm>
              <a:off x="42644" y="3888587"/>
              <a:ext cx="6624736" cy="4427933"/>
            </a:xfrm>
            <a:prstGeom prst="rect">
              <a:avLst/>
            </a:prstGeom>
            <a:solidFill>
              <a:schemeClr val="bg1"/>
            </a:solidFill>
            <a:ln>
              <a:noFill/>
            </a:ln>
            <a:effectLst>
              <a:glow rad="139700">
                <a:schemeClr val="accent2">
                  <a:satMod val="175000"/>
                  <a:alpha val="40000"/>
                </a:schemeClr>
              </a:glow>
              <a:outerShdw dist="107763" dir="2700000" algn="ctr" rotWithShape="0">
                <a:schemeClr val="bg2">
                  <a:alpha val="50000"/>
                </a:schemeClr>
              </a:outerShdw>
            </a:effectLst>
          </p:spPr>
          <p:txBody>
            <a:bodyPr lIns="180000" tIns="72000" rIns="180000" bIns="72000" anchor="ctr"/>
            <a:lstStyle/>
            <a:p>
              <a:pPr eaLnBrk="1" hangingPunct="1">
                <a:defRPr/>
              </a:pPr>
              <a:endParaRPr lang="en-US" altLang="ja-JP" sz="1050" b="1" dirty="0">
                <a:latin typeface="HG丸ｺﾞｼｯｸM-PRO" pitchFamily="50" charset="-128"/>
                <a:ea typeface="HG丸ｺﾞｼｯｸM-PRO" pitchFamily="50" charset="-128"/>
              </a:endParaRPr>
            </a:p>
          </p:txBody>
        </p:sp>
        <p:sp>
          <p:nvSpPr>
            <p:cNvPr id="46" name="AutoShape 3"/>
            <p:cNvSpPr>
              <a:spLocks noChangeArrowheads="1"/>
            </p:cNvSpPr>
            <p:nvPr/>
          </p:nvSpPr>
          <p:spPr bwMode="auto">
            <a:xfrm>
              <a:off x="416029" y="4018251"/>
              <a:ext cx="6010275" cy="328960"/>
            </a:xfrm>
            <a:prstGeom prst="roundRect">
              <a:avLst>
                <a:gd name="adj" fmla="val 34712"/>
              </a:avLst>
            </a:prstGeom>
            <a:solidFill>
              <a:srgbClr val="FFC000"/>
            </a:solidFill>
            <a:ln>
              <a:solidFill>
                <a:schemeClr val="accent2"/>
              </a:solidFill>
            </a:ln>
          </p:spPr>
          <p:style>
            <a:lnRef idx="1">
              <a:schemeClr val="accent6"/>
            </a:lnRef>
            <a:fillRef idx="2">
              <a:schemeClr val="accent6"/>
            </a:fillRef>
            <a:effectRef idx="1">
              <a:schemeClr val="accent6"/>
            </a:effectRef>
            <a:fontRef idx="minor">
              <a:schemeClr val="dk1"/>
            </a:fontRef>
          </p:style>
          <p:txBody>
            <a:bodyPr lIns="180000" tIns="72000" rIns="180000" bIns="72000" anchor="t"/>
            <a:lstStyle/>
            <a:p>
              <a:pPr algn="ctr">
                <a:lnSpc>
                  <a:spcPct val="80000"/>
                </a:lnSpc>
                <a:spcBef>
                  <a:spcPct val="20000"/>
                </a:spcBef>
                <a:defRPr/>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大阪府立とりかい高等支援学校のご紹介</a:t>
              </a:r>
            </a:p>
          </p:txBody>
        </p:sp>
      </p:grpSp>
      <p:sp>
        <p:nvSpPr>
          <p:cNvPr id="21" name="Rectangle 356"/>
          <p:cNvSpPr>
            <a:spLocks noChangeArrowheads="1"/>
          </p:cNvSpPr>
          <p:nvPr/>
        </p:nvSpPr>
        <p:spPr bwMode="auto">
          <a:xfrm>
            <a:off x="103846" y="3629490"/>
            <a:ext cx="668748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dirty="0">
                <a:latin typeface="UD デジタル 教科書体 NP-B" panose="02020700000000000000" pitchFamily="18" charset="-128"/>
                <a:ea typeface="UD デジタル 教科書体 NP-B" panose="02020700000000000000" pitchFamily="18" charset="-128"/>
              </a:rPr>
              <a:t>　◇知的障がいのある生徒のための高等部段階の教育における充実を図るため、就労を通じた</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spcBef>
                <a:spcPct val="0"/>
              </a:spcBef>
              <a:buFontTx/>
              <a:buNone/>
            </a:pPr>
            <a:r>
              <a:rPr lang="ja-JP" altLang="en-US" sz="1200" b="1" dirty="0">
                <a:latin typeface="UD デジタル 教科書体 NP-B" panose="02020700000000000000" pitchFamily="18" charset="-128"/>
                <a:ea typeface="UD デジタル 教科書体 NP-B" panose="02020700000000000000" pitchFamily="18" charset="-128"/>
              </a:rPr>
              <a:t>　　社会自立をめざす職業学科設置の支援学校です。</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spcBef>
                <a:spcPct val="0"/>
              </a:spcBef>
              <a:buFontTx/>
              <a:buNone/>
            </a:pPr>
            <a:r>
              <a:rPr lang="ja-JP" altLang="en-US" sz="1200" b="1" dirty="0">
                <a:latin typeface="UD デジタル 教科書体 NP-B" panose="02020700000000000000" pitchFamily="18" charset="-128"/>
                <a:ea typeface="UD デジタル 教科書体 NP-B" panose="02020700000000000000" pitchFamily="18" charset="-128"/>
              </a:rPr>
              <a:t>　◇３年間で社会で働く力を身につけます。</a:t>
            </a:r>
            <a:endParaRPr lang="en-US" altLang="ja-JP" sz="1200" b="1" dirty="0">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200" b="1" dirty="0">
                <a:latin typeface="UD デジタル 教科書体 NP-B" panose="02020700000000000000" pitchFamily="18" charset="-128"/>
                <a:ea typeface="UD デジタル 教科書体 NP-B" panose="02020700000000000000" pitchFamily="18" charset="-128"/>
              </a:rPr>
              <a:t>　◇「生産技術科」「食とみどり科」「生活科学科」の</a:t>
            </a:r>
            <a:r>
              <a:rPr lang="en-US" altLang="ja-JP" sz="1200" b="1" dirty="0">
                <a:latin typeface="UD デジタル 教科書体 NP-B" panose="02020700000000000000" pitchFamily="18" charset="-128"/>
                <a:ea typeface="UD デジタル 教科書体 NP-B" panose="02020700000000000000" pitchFamily="18" charset="-128"/>
              </a:rPr>
              <a:t>3</a:t>
            </a:r>
            <a:r>
              <a:rPr lang="ja-JP" altLang="en-US" sz="1200" b="1" dirty="0" err="1">
                <a:latin typeface="UD デジタル 教科書体 NP-B" panose="02020700000000000000" pitchFamily="18" charset="-128"/>
                <a:ea typeface="UD デジタル 教科書体 NP-B" panose="02020700000000000000" pitchFamily="18" charset="-128"/>
              </a:rPr>
              <a:t>つの</a:t>
            </a:r>
            <a:r>
              <a:rPr lang="ja-JP" altLang="en-US" sz="1200" b="1" dirty="0">
                <a:latin typeface="UD デジタル 教科書体 NP-B" panose="02020700000000000000" pitchFamily="18" charset="-128"/>
                <a:ea typeface="UD デジタル 教科書体 NP-B" panose="02020700000000000000" pitchFamily="18" charset="-128"/>
              </a:rPr>
              <a:t>学科があり、職業教育に重点を</a:t>
            </a:r>
            <a:endParaRPr lang="en-US" altLang="ja-JP" sz="1200" b="1" dirty="0">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200" b="1" dirty="0">
                <a:latin typeface="UD デジタル 教科書体 NP-B" panose="02020700000000000000" pitchFamily="18" charset="-128"/>
                <a:ea typeface="UD デジタル 教科書体 NP-B" panose="02020700000000000000" pitchFamily="18" charset="-128"/>
              </a:rPr>
              <a:t>　　置いた教育課程を編成し、学習に取り組んでいます。</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spcBef>
                <a:spcPct val="0"/>
              </a:spcBef>
              <a:buFontTx/>
              <a:buNone/>
            </a:pPr>
            <a:r>
              <a:rPr lang="ja-JP" altLang="en-US" sz="1200" b="1" dirty="0">
                <a:latin typeface="UD デジタル 教科書体 NP-B" panose="02020700000000000000" pitchFamily="18" charset="-128"/>
                <a:ea typeface="UD デジタル 教科書体 NP-B" panose="02020700000000000000" pitchFamily="18" charset="-128"/>
              </a:rPr>
              <a:t>　◇さらに、職場実習を通し、実践的な就労に必要な知識や技術、態度等を身につけることを</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spcBef>
                <a:spcPct val="0"/>
              </a:spcBef>
              <a:buFontTx/>
              <a:buNone/>
            </a:pPr>
            <a:r>
              <a:rPr lang="ja-JP" altLang="en-US" sz="1200" b="1" dirty="0">
                <a:latin typeface="UD デジタル 教科書体 NP-B" panose="02020700000000000000" pitchFamily="18" charset="-128"/>
                <a:ea typeface="UD デジタル 教科書体 NP-B" panose="02020700000000000000" pitchFamily="18" charset="-128"/>
              </a:rPr>
              <a:t>　　目標にしています。</a:t>
            </a:r>
            <a:endParaRPr lang="en-US" altLang="ja-JP" sz="1200" b="1" dirty="0">
              <a:latin typeface="UD デジタル 教科書体 NP-B" panose="02020700000000000000" pitchFamily="18" charset="-128"/>
              <a:ea typeface="UD デジタル 教科書体 NP-B" panose="02020700000000000000" pitchFamily="18" charset="-128"/>
            </a:endParaRPr>
          </a:p>
        </p:txBody>
      </p:sp>
      <p:sp>
        <p:nvSpPr>
          <p:cNvPr id="27" name="テキスト ボックス 6"/>
          <p:cNvSpPr txBox="1">
            <a:spLocks noChangeArrowheads="1"/>
          </p:cNvSpPr>
          <p:nvPr/>
        </p:nvSpPr>
        <p:spPr bwMode="auto">
          <a:xfrm>
            <a:off x="3375684" y="3323102"/>
            <a:ext cx="3262313" cy="2778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latin typeface="HG明朝E" panose="02020909000000000000" pitchFamily="17" charset="-128"/>
                <a:ea typeface="HG明朝E" panose="02020909000000000000" pitchFamily="17" charset="-128"/>
              </a:rPr>
              <a:t>-----</a:t>
            </a:r>
            <a:r>
              <a:rPr lang="ja-JP" altLang="en-US" sz="1200" dirty="0">
                <a:latin typeface="HG明朝E" panose="02020909000000000000" pitchFamily="17" charset="-128"/>
                <a:ea typeface="HG明朝E" panose="02020909000000000000" pitchFamily="17" charset="-128"/>
              </a:rPr>
              <a:t>就職に向けがんばっています！！</a:t>
            </a:r>
            <a:r>
              <a:rPr lang="en-US" altLang="ja-JP" sz="1200" dirty="0">
                <a:latin typeface="HG明朝E" panose="02020909000000000000" pitchFamily="17" charset="-128"/>
                <a:ea typeface="HG明朝E" panose="02020909000000000000" pitchFamily="17" charset="-128"/>
              </a:rPr>
              <a:t>-----</a:t>
            </a:r>
            <a:endParaRPr lang="ja-JP" altLang="en-US" sz="1200" dirty="0">
              <a:latin typeface="HG明朝E" panose="02020909000000000000" pitchFamily="17" charset="-128"/>
              <a:ea typeface="HG明朝E" panose="02020909000000000000" pitchFamily="17" charset="-128"/>
            </a:endParaRPr>
          </a:p>
        </p:txBody>
      </p:sp>
      <p:pic>
        <p:nvPicPr>
          <p:cNvPr id="29" name="Picture 18" descr="大阪府立とりかい高等支援学校"/>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372" y="5283665"/>
            <a:ext cx="6192837" cy="200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テキスト ボックス 4"/>
          <p:cNvSpPr txBox="1">
            <a:spLocks noChangeArrowheads="1"/>
          </p:cNvSpPr>
          <p:nvPr/>
        </p:nvSpPr>
        <p:spPr bwMode="auto">
          <a:xfrm>
            <a:off x="418172" y="3323102"/>
            <a:ext cx="2735262" cy="277813"/>
          </a:xfrm>
          <a:prstGeom prst="rect">
            <a:avLst/>
          </a:prstGeom>
          <a:noFill/>
          <a:ln w="12700">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dirty="0">
                <a:latin typeface="UD デジタル 教科書体 NP-B" panose="02020700000000000000" pitchFamily="18" charset="-128"/>
                <a:ea typeface="UD デジタル 教科書体 NP-B" panose="02020700000000000000" pitchFamily="18" charset="-128"/>
              </a:rPr>
              <a:t>｛校訓｝　①努力　②工夫　③自立</a:t>
            </a:r>
          </a:p>
        </p:txBody>
      </p:sp>
      <p:sp>
        <p:nvSpPr>
          <p:cNvPr id="31" name="角丸四角形 30"/>
          <p:cNvSpPr/>
          <p:nvPr/>
        </p:nvSpPr>
        <p:spPr>
          <a:xfrm>
            <a:off x="3375684" y="6669552"/>
            <a:ext cx="3311525" cy="625475"/>
          </a:xfrm>
          <a:prstGeom prst="round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r>
              <a:rPr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大阪府立とりかい高等支援学校（</a:t>
            </a:r>
            <a:r>
              <a:rPr lang="en-US" altLang="ja-JP" sz="1400" dirty="0">
                <a:solidFill>
                  <a:schemeClr val="tx1"/>
                </a:solidFill>
                <a:latin typeface="UD デジタル 教科書体 NP-B" panose="02020700000000000000" pitchFamily="18" charset="-128"/>
                <a:ea typeface="UD デジタル 教科書体 NP-B" panose="02020700000000000000" pitchFamily="18" charset="-128"/>
              </a:rPr>
              <a:t>4F)</a:t>
            </a:r>
          </a:p>
          <a:p>
            <a:pPr algn="ctr" eaLnBrk="1" hangingPunct="1">
              <a:spcBef>
                <a:spcPct val="40000"/>
              </a:spcBef>
              <a:defRPr/>
            </a:pPr>
            <a:r>
              <a:rPr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大阪府立摂津支援学校</a:t>
            </a:r>
            <a:r>
              <a:rPr lang="en-US" altLang="ja-JP" sz="1400" dirty="0">
                <a:solidFill>
                  <a:schemeClr val="tx1"/>
                </a:solidFill>
                <a:latin typeface="UD デジタル 教科書体 NP-B" panose="02020700000000000000" pitchFamily="18" charset="-128"/>
                <a:ea typeface="UD デジタル 教科書体 NP-B" panose="02020700000000000000" pitchFamily="18" charset="-128"/>
              </a:rPr>
              <a:t>(1F</a:t>
            </a:r>
            <a:r>
              <a:rPr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a:t>
            </a:r>
            <a:r>
              <a:rPr lang="en-US" altLang="ja-JP" sz="1400" dirty="0">
                <a:solidFill>
                  <a:schemeClr val="tx1"/>
                </a:solidFill>
                <a:latin typeface="UD デジタル 教科書体 NP-B" panose="02020700000000000000" pitchFamily="18" charset="-128"/>
                <a:ea typeface="UD デジタル 教科書体 NP-B" panose="02020700000000000000" pitchFamily="18" charset="-128"/>
              </a:rPr>
              <a:t>3F)</a:t>
            </a:r>
            <a:endParaRPr lang="ja-JP" altLang="en-US" sz="14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32" name="正方形/長方形 31"/>
          <p:cNvSpPr/>
          <p:nvPr/>
        </p:nvSpPr>
        <p:spPr>
          <a:xfrm>
            <a:off x="494372" y="4934415"/>
            <a:ext cx="6192837" cy="433387"/>
          </a:xfrm>
          <a:prstGeom prst="rect">
            <a:avLst/>
          </a:prstGeom>
          <a:solidFill>
            <a:srgbClr val="99FF99"/>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a:t>
            </a:r>
            <a:r>
              <a:rPr lang="en-US" altLang="ja-JP" sz="1200" dirty="0">
                <a:solidFill>
                  <a:schemeClr val="tx1"/>
                </a:solidFill>
                <a:latin typeface="UD デジタル 教科書体 NP-B" panose="02020700000000000000" pitchFamily="18" charset="-128"/>
                <a:ea typeface="UD デジタル 教科書体 NP-B" panose="02020700000000000000" pitchFamily="18" charset="-128"/>
              </a:rPr>
              <a:t>566-0062</a:t>
            </a:r>
            <a:r>
              <a:rPr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　大阪府摂津市鳥飼上</a:t>
            </a:r>
            <a:r>
              <a:rPr lang="en-US" altLang="ja-JP" sz="1200" dirty="0">
                <a:solidFill>
                  <a:schemeClr val="tx1"/>
                </a:solidFill>
                <a:latin typeface="UD デジタル 教科書体 NP-B" panose="02020700000000000000" pitchFamily="18" charset="-128"/>
                <a:ea typeface="UD デジタル 教科書体 NP-B" panose="02020700000000000000" pitchFamily="18" charset="-128"/>
              </a:rPr>
              <a:t>1</a:t>
            </a:r>
            <a:r>
              <a:rPr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丁目</a:t>
            </a:r>
            <a:r>
              <a:rPr lang="en-US" altLang="ja-JP" sz="1200" dirty="0">
                <a:solidFill>
                  <a:schemeClr val="tx1"/>
                </a:solidFill>
                <a:latin typeface="UD デジタル 教科書体 NP-B" panose="02020700000000000000" pitchFamily="18" charset="-128"/>
                <a:ea typeface="UD デジタル 教科書体 NP-B" panose="02020700000000000000" pitchFamily="18" charset="-128"/>
              </a:rPr>
              <a:t>1</a:t>
            </a:r>
            <a:r>
              <a:rPr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番</a:t>
            </a:r>
            <a:r>
              <a:rPr lang="en-US" altLang="ja-JP" sz="1200" dirty="0">
                <a:solidFill>
                  <a:schemeClr val="tx1"/>
                </a:solidFill>
                <a:latin typeface="UD デジタル 教科書体 NP-B" panose="02020700000000000000" pitchFamily="18" charset="-128"/>
                <a:ea typeface="UD デジタル 教科書体 NP-B" panose="02020700000000000000" pitchFamily="18" charset="-128"/>
              </a:rPr>
              <a:t>15</a:t>
            </a:r>
            <a:r>
              <a:rPr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号</a:t>
            </a:r>
            <a:r>
              <a:rPr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　</a:t>
            </a:r>
            <a:r>
              <a:rPr lang="en-US" altLang="ja-JP" sz="1200" dirty="0">
                <a:solidFill>
                  <a:schemeClr val="tx1"/>
                </a:solidFill>
                <a:latin typeface="UD デジタル 教科書体 NP-B" panose="02020700000000000000" pitchFamily="18" charset="-128"/>
                <a:ea typeface="UD デジタル 教科書体 NP-B" panose="02020700000000000000" pitchFamily="18" charset="-128"/>
              </a:rPr>
              <a:t>TEL</a:t>
            </a:r>
            <a:r>
              <a:rPr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a:t>
            </a:r>
            <a:r>
              <a:rPr lang="en-US" altLang="ja-JP" sz="1200" dirty="0">
                <a:solidFill>
                  <a:schemeClr val="tx1"/>
                </a:solidFill>
                <a:latin typeface="UD デジタル 教科書体 NP-B" panose="02020700000000000000" pitchFamily="18" charset="-128"/>
                <a:ea typeface="UD デジタル 教科書体 NP-B" panose="02020700000000000000" pitchFamily="18" charset="-128"/>
              </a:rPr>
              <a:t>072-654-9235 </a:t>
            </a:r>
          </a:p>
          <a:p>
            <a:pPr eaLnBrk="1" hangingPunct="1">
              <a:defRPr/>
            </a:pPr>
            <a:r>
              <a:rPr lang="en-US" altLang="ja-JP" sz="1000" dirty="0">
                <a:solidFill>
                  <a:schemeClr val="tx1"/>
                </a:solidFill>
                <a:latin typeface="UD デジタル 教科書体 NP-B" panose="02020700000000000000" pitchFamily="18" charset="-128"/>
                <a:ea typeface="UD デジタル 教科書体 NP-B" panose="02020700000000000000" pitchFamily="18" charset="-128"/>
              </a:rPr>
              <a:t>(</a:t>
            </a:r>
            <a:r>
              <a:rPr lang="ja-JP" altLang="en-US" sz="1000" dirty="0">
                <a:solidFill>
                  <a:schemeClr val="tx1"/>
                </a:solidFill>
                <a:latin typeface="UD デジタル 教科書体 NP-B" panose="02020700000000000000" pitchFamily="18" charset="-128"/>
                <a:ea typeface="UD デジタル 教科書体 NP-B" panose="02020700000000000000" pitchFamily="18" charset="-128"/>
              </a:rPr>
              <a:t>最寄り駅：阪急バス 上鳥飼より</a:t>
            </a:r>
            <a:r>
              <a:rPr lang="en-US" altLang="ja-JP" sz="1000" dirty="0">
                <a:solidFill>
                  <a:schemeClr val="tx1"/>
                </a:solidFill>
                <a:latin typeface="UD デジタル 教科書体 NP-B" panose="02020700000000000000" pitchFamily="18" charset="-128"/>
                <a:ea typeface="UD デジタル 教科書体 NP-B" panose="02020700000000000000" pitchFamily="18" charset="-128"/>
              </a:rPr>
              <a:t>150m</a:t>
            </a:r>
            <a:r>
              <a:rPr lang="ja-JP" altLang="en-US" sz="1000" dirty="0" err="1">
                <a:solidFill>
                  <a:schemeClr val="tx1"/>
                </a:solidFill>
                <a:latin typeface="UD デジタル 教科書体 NP-B" panose="02020700000000000000" pitchFamily="18" charset="-128"/>
                <a:ea typeface="UD デジタル 教科書体 NP-B" panose="02020700000000000000" pitchFamily="18" charset="-128"/>
              </a:rPr>
              <a:t>、</a:t>
            </a:r>
            <a:r>
              <a:rPr lang="ja-JP" altLang="en-US" sz="1000" dirty="0">
                <a:solidFill>
                  <a:schemeClr val="tx1"/>
                </a:solidFill>
                <a:latin typeface="UD デジタル 教科書体 NP-B" panose="02020700000000000000" pitchFamily="18" charset="-128"/>
                <a:ea typeface="UD デジタル 教科書体 NP-B" panose="02020700000000000000" pitchFamily="18" charset="-128"/>
              </a:rPr>
              <a:t>または京阪バス 上鳥飼北より</a:t>
            </a:r>
            <a:r>
              <a:rPr lang="en-US" altLang="ja-JP" sz="1000" dirty="0">
                <a:solidFill>
                  <a:schemeClr val="tx1"/>
                </a:solidFill>
                <a:latin typeface="UD デジタル 教科書体 NP-B" panose="02020700000000000000" pitchFamily="18" charset="-128"/>
                <a:ea typeface="UD デジタル 教科書体 NP-B" panose="02020700000000000000" pitchFamily="18" charset="-128"/>
              </a:rPr>
              <a:t>500m</a:t>
            </a:r>
            <a:r>
              <a:rPr lang="ja-JP" altLang="en-US" sz="1000" dirty="0">
                <a:solidFill>
                  <a:schemeClr val="tx1"/>
                </a:solidFill>
                <a:latin typeface="UD デジタル 教科書体 NP-B" panose="02020700000000000000" pitchFamily="18" charset="-128"/>
                <a:ea typeface="UD デジタル 教科書体 NP-B" panose="02020700000000000000" pitchFamily="18" charset="-128"/>
              </a:rPr>
              <a:t> </a:t>
            </a:r>
            <a:r>
              <a:rPr lang="en-US" altLang="ja-JP" sz="1000" dirty="0">
                <a:solidFill>
                  <a:schemeClr val="tx1"/>
                </a:solidFill>
                <a:latin typeface="UD デジタル 教科書体 NP-B" panose="02020700000000000000" pitchFamily="18" charset="-128"/>
                <a:ea typeface="UD デジタル 教科書体 NP-B" panose="02020700000000000000" pitchFamily="18" charset="-128"/>
              </a:rPr>
              <a:t>)</a:t>
            </a:r>
          </a:p>
        </p:txBody>
      </p:sp>
      <p:pic>
        <p:nvPicPr>
          <p:cNvPr id="4" name="図 3">
            <a:extLst>
              <a:ext uri="{FF2B5EF4-FFF2-40B4-BE49-F238E27FC236}">
                <a16:creationId xmlns:a16="http://schemas.microsoft.com/office/drawing/2014/main" id="{E489575A-69DF-4197-AC21-B02C8932495F}"/>
              </a:ext>
            </a:extLst>
          </p:cNvPr>
          <p:cNvPicPr>
            <a:picLocks noChangeAspect="1"/>
          </p:cNvPicPr>
          <p:nvPr/>
        </p:nvPicPr>
        <p:blipFill>
          <a:blip r:embed="rId5"/>
          <a:stretch>
            <a:fillRect/>
          </a:stretch>
        </p:blipFill>
        <p:spPr>
          <a:xfrm>
            <a:off x="362091" y="1484769"/>
            <a:ext cx="937212" cy="937212"/>
          </a:xfrm>
          <a:prstGeom prst="rect">
            <a:avLst/>
          </a:prstGeom>
        </p:spPr>
      </p:pic>
    </p:spTree>
    <p:extLst>
      <p:ext uri="{BB962C8B-B14F-4D97-AF65-F5344CB8AC3E}">
        <p14:creationId xmlns:p14="http://schemas.microsoft.com/office/powerpoint/2010/main" val="4219599938"/>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レトロスペクト">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TM02892315[[fn=ウィスプ]]</Template>
  <TotalTime>659</TotalTime>
  <Words>891</Words>
  <Application>Microsoft Office PowerPoint</Application>
  <PresentationFormat>ユーザー設定</PresentationFormat>
  <Paragraphs>73</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HG丸ｺﾞｼｯｸM-PRO</vt:lpstr>
      <vt:lpstr>HG明朝E</vt:lpstr>
      <vt:lpstr>UD デジタル 教科書体 NK-B</vt:lpstr>
      <vt:lpstr>UD デジタル 教科書体 NP-B</vt:lpstr>
      <vt:lpstr>UD デジタル 教科書体 NP-R</vt:lpstr>
      <vt:lpstr>Calibri</vt:lpstr>
      <vt:lpstr>Calibri Light</vt:lpstr>
      <vt:lpstr>Wingdings</vt:lpstr>
      <vt:lpstr>Wingdings 2</vt:lpstr>
      <vt:lpstr>HDOfficeLightV0</vt:lpstr>
      <vt:lpstr>レトロスペクト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八幡　明日香</dc:creator>
  <cp:lastModifiedBy>八幡　明日香</cp:lastModifiedBy>
  <cp:revision>93</cp:revision>
  <cp:lastPrinted>2024-05-08T07:09:35Z</cp:lastPrinted>
  <dcterms:created xsi:type="dcterms:W3CDTF">2021-10-19T07:53:43Z</dcterms:created>
  <dcterms:modified xsi:type="dcterms:W3CDTF">2024-05-08T07:31:00Z</dcterms:modified>
</cp:coreProperties>
</file>