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9" r:id="rId5"/>
    <p:sldId id="260" r:id="rId6"/>
  </p:sldIdLst>
  <p:sldSz cx="7559675" cy="10691813"/>
  <p:notesSz cx="6807200" cy="9939338"/>
  <p:defaultTextStyle>
    <a:defPPr>
      <a:defRPr lang="ja-JP"/>
    </a:defPPr>
    <a:lvl1pPr algn="l" rtl="0" fontAlgn="base">
      <a:spcBef>
        <a:spcPct val="0"/>
      </a:spcBef>
      <a:spcAft>
        <a:spcPct val="0"/>
      </a:spcAft>
      <a:defRPr kumimoji="1" sz="980" kern="1200">
        <a:solidFill>
          <a:schemeClr val="tx1"/>
        </a:solidFill>
        <a:latin typeface="Arial" charset="0"/>
        <a:ea typeface="ＭＳ Ｐゴシック" pitchFamily="50" charset="-128"/>
        <a:cs typeface="+mn-cs"/>
      </a:defRPr>
    </a:lvl1pPr>
    <a:lvl2pPr marL="497739" algn="l" rtl="0" fontAlgn="base">
      <a:spcBef>
        <a:spcPct val="0"/>
      </a:spcBef>
      <a:spcAft>
        <a:spcPct val="0"/>
      </a:spcAft>
      <a:defRPr kumimoji="1" sz="980" kern="1200">
        <a:solidFill>
          <a:schemeClr val="tx1"/>
        </a:solidFill>
        <a:latin typeface="Arial" charset="0"/>
        <a:ea typeface="ＭＳ Ｐゴシック" pitchFamily="50" charset="-128"/>
        <a:cs typeface="+mn-cs"/>
      </a:defRPr>
    </a:lvl2pPr>
    <a:lvl3pPr marL="995478" algn="l" rtl="0" fontAlgn="base">
      <a:spcBef>
        <a:spcPct val="0"/>
      </a:spcBef>
      <a:spcAft>
        <a:spcPct val="0"/>
      </a:spcAft>
      <a:defRPr kumimoji="1" sz="980" kern="1200">
        <a:solidFill>
          <a:schemeClr val="tx1"/>
        </a:solidFill>
        <a:latin typeface="Arial" charset="0"/>
        <a:ea typeface="ＭＳ Ｐゴシック" pitchFamily="50" charset="-128"/>
        <a:cs typeface="+mn-cs"/>
      </a:defRPr>
    </a:lvl3pPr>
    <a:lvl4pPr marL="1493217" algn="l" rtl="0" fontAlgn="base">
      <a:spcBef>
        <a:spcPct val="0"/>
      </a:spcBef>
      <a:spcAft>
        <a:spcPct val="0"/>
      </a:spcAft>
      <a:defRPr kumimoji="1" sz="980" kern="1200">
        <a:solidFill>
          <a:schemeClr val="tx1"/>
        </a:solidFill>
        <a:latin typeface="Arial" charset="0"/>
        <a:ea typeface="ＭＳ Ｐゴシック" pitchFamily="50" charset="-128"/>
        <a:cs typeface="+mn-cs"/>
      </a:defRPr>
    </a:lvl4pPr>
    <a:lvl5pPr marL="1990957" algn="l" rtl="0" fontAlgn="base">
      <a:spcBef>
        <a:spcPct val="0"/>
      </a:spcBef>
      <a:spcAft>
        <a:spcPct val="0"/>
      </a:spcAft>
      <a:defRPr kumimoji="1" sz="980" kern="1200">
        <a:solidFill>
          <a:schemeClr val="tx1"/>
        </a:solidFill>
        <a:latin typeface="Arial" charset="0"/>
        <a:ea typeface="ＭＳ Ｐゴシック" pitchFamily="50" charset="-128"/>
        <a:cs typeface="+mn-cs"/>
      </a:defRPr>
    </a:lvl5pPr>
    <a:lvl6pPr marL="2488695" algn="l" defTabSz="995478" rtl="0" eaLnBrk="1" latinLnBrk="0" hangingPunct="1">
      <a:defRPr kumimoji="1" sz="980" kern="1200">
        <a:solidFill>
          <a:schemeClr val="tx1"/>
        </a:solidFill>
        <a:latin typeface="Arial" charset="0"/>
        <a:ea typeface="ＭＳ Ｐゴシック" pitchFamily="50" charset="-128"/>
        <a:cs typeface="+mn-cs"/>
      </a:defRPr>
    </a:lvl6pPr>
    <a:lvl7pPr marL="2986435" algn="l" defTabSz="995478" rtl="0" eaLnBrk="1" latinLnBrk="0" hangingPunct="1">
      <a:defRPr kumimoji="1" sz="980" kern="1200">
        <a:solidFill>
          <a:schemeClr val="tx1"/>
        </a:solidFill>
        <a:latin typeface="Arial" charset="0"/>
        <a:ea typeface="ＭＳ Ｐゴシック" pitchFamily="50" charset="-128"/>
        <a:cs typeface="+mn-cs"/>
      </a:defRPr>
    </a:lvl7pPr>
    <a:lvl8pPr marL="3484174" algn="l" defTabSz="995478" rtl="0" eaLnBrk="1" latinLnBrk="0" hangingPunct="1">
      <a:defRPr kumimoji="1" sz="980" kern="1200">
        <a:solidFill>
          <a:schemeClr val="tx1"/>
        </a:solidFill>
        <a:latin typeface="Arial" charset="0"/>
        <a:ea typeface="ＭＳ Ｐゴシック" pitchFamily="50" charset="-128"/>
        <a:cs typeface="+mn-cs"/>
      </a:defRPr>
    </a:lvl8pPr>
    <a:lvl9pPr marL="3981914" algn="l" defTabSz="995478" rtl="0" eaLnBrk="1" latinLnBrk="0" hangingPunct="1">
      <a:defRPr kumimoji="1" sz="98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315" userDrawn="1">
          <p15:clr>
            <a:srgbClr val="A4A3A4"/>
          </p15:clr>
        </p15:guide>
        <p15:guide id="2" pos="2381"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FF9F"/>
    <a:srgbClr val="B4FF69"/>
    <a:srgbClr val="A5FF4B"/>
    <a:srgbClr val="FFFF99"/>
    <a:srgbClr val="E0FFC1"/>
    <a:srgbClr val="D3FFA7"/>
    <a:srgbClr val="FFCCFF"/>
    <a:srgbClr val="CCCCFF"/>
    <a:srgbClr val="C9FF93"/>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7662" autoAdjust="0"/>
  </p:normalViewPr>
  <p:slideViewPr>
    <p:cSldViewPr>
      <p:cViewPr varScale="1">
        <p:scale>
          <a:sx n="62" d="100"/>
          <a:sy n="62" d="100"/>
        </p:scale>
        <p:origin x="2294" y="58"/>
      </p:cViewPr>
      <p:guideLst>
        <p:guide orient="horz" pos="3315"/>
        <p:guide pos="238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8"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05DBF968-46ED-4882-B0C6-04F1CE4FCCB1}" type="slidenum">
              <a:rPr lang="en-US" altLang="ja-JP"/>
              <a:pPr>
                <a:defRPr/>
              </a:pPr>
              <a:t>‹#›</a:t>
            </a:fld>
            <a:endParaRPr lang="en-US" altLang="ja-JP"/>
          </a:p>
        </p:txBody>
      </p:sp>
    </p:spTree>
    <p:extLst>
      <p:ext uri="{BB962C8B-B14F-4D97-AF65-F5344CB8AC3E}">
        <p14:creationId xmlns:p14="http://schemas.microsoft.com/office/powerpoint/2010/main" val="1080658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087563" y="746125"/>
            <a:ext cx="26320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38" y="4721225"/>
            <a:ext cx="5445125"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8"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5069FEA6-665E-41E9-ABBF-F5EB4F552FE6}" type="slidenum">
              <a:rPr lang="en-US" altLang="ja-JP"/>
              <a:pPr>
                <a:defRPr/>
              </a:pPr>
              <a:t>‹#›</a:t>
            </a:fld>
            <a:endParaRPr lang="en-US" altLang="ja-JP"/>
          </a:p>
        </p:txBody>
      </p:sp>
    </p:spTree>
    <p:extLst>
      <p:ext uri="{BB962C8B-B14F-4D97-AF65-F5344CB8AC3E}">
        <p14:creationId xmlns:p14="http://schemas.microsoft.com/office/powerpoint/2010/main" val="327378595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1pPr>
    <a:lvl2pPr marL="497739"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2pPr>
    <a:lvl3pPr marL="995478"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3pPr>
    <a:lvl4pPr marL="1493217"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4pPr>
    <a:lvl5pPr marL="1990957"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5pPr>
    <a:lvl6pPr marL="2488695" algn="l" defTabSz="995478" rtl="0" eaLnBrk="1" latinLnBrk="0" hangingPunct="1">
      <a:defRPr kumimoji="1" sz="1306" kern="1200">
        <a:solidFill>
          <a:schemeClr val="tx1"/>
        </a:solidFill>
        <a:latin typeface="+mn-lt"/>
        <a:ea typeface="+mn-ea"/>
        <a:cs typeface="+mn-cs"/>
      </a:defRPr>
    </a:lvl6pPr>
    <a:lvl7pPr marL="2986435" algn="l" defTabSz="995478" rtl="0" eaLnBrk="1" latinLnBrk="0" hangingPunct="1">
      <a:defRPr kumimoji="1" sz="1306" kern="1200">
        <a:solidFill>
          <a:schemeClr val="tx1"/>
        </a:solidFill>
        <a:latin typeface="+mn-lt"/>
        <a:ea typeface="+mn-ea"/>
        <a:cs typeface="+mn-cs"/>
      </a:defRPr>
    </a:lvl7pPr>
    <a:lvl8pPr marL="3484174" algn="l" defTabSz="995478" rtl="0" eaLnBrk="1" latinLnBrk="0" hangingPunct="1">
      <a:defRPr kumimoji="1" sz="1306" kern="1200">
        <a:solidFill>
          <a:schemeClr val="tx1"/>
        </a:solidFill>
        <a:latin typeface="+mn-lt"/>
        <a:ea typeface="+mn-ea"/>
        <a:cs typeface="+mn-cs"/>
      </a:defRPr>
    </a:lvl8pPr>
    <a:lvl9pPr marL="3981914" algn="l" defTabSz="995478"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069FEA6-665E-41E9-ABBF-F5EB4F552FE6}" type="slidenum">
              <a:rPr lang="en-US" altLang="ja-JP" smtClean="0"/>
              <a:pPr>
                <a:defRPr/>
              </a:pPr>
              <a:t>1</a:t>
            </a:fld>
            <a:endParaRPr lang="en-US" altLang="ja-JP"/>
          </a:p>
        </p:txBody>
      </p:sp>
    </p:spTree>
    <p:extLst>
      <p:ext uri="{BB962C8B-B14F-4D97-AF65-F5344CB8AC3E}">
        <p14:creationId xmlns:p14="http://schemas.microsoft.com/office/powerpoint/2010/main" val="1466093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069FEA6-665E-41E9-ABBF-F5EB4F552FE6}" type="slidenum">
              <a:rPr lang="en-US" altLang="ja-JP" smtClean="0"/>
              <a:pPr>
                <a:defRPr/>
              </a:pPr>
              <a:t>2</a:t>
            </a:fld>
            <a:endParaRPr lang="en-US" altLang="ja-JP"/>
          </a:p>
        </p:txBody>
      </p:sp>
    </p:spTree>
    <p:extLst>
      <p:ext uri="{BB962C8B-B14F-4D97-AF65-F5344CB8AC3E}">
        <p14:creationId xmlns:p14="http://schemas.microsoft.com/office/powerpoint/2010/main" val="1993195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0774"/>
            <a:ext cx="6425724" cy="2292428"/>
          </a:xfrm>
        </p:spPr>
        <p:txBody>
          <a:bodyPr/>
          <a:lstStyle/>
          <a:p>
            <a:r>
              <a:rPr lang="ja-JP" altLang="en-US"/>
              <a:t>マスタ タイトルの書式設定</a:t>
            </a:r>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lvl1pPr>
            <a:lvl2pPr marL="534561" indent="0" algn="ctr">
              <a:buNone/>
              <a:defRPr/>
            </a:lvl2pPr>
            <a:lvl3pPr marL="1069122" indent="0" algn="ctr">
              <a:buNone/>
              <a:defRPr/>
            </a:lvl3pPr>
            <a:lvl4pPr marL="1603682" indent="0" algn="ctr">
              <a:buNone/>
              <a:defRPr/>
            </a:lvl4pPr>
            <a:lvl5pPr marL="2138243" indent="0" algn="ctr">
              <a:buNone/>
              <a:defRPr/>
            </a:lvl5pPr>
            <a:lvl6pPr marL="2672804" indent="0" algn="ctr">
              <a:buNone/>
              <a:defRPr/>
            </a:lvl6pPr>
            <a:lvl7pPr marL="3207366" indent="0" algn="ctr">
              <a:buNone/>
              <a:defRPr/>
            </a:lvl7pPr>
            <a:lvl8pPr marL="3741926" indent="0" algn="ctr">
              <a:buNone/>
              <a:defRPr/>
            </a:lvl8pPr>
            <a:lvl9pPr marL="4276487"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1705252-AB0C-4EB9-8EDF-4F95F09351F0}" type="slidenum">
              <a:rPr lang="en-US" altLang="ja-JP"/>
              <a:pPr>
                <a:defRPr/>
              </a:pPr>
              <a:t>‹#›</a:t>
            </a:fld>
            <a:endParaRPr lang="en-US" altLang="ja-JP"/>
          </a:p>
        </p:txBody>
      </p:sp>
    </p:spTree>
    <p:extLst>
      <p:ext uri="{BB962C8B-B14F-4D97-AF65-F5344CB8AC3E}">
        <p14:creationId xmlns:p14="http://schemas.microsoft.com/office/powerpoint/2010/main" val="401672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507B06-5D4F-4BB5-A73D-A74DF6413F7F}" type="slidenum">
              <a:rPr lang="en-US" altLang="ja-JP"/>
              <a:pPr>
                <a:defRPr/>
              </a:pPr>
              <a:t>‹#›</a:t>
            </a:fld>
            <a:endParaRPr lang="en-US" altLang="ja-JP"/>
          </a:p>
        </p:txBody>
      </p:sp>
    </p:spTree>
    <p:extLst>
      <p:ext uri="{BB962C8B-B14F-4D97-AF65-F5344CB8AC3E}">
        <p14:creationId xmlns:p14="http://schemas.microsoft.com/office/powerpoint/2010/main" val="311430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787"/>
            <a:ext cx="1700927" cy="912145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984" y="428787"/>
            <a:ext cx="4934788" cy="912145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9C61980-6A2D-44E2-AA96-01EA03020345}" type="slidenum">
              <a:rPr lang="en-US" altLang="ja-JP"/>
              <a:pPr>
                <a:defRPr/>
              </a:pPr>
              <a:t>‹#›</a:t>
            </a:fld>
            <a:endParaRPr lang="en-US" altLang="ja-JP"/>
          </a:p>
        </p:txBody>
      </p:sp>
    </p:spTree>
    <p:extLst>
      <p:ext uri="{BB962C8B-B14F-4D97-AF65-F5344CB8AC3E}">
        <p14:creationId xmlns:p14="http://schemas.microsoft.com/office/powerpoint/2010/main" val="99190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71C3AB6-E0AF-4223-86E9-B15952F0DA36}" type="slidenum">
              <a:rPr lang="en-US" altLang="ja-JP"/>
              <a:pPr>
                <a:defRPr/>
              </a:pPr>
              <a:t>‹#›</a:t>
            </a:fld>
            <a:endParaRPr lang="en-US" altLang="ja-JP"/>
          </a:p>
        </p:txBody>
      </p:sp>
    </p:spTree>
    <p:extLst>
      <p:ext uri="{BB962C8B-B14F-4D97-AF65-F5344CB8AC3E}">
        <p14:creationId xmlns:p14="http://schemas.microsoft.com/office/powerpoint/2010/main" val="98088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725" y="6869861"/>
            <a:ext cx="6425724" cy="2123513"/>
          </a:xfrm>
        </p:spPr>
        <p:txBody>
          <a:bodyPr anchor="t"/>
          <a:lstStyle>
            <a:lvl1pPr algn="l">
              <a:defRPr sz="4677" b="1" cap="all"/>
            </a:lvl1pPr>
          </a:lstStyle>
          <a:p>
            <a:r>
              <a:rPr lang="ja-JP" altLang="en-US"/>
              <a:t>マスタ タイトルの書式設定</a:t>
            </a:r>
          </a:p>
        </p:txBody>
      </p:sp>
      <p:sp>
        <p:nvSpPr>
          <p:cNvPr id="3" name="テキスト プレースホルダ 2"/>
          <p:cNvSpPr>
            <a:spLocks noGrp="1"/>
          </p:cNvSpPr>
          <p:nvPr>
            <p:ph type="body" idx="1"/>
          </p:nvPr>
        </p:nvSpPr>
        <p:spPr>
          <a:xfrm>
            <a:off x="596725" y="4531027"/>
            <a:ext cx="6425724" cy="2338835"/>
          </a:xfrm>
        </p:spPr>
        <p:txBody>
          <a:bodyPr anchor="b"/>
          <a:lstStyle>
            <a:lvl1pPr marL="0" indent="0">
              <a:buNone/>
              <a:defRPr sz="2339"/>
            </a:lvl1pPr>
            <a:lvl2pPr marL="534561" indent="0">
              <a:buNone/>
              <a:defRPr sz="2105"/>
            </a:lvl2pPr>
            <a:lvl3pPr marL="1069122" indent="0">
              <a:buNone/>
              <a:defRPr sz="1870"/>
            </a:lvl3pPr>
            <a:lvl4pPr marL="1603682" indent="0">
              <a:buNone/>
              <a:defRPr sz="1637"/>
            </a:lvl4pPr>
            <a:lvl5pPr marL="2138243" indent="0">
              <a:buNone/>
              <a:defRPr sz="1637"/>
            </a:lvl5pPr>
            <a:lvl6pPr marL="2672804" indent="0">
              <a:buNone/>
              <a:defRPr sz="1637"/>
            </a:lvl6pPr>
            <a:lvl7pPr marL="3207366" indent="0">
              <a:buNone/>
              <a:defRPr sz="1637"/>
            </a:lvl7pPr>
            <a:lvl8pPr marL="3741926" indent="0">
              <a:buNone/>
              <a:defRPr sz="1637"/>
            </a:lvl8pPr>
            <a:lvl9pPr marL="4276487" indent="0">
              <a:buNone/>
              <a:defRPr sz="1637"/>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F4C624D-2FD2-48C7-9C86-F3627CE0D06D}" type="slidenum">
              <a:rPr lang="en-US" altLang="ja-JP"/>
              <a:pPr>
                <a:defRPr/>
              </a:pPr>
              <a:t>‹#›</a:t>
            </a:fld>
            <a:endParaRPr lang="en-US" altLang="ja-JP"/>
          </a:p>
        </p:txBody>
      </p:sp>
    </p:spTree>
    <p:extLst>
      <p:ext uri="{BB962C8B-B14F-4D97-AF65-F5344CB8AC3E}">
        <p14:creationId xmlns:p14="http://schemas.microsoft.com/office/powerpoint/2010/main" val="2443455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985" y="2494758"/>
            <a:ext cx="3317857" cy="7055484"/>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63834" y="2494758"/>
            <a:ext cx="3317857" cy="7055484"/>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7AC4A2A-90C0-42AD-8B36-FD1DEAFE7B54}" type="slidenum">
              <a:rPr lang="en-US" altLang="ja-JP"/>
              <a:pPr>
                <a:defRPr/>
              </a:pPr>
              <a:t>‹#›</a:t>
            </a:fld>
            <a:endParaRPr lang="en-US" altLang="ja-JP"/>
          </a:p>
        </p:txBody>
      </p:sp>
    </p:spTree>
    <p:extLst>
      <p:ext uri="{BB962C8B-B14F-4D97-AF65-F5344CB8AC3E}">
        <p14:creationId xmlns:p14="http://schemas.microsoft.com/office/powerpoint/2010/main" val="122053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985" y="2392665"/>
            <a:ext cx="3340607" cy="998645"/>
          </a:xfrm>
        </p:spPr>
        <p:txBody>
          <a:bodyPr anchor="b"/>
          <a:lstStyle>
            <a:lvl1pPr marL="0" indent="0">
              <a:buNone/>
              <a:defRPr sz="2806" b="1"/>
            </a:lvl1pPr>
            <a:lvl2pPr marL="534561" indent="0">
              <a:buNone/>
              <a:defRPr sz="2339" b="1"/>
            </a:lvl2pPr>
            <a:lvl3pPr marL="1069122" indent="0">
              <a:buNone/>
              <a:defRPr sz="2105" b="1"/>
            </a:lvl3pPr>
            <a:lvl4pPr marL="1603682" indent="0">
              <a:buNone/>
              <a:defRPr sz="1870" b="1"/>
            </a:lvl4pPr>
            <a:lvl5pPr marL="2138243" indent="0">
              <a:buNone/>
              <a:defRPr sz="1870" b="1"/>
            </a:lvl5pPr>
            <a:lvl6pPr marL="2672804" indent="0">
              <a:buNone/>
              <a:defRPr sz="1870" b="1"/>
            </a:lvl6pPr>
            <a:lvl7pPr marL="3207366" indent="0">
              <a:buNone/>
              <a:defRPr sz="1870" b="1"/>
            </a:lvl7pPr>
            <a:lvl8pPr marL="3741926" indent="0">
              <a:buNone/>
              <a:defRPr sz="1870" b="1"/>
            </a:lvl8pPr>
            <a:lvl9pPr marL="4276487" indent="0">
              <a:buNone/>
              <a:defRPr sz="187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985" y="3391312"/>
            <a:ext cx="3340607" cy="6158930"/>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088" y="2392665"/>
            <a:ext cx="3340606" cy="998645"/>
          </a:xfrm>
        </p:spPr>
        <p:txBody>
          <a:bodyPr anchor="b"/>
          <a:lstStyle>
            <a:lvl1pPr marL="0" indent="0">
              <a:buNone/>
              <a:defRPr sz="2806" b="1"/>
            </a:lvl1pPr>
            <a:lvl2pPr marL="534561" indent="0">
              <a:buNone/>
              <a:defRPr sz="2339" b="1"/>
            </a:lvl2pPr>
            <a:lvl3pPr marL="1069122" indent="0">
              <a:buNone/>
              <a:defRPr sz="2105" b="1"/>
            </a:lvl3pPr>
            <a:lvl4pPr marL="1603682" indent="0">
              <a:buNone/>
              <a:defRPr sz="1870" b="1"/>
            </a:lvl4pPr>
            <a:lvl5pPr marL="2138243" indent="0">
              <a:buNone/>
              <a:defRPr sz="1870" b="1"/>
            </a:lvl5pPr>
            <a:lvl6pPr marL="2672804" indent="0">
              <a:buNone/>
              <a:defRPr sz="1870" b="1"/>
            </a:lvl6pPr>
            <a:lvl7pPr marL="3207366" indent="0">
              <a:buNone/>
              <a:defRPr sz="1870" b="1"/>
            </a:lvl7pPr>
            <a:lvl8pPr marL="3741926" indent="0">
              <a:buNone/>
              <a:defRPr sz="1870" b="1"/>
            </a:lvl8pPr>
            <a:lvl9pPr marL="4276487" indent="0">
              <a:buNone/>
              <a:defRPr sz="187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088" y="3391312"/>
            <a:ext cx="3340606" cy="6158930"/>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8BEA728-1D5A-40F6-A8D2-E6F89FADFB84}" type="slidenum">
              <a:rPr lang="en-US" altLang="ja-JP"/>
              <a:pPr>
                <a:defRPr/>
              </a:pPr>
              <a:t>‹#›</a:t>
            </a:fld>
            <a:endParaRPr lang="en-US" altLang="ja-JP"/>
          </a:p>
        </p:txBody>
      </p:sp>
    </p:spTree>
    <p:extLst>
      <p:ext uri="{BB962C8B-B14F-4D97-AF65-F5344CB8AC3E}">
        <p14:creationId xmlns:p14="http://schemas.microsoft.com/office/powerpoint/2010/main" val="3172482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9636FF0-A1A5-4E2D-9E63-CE29D0212A9F}" type="slidenum">
              <a:rPr lang="en-US" altLang="ja-JP"/>
              <a:pPr>
                <a:defRPr/>
              </a:pPr>
              <a:t>‹#›</a:t>
            </a:fld>
            <a:endParaRPr lang="en-US" altLang="ja-JP"/>
          </a:p>
        </p:txBody>
      </p:sp>
    </p:spTree>
    <p:extLst>
      <p:ext uri="{BB962C8B-B14F-4D97-AF65-F5344CB8AC3E}">
        <p14:creationId xmlns:p14="http://schemas.microsoft.com/office/powerpoint/2010/main" val="404270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AEB5C8ED-954A-471A-884A-19E979412364}" type="slidenum">
              <a:rPr lang="en-US" altLang="ja-JP"/>
              <a:pPr>
                <a:defRPr/>
              </a:pPr>
              <a:t>‹#›</a:t>
            </a:fld>
            <a:endParaRPr lang="en-US" altLang="ja-JP"/>
          </a:p>
        </p:txBody>
      </p:sp>
    </p:spTree>
    <p:extLst>
      <p:ext uri="{BB962C8B-B14F-4D97-AF65-F5344CB8AC3E}">
        <p14:creationId xmlns:p14="http://schemas.microsoft.com/office/powerpoint/2010/main" val="4105873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5076"/>
            <a:ext cx="2486644" cy="1811669"/>
          </a:xfrm>
        </p:spPr>
        <p:txBody>
          <a:bodyPr anchor="b"/>
          <a:lstStyle>
            <a:lvl1pPr algn="l">
              <a:defRPr sz="2339" b="1"/>
            </a:lvl1pPr>
          </a:lstStyle>
          <a:p>
            <a:r>
              <a:rPr lang="ja-JP" altLang="en-US"/>
              <a:t>マスタ タイトルの書式設定</a:t>
            </a:r>
          </a:p>
        </p:txBody>
      </p:sp>
      <p:sp>
        <p:nvSpPr>
          <p:cNvPr id="3" name="コンテンツ プレースホルダ 2"/>
          <p:cNvSpPr>
            <a:spLocks noGrp="1"/>
          </p:cNvSpPr>
          <p:nvPr>
            <p:ph idx="1"/>
          </p:nvPr>
        </p:nvSpPr>
        <p:spPr>
          <a:xfrm>
            <a:off x="2955623" y="425074"/>
            <a:ext cx="4226068" cy="9125166"/>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984" y="2236745"/>
            <a:ext cx="2486644" cy="7313497"/>
          </a:xfrm>
        </p:spPr>
        <p:txBody>
          <a:bodyPr/>
          <a:lstStyle>
            <a:lvl1pPr marL="0" indent="0">
              <a:buNone/>
              <a:defRPr sz="1637"/>
            </a:lvl1pPr>
            <a:lvl2pPr marL="534561" indent="0">
              <a:buNone/>
              <a:defRPr sz="1403"/>
            </a:lvl2pPr>
            <a:lvl3pPr marL="1069122" indent="0">
              <a:buNone/>
              <a:defRPr sz="1169"/>
            </a:lvl3pPr>
            <a:lvl4pPr marL="1603682" indent="0">
              <a:buNone/>
              <a:defRPr sz="1052"/>
            </a:lvl4pPr>
            <a:lvl5pPr marL="2138243" indent="0">
              <a:buNone/>
              <a:defRPr sz="1052"/>
            </a:lvl5pPr>
            <a:lvl6pPr marL="2672804" indent="0">
              <a:buNone/>
              <a:defRPr sz="1052"/>
            </a:lvl6pPr>
            <a:lvl7pPr marL="3207366" indent="0">
              <a:buNone/>
              <a:defRPr sz="1052"/>
            </a:lvl7pPr>
            <a:lvl8pPr marL="3741926" indent="0">
              <a:buNone/>
              <a:defRPr sz="1052"/>
            </a:lvl8pPr>
            <a:lvl9pPr marL="4276487" indent="0">
              <a:buNone/>
              <a:defRPr sz="1052"/>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FBFB885-6408-4996-BBBB-E274F7D816F0}" type="slidenum">
              <a:rPr lang="en-US" altLang="ja-JP"/>
              <a:pPr>
                <a:defRPr/>
              </a:pPr>
              <a:t>‹#›</a:t>
            </a:fld>
            <a:endParaRPr lang="en-US" altLang="ja-JP"/>
          </a:p>
        </p:txBody>
      </p:sp>
    </p:spTree>
    <p:extLst>
      <p:ext uri="{BB962C8B-B14F-4D97-AF65-F5344CB8AC3E}">
        <p14:creationId xmlns:p14="http://schemas.microsoft.com/office/powerpoint/2010/main" val="63941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188" y="7484271"/>
            <a:ext cx="4535805" cy="883560"/>
          </a:xfrm>
        </p:spPr>
        <p:txBody>
          <a:bodyPr anchor="b"/>
          <a:lstStyle>
            <a:lvl1pPr algn="l">
              <a:defRPr sz="2339" b="1"/>
            </a:lvl1pPr>
          </a:lstStyle>
          <a:p>
            <a:r>
              <a:rPr lang="ja-JP" altLang="en-US"/>
              <a:t>マスタ タイトルの書式設定</a:t>
            </a:r>
          </a:p>
        </p:txBody>
      </p:sp>
      <p:sp>
        <p:nvSpPr>
          <p:cNvPr id="3" name="図プレースホルダ 2"/>
          <p:cNvSpPr>
            <a:spLocks noGrp="1"/>
          </p:cNvSpPr>
          <p:nvPr>
            <p:ph type="pic" idx="1"/>
          </p:nvPr>
        </p:nvSpPr>
        <p:spPr>
          <a:xfrm>
            <a:off x="1482188" y="955952"/>
            <a:ext cx="4535805" cy="6415088"/>
          </a:xfrm>
        </p:spPr>
        <p:txBody>
          <a:bodyPr/>
          <a:lstStyle>
            <a:lvl1pPr marL="0" indent="0">
              <a:buNone/>
              <a:defRPr sz="3742"/>
            </a:lvl1pPr>
            <a:lvl2pPr marL="534561" indent="0">
              <a:buNone/>
              <a:defRPr sz="3274"/>
            </a:lvl2pPr>
            <a:lvl3pPr marL="1069122" indent="0">
              <a:buNone/>
              <a:defRPr sz="2806"/>
            </a:lvl3pPr>
            <a:lvl4pPr marL="1603682" indent="0">
              <a:buNone/>
              <a:defRPr sz="2339"/>
            </a:lvl4pPr>
            <a:lvl5pPr marL="2138243" indent="0">
              <a:buNone/>
              <a:defRPr sz="2339"/>
            </a:lvl5pPr>
            <a:lvl6pPr marL="2672804" indent="0">
              <a:buNone/>
              <a:defRPr sz="2339"/>
            </a:lvl6pPr>
            <a:lvl7pPr marL="3207366" indent="0">
              <a:buNone/>
              <a:defRPr sz="2339"/>
            </a:lvl7pPr>
            <a:lvl8pPr marL="3741926" indent="0">
              <a:buNone/>
              <a:defRPr sz="2339"/>
            </a:lvl8pPr>
            <a:lvl9pPr marL="4276487" indent="0">
              <a:buNone/>
              <a:defRPr sz="2339"/>
            </a:lvl9pPr>
          </a:lstStyle>
          <a:p>
            <a:pPr lvl="0"/>
            <a:endParaRPr lang="ja-JP" altLang="en-US" noProof="0"/>
          </a:p>
        </p:txBody>
      </p:sp>
      <p:sp>
        <p:nvSpPr>
          <p:cNvPr id="4" name="テキスト プレースホルダ 3"/>
          <p:cNvSpPr>
            <a:spLocks noGrp="1"/>
          </p:cNvSpPr>
          <p:nvPr>
            <p:ph type="body" sz="half" idx="2"/>
          </p:nvPr>
        </p:nvSpPr>
        <p:spPr>
          <a:xfrm>
            <a:off x="1482188" y="8367830"/>
            <a:ext cx="4535805" cy="1254803"/>
          </a:xfrm>
        </p:spPr>
        <p:txBody>
          <a:bodyPr/>
          <a:lstStyle>
            <a:lvl1pPr marL="0" indent="0">
              <a:buNone/>
              <a:defRPr sz="1637"/>
            </a:lvl1pPr>
            <a:lvl2pPr marL="534561" indent="0">
              <a:buNone/>
              <a:defRPr sz="1403"/>
            </a:lvl2pPr>
            <a:lvl3pPr marL="1069122" indent="0">
              <a:buNone/>
              <a:defRPr sz="1169"/>
            </a:lvl3pPr>
            <a:lvl4pPr marL="1603682" indent="0">
              <a:buNone/>
              <a:defRPr sz="1052"/>
            </a:lvl4pPr>
            <a:lvl5pPr marL="2138243" indent="0">
              <a:buNone/>
              <a:defRPr sz="1052"/>
            </a:lvl5pPr>
            <a:lvl6pPr marL="2672804" indent="0">
              <a:buNone/>
              <a:defRPr sz="1052"/>
            </a:lvl6pPr>
            <a:lvl7pPr marL="3207366" indent="0">
              <a:buNone/>
              <a:defRPr sz="1052"/>
            </a:lvl7pPr>
            <a:lvl8pPr marL="3741926" indent="0">
              <a:buNone/>
              <a:defRPr sz="1052"/>
            </a:lvl8pPr>
            <a:lvl9pPr marL="4276487" indent="0">
              <a:buNone/>
              <a:defRPr sz="1052"/>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E97FCB9-CFB7-4B56-B8A8-5D9E1A49CE03}" type="slidenum">
              <a:rPr lang="en-US" altLang="ja-JP"/>
              <a:pPr>
                <a:defRPr/>
              </a:pPr>
              <a:t>‹#›</a:t>
            </a:fld>
            <a:endParaRPr lang="en-US" altLang="ja-JP"/>
          </a:p>
        </p:txBody>
      </p:sp>
    </p:spTree>
    <p:extLst>
      <p:ext uri="{BB962C8B-B14F-4D97-AF65-F5344CB8AC3E}">
        <p14:creationId xmlns:p14="http://schemas.microsoft.com/office/powerpoint/2010/main" val="3440962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77984" y="428786"/>
            <a:ext cx="6803708" cy="1781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77984" y="2494758"/>
            <a:ext cx="6803708" cy="7055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77984" y="9735864"/>
            <a:ext cx="1763924" cy="7424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637">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582889" y="9735864"/>
            <a:ext cx="2393897" cy="7424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37">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417767" y="9735864"/>
            <a:ext cx="1763924" cy="7424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37">
                <a:ea typeface="ＭＳ Ｐゴシック" charset="-128"/>
              </a:defRPr>
            </a:lvl1pPr>
          </a:lstStyle>
          <a:p>
            <a:pPr>
              <a:defRPr/>
            </a:pPr>
            <a:fld id="{FD8A53B5-D5C3-4D3F-B7B7-A6A0236080C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5145">
          <a:solidFill>
            <a:schemeClr val="tx2"/>
          </a:solidFill>
          <a:latin typeface="+mj-lt"/>
          <a:ea typeface="+mj-ea"/>
          <a:cs typeface="+mj-cs"/>
        </a:defRPr>
      </a:lvl1pPr>
      <a:lvl2pPr algn="ctr" rtl="0" eaLnBrk="0" fontAlgn="base" hangingPunct="0">
        <a:spcBef>
          <a:spcPct val="0"/>
        </a:spcBef>
        <a:spcAft>
          <a:spcPct val="0"/>
        </a:spcAft>
        <a:defRPr kumimoji="1" sz="5145">
          <a:solidFill>
            <a:schemeClr val="tx2"/>
          </a:solidFill>
          <a:latin typeface="Arial" charset="0"/>
          <a:ea typeface="ＭＳ Ｐゴシック" charset="-128"/>
        </a:defRPr>
      </a:lvl2pPr>
      <a:lvl3pPr algn="ctr" rtl="0" eaLnBrk="0" fontAlgn="base" hangingPunct="0">
        <a:spcBef>
          <a:spcPct val="0"/>
        </a:spcBef>
        <a:spcAft>
          <a:spcPct val="0"/>
        </a:spcAft>
        <a:defRPr kumimoji="1" sz="5145">
          <a:solidFill>
            <a:schemeClr val="tx2"/>
          </a:solidFill>
          <a:latin typeface="Arial" charset="0"/>
          <a:ea typeface="ＭＳ Ｐゴシック" charset="-128"/>
        </a:defRPr>
      </a:lvl3pPr>
      <a:lvl4pPr algn="ctr" rtl="0" eaLnBrk="0" fontAlgn="base" hangingPunct="0">
        <a:spcBef>
          <a:spcPct val="0"/>
        </a:spcBef>
        <a:spcAft>
          <a:spcPct val="0"/>
        </a:spcAft>
        <a:defRPr kumimoji="1" sz="5145">
          <a:solidFill>
            <a:schemeClr val="tx2"/>
          </a:solidFill>
          <a:latin typeface="Arial" charset="0"/>
          <a:ea typeface="ＭＳ Ｐゴシック" charset="-128"/>
        </a:defRPr>
      </a:lvl4pPr>
      <a:lvl5pPr algn="ctr" rtl="0" eaLnBrk="0" fontAlgn="base" hangingPunct="0">
        <a:spcBef>
          <a:spcPct val="0"/>
        </a:spcBef>
        <a:spcAft>
          <a:spcPct val="0"/>
        </a:spcAft>
        <a:defRPr kumimoji="1" sz="5145">
          <a:solidFill>
            <a:schemeClr val="tx2"/>
          </a:solidFill>
          <a:latin typeface="Arial" charset="0"/>
          <a:ea typeface="ＭＳ Ｐゴシック" charset="-128"/>
        </a:defRPr>
      </a:lvl5pPr>
      <a:lvl6pPr marL="534561" algn="ctr" rtl="0" fontAlgn="base">
        <a:spcBef>
          <a:spcPct val="0"/>
        </a:spcBef>
        <a:spcAft>
          <a:spcPct val="0"/>
        </a:spcAft>
        <a:defRPr kumimoji="1" sz="5145">
          <a:solidFill>
            <a:schemeClr val="tx2"/>
          </a:solidFill>
          <a:latin typeface="Arial" charset="0"/>
          <a:ea typeface="ＭＳ Ｐゴシック" charset="-128"/>
        </a:defRPr>
      </a:lvl6pPr>
      <a:lvl7pPr marL="1069122" algn="ctr" rtl="0" fontAlgn="base">
        <a:spcBef>
          <a:spcPct val="0"/>
        </a:spcBef>
        <a:spcAft>
          <a:spcPct val="0"/>
        </a:spcAft>
        <a:defRPr kumimoji="1" sz="5145">
          <a:solidFill>
            <a:schemeClr val="tx2"/>
          </a:solidFill>
          <a:latin typeface="Arial" charset="0"/>
          <a:ea typeface="ＭＳ Ｐゴシック" charset="-128"/>
        </a:defRPr>
      </a:lvl7pPr>
      <a:lvl8pPr marL="1603682" algn="ctr" rtl="0" fontAlgn="base">
        <a:spcBef>
          <a:spcPct val="0"/>
        </a:spcBef>
        <a:spcAft>
          <a:spcPct val="0"/>
        </a:spcAft>
        <a:defRPr kumimoji="1" sz="5145">
          <a:solidFill>
            <a:schemeClr val="tx2"/>
          </a:solidFill>
          <a:latin typeface="Arial" charset="0"/>
          <a:ea typeface="ＭＳ Ｐゴシック" charset="-128"/>
        </a:defRPr>
      </a:lvl8pPr>
      <a:lvl9pPr marL="2138243" algn="ctr" rtl="0" fontAlgn="base">
        <a:spcBef>
          <a:spcPct val="0"/>
        </a:spcBef>
        <a:spcAft>
          <a:spcPct val="0"/>
        </a:spcAft>
        <a:defRPr kumimoji="1" sz="5145">
          <a:solidFill>
            <a:schemeClr val="tx2"/>
          </a:solidFill>
          <a:latin typeface="Arial" charset="0"/>
          <a:ea typeface="ＭＳ Ｐゴシック" charset="-128"/>
        </a:defRPr>
      </a:lvl9pPr>
    </p:titleStyle>
    <p:bodyStyle>
      <a:lvl1pPr marL="400921" indent="-400921" algn="l" rtl="0" eaLnBrk="0" fontAlgn="base" hangingPunct="0">
        <a:spcBef>
          <a:spcPct val="20000"/>
        </a:spcBef>
        <a:spcAft>
          <a:spcPct val="0"/>
        </a:spcAft>
        <a:buChar char="•"/>
        <a:defRPr kumimoji="1" sz="3742">
          <a:solidFill>
            <a:schemeClr val="tx1"/>
          </a:solidFill>
          <a:latin typeface="+mn-lt"/>
          <a:ea typeface="+mn-ea"/>
          <a:cs typeface="+mn-cs"/>
        </a:defRPr>
      </a:lvl1pPr>
      <a:lvl2pPr marL="868662" indent="-334101" algn="l" rtl="0" eaLnBrk="0" fontAlgn="base" hangingPunct="0">
        <a:spcBef>
          <a:spcPct val="20000"/>
        </a:spcBef>
        <a:spcAft>
          <a:spcPct val="0"/>
        </a:spcAft>
        <a:buChar char="–"/>
        <a:defRPr kumimoji="1" sz="3274">
          <a:solidFill>
            <a:schemeClr val="tx1"/>
          </a:solidFill>
          <a:latin typeface="+mn-lt"/>
          <a:ea typeface="+mn-ea"/>
        </a:defRPr>
      </a:lvl2pPr>
      <a:lvl3pPr marL="1336402" indent="-267280" algn="l" rtl="0" eaLnBrk="0" fontAlgn="base" hangingPunct="0">
        <a:spcBef>
          <a:spcPct val="20000"/>
        </a:spcBef>
        <a:spcAft>
          <a:spcPct val="0"/>
        </a:spcAft>
        <a:buChar char="•"/>
        <a:defRPr kumimoji="1" sz="2806">
          <a:solidFill>
            <a:schemeClr val="tx1"/>
          </a:solidFill>
          <a:latin typeface="+mn-lt"/>
          <a:ea typeface="+mn-ea"/>
        </a:defRPr>
      </a:lvl3pPr>
      <a:lvl4pPr marL="1870963" indent="-267280" algn="l" rtl="0" eaLnBrk="0" fontAlgn="base" hangingPunct="0">
        <a:spcBef>
          <a:spcPct val="20000"/>
        </a:spcBef>
        <a:spcAft>
          <a:spcPct val="0"/>
        </a:spcAft>
        <a:buChar char="–"/>
        <a:defRPr kumimoji="1" sz="2339">
          <a:solidFill>
            <a:schemeClr val="tx1"/>
          </a:solidFill>
          <a:latin typeface="+mn-lt"/>
          <a:ea typeface="+mn-ea"/>
        </a:defRPr>
      </a:lvl4pPr>
      <a:lvl5pPr marL="2405523" indent="-267280" algn="l" rtl="0" eaLnBrk="0" fontAlgn="base" hangingPunct="0">
        <a:spcBef>
          <a:spcPct val="20000"/>
        </a:spcBef>
        <a:spcAft>
          <a:spcPct val="0"/>
        </a:spcAft>
        <a:buChar char="»"/>
        <a:defRPr kumimoji="1" sz="2339">
          <a:solidFill>
            <a:schemeClr val="tx1"/>
          </a:solidFill>
          <a:latin typeface="+mn-lt"/>
          <a:ea typeface="+mn-ea"/>
        </a:defRPr>
      </a:lvl5pPr>
      <a:lvl6pPr marL="2940084" indent="-267280" algn="l" rtl="0" fontAlgn="base">
        <a:spcBef>
          <a:spcPct val="20000"/>
        </a:spcBef>
        <a:spcAft>
          <a:spcPct val="0"/>
        </a:spcAft>
        <a:buChar char="»"/>
        <a:defRPr kumimoji="1" sz="2339">
          <a:solidFill>
            <a:schemeClr val="tx1"/>
          </a:solidFill>
          <a:latin typeface="+mn-lt"/>
          <a:ea typeface="+mn-ea"/>
        </a:defRPr>
      </a:lvl6pPr>
      <a:lvl7pPr marL="3474646" indent="-267280" algn="l" rtl="0" fontAlgn="base">
        <a:spcBef>
          <a:spcPct val="20000"/>
        </a:spcBef>
        <a:spcAft>
          <a:spcPct val="0"/>
        </a:spcAft>
        <a:buChar char="»"/>
        <a:defRPr kumimoji="1" sz="2339">
          <a:solidFill>
            <a:schemeClr val="tx1"/>
          </a:solidFill>
          <a:latin typeface="+mn-lt"/>
          <a:ea typeface="+mn-ea"/>
        </a:defRPr>
      </a:lvl7pPr>
      <a:lvl8pPr marL="4009207" indent="-267280" algn="l" rtl="0" fontAlgn="base">
        <a:spcBef>
          <a:spcPct val="20000"/>
        </a:spcBef>
        <a:spcAft>
          <a:spcPct val="0"/>
        </a:spcAft>
        <a:buChar char="»"/>
        <a:defRPr kumimoji="1" sz="2339">
          <a:solidFill>
            <a:schemeClr val="tx1"/>
          </a:solidFill>
          <a:latin typeface="+mn-lt"/>
          <a:ea typeface="+mn-ea"/>
        </a:defRPr>
      </a:lvl8pPr>
      <a:lvl9pPr marL="4543767" indent="-267280" algn="l" rtl="0" fontAlgn="base">
        <a:spcBef>
          <a:spcPct val="20000"/>
        </a:spcBef>
        <a:spcAft>
          <a:spcPct val="0"/>
        </a:spcAft>
        <a:buChar char="»"/>
        <a:defRPr kumimoji="1" sz="2339">
          <a:solidFill>
            <a:schemeClr val="tx1"/>
          </a:solidFill>
          <a:latin typeface="+mn-lt"/>
          <a:ea typeface="+mn-ea"/>
        </a:defRPr>
      </a:lvl9pPr>
    </p:bodyStyle>
    <p:otherStyle>
      <a:defPPr>
        <a:defRPr lang="ja-JP"/>
      </a:defPPr>
      <a:lvl1pPr marL="0" algn="l" defTabSz="1069122" rtl="0" eaLnBrk="1" latinLnBrk="0" hangingPunct="1">
        <a:defRPr kumimoji="1" sz="2105" kern="1200">
          <a:solidFill>
            <a:schemeClr val="tx1"/>
          </a:solidFill>
          <a:latin typeface="+mn-lt"/>
          <a:ea typeface="+mn-ea"/>
          <a:cs typeface="+mn-cs"/>
        </a:defRPr>
      </a:lvl1pPr>
      <a:lvl2pPr marL="534561" algn="l" defTabSz="1069122" rtl="0" eaLnBrk="1" latinLnBrk="0" hangingPunct="1">
        <a:defRPr kumimoji="1" sz="2105" kern="1200">
          <a:solidFill>
            <a:schemeClr val="tx1"/>
          </a:solidFill>
          <a:latin typeface="+mn-lt"/>
          <a:ea typeface="+mn-ea"/>
          <a:cs typeface="+mn-cs"/>
        </a:defRPr>
      </a:lvl2pPr>
      <a:lvl3pPr marL="1069122" algn="l" defTabSz="1069122" rtl="0" eaLnBrk="1" latinLnBrk="0" hangingPunct="1">
        <a:defRPr kumimoji="1" sz="2105" kern="1200">
          <a:solidFill>
            <a:schemeClr val="tx1"/>
          </a:solidFill>
          <a:latin typeface="+mn-lt"/>
          <a:ea typeface="+mn-ea"/>
          <a:cs typeface="+mn-cs"/>
        </a:defRPr>
      </a:lvl3pPr>
      <a:lvl4pPr marL="1603682" algn="l" defTabSz="1069122" rtl="0" eaLnBrk="1" latinLnBrk="0" hangingPunct="1">
        <a:defRPr kumimoji="1" sz="2105" kern="1200">
          <a:solidFill>
            <a:schemeClr val="tx1"/>
          </a:solidFill>
          <a:latin typeface="+mn-lt"/>
          <a:ea typeface="+mn-ea"/>
          <a:cs typeface="+mn-cs"/>
        </a:defRPr>
      </a:lvl4pPr>
      <a:lvl5pPr marL="2138243" algn="l" defTabSz="1069122" rtl="0" eaLnBrk="1" latinLnBrk="0" hangingPunct="1">
        <a:defRPr kumimoji="1" sz="2105" kern="1200">
          <a:solidFill>
            <a:schemeClr val="tx1"/>
          </a:solidFill>
          <a:latin typeface="+mn-lt"/>
          <a:ea typeface="+mn-ea"/>
          <a:cs typeface="+mn-cs"/>
        </a:defRPr>
      </a:lvl5pPr>
      <a:lvl6pPr marL="2672804" algn="l" defTabSz="1069122" rtl="0" eaLnBrk="1" latinLnBrk="0" hangingPunct="1">
        <a:defRPr kumimoji="1" sz="2105" kern="1200">
          <a:solidFill>
            <a:schemeClr val="tx1"/>
          </a:solidFill>
          <a:latin typeface="+mn-lt"/>
          <a:ea typeface="+mn-ea"/>
          <a:cs typeface="+mn-cs"/>
        </a:defRPr>
      </a:lvl6pPr>
      <a:lvl7pPr marL="3207366" algn="l" defTabSz="1069122" rtl="0" eaLnBrk="1" latinLnBrk="0" hangingPunct="1">
        <a:defRPr kumimoji="1" sz="2105" kern="1200">
          <a:solidFill>
            <a:schemeClr val="tx1"/>
          </a:solidFill>
          <a:latin typeface="+mn-lt"/>
          <a:ea typeface="+mn-ea"/>
          <a:cs typeface="+mn-cs"/>
        </a:defRPr>
      </a:lvl7pPr>
      <a:lvl8pPr marL="3741926" algn="l" defTabSz="1069122" rtl="0" eaLnBrk="1" latinLnBrk="0" hangingPunct="1">
        <a:defRPr kumimoji="1" sz="2105" kern="1200">
          <a:solidFill>
            <a:schemeClr val="tx1"/>
          </a:solidFill>
          <a:latin typeface="+mn-lt"/>
          <a:ea typeface="+mn-ea"/>
          <a:cs typeface="+mn-cs"/>
        </a:defRPr>
      </a:lvl8pPr>
      <a:lvl9pPr marL="4276487" algn="l" defTabSz="1069122"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lgpos.task-asp.net/cu/270008/ea/residents/procedures/apply/da2ce353-931a-4384-8697-8ad6d12e159e/start" TargetMode="External"/><Relationship Id="rId11" Type="http://schemas.openxmlformats.org/officeDocument/2006/relationships/image" Target="../media/image8.png"/><Relationship Id="rId5" Type="http://schemas.openxmlformats.org/officeDocument/2006/relationships/hyperlink" Target="https://lgpos.task-asp.net/cu/270008/ea/residents/procedures/apply/662d3a44-7840-4447-a5d6-4a719ac6b593/start" TargetMode="External"/><Relationship Id="rId10" Type="http://schemas.openxmlformats.org/officeDocument/2006/relationships/image" Target="../media/image7.png"/><Relationship Id="rId4" Type="http://schemas.openxmlformats.org/officeDocument/2006/relationships/hyperlink" Target="https://www.pref.osaka.lg.jp/keikakusuishin/syuuroushien/syateki.html"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253942" y="8993062"/>
            <a:ext cx="6101407" cy="546753"/>
          </a:xfrm>
          <a:prstGeom prst="rect">
            <a:avLst/>
          </a:prstGeom>
          <a:noFill/>
        </p:spPr>
        <p:txBody>
          <a:bodyPr wrap="square" rtlCol="0">
            <a:spAutoFit/>
          </a:bodyPr>
          <a:lstStyle/>
          <a:p>
            <a:pPr>
              <a:lnSpc>
                <a:spcPts val="1870"/>
              </a:lnSpc>
              <a:spcBef>
                <a:spcPts val="0"/>
              </a:spcBef>
            </a:pPr>
            <a:r>
              <a:rPr lang="ja-JP" altLang="en-US" sz="1600" b="1" dirty="0">
                <a:latin typeface="Meiryo UI" panose="020B0604030504040204" pitchFamily="50" charset="-128"/>
                <a:ea typeface="Meiryo UI" panose="020B0604030504040204" pitchFamily="50" charset="-128"/>
              </a:rPr>
              <a:t>支援機関</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令和</a:t>
            </a:r>
            <a:r>
              <a:rPr lang="en-US" altLang="ja-JP" sz="1600" b="1" dirty="0">
                <a:latin typeface="Meiryo UI" panose="020B0604030504040204" pitchFamily="50" charset="-128"/>
                <a:ea typeface="Meiryo UI" panose="020B0604030504040204" pitchFamily="50" charset="-128"/>
              </a:rPr>
              <a:t>6</a:t>
            </a:r>
            <a:r>
              <a:rPr lang="ja-JP" altLang="en-US" sz="1600" b="1" dirty="0">
                <a:latin typeface="Meiryo UI" panose="020B0604030504040204" pitchFamily="50" charset="-128"/>
                <a:ea typeface="Meiryo UI" panose="020B0604030504040204" pitchFamily="50" charset="-128"/>
              </a:rPr>
              <a:t>年</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月</a:t>
            </a:r>
            <a:r>
              <a:rPr lang="en-US" altLang="ja-JP" sz="1600" b="1" dirty="0">
                <a:latin typeface="Meiryo UI" panose="020B0604030504040204" pitchFamily="50" charset="-128"/>
                <a:ea typeface="Meiryo UI" panose="020B0604030504040204" pitchFamily="50" charset="-128"/>
              </a:rPr>
              <a:t>11</a:t>
            </a:r>
            <a:r>
              <a:rPr lang="ja-JP" altLang="en-US" sz="1600" b="1" dirty="0">
                <a:latin typeface="Meiryo UI" panose="020B0604030504040204" pitchFamily="50" charset="-128"/>
                <a:ea typeface="Meiryo UI" panose="020B0604030504040204" pitchFamily="50" charset="-128"/>
              </a:rPr>
              <a:t>日</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金）　企業</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令和</a:t>
            </a:r>
            <a:r>
              <a:rPr lang="en-US" altLang="ja-JP" sz="1600" b="1" dirty="0">
                <a:latin typeface="Meiryo UI" panose="020B0604030504040204" pitchFamily="50" charset="-128"/>
                <a:ea typeface="Meiryo UI" panose="020B0604030504040204" pitchFamily="50" charset="-128"/>
              </a:rPr>
              <a:t>6</a:t>
            </a:r>
            <a:r>
              <a:rPr lang="ja-JP" altLang="en-US" sz="1600" b="1" dirty="0">
                <a:latin typeface="Meiryo UI" panose="020B0604030504040204" pitchFamily="50" charset="-128"/>
                <a:ea typeface="Meiryo UI" panose="020B0604030504040204" pitchFamily="50" charset="-128"/>
              </a:rPr>
              <a:t>年</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月</a:t>
            </a:r>
            <a:r>
              <a:rPr lang="en-US" altLang="ja-JP" sz="1600" b="1" dirty="0">
                <a:latin typeface="Meiryo UI" panose="020B0604030504040204" pitchFamily="50" charset="-128"/>
                <a:ea typeface="Meiryo UI" panose="020B0604030504040204" pitchFamily="50" charset="-128"/>
              </a:rPr>
              <a:t>29</a:t>
            </a:r>
            <a:r>
              <a:rPr lang="ja-JP" altLang="en-US" sz="1600" b="1" dirty="0">
                <a:latin typeface="Meiryo UI" panose="020B0604030504040204" pitchFamily="50" charset="-128"/>
                <a:ea typeface="Meiryo UI" panose="020B0604030504040204" pitchFamily="50" charset="-128"/>
              </a:rPr>
              <a:t>日</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火</a:t>
            </a:r>
            <a:r>
              <a:rPr lang="en-US" altLang="ja-JP" sz="1600" b="1" dirty="0">
                <a:latin typeface="Meiryo UI" panose="020B0604030504040204" pitchFamily="50" charset="-128"/>
                <a:ea typeface="Meiryo UI" panose="020B0604030504040204" pitchFamily="50" charset="-128"/>
              </a:rPr>
              <a:t>)</a:t>
            </a:r>
          </a:p>
          <a:p>
            <a:pPr>
              <a:lnSpc>
                <a:spcPts val="1870"/>
              </a:lnSpc>
              <a:spcBef>
                <a:spcPts val="0"/>
              </a:spcBef>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申込受付は先着順とし、応募人数が定員に達し次第締め切ります。</a:t>
            </a:r>
            <a:endParaRPr lang="en-US" altLang="ja-JP" sz="11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437" y="161330"/>
            <a:ext cx="942975" cy="266700"/>
          </a:xfrm>
          <a:prstGeom prst="rect">
            <a:avLst/>
          </a:prstGeom>
        </p:spPr>
      </p:pic>
      <p:sp>
        <p:nvSpPr>
          <p:cNvPr id="4" name="テキスト ボックス 3"/>
          <p:cNvSpPr txBox="1"/>
          <p:nvPr/>
        </p:nvSpPr>
        <p:spPr>
          <a:xfrm>
            <a:off x="1070967" y="421700"/>
            <a:ext cx="5354351" cy="954107"/>
          </a:xfrm>
          <a:prstGeom prst="rect">
            <a:avLst/>
          </a:prstGeom>
          <a:noFill/>
        </p:spPr>
        <p:txBody>
          <a:bodyPr wrap="none" rtlCol="0">
            <a:spAutoFit/>
          </a:bodyPr>
          <a:lstStyle/>
          <a:p>
            <a:r>
              <a:rPr lang="ja-JP" altLang="en-US" sz="2800" b="1" dirty="0">
                <a:latin typeface="Meiryo UI" panose="020B0604030504040204" pitchFamily="50" charset="-128"/>
                <a:ea typeface="Meiryo UI" panose="020B0604030504040204" pitchFamily="50" charset="-128"/>
              </a:rPr>
              <a:t>精神障がい者・</a:t>
            </a:r>
            <a:endParaRPr lang="en-US" altLang="ja-JP" sz="2800" b="1" dirty="0">
              <a:latin typeface="Meiryo UI" panose="020B0604030504040204" pitchFamily="50" charset="-128"/>
              <a:ea typeface="Meiryo UI" panose="020B0604030504040204" pitchFamily="50" charset="-128"/>
            </a:endParaRPr>
          </a:p>
          <a:p>
            <a:r>
              <a:rPr lang="ja-JP" altLang="en-US" sz="2800" b="1" dirty="0">
                <a:latin typeface="Meiryo UI" panose="020B0604030504040204" pitchFamily="50" charset="-128"/>
                <a:ea typeface="Meiryo UI" panose="020B0604030504040204" pitchFamily="50" charset="-128"/>
              </a:rPr>
              <a:t>　発達障がい者雇用セミナー</a:t>
            </a:r>
            <a:r>
              <a:rPr lang="en-US" altLang="ja-JP" sz="2800" b="1" dirty="0">
                <a:latin typeface="Meiryo UI" panose="020B0604030504040204" pitchFamily="50" charset="-128"/>
                <a:ea typeface="Meiryo UI" panose="020B0604030504040204" pitchFamily="50" charset="-128"/>
              </a:rPr>
              <a:t>2024</a:t>
            </a:r>
          </a:p>
        </p:txBody>
      </p:sp>
      <p:sp>
        <p:nvSpPr>
          <p:cNvPr id="7" name="フローチャート: 端子 6"/>
          <p:cNvSpPr/>
          <p:nvPr/>
        </p:nvSpPr>
        <p:spPr>
          <a:xfrm>
            <a:off x="1588925" y="1405368"/>
            <a:ext cx="1088868" cy="336681"/>
          </a:xfrm>
          <a:prstGeom prst="flowChartTerminator">
            <a:avLst/>
          </a:prstGeom>
          <a:gradFill>
            <a:gsLst>
              <a:gs pos="0">
                <a:srgbClr val="FFFF99"/>
              </a:gs>
              <a:gs pos="35000">
                <a:srgbClr val="FFFF99"/>
              </a:gs>
              <a:gs pos="100000">
                <a:srgbClr val="FFFF99"/>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参加無料</a:t>
            </a:r>
          </a:p>
        </p:txBody>
      </p:sp>
      <p:sp>
        <p:nvSpPr>
          <p:cNvPr id="8" name="フローチャート: 端子 7"/>
          <p:cNvSpPr/>
          <p:nvPr/>
        </p:nvSpPr>
        <p:spPr>
          <a:xfrm>
            <a:off x="3246348" y="1403385"/>
            <a:ext cx="1088868" cy="336681"/>
          </a:xfrm>
          <a:prstGeom prst="flowChartTerminator">
            <a:avLst/>
          </a:prstGeom>
          <a:gradFill>
            <a:gsLst>
              <a:gs pos="0">
                <a:srgbClr val="FFFF99"/>
              </a:gs>
              <a:gs pos="35000">
                <a:srgbClr val="FFFF99"/>
              </a:gs>
              <a:gs pos="100000">
                <a:srgbClr val="FFFF99"/>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完全予約制</a:t>
            </a:r>
          </a:p>
        </p:txBody>
      </p:sp>
      <p:sp>
        <p:nvSpPr>
          <p:cNvPr id="9" name="フローチャート: 端子 8"/>
          <p:cNvSpPr/>
          <p:nvPr/>
        </p:nvSpPr>
        <p:spPr>
          <a:xfrm>
            <a:off x="4827432" y="1393410"/>
            <a:ext cx="1088868" cy="336681"/>
          </a:xfrm>
          <a:prstGeom prst="flowChartTerminator">
            <a:avLst/>
          </a:prstGeom>
          <a:gradFill>
            <a:gsLst>
              <a:gs pos="0">
                <a:srgbClr val="FFFF99"/>
              </a:gs>
              <a:gs pos="35000">
                <a:srgbClr val="FFFF99"/>
              </a:gs>
              <a:gs pos="100000">
                <a:srgbClr val="FFFF99"/>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定員：</a:t>
            </a:r>
            <a:r>
              <a:rPr lang="en-US" altLang="ja-JP" sz="1100" dirty="0">
                <a:solidFill>
                  <a:schemeClr val="tx1"/>
                </a:solidFill>
                <a:latin typeface="Meiryo UI" panose="020B0604030504040204" pitchFamily="50" charset="-128"/>
                <a:ea typeface="Meiryo UI" panose="020B0604030504040204" pitchFamily="50" charset="-128"/>
              </a:rPr>
              <a:t>50</a:t>
            </a:r>
            <a:r>
              <a:rPr lang="ja-JP" altLang="en-US" sz="1100" dirty="0">
                <a:solidFill>
                  <a:schemeClr val="tx1"/>
                </a:solidFill>
                <a:latin typeface="Meiryo UI" panose="020B0604030504040204" pitchFamily="50" charset="-128"/>
                <a:ea typeface="Meiryo UI" panose="020B0604030504040204" pitchFamily="50" charset="-128"/>
              </a:rPr>
              <a:t>名</a:t>
            </a:r>
          </a:p>
        </p:txBody>
      </p:sp>
      <p:sp>
        <p:nvSpPr>
          <p:cNvPr id="11" name="テキスト ボックス 10"/>
          <p:cNvSpPr txBox="1"/>
          <p:nvPr/>
        </p:nvSpPr>
        <p:spPr>
          <a:xfrm>
            <a:off x="151922" y="1849374"/>
            <a:ext cx="7255830" cy="1066959"/>
          </a:xfrm>
          <a:prstGeom prst="rect">
            <a:avLst/>
          </a:prstGeom>
          <a:noFill/>
        </p:spPr>
        <p:txBody>
          <a:bodyPr wrap="square" rtlCol="0">
            <a:spAutoFit/>
          </a:bodyPr>
          <a:lstStyle/>
          <a:p>
            <a:pPr>
              <a:lnSpc>
                <a:spcPts val="1870"/>
              </a:lnSpc>
              <a:spcBef>
                <a:spcPts val="0"/>
              </a:spcBef>
            </a:pPr>
            <a:r>
              <a:rPr lang="ja-JP" altLang="en-US" sz="1050" dirty="0">
                <a:latin typeface="Meiryo UI" panose="020B0604030504040204" pitchFamily="50" charset="-128"/>
                <a:ea typeface="Meiryo UI" panose="020B0604030504040204" pitchFamily="50" charset="-128"/>
              </a:rPr>
              <a:t>　平成</a:t>
            </a:r>
            <a:r>
              <a:rPr lang="en-US" altLang="ja-JP" sz="1050" dirty="0">
                <a:latin typeface="Meiryo UI" panose="020B0604030504040204" pitchFamily="50" charset="-128"/>
                <a:ea typeface="Meiryo UI" panose="020B0604030504040204" pitchFamily="50" charset="-128"/>
              </a:rPr>
              <a:t>30</a:t>
            </a:r>
            <a:r>
              <a:rPr lang="ja-JP" altLang="en-US" sz="1050" dirty="0">
                <a:latin typeface="Meiryo UI" panose="020B0604030504040204" pitchFamily="50" charset="-128"/>
                <a:ea typeface="Meiryo UI" panose="020B0604030504040204" pitchFamily="50" charset="-128"/>
              </a:rPr>
              <a:t>年４月の</a:t>
            </a:r>
            <a:r>
              <a:rPr lang="ja-JP" altLang="en-US" sz="1050" dirty="0" err="1">
                <a:latin typeface="Meiryo UI" panose="020B0604030504040204" pitchFamily="50" charset="-128"/>
                <a:ea typeface="Meiryo UI" panose="020B0604030504040204" pitchFamily="50" charset="-128"/>
              </a:rPr>
              <a:t>精神障がい</a:t>
            </a:r>
            <a:r>
              <a:rPr lang="ja-JP" altLang="en-US" sz="1050" dirty="0">
                <a:latin typeface="Meiryo UI" panose="020B0604030504040204" pitchFamily="50" charset="-128"/>
                <a:ea typeface="Meiryo UI" panose="020B0604030504040204" pitchFamily="50" charset="-128"/>
              </a:rPr>
              <a:t>者の雇用義務化以降、精神障がい者の雇用者数が大幅に増加しています。本セミナーでは、障がい者の採用から雇用管理まで、実務の参考となる講演や、大阪府の「精神障がい者社会生活適応訓練事業（以下「社適」）」の紹介、実際に障がい者を雇用している企業の担当者の話や、企業と支援機関で悩みを共有するグループワークをします。実際の雇用や職場定着支援に向けた具体的な一歩として、ぜひご参加下さい。</a:t>
            </a:r>
            <a:endParaRPr lang="en-US" altLang="ja-JP" sz="105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064951944"/>
              </p:ext>
            </p:extLst>
          </p:nvPr>
        </p:nvGraphicFramePr>
        <p:xfrm>
          <a:off x="223017" y="4459780"/>
          <a:ext cx="7132332" cy="4088403"/>
        </p:xfrm>
        <a:graphic>
          <a:graphicData uri="http://schemas.openxmlformats.org/drawingml/2006/table">
            <a:tbl>
              <a:tblPr firstRow="1" bandRow="1">
                <a:tableStyleId>{BDBED569-4797-4DF1-A0F4-6AAB3CD982D8}</a:tableStyleId>
              </a:tblPr>
              <a:tblGrid>
                <a:gridCol w="1405086">
                  <a:extLst>
                    <a:ext uri="{9D8B030D-6E8A-4147-A177-3AD203B41FA5}">
                      <a16:colId xmlns:a16="http://schemas.microsoft.com/office/drawing/2014/main" val="948525596"/>
                    </a:ext>
                  </a:extLst>
                </a:gridCol>
                <a:gridCol w="5727246">
                  <a:extLst>
                    <a:ext uri="{9D8B030D-6E8A-4147-A177-3AD203B41FA5}">
                      <a16:colId xmlns:a16="http://schemas.microsoft.com/office/drawing/2014/main" val="1374910874"/>
                    </a:ext>
                  </a:extLst>
                </a:gridCol>
              </a:tblGrid>
              <a:tr h="239089">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内容</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19018253"/>
                  </a:ext>
                </a:extLst>
              </a:tr>
              <a:tr h="239089">
                <a:tc>
                  <a:txBody>
                    <a:bodyPr/>
                    <a:lstStyle/>
                    <a:p>
                      <a:pPr algn="ctr"/>
                      <a:r>
                        <a:rPr kumimoji="1" lang="en-US" altLang="ja-JP" sz="1000" dirty="0">
                          <a:latin typeface="Meiryo UI" panose="020B0604030504040204" pitchFamily="50" charset="-128"/>
                          <a:ea typeface="Meiryo UI" panose="020B0604030504040204" pitchFamily="50" charset="-128"/>
                        </a:rPr>
                        <a:t>13</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13</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35</a:t>
                      </a:r>
                      <a:endParaRPr kumimoji="1" lang="ja-JP" altLang="en-US" sz="10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00" dirty="0">
                          <a:latin typeface="Meiryo UI" panose="020B0604030504040204" pitchFamily="50" charset="-128"/>
                          <a:ea typeface="Meiryo UI" panose="020B0604030504040204" pitchFamily="50" charset="-128"/>
                        </a:rPr>
                        <a:t>　開会挨拶</a:t>
                      </a:r>
                      <a:endParaRPr kumimoji="1" lang="en-US" altLang="ja-JP"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18420139"/>
                  </a:ext>
                </a:extLst>
              </a:tr>
              <a:tr h="395990">
                <a:tc>
                  <a:txBody>
                    <a:bodyPr/>
                    <a:lstStyle/>
                    <a:p>
                      <a:pPr algn="ctr"/>
                      <a:r>
                        <a:rPr kumimoji="1" lang="ja-JP" altLang="en-US" sz="1000" dirty="0">
                          <a:latin typeface="Meiryo UI" panose="020B0604030504040204" pitchFamily="50" charset="-128"/>
                          <a:ea typeface="Meiryo UI" panose="020B0604030504040204" pitchFamily="50" charset="-128"/>
                        </a:rPr>
                        <a:t>第一部</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13:35~14:10</a:t>
                      </a:r>
                      <a:endParaRPr kumimoji="1" lang="ja-JP" altLang="en-US" sz="10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50" b="1"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b="1" kern="1200" dirty="0">
                          <a:solidFill>
                            <a:schemeClr val="tx1"/>
                          </a:solidFill>
                          <a:effectLst/>
                          <a:latin typeface="Meiryo UI" panose="020B0604030504040204" pitchFamily="50" charset="-128"/>
                          <a:ea typeface="Meiryo UI" panose="020B0604030504040204" pitchFamily="50" charset="-128"/>
                          <a:cs typeface="+mn-cs"/>
                        </a:rPr>
                        <a:t>「精神</a:t>
                      </a:r>
                      <a:r>
                        <a:rPr kumimoji="1" lang="ja-JP" altLang="en-US" sz="1050" b="1" kern="1200" dirty="0">
                          <a:solidFill>
                            <a:schemeClr val="tx1"/>
                          </a:solidFill>
                          <a:effectLst/>
                          <a:latin typeface="Meiryo UI" panose="020B0604030504040204" pitchFamily="50" charset="-128"/>
                          <a:ea typeface="Meiryo UI" panose="020B0604030504040204" pitchFamily="50" charset="-128"/>
                          <a:cs typeface="+mn-cs"/>
                        </a:rPr>
                        <a:t>障がい者</a:t>
                      </a:r>
                      <a:r>
                        <a:rPr kumimoji="1" lang="ja-JP" altLang="ja-JP" sz="1050" b="1" kern="1200" dirty="0">
                          <a:solidFill>
                            <a:schemeClr val="tx1"/>
                          </a:solidFill>
                          <a:effectLst/>
                          <a:latin typeface="Meiryo UI" panose="020B0604030504040204" pitchFamily="50" charset="-128"/>
                          <a:ea typeface="Meiryo UI" panose="020B0604030504040204" pitchFamily="50" charset="-128"/>
                          <a:cs typeface="+mn-cs"/>
                        </a:rPr>
                        <a:t>・発達障がい者の特性と雇用</a:t>
                      </a:r>
                      <a:r>
                        <a:rPr kumimoji="1" lang="ja-JP" altLang="ja-JP" sz="1000" b="1" kern="1200" dirty="0">
                          <a:solidFill>
                            <a:schemeClr val="tx1"/>
                          </a:solidFill>
                          <a:effectLst/>
                          <a:latin typeface="Meiryo UI" panose="020B0604030504040204" pitchFamily="50" charset="-128"/>
                          <a:ea typeface="Meiryo UI" panose="020B0604030504040204" pitchFamily="50" charset="-128"/>
                          <a:cs typeface="+mn-cs"/>
                        </a:rPr>
                        <a:t>管理について」</a:t>
                      </a:r>
                      <a:r>
                        <a:rPr kumimoji="1" lang="ja-JP" altLang="en-US" sz="1000" b="0"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1000" b="0" kern="1200" dirty="0">
                          <a:solidFill>
                            <a:schemeClr val="tx1"/>
                          </a:solidFill>
                          <a:effectLst/>
                          <a:latin typeface="Meiryo UI" panose="020B0604030504040204" pitchFamily="50" charset="-128"/>
                          <a:ea typeface="Meiryo UI" panose="020B0604030504040204" pitchFamily="50" charset="-128"/>
                          <a:cs typeface="+mn-cs"/>
                        </a:rPr>
                        <a:t>35</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分</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000" kern="1200" dirty="0">
                        <a:solidFill>
                          <a:schemeClr val="tx1"/>
                        </a:solidFill>
                        <a:effectLst/>
                        <a:latin typeface="Meiryo UI" panose="020B0604030504040204" pitchFamily="50" charset="-128"/>
                        <a:ea typeface="Meiryo UI" panose="020B0604030504040204" pitchFamily="50" charset="-128"/>
                        <a:cs typeface="+mn-cs"/>
                      </a:endParaRPr>
                    </a:p>
                    <a:p>
                      <a:pPr algn="l"/>
                      <a:r>
                        <a:rPr kumimoji="1" lang="ja-JP" altLang="en-US" sz="1000" dirty="0">
                          <a:latin typeface="Meiryo UI" panose="020B0604030504040204" pitchFamily="50" charset="-128"/>
                          <a:ea typeface="Meiryo UI" panose="020B0604030504040204" pitchFamily="50" charset="-128"/>
                        </a:rPr>
                        <a:t>　講師：大阪府障がい者雇用促進センター　　　　上席調査役　坂下　幸子</a:t>
                      </a:r>
                      <a:endParaRPr kumimoji="1" lang="en-US" altLang="ja-JP"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77733047"/>
                  </a:ext>
                </a:extLst>
              </a:tr>
              <a:tr h="395990">
                <a:tc rowSpan="2">
                  <a:txBody>
                    <a:bodyPr/>
                    <a:lstStyle/>
                    <a:p>
                      <a:pPr algn="ctr"/>
                      <a:r>
                        <a:rPr kumimoji="1" lang="ja-JP" altLang="en-US" sz="1000" dirty="0">
                          <a:latin typeface="Meiryo UI" panose="020B0604030504040204" pitchFamily="50" charset="-128"/>
                          <a:ea typeface="Meiryo UI" panose="020B0604030504040204" pitchFamily="50" charset="-128"/>
                        </a:rPr>
                        <a:t>第二部</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（「社適」紹介）</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14:20~15:05</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50" b="1" dirty="0">
                          <a:latin typeface="Meiryo UI" panose="020B0604030504040204" pitchFamily="50" charset="-128"/>
                          <a:ea typeface="Meiryo UI" panose="020B0604030504040204" pitchFamily="50" charset="-128"/>
                        </a:rPr>
                        <a:t>　「精神障がい者社会生活適応訓練事業」の紹介</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15</a:t>
                      </a:r>
                      <a:r>
                        <a:rPr kumimoji="1" lang="ja-JP" altLang="en-US" sz="1000" dirty="0">
                          <a:latin typeface="Meiryo UI" panose="020B0604030504040204" pitchFamily="50" charset="-128"/>
                          <a:ea typeface="Meiryo UI" panose="020B0604030504040204" pitchFamily="50" charset="-128"/>
                        </a:rPr>
                        <a:t>分）</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　 登壇者：大阪府自立支援課職員</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167218028"/>
                  </a:ext>
                </a:extLst>
              </a:tr>
              <a:tr h="1143142">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050" b="1" dirty="0">
                          <a:latin typeface="Meiryo UI" panose="020B0604030504040204" pitchFamily="50" charset="-128"/>
                          <a:ea typeface="Meiryo UI" panose="020B0604030504040204" pitchFamily="50" charset="-128"/>
                        </a:rPr>
                        <a:t>　体験報告「社会生活適応訓練事業を利用して」</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分）</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　　本制度を利用したことがある支援機関、訓練生、企業それぞれにご登壇いただき、実際に利用した訓練内容</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　　や感想などをお話しいただきます。</a:t>
                      </a:r>
                      <a:endParaRPr kumimoji="1" lang="en-US" altLang="ja-JP" sz="1000" dirty="0">
                        <a:latin typeface="Meiryo UI" panose="020B0604030504040204" pitchFamily="50" charset="-128"/>
                        <a:ea typeface="Meiryo UI" panose="020B0604030504040204" pitchFamily="50" charset="-128"/>
                      </a:endParaRPr>
                    </a:p>
                    <a:p>
                      <a:pPr eaLnBrk="1" hangingPunct="1">
                        <a:lnSpc>
                          <a:spcPts val="1200"/>
                        </a:lnSpc>
                        <a:spcBef>
                          <a:spcPts val="0"/>
                        </a:spcBef>
                      </a:pPr>
                      <a:r>
                        <a:rPr kumimoji="1" lang="ja-JP" altLang="en-US" sz="1000" dirty="0">
                          <a:latin typeface="Meiryo UI" panose="020B0604030504040204" pitchFamily="50" charset="-128"/>
                          <a:ea typeface="Meiryo UI" panose="020B0604030504040204" pitchFamily="50" charset="-128"/>
                        </a:rPr>
                        <a:t>　　登壇者：医療法人いちえ　自立訓練わぁくワーク　（支援機関）</a:t>
                      </a:r>
                      <a:endParaRPr kumimoji="1" lang="en-US" altLang="ja-JP" sz="1000" dirty="0">
                        <a:latin typeface="Meiryo UI" panose="020B0604030504040204" pitchFamily="50" charset="-128"/>
                        <a:ea typeface="Meiryo UI" panose="020B0604030504040204" pitchFamily="50" charset="-128"/>
                      </a:endParaRPr>
                    </a:p>
                    <a:p>
                      <a:pPr eaLnBrk="1" hangingPunct="1">
                        <a:lnSpc>
                          <a:spcPts val="1200"/>
                        </a:lnSpc>
                        <a:spcBef>
                          <a:spcPts val="0"/>
                        </a:spcBef>
                      </a:pPr>
                      <a:r>
                        <a:rPr kumimoji="1" lang="ja-JP" altLang="en-US" sz="1000" baseline="0" dirty="0">
                          <a:latin typeface="Meiryo UI" panose="020B0604030504040204" pitchFamily="50" charset="-128"/>
                          <a:ea typeface="Meiryo UI" panose="020B0604030504040204" pitchFamily="50" charset="-128"/>
                        </a:rPr>
                        <a:t>　　　　　　　  株式会社　山胡桃 訪問看護ステーション山胡桃（社適の協力事業所）</a:t>
                      </a:r>
                      <a:endParaRPr kumimoji="1" lang="en-US" altLang="ja-JP" sz="1000" baseline="0" dirty="0">
                        <a:latin typeface="Meiryo UI" panose="020B0604030504040204" pitchFamily="50" charset="-128"/>
                        <a:ea typeface="Meiryo UI" panose="020B0604030504040204" pitchFamily="50" charset="-128"/>
                      </a:endParaRPr>
                    </a:p>
                    <a:p>
                      <a:pPr eaLnBrk="1" hangingPunct="1">
                        <a:lnSpc>
                          <a:spcPts val="1200"/>
                        </a:lnSpc>
                        <a:spcBef>
                          <a:spcPts val="0"/>
                        </a:spcBef>
                      </a:pPr>
                      <a:r>
                        <a:rPr kumimoji="1" lang="ja-JP" altLang="en-US" sz="1000" baseline="0" dirty="0">
                          <a:latin typeface="Meiryo UI" panose="020B0604030504040204" pitchFamily="50" charset="-128"/>
                          <a:ea typeface="Meiryo UI" panose="020B0604030504040204" pitchFamily="50" charset="-128"/>
                        </a:rPr>
                        <a:t>　　　　　　　  リンクリング（社適の協力事業所）</a:t>
                      </a:r>
                      <a:endParaRPr kumimoji="1" lang="en-US" altLang="ja-JP" sz="1000" baseline="0" dirty="0">
                        <a:latin typeface="Meiryo UI" panose="020B0604030504040204" pitchFamily="50" charset="-128"/>
                        <a:ea typeface="Meiryo UI" panose="020B0604030504040204" pitchFamily="50" charset="-128"/>
                      </a:endParaRPr>
                    </a:p>
                    <a:p>
                      <a:pPr algn="l">
                        <a:lnSpc>
                          <a:spcPts val="1200"/>
                        </a:lnSpc>
                      </a:pPr>
                      <a:r>
                        <a:rPr kumimoji="1" lang="ja-JP" altLang="en-US" sz="1000" baseline="0" dirty="0">
                          <a:latin typeface="Meiryo UI" panose="020B0604030504040204" pitchFamily="50" charset="-128"/>
                          <a:ea typeface="Meiryo UI" panose="020B0604030504040204" pitchFamily="50" charset="-128"/>
                        </a:rPr>
                        <a:t>　　　　　  　  訓練を利用された方</a:t>
                      </a:r>
                      <a:endParaRPr kumimoji="1" lang="en-US" altLang="ja-JP"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775911078"/>
                  </a:ext>
                </a:extLst>
              </a:tr>
              <a:tr h="801130">
                <a:tc>
                  <a:txBody>
                    <a:bodyPr/>
                    <a:lstStyle/>
                    <a:p>
                      <a:pPr algn="ctr"/>
                      <a:r>
                        <a:rPr kumimoji="1" lang="ja-JP" altLang="en-US" sz="1000" dirty="0">
                          <a:latin typeface="Meiryo UI" panose="020B0604030504040204" pitchFamily="50" charset="-128"/>
                          <a:ea typeface="Meiryo UI" panose="020B0604030504040204" pitchFamily="50" charset="-128"/>
                        </a:rPr>
                        <a:t>第三部</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15:15~16:15</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50" b="1" dirty="0">
                          <a:latin typeface="Meiryo UI" panose="020B0604030504040204" pitchFamily="50" charset="-128"/>
                          <a:ea typeface="Meiryo UI" panose="020B0604030504040204" pitchFamily="50" charset="-128"/>
                        </a:rPr>
                        <a:t>　「障がい者雇用に関する取り組みについて」</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60</a:t>
                      </a:r>
                      <a:r>
                        <a:rPr kumimoji="1" lang="ja-JP" altLang="en-US" sz="1000" dirty="0">
                          <a:latin typeface="Meiryo UI" panose="020B0604030504040204" pitchFamily="50" charset="-128"/>
                          <a:ea typeface="Meiryo UI" panose="020B0604030504040204" pitchFamily="50" charset="-128"/>
                        </a:rPr>
                        <a:t>分）</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　　障がい者を雇用している企業の担当者より、障がい者雇用に関する取り組みについてお話しいただきます。</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　　講師：リゾートトラスト株式会社　人事企画部ダイバーシティ推進室　</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　　　　　   名古屋・大阪事務支援課　平尾　梓　氏</a:t>
                      </a:r>
                      <a:endParaRPr kumimoji="1" lang="en-US" altLang="ja-JP"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06744579"/>
                  </a:ext>
                </a:extLst>
              </a:tr>
              <a:tr h="468588">
                <a:tc>
                  <a:txBody>
                    <a:bodyPr/>
                    <a:lstStyle/>
                    <a:p>
                      <a:pPr algn="ctr"/>
                      <a:r>
                        <a:rPr kumimoji="1" lang="ja-JP" altLang="en-US" sz="1000" dirty="0">
                          <a:latin typeface="Meiryo UI" panose="020B0604030504040204" pitchFamily="50" charset="-128"/>
                          <a:ea typeface="Meiryo UI" panose="020B0604030504040204" pitchFamily="50" charset="-128"/>
                        </a:rPr>
                        <a:t>第四部</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16:15~16:45</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106912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　「意見交換会」</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分）</a:t>
                      </a:r>
                      <a:endParaRPr kumimoji="1" lang="en-US" altLang="ja-JP" sz="1000" dirty="0">
                        <a:latin typeface="Meiryo UI" panose="020B0604030504040204" pitchFamily="50" charset="-128"/>
                        <a:ea typeface="Meiryo UI" panose="020B0604030504040204" pitchFamily="50" charset="-128"/>
                      </a:endParaRPr>
                    </a:p>
                    <a:p>
                      <a:pPr marL="0" marR="0" lvl="0" indent="0" algn="l" defTabSz="1069122"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　　企業と支援機関双方が、日頃の取り組みや悩むこと、工夫していること等を意見交換し、今後の取り組みの</a:t>
                      </a:r>
                      <a:endParaRPr kumimoji="1" lang="en-US" altLang="ja-JP" sz="1000" dirty="0">
                        <a:latin typeface="Meiryo UI" panose="020B0604030504040204" pitchFamily="50" charset="-128"/>
                        <a:ea typeface="Meiryo UI" panose="020B0604030504040204" pitchFamily="50" charset="-128"/>
                      </a:endParaRPr>
                    </a:p>
                    <a:p>
                      <a:pPr marL="0" marR="0" lvl="0" indent="0" algn="l" defTabSz="1069122"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　　参考としていただきます。</a:t>
                      </a:r>
                      <a:endParaRPr kumimoji="1" lang="en-US" altLang="ja-JP"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08592744"/>
                  </a:ext>
                </a:extLst>
              </a:tr>
              <a:tr h="277373">
                <a:tc>
                  <a:txBody>
                    <a:bodyPr/>
                    <a:lstStyle/>
                    <a:p>
                      <a:pPr algn="ctr"/>
                      <a:r>
                        <a:rPr kumimoji="1" lang="en-US" altLang="ja-JP" sz="1000" dirty="0">
                          <a:latin typeface="Meiryo UI" panose="020B0604030504040204" pitchFamily="50" charset="-128"/>
                          <a:ea typeface="Meiryo UI" panose="020B0604030504040204" pitchFamily="50" charset="-128"/>
                        </a:rPr>
                        <a:t>16:45~16:50</a:t>
                      </a:r>
                      <a:endParaRPr kumimoji="1" lang="ja-JP" altLang="en-US" sz="10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00" baseline="0" dirty="0">
                          <a:latin typeface="Meiryo UI" panose="020B0604030504040204" pitchFamily="50" charset="-128"/>
                          <a:ea typeface="Meiryo UI" panose="020B0604030504040204" pitchFamily="50" charset="-128"/>
                        </a:rPr>
                        <a:t>　閉会挨拶・アンケート記入</a:t>
                      </a:r>
                      <a:endParaRPr kumimoji="1" lang="en-US" altLang="ja-JP"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686087336"/>
                  </a:ext>
                </a:extLst>
              </a:tr>
            </a:tbl>
          </a:graphicData>
        </a:graphic>
      </p:graphicFrame>
      <p:sp>
        <p:nvSpPr>
          <p:cNvPr id="16" name="テキスト ボックス 15"/>
          <p:cNvSpPr txBox="1"/>
          <p:nvPr/>
        </p:nvSpPr>
        <p:spPr>
          <a:xfrm>
            <a:off x="6386457" y="1326554"/>
            <a:ext cx="1161675" cy="290336"/>
          </a:xfrm>
          <a:prstGeom prst="rect">
            <a:avLst/>
          </a:prstGeom>
          <a:noFill/>
        </p:spPr>
        <p:txBody>
          <a:bodyPr wrap="square" rtlCol="0">
            <a:spAutoFit/>
          </a:bodyPr>
          <a:lstStyle/>
          <a:p>
            <a:pPr>
              <a:lnSpc>
                <a:spcPts val="1870"/>
              </a:lnSpc>
              <a:spcBef>
                <a:spcPts val="0"/>
              </a:spcBef>
            </a:pPr>
            <a:r>
              <a:rPr lang="ja-JP" altLang="en-US" sz="600" dirty="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2014 </a:t>
            </a:r>
            <a:r>
              <a:rPr lang="ja-JP" altLang="en-US" sz="600" dirty="0">
                <a:latin typeface="Meiryo UI" panose="020B0604030504040204" pitchFamily="50" charset="-128"/>
                <a:ea typeface="Meiryo UI" panose="020B0604030504040204" pitchFamily="50" charset="-128"/>
              </a:rPr>
              <a:t>大阪府も</a:t>
            </a:r>
            <a:r>
              <a:rPr lang="ja-JP" altLang="en-US" sz="600" dirty="0" err="1">
                <a:latin typeface="Meiryo UI" panose="020B0604030504040204" pitchFamily="50" charset="-128"/>
                <a:ea typeface="Meiryo UI" panose="020B0604030504040204" pitchFamily="50" charset="-128"/>
              </a:rPr>
              <a:t>ずやん</a:t>
            </a:r>
            <a:endParaRPr lang="en-US" altLang="ja-JP" sz="600" dirty="0">
              <a:latin typeface="Meiryo UI" panose="020B0604030504040204" pitchFamily="50" charset="-128"/>
              <a:ea typeface="Meiryo UI" panose="020B0604030504040204" pitchFamily="50" charset="-128"/>
            </a:endParaRPr>
          </a:p>
        </p:txBody>
      </p:sp>
      <p:sp>
        <p:nvSpPr>
          <p:cNvPr id="17" name="フローチャート: 端子 16"/>
          <p:cNvSpPr/>
          <p:nvPr/>
        </p:nvSpPr>
        <p:spPr>
          <a:xfrm>
            <a:off x="219296" y="8666864"/>
            <a:ext cx="1008112" cy="309579"/>
          </a:xfrm>
          <a:prstGeom prst="flowChartTerminator">
            <a:avLst/>
          </a:prstGeom>
          <a:solidFill>
            <a:srgbClr val="FFFF9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申込方法</a:t>
            </a:r>
          </a:p>
        </p:txBody>
      </p:sp>
      <p:sp>
        <p:nvSpPr>
          <p:cNvPr id="18" name="テキスト ボックス 17"/>
          <p:cNvSpPr txBox="1"/>
          <p:nvPr/>
        </p:nvSpPr>
        <p:spPr>
          <a:xfrm>
            <a:off x="1253942" y="8640454"/>
            <a:ext cx="3958145" cy="335989"/>
          </a:xfrm>
          <a:prstGeom prst="rect">
            <a:avLst/>
          </a:prstGeom>
          <a:noFill/>
        </p:spPr>
        <p:txBody>
          <a:bodyPr wrap="square" rtlCol="0">
            <a:spAutoFit/>
          </a:bodyPr>
          <a:lstStyle/>
          <a:p>
            <a:pPr>
              <a:lnSpc>
                <a:spcPts val="1870"/>
              </a:lnSpc>
              <a:spcBef>
                <a:spcPts val="0"/>
              </a:spcBef>
            </a:pPr>
            <a:r>
              <a:rPr lang="ja-JP" altLang="en-US" sz="1100" dirty="0">
                <a:latin typeface="Meiryo UI" panose="020B0604030504040204" pitchFamily="50" charset="-128"/>
                <a:ea typeface="Meiryo UI" panose="020B0604030504040204" pitchFamily="50" charset="-128"/>
              </a:rPr>
              <a:t>裏面に記載の</a:t>
            </a:r>
            <a:r>
              <a:rPr lang="en-US" altLang="ja-JP" sz="1100" dirty="0">
                <a:latin typeface="Meiryo UI" panose="020B0604030504040204" pitchFamily="50" charset="-128"/>
                <a:ea typeface="Meiryo UI" panose="020B0604030504040204" pitchFamily="50" charset="-128"/>
              </a:rPr>
              <a:t>URL</a:t>
            </a:r>
            <a:r>
              <a:rPr lang="ja-JP" altLang="en-US" sz="1100" dirty="0">
                <a:latin typeface="Meiryo UI" panose="020B0604030504040204" pitchFamily="50" charset="-128"/>
                <a:ea typeface="Meiryo UI" panose="020B0604030504040204" pitchFamily="50" charset="-128"/>
              </a:rPr>
              <a:t>からお申込みください。</a:t>
            </a:r>
            <a:endParaRPr lang="en-US" altLang="ja-JP" sz="1100" dirty="0">
              <a:latin typeface="Meiryo UI" panose="020B0604030504040204" pitchFamily="50" charset="-128"/>
              <a:ea typeface="Meiryo UI" panose="020B0604030504040204" pitchFamily="50" charset="-128"/>
            </a:endParaRPr>
          </a:p>
        </p:txBody>
      </p:sp>
      <p:sp>
        <p:nvSpPr>
          <p:cNvPr id="19" name="フローチャート: 端子 18"/>
          <p:cNvSpPr/>
          <p:nvPr/>
        </p:nvSpPr>
        <p:spPr>
          <a:xfrm>
            <a:off x="219296" y="9035194"/>
            <a:ext cx="1008112" cy="309579"/>
          </a:xfrm>
          <a:prstGeom prst="flowChartTerminator">
            <a:avLst/>
          </a:prstGeom>
          <a:solidFill>
            <a:srgbClr val="FFFF9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申込締切</a:t>
            </a:r>
          </a:p>
        </p:txBody>
      </p:sp>
      <p:cxnSp>
        <p:nvCxnSpPr>
          <p:cNvPr id="23" name="直線コネクタ 22">
            <a:extLst>
              <a:ext uri="{FF2B5EF4-FFF2-40B4-BE49-F238E27FC236}">
                <a16:creationId xmlns:a16="http://schemas.microsoft.com/office/drawing/2014/main" id="{36ABE4DA-103B-4B06-ACFF-66A8FE255B14}"/>
              </a:ext>
            </a:extLst>
          </p:cNvPr>
          <p:cNvCxnSpPr/>
          <p:nvPr/>
        </p:nvCxnSpPr>
        <p:spPr>
          <a:xfrm>
            <a:off x="15116" y="9562621"/>
            <a:ext cx="7548132" cy="0"/>
          </a:xfrm>
          <a:prstGeom prst="line">
            <a:avLst/>
          </a:prstGeom>
          <a:ln/>
        </p:spPr>
        <p:style>
          <a:lnRef idx="1">
            <a:schemeClr val="accent2"/>
          </a:lnRef>
          <a:fillRef idx="0">
            <a:schemeClr val="accent2"/>
          </a:fillRef>
          <a:effectRef idx="0">
            <a:schemeClr val="accent2"/>
          </a:effectRef>
          <a:fontRef idx="minor">
            <a:schemeClr val="tx1"/>
          </a:fontRef>
        </p:style>
      </p:cxnSp>
      <p:sp>
        <p:nvSpPr>
          <p:cNvPr id="25" name="テキスト ボックス 24"/>
          <p:cNvSpPr txBox="1"/>
          <p:nvPr/>
        </p:nvSpPr>
        <p:spPr>
          <a:xfrm>
            <a:off x="237827" y="9560108"/>
            <a:ext cx="7169925" cy="1022029"/>
          </a:xfrm>
          <a:prstGeom prst="rect">
            <a:avLst/>
          </a:prstGeom>
          <a:noFill/>
        </p:spPr>
        <p:txBody>
          <a:bodyPr wrap="square" numCol="2" rtlCol="0">
            <a:noAutofit/>
          </a:bodyPr>
          <a:lstStyle/>
          <a:p>
            <a:pPr>
              <a:lnSpc>
                <a:spcPts val="1870"/>
              </a:lnSpc>
              <a:spcBef>
                <a:spcPts val="0"/>
              </a:spcBef>
            </a:pPr>
            <a:r>
              <a:rPr lang="ja-JP" altLang="en-US" sz="1100" dirty="0">
                <a:latin typeface="Meiryo UI" panose="020B0604030504040204" pitchFamily="50" charset="-128"/>
                <a:ea typeface="Meiryo UI" panose="020B0604030504040204" pitchFamily="50" charset="-128"/>
              </a:rPr>
              <a:t>主　 　催：　大阪府</a:t>
            </a:r>
            <a:endParaRPr lang="en-US" altLang="ja-JP" sz="1100" dirty="0">
              <a:latin typeface="Meiryo UI" panose="020B0604030504040204" pitchFamily="50" charset="-128"/>
              <a:ea typeface="Meiryo UI" panose="020B0604030504040204" pitchFamily="50" charset="-128"/>
            </a:endParaRPr>
          </a:p>
          <a:p>
            <a:pPr>
              <a:lnSpc>
                <a:spcPts val="1870"/>
              </a:lnSpc>
              <a:spcBef>
                <a:spcPts val="0"/>
              </a:spcBef>
            </a:pPr>
            <a:r>
              <a:rPr lang="ja-JP" altLang="en-US" sz="1100" dirty="0">
                <a:latin typeface="Meiryo UI" panose="020B0604030504040204" pitchFamily="50" charset="-128"/>
                <a:ea typeface="Meiryo UI" panose="020B0604030504040204" pitchFamily="50" charset="-128"/>
              </a:rPr>
              <a:t>問合せ先</a:t>
            </a:r>
            <a:r>
              <a:rPr lang="ja-JP" altLang="en-US" sz="1100" dirty="0">
                <a:latin typeface="Meiryo UI" panose="020B0604030504040204" pitchFamily="50" charset="-128"/>
                <a:ea typeface="Meiryo UI" panose="020B0604030504040204" pitchFamily="50" charset="-128"/>
                <a:sym typeface="Wingdings" panose="05000000000000000000" pitchFamily="2" charset="2"/>
              </a:rPr>
              <a:t>：（支援機関等）</a:t>
            </a:r>
            <a:r>
              <a:rPr lang="ja-JP" altLang="en-US" sz="1100" dirty="0">
                <a:latin typeface="Meiryo UI" panose="020B0604030504040204" pitchFamily="50" charset="-128"/>
                <a:ea typeface="Meiryo UI" panose="020B0604030504040204" pitchFamily="50" charset="-128"/>
              </a:rPr>
              <a:t>大阪府福祉部障がい福祉室</a:t>
            </a:r>
            <a:endParaRPr lang="en-US" altLang="ja-JP" sz="1100" dirty="0">
              <a:latin typeface="Meiryo UI" panose="020B0604030504040204" pitchFamily="50" charset="-128"/>
              <a:ea typeface="Meiryo UI" panose="020B0604030504040204" pitchFamily="50" charset="-128"/>
            </a:endParaRPr>
          </a:p>
          <a:p>
            <a:pPr>
              <a:lnSpc>
                <a:spcPts val="1870"/>
              </a:lnSpc>
              <a:spcBef>
                <a:spcPts val="0"/>
              </a:spcBef>
            </a:pPr>
            <a:r>
              <a:rPr lang="ja-JP" altLang="en-US" sz="1100" dirty="0">
                <a:latin typeface="Meiryo UI" panose="020B0604030504040204" pitchFamily="50" charset="-128"/>
                <a:ea typeface="Meiryo UI" panose="020B0604030504040204" pitchFamily="50" charset="-128"/>
              </a:rPr>
              <a:t>　　　　　　　　　　　　　自立支援課　就労・ＩＴ支援グループ</a:t>
            </a:r>
            <a:endParaRPr lang="en-US" altLang="ja-JP" sz="1100" dirty="0">
              <a:latin typeface="Meiryo UI" panose="020B0604030504040204" pitchFamily="50" charset="-128"/>
              <a:ea typeface="Meiryo UI" panose="020B0604030504040204" pitchFamily="50" charset="-128"/>
            </a:endParaRPr>
          </a:p>
          <a:p>
            <a:pPr>
              <a:lnSpc>
                <a:spcPts val="1870"/>
              </a:lnSpc>
              <a:spcBef>
                <a:spcPts val="0"/>
              </a:spcBef>
            </a:pPr>
            <a:r>
              <a:rPr lang="ja-JP" altLang="en-US" sz="1100" dirty="0">
                <a:latin typeface="Meiryo UI" panose="020B0604030504040204" pitchFamily="50" charset="-128"/>
                <a:ea typeface="Meiryo UI" panose="020B0604030504040204" pitchFamily="50" charset="-128"/>
              </a:rPr>
              <a:t>　　　電話：</a:t>
            </a:r>
            <a:r>
              <a:rPr lang="en-US" altLang="ja-JP" sz="1100" dirty="0">
                <a:latin typeface="Meiryo UI" panose="020B0604030504040204" pitchFamily="50" charset="-128"/>
                <a:ea typeface="Meiryo UI" panose="020B0604030504040204" pitchFamily="50" charset="-128"/>
              </a:rPr>
              <a:t>06-6944-9177</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FAX</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06-6942-7215</a:t>
            </a:r>
          </a:p>
          <a:p>
            <a:pPr>
              <a:lnSpc>
                <a:spcPts val="1870"/>
              </a:lnSpc>
              <a:spcBef>
                <a:spcPts val="0"/>
              </a:spcBef>
            </a:pPr>
            <a:endParaRPr lang="en-US" altLang="ja-JP" sz="1100" dirty="0">
              <a:latin typeface="Meiryo UI" panose="020B0604030504040204" pitchFamily="50" charset="-128"/>
              <a:ea typeface="Meiryo UI" panose="020B0604030504040204" pitchFamily="50" charset="-128"/>
            </a:endParaRPr>
          </a:p>
          <a:p>
            <a:pPr>
              <a:lnSpc>
                <a:spcPts val="1870"/>
              </a:lnSpc>
              <a:spcBef>
                <a:spcPts val="0"/>
              </a:spcBef>
            </a:pPr>
            <a:r>
              <a:rPr lang="ja-JP" altLang="en-US" sz="1100" dirty="0">
                <a:latin typeface="Meiryo UI" panose="020B0604030504040204" pitchFamily="50" charset="-128"/>
                <a:ea typeface="Meiryo UI" panose="020B0604030504040204" pitchFamily="50" charset="-128"/>
              </a:rPr>
              <a:t>　　　　（企業）　大阪府商工労働部雇用推進室</a:t>
            </a:r>
            <a:endParaRPr lang="en-US" altLang="ja-JP" sz="1100" dirty="0">
              <a:latin typeface="Meiryo UI" panose="020B0604030504040204" pitchFamily="50" charset="-128"/>
              <a:ea typeface="Meiryo UI" panose="020B0604030504040204" pitchFamily="50" charset="-128"/>
            </a:endParaRPr>
          </a:p>
          <a:p>
            <a:pPr>
              <a:lnSpc>
                <a:spcPts val="1870"/>
              </a:lnSpc>
              <a:spcBef>
                <a:spcPts val="0"/>
              </a:spcBef>
            </a:pPr>
            <a:r>
              <a:rPr lang="ja-JP" altLang="en-US" sz="1100" dirty="0">
                <a:latin typeface="Meiryo UI" panose="020B0604030504040204" pitchFamily="50" charset="-128"/>
                <a:ea typeface="Meiryo UI" panose="020B0604030504040204" pitchFamily="50" charset="-128"/>
              </a:rPr>
              <a:t>　　　　　　　　　　就業促進課　障がい者雇用促進グループ</a:t>
            </a:r>
            <a:endParaRPr lang="en-US" altLang="ja-JP" sz="1100" dirty="0">
              <a:latin typeface="Meiryo UI" panose="020B0604030504040204" pitchFamily="50" charset="-128"/>
              <a:ea typeface="Meiryo UI" panose="020B0604030504040204" pitchFamily="50" charset="-128"/>
            </a:endParaRPr>
          </a:p>
          <a:p>
            <a:pPr>
              <a:lnSpc>
                <a:spcPts val="1870"/>
              </a:lnSpc>
              <a:spcBef>
                <a:spcPts val="0"/>
              </a:spcBef>
            </a:pPr>
            <a:r>
              <a:rPr lang="ja-JP" altLang="en-US" sz="1100" dirty="0">
                <a:latin typeface="Meiryo UI" panose="020B0604030504040204" pitchFamily="50" charset="-128"/>
                <a:ea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rPr>
              <a:t>電話：</a:t>
            </a:r>
            <a:r>
              <a:rPr lang="en-US" altLang="zh-TW" sz="1100" dirty="0">
                <a:latin typeface="Meiryo UI" panose="020B0604030504040204" pitchFamily="50" charset="-128"/>
                <a:ea typeface="Meiryo UI" panose="020B0604030504040204" pitchFamily="50" charset="-128"/>
              </a:rPr>
              <a:t>06-6360-9077</a:t>
            </a:r>
            <a:r>
              <a:rPr lang="zh-TW" altLang="en-US" sz="1100" dirty="0">
                <a:latin typeface="Meiryo UI" panose="020B0604030504040204" pitchFamily="50" charset="-128"/>
                <a:ea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rPr>
              <a:t>FAX</a:t>
            </a:r>
            <a:r>
              <a:rPr lang="zh-TW" altLang="en-US" sz="1100" dirty="0">
                <a:latin typeface="Meiryo UI" panose="020B0604030504040204" pitchFamily="50" charset="-128"/>
                <a:ea typeface="Meiryo UI" panose="020B0604030504040204" pitchFamily="50" charset="-128"/>
              </a:rPr>
              <a:t>：</a:t>
            </a:r>
            <a:r>
              <a:rPr lang="en-US" altLang="zh-TW" sz="1100" dirty="0">
                <a:latin typeface="Meiryo UI" panose="020B0604030504040204" pitchFamily="50" charset="-128"/>
                <a:ea typeface="Meiryo UI" panose="020B0604030504040204" pitchFamily="50" charset="-128"/>
              </a:rPr>
              <a:t>06-6360-9079</a:t>
            </a:r>
            <a:endParaRPr lang="ja-JP" altLang="en-US" sz="11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713175" y="8506450"/>
            <a:ext cx="2846500" cy="335989"/>
          </a:xfrm>
          <a:prstGeom prst="rect">
            <a:avLst/>
          </a:prstGeom>
          <a:noFill/>
        </p:spPr>
        <p:txBody>
          <a:bodyPr wrap="square" rtlCol="0">
            <a:spAutoFit/>
          </a:bodyPr>
          <a:lstStyle/>
          <a:p>
            <a:pPr>
              <a:lnSpc>
                <a:spcPts val="1870"/>
              </a:lnSpc>
              <a:spcBef>
                <a:spcPts val="0"/>
              </a:spcBef>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内容や時間は予定であり、変更となる場合があります。</a:t>
            </a:r>
            <a:endParaRPr lang="en-US" altLang="ja-JP" sz="900" dirty="0">
              <a:latin typeface="Meiryo UI" panose="020B0604030504040204" pitchFamily="50" charset="-128"/>
              <a:ea typeface="Meiryo UI" panose="020B0604030504040204" pitchFamily="50" charset="-128"/>
            </a:endParaRPr>
          </a:p>
        </p:txBody>
      </p:sp>
      <p:sp>
        <p:nvSpPr>
          <p:cNvPr id="5" name="正方形/長方形 4"/>
          <p:cNvSpPr/>
          <p:nvPr/>
        </p:nvSpPr>
        <p:spPr>
          <a:xfrm>
            <a:off x="223016" y="2916333"/>
            <a:ext cx="7132333" cy="1506474"/>
          </a:xfrm>
          <a:prstGeom prst="rect">
            <a:avLst/>
          </a:prstGeom>
          <a:solidFill>
            <a:srgbClr val="B4FF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406400">
              <a:spcAft>
                <a:spcPts val="0"/>
              </a:spcAft>
            </a:pPr>
            <a:endParaRPr lang="en-US" altLang="ja-JP" sz="8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indent="406400">
              <a:spcAft>
                <a:spcPts val="0"/>
              </a:spcAft>
            </a:pPr>
            <a:r>
              <a:rPr lang="ja-JP" altLang="en-US" sz="16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開催日時：</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令和</a:t>
            </a:r>
            <a:r>
              <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6</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年</a:t>
            </a:r>
            <a:r>
              <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11</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月</a:t>
            </a:r>
            <a:r>
              <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5</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日</a:t>
            </a:r>
            <a:r>
              <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火</a:t>
            </a:r>
            <a:r>
              <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13:30</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16:50</a:t>
            </a:r>
          </a:p>
          <a:p>
            <a:pPr indent="406400">
              <a:spcAft>
                <a:spcPts val="0"/>
              </a:spcAft>
            </a:pPr>
            <a:r>
              <a:rPr lang="ja-JP" altLang="en-US" sz="16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開催場所：</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エル・おおさか本館　</a:t>
            </a:r>
            <a:r>
              <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6</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階　</a:t>
            </a:r>
            <a:r>
              <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606</a:t>
            </a:r>
            <a:r>
              <a:rPr lang="ja-JP" altLang="en-US"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号室</a:t>
            </a:r>
            <a:endPar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indent="406400">
              <a:spcAft>
                <a:spcPts val="0"/>
              </a:spcAft>
            </a:pPr>
            <a:endParaRPr lang="en-US" altLang="ja-JP" sz="20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 name="大かっこ 2"/>
          <p:cNvSpPr/>
          <p:nvPr/>
        </p:nvSpPr>
        <p:spPr>
          <a:xfrm>
            <a:off x="2196501" y="3714253"/>
            <a:ext cx="4104456" cy="588800"/>
          </a:xfrm>
          <a:prstGeom prst="bracketPair">
            <a:avLst>
              <a:gd name="adj" fmla="val 14072"/>
            </a:avLst>
          </a:prstGeom>
          <a:ln w="3175"/>
        </p:spPr>
        <p:style>
          <a:lnRef idx="1">
            <a:schemeClr val="dk1"/>
          </a:lnRef>
          <a:fillRef idx="0">
            <a:schemeClr val="dk1"/>
          </a:fillRef>
          <a:effectRef idx="0">
            <a:schemeClr val="dk1"/>
          </a:effectRef>
          <a:fontRef idx="minor">
            <a:schemeClr val="tx1"/>
          </a:fontRef>
        </p:style>
        <p:txBody>
          <a:bodyPr rtlCol="0" anchor="ctr"/>
          <a:lstStyle/>
          <a:p>
            <a:r>
              <a:rPr lang="zh-CN" altLang="en-US" sz="1100" dirty="0">
                <a:latin typeface="Meiryo UI" panose="020B0604030504040204" pitchFamily="50" charset="-128"/>
                <a:ea typeface="Meiryo UI" panose="020B0604030504040204" pitchFamily="50" charset="-128"/>
              </a:rPr>
              <a:t>大阪市中央区</a:t>
            </a:r>
            <a:r>
              <a:rPr lang="ja-JP" altLang="en-US" sz="1100" dirty="0">
                <a:latin typeface="Meiryo UI" panose="020B0604030504040204" pitchFamily="50" charset="-128"/>
                <a:ea typeface="Meiryo UI" panose="020B0604030504040204" pitchFamily="50" charset="-128"/>
              </a:rPr>
              <a:t>北浜東</a:t>
            </a:r>
            <a:r>
              <a:rPr lang="en-US" altLang="ja-JP" sz="1100" dirty="0">
                <a:latin typeface="Meiryo UI" panose="020B0604030504040204" pitchFamily="50" charset="-128"/>
                <a:ea typeface="Meiryo UI" panose="020B0604030504040204" pitchFamily="50" charset="-128"/>
              </a:rPr>
              <a:t>3-14</a:t>
            </a:r>
            <a:endParaRPr lang="en-US" altLang="zh-CN"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zh-CN" sz="1100" dirty="0">
                <a:latin typeface="Meiryo UI" panose="020B0604030504040204" pitchFamily="50" charset="-128"/>
                <a:ea typeface="Meiryo UI" panose="020B0604030504040204" pitchFamily="50" charset="-128"/>
              </a:rPr>
              <a:t>Osaka Metro</a:t>
            </a:r>
            <a:r>
              <a:rPr lang="ja-JP" altLang="en-US" sz="1100" dirty="0">
                <a:latin typeface="Meiryo UI" panose="020B0604030504040204" pitchFamily="50" charset="-128"/>
                <a:ea typeface="Meiryo UI" panose="020B0604030504040204" pitchFamily="50" charset="-128"/>
              </a:rPr>
              <a:t>谷町線・京阪電鉄「天満橋駅」より西へ</a:t>
            </a:r>
            <a:r>
              <a:rPr lang="en-US" altLang="ja-JP" sz="1100" dirty="0">
                <a:latin typeface="Meiryo UI" panose="020B0604030504040204" pitchFamily="50" charset="-128"/>
                <a:ea typeface="Meiryo UI" panose="020B0604030504040204" pitchFamily="50" charset="-128"/>
              </a:rPr>
              <a:t>300</a:t>
            </a:r>
            <a:r>
              <a:rPr lang="en-US" altLang="zh-CN" sz="1100" dirty="0">
                <a:latin typeface="Meiryo UI" panose="020B0604030504040204" pitchFamily="50" charset="-128"/>
                <a:ea typeface="Meiryo UI" panose="020B0604030504040204" pitchFamily="50" charset="-128"/>
              </a:rPr>
              <a:t>m</a:t>
            </a:r>
          </a:p>
          <a:p>
            <a:r>
              <a:rPr lang="ja-JP" altLang="en-US" sz="1100" dirty="0">
                <a:latin typeface="Meiryo UI" panose="020B0604030504040204" pitchFamily="50" charset="-128"/>
                <a:ea typeface="Meiryo UI" panose="020B0604030504040204" pitchFamily="50" charset="-128"/>
              </a:rPr>
              <a:t>・ </a:t>
            </a:r>
            <a:r>
              <a:rPr lang="en-US" altLang="zh-CN" sz="1100" dirty="0">
                <a:latin typeface="Meiryo UI" panose="020B0604030504040204" pitchFamily="50" charset="-128"/>
                <a:ea typeface="Meiryo UI" panose="020B0604030504040204" pitchFamily="50" charset="-128"/>
              </a:rPr>
              <a:t>Osaka Metro</a:t>
            </a:r>
            <a:r>
              <a:rPr lang="ja-JP" altLang="en-US" sz="1100" dirty="0">
                <a:latin typeface="Meiryo UI" panose="020B0604030504040204" pitchFamily="50" charset="-128"/>
                <a:ea typeface="Meiryo UI" panose="020B0604030504040204" pitchFamily="50" charset="-128"/>
              </a:rPr>
              <a:t>堺筋線・京阪電鉄「北浜駅」より東へ</a:t>
            </a:r>
            <a:r>
              <a:rPr lang="en-US" altLang="ja-JP" sz="1100" dirty="0">
                <a:latin typeface="Meiryo UI" panose="020B0604030504040204" pitchFamily="50" charset="-128"/>
                <a:ea typeface="Meiryo UI" panose="020B0604030504040204" pitchFamily="50" charset="-128"/>
              </a:rPr>
              <a:t>500</a:t>
            </a:r>
            <a:r>
              <a:rPr lang="en-US" altLang="zh-CN" sz="1100" dirty="0">
                <a:latin typeface="Meiryo UI" panose="020B0604030504040204" pitchFamily="50" charset="-128"/>
                <a:ea typeface="Meiryo UI" panose="020B0604030504040204" pitchFamily="50" charset="-128"/>
              </a:rPr>
              <a:t>m</a:t>
            </a:r>
          </a:p>
        </p:txBody>
      </p:sp>
      <p:pic>
        <p:nvPicPr>
          <p:cNvPr id="10" name="図 9">
            <a:extLst>
              <a:ext uri="{FF2B5EF4-FFF2-40B4-BE49-F238E27FC236}">
                <a16:creationId xmlns:a16="http://schemas.microsoft.com/office/drawing/2014/main" id="{893E2624-80C3-4C32-A98E-9F8346868E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5772" y="365761"/>
            <a:ext cx="697183" cy="1065983"/>
          </a:xfrm>
          <a:prstGeom prst="rect">
            <a:avLst/>
          </a:prstGeom>
        </p:spPr>
      </p:pic>
    </p:spTree>
    <p:extLst>
      <p:ext uri="{BB962C8B-B14F-4D97-AF65-F5344CB8AC3E}">
        <p14:creationId xmlns:p14="http://schemas.microsoft.com/office/powerpoint/2010/main" val="285835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bwMode="white">
          <a:xfrm>
            <a:off x="3588856" y="7265552"/>
            <a:ext cx="1668457" cy="546753"/>
          </a:xfrm>
          <a:prstGeom prst="rect">
            <a:avLst/>
          </a:prstGeom>
          <a:solidFill>
            <a:schemeClr val="bg1"/>
          </a:solidFill>
        </p:spPr>
        <p:txBody>
          <a:bodyPr wrap="square" rtlCol="0">
            <a:spAutoFit/>
          </a:bodyPr>
          <a:lstStyle/>
          <a:p>
            <a:pPr algn="ctr">
              <a:lnSpc>
                <a:spcPts val="1870"/>
              </a:lnSpc>
              <a:spcBef>
                <a:spcPts val="0"/>
              </a:spcBef>
            </a:pPr>
            <a:r>
              <a:rPr lang="ja-JP" altLang="en-US" sz="1050" b="1" dirty="0">
                <a:latin typeface="Meiryo UI" panose="020B0604030504040204" pitchFamily="50" charset="-128"/>
                <a:ea typeface="Meiryo UI" panose="020B0604030504040204" pitchFamily="50" charset="-128"/>
              </a:rPr>
              <a:t>企業</a:t>
            </a:r>
            <a:endParaRPr lang="en-US" altLang="ja-JP" sz="1050" b="1" dirty="0">
              <a:latin typeface="Meiryo UI" panose="020B0604030504040204" pitchFamily="50" charset="-128"/>
              <a:ea typeface="Meiryo UI" panose="020B0604030504040204" pitchFamily="50" charset="-128"/>
            </a:endParaRPr>
          </a:p>
          <a:p>
            <a:pPr algn="ctr">
              <a:lnSpc>
                <a:spcPts val="1870"/>
              </a:lnSpc>
              <a:spcBef>
                <a:spcPts val="0"/>
              </a:spcBef>
            </a:pPr>
            <a:r>
              <a:rPr lang="ja-JP" altLang="en-US" sz="1000" b="1" dirty="0">
                <a:latin typeface="Meiryo UI" panose="020B0604030504040204" pitchFamily="50" charset="-128"/>
                <a:ea typeface="Meiryo UI" panose="020B0604030504040204" pitchFamily="50" charset="-128"/>
              </a:rPr>
              <a:t>（参加対象の①）</a:t>
            </a:r>
            <a:endParaRPr lang="en-US" altLang="ja-JP" sz="1000" b="1" dirty="0">
              <a:latin typeface="Meiryo UI" panose="020B0604030504040204" pitchFamily="50" charset="-128"/>
              <a:ea typeface="Meiryo UI" panose="020B0604030504040204" pitchFamily="50" charset="-128"/>
            </a:endParaRPr>
          </a:p>
        </p:txBody>
      </p:sp>
      <p:sp>
        <p:nvSpPr>
          <p:cNvPr id="40" name="テキスト ボックス 39"/>
          <p:cNvSpPr txBox="1"/>
          <p:nvPr/>
        </p:nvSpPr>
        <p:spPr bwMode="white">
          <a:xfrm>
            <a:off x="5391846" y="7263743"/>
            <a:ext cx="1668457" cy="546753"/>
          </a:xfrm>
          <a:prstGeom prst="rect">
            <a:avLst/>
          </a:prstGeom>
          <a:solidFill>
            <a:schemeClr val="bg1"/>
          </a:solidFill>
        </p:spPr>
        <p:txBody>
          <a:bodyPr wrap="square" rtlCol="0">
            <a:spAutoFit/>
          </a:bodyPr>
          <a:lstStyle/>
          <a:p>
            <a:pPr>
              <a:lnSpc>
                <a:spcPts val="1870"/>
              </a:lnSpc>
              <a:spcBef>
                <a:spcPts val="0"/>
              </a:spcBef>
            </a:pPr>
            <a:r>
              <a:rPr lang="ja-JP" altLang="en-US" sz="1100" b="1" dirty="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　支援機関</a:t>
            </a:r>
            <a:endParaRPr lang="en-US" altLang="ja-JP" sz="1050" b="1" dirty="0">
              <a:latin typeface="Meiryo UI" panose="020B0604030504040204" pitchFamily="50" charset="-128"/>
              <a:ea typeface="Meiryo UI" panose="020B0604030504040204" pitchFamily="50" charset="-128"/>
            </a:endParaRPr>
          </a:p>
          <a:p>
            <a:pPr>
              <a:lnSpc>
                <a:spcPts val="1870"/>
              </a:lnSpc>
              <a:spcBef>
                <a:spcPts val="0"/>
              </a:spcBef>
            </a:pPr>
            <a:r>
              <a:rPr lang="ja-JP" altLang="en-US" sz="1000" b="1" dirty="0">
                <a:latin typeface="Meiryo UI" panose="020B0604030504040204" pitchFamily="50" charset="-128"/>
                <a:ea typeface="Meiryo UI" panose="020B0604030504040204" pitchFamily="50" charset="-128"/>
              </a:rPr>
              <a:t>（参加対象の②～⑤）</a:t>
            </a:r>
            <a:endParaRPr lang="en-US" altLang="ja-JP" sz="1000" b="1" dirty="0">
              <a:latin typeface="Meiryo UI" panose="020B0604030504040204" pitchFamily="50" charset="-128"/>
              <a:ea typeface="Meiryo UI" panose="020B0604030504040204" pitchFamily="50" charset="-128"/>
            </a:endParaRPr>
          </a:p>
        </p:txBody>
      </p:sp>
      <p:pic>
        <p:nvPicPr>
          <p:cNvPr id="15" name="図 14">
            <a:extLst>
              <a:ext uri="{FF2B5EF4-FFF2-40B4-BE49-F238E27FC236}">
                <a16:creationId xmlns:a16="http://schemas.microsoft.com/office/drawing/2014/main" id="{78E82E96-6E41-4317-AD24-6C9937B1919A}"/>
              </a:ext>
            </a:extLst>
          </p:cNvPr>
          <p:cNvPicPr>
            <a:picLocks noChangeAspect="1"/>
          </p:cNvPicPr>
          <p:nvPr/>
        </p:nvPicPr>
        <p:blipFill>
          <a:blip r:embed="rId3"/>
          <a:stretch>
            <a:fillRect/>
          </a:stretch>
        </p:blipFill>
        <p:spPr>
          <a:xfrm>
            <a:off x="3812027" y="7788554"/>
            <a:ext cx="1310754" cy="1871634"/>
          </a:xfrm>
          <a:prstGeom prst="rect">
            <a:avLst/>
          </a:prstGeom>
        </p:spPr>
      </p:pic>
      <p:sp>
        <p:nvSpPr>
          <p:cNvPr id="2" name="フローチャート: 端子 1"/>
          <p:cNvSpPr/>
          <p:nvPr/>
        </p:nvSpPr>
        <p:spPr>
          <a:xfrm>
            <a:off x="367652" y="7502672"/>
            <a:ext cx="1008112" cy="309579"/>
          </a:xfrm>
          <a:prstGeom prst="flowChartTerminator">
            <a:avLst/>
          </a:prstGeom>
          <a:solidFill>
            <a:srgbClr val="FFFF9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参加対象</a:t>
            </a:r>
          </a:p>
        </p:txBody>
      </p:sp>
      <p:sp>
        <p:nvSpPr>
          <p:cNvPr id="3" name="テキスト ボックス 2"/>
          <p:cNvSpPr txBox="1"/>
          <p:nvPr/>
        </p:nvSpPr>
        <p:spPr>
          <a:xfrm>
            <a:off x="410842" y="8017417"/>
            <a:ext cx="3226467" cy="1518814"/>
          </a:xfrm>
          <a:prstGeom prst="rect">
            <a:avLst/>
          </a:prstGeom>
          <a:noFill/>
        </p:spPr>
        <p:txBody>
          <a:bodyPr wrap="square" rtlCol="0">
            <a:spAutoFit/>
          </a:bodyPr>
          <a:lstStyle/>
          <a:p>
            <a:pPr marL="228600" indent="-228600">
              <a:lnSpc>
                <a:spcPts val="1870"/>
              </a:lnSpc>
              <a:spcBef>
                <a:spcPts val="0"/>
              </a:spcBef>
              <a:buFont typeface="+mj-ea"/>
              <a:buAutoNum type="circleNumDbPlain"/>
            </a:pPr>
            <a:r>
              <a:rPr lang="ja-JP" altLang="en-US" sz="1000" dirty="0">
                <a:latin typeface="Meiryo UI" panose="020B0604030504040204" pitchFamily="50" charset="-128"/>
                <a:ea typeface="Meiryo UI" panose="020B0604030504040204" pitchFamily="50" charset="-128"/>
              </a:rPr>
              <a:t>精神障がい者・発達障がい者の雇用に関心のある企業（社適の協力事業所に登録している企業を含む。）</a:t>
            </a:r>
            <a:endParaRPr lang="en-US" altLang="ja-JP" sz="1000" dirty="0">
              <a:latin typeface="Meiryo UI" panose="020B0604030504040204" pitchFamily="50" charset="-128"/>
              <a:ea typeface="Meiryo UI" panose="020B0604030504040204" pitchFamily="50" charset="-128"/>
            </a:endParaRPr>
          </a:p>
          <a:p>
            <a:pPr marL="228600" indent="-228600">
              <a:lnSpc>
                <a:spcPts val="1870"/>
              </a:lnSpc>
              <a:spcBef>
                <a:spcPts val="0"/>
              </a:spcBef>
              <a:buFont typeface="+mj-ea"/>
              <a:buAutoNum type="circleNumDbPlain" startAt="2"/>
            </a:pPr>
            <a:r>
              <a:rPr lang="ja-JP" altLang="en-US" sz="1000" dirty="0">
                <a:latin typeface="Meiryo UI" panose="020B0604030504040204" pitchFamily="50" charset="-128"/>
                <a:ea typeface="Meiryo UI" panose="020B0604030504040204" pitchFamily="50" charset="-128"/>
              </a:rPr>
              <a:t>障がい福祉サービス事業所　</a:t>
            </a:r>
            <a:endParaRPr lang="en-US" altLang="ja-JP" sz="1000" dirty="0">
              <a:latin typeface="Meiryo UI" panose="020B0604030504040204" pitchFamily="50" charset="-128"/>
              <a:ea typeface="Meiryo UI" panose="020B0604030504040204" pitchFamily="50" charset="-128"/>
            </a:endParaRPr>
          </a:p>
          <a:p>
            <a:pPr marL="228600" indent="-228600">
              <a:lnSpc>
                <a:spcPts val="1870"/>
              </a:lnSpc>
              <a:spcBef>
                <a:spcPts val="0"/>
              </a:spcBef>
              <a:buFont typeface="+mj-ea"/>
              <a:buAutoNum type="circleNumDbPlain" startAt="2"/>
            </a:pPr>
            <a:r>
              <a:rPr lang="ja-JP" altLang="en-US" sz="1000" dirty="0">
                <a:latin typeface="Meiryo UI" panose="020B0604030504040204" pitchFamily="50" charset="-128"/>
                <a:ea typeface="Meiryo UI" panose="020B0604030504040204" pitchFamily="50" charset="-128"/>
              </a:rPr>
              <a:t>障害者就業・生活支援センター</a:t>
            </a:r>
            <a:endParaRPr lang="en-US" altLang="ja-JP" sz="1000" dirty="0">
              <a:latin typeface="Meiryo UI" panose="020B0604030504040204" pitchFamily="50" charset="-128"/>
              <a:ea typeface="Meiryo UI" panose="020B0604030504040204" pitchFamily="50" charset="-128"/>
            </a:endParaRPr>
          </a:p>
          <a:p>
            <a:pPr marL="228600" indent="-228600">
              <a:lnSpc>
                <a:spcPts val="1870"/>
              </a:lnSpc>
              <a:spcBef>
                <a:spcPts val="0"/>
              </a:spcBef>
              <a:buFont typeface="+mj-ea"/>
              <a:buAutoNum type="circleNumDbPlain" startAt="2"/>
            </a:pPr>
            <a:r>
              <a:rPr lang="ja-JP" altLang="en-US" sz="1000" dirty="0">
                <a:latin typeface="Meiryo UI" panose="020B0604030504040204" pitchFamily="50" charset="-128"/>
                <a:ea typeface="Meiryo UI" panose="020B0604030504040204" pitchFamily="50" charset="-128"/>
              </a:rPr>
              <a:t>地域活動支援センター</a:t>
            </a:r>
            <a:endParaRPr lang="en-US" altLang="ja-JP" sz="1000" dirty="0">
              <a:latin typeface="Meiryo UI" panose="020B0604030504040204" pitchFamily="50" charset="-128"/>
              <a:ea typeface="Meiryo UI" panose="020B0604030504040204" pitchFamily="50" charset="-128"/>
            </a:endParaRPr>
          </a:p>
          <a:p>
            <a:pPr marL="228600" indent="-228600">
              <a:lnSpc>
                <a:spcPts val="1870"/>
              </a:lnSpc>
              <a:spcBef>
                <a:spcPts val="0"/>
              </a:spcBef>
              <a:buFont typeface="+mj-ea"/>
              <a:buAutoNum type="circleNumDbPlain" startAt="2"/>
            </a:pPr>
            <a:r>
              <a:rPr lang="ja-JP" altLang="en-US" sz="1000" dirty="0">
                <a:latin typeface="Meiryo UI" panose="020B0604030504040204" pitchFamily="50" charset="-128"/>
                <a:ea typeface="Meiryo UI" panose="020B0604030504040204" pitchFamily="50" charset="-128"/>
              </a:rPr>
              <a:t>精神科デイケア</a:t>
            </a:r>
            <a:endParaRPr lang="en-US" altLang="ja-JP" sz="10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442782" y="6768959"/>
            <a:ext cx="5595262" cy="579646"/>
          </a:xfrm>
          <a:prstGeom prst="rect">
            <a:avLst/>
          </a:prstGeom>
          <a:noFill/>
        </p:spPr>
        <p:txBody>
          <a:bodyPr wrap="square" rtlCol="0">
            <a:spAutoFit/>
          </a:bodyPr>
          <a:lstStyle/>
          <a:p>
            <a:pPr>
              <a:lnSpc>
                <a:spcPts val="1870"/>
              </a:lnSpc>
              <a:spcBef>
                <a:spcPts val="0"/>
              </a:spcBef>
            </a:pPr>
            <a:r>
              <a:rPr lang="ja-JP" altLang="en-US" sz="1050" dirty="0">
                <a:latin typeface="Meiryo UI" panose="020B0604030504040204" pitchFamily="50" charset="-128"/>
                <a:ea typeface="Meiryo UI" panose="020B0604030504040204" pitchFamily="50" charset="-128"/>
              </a:rPr>
              <a:t>下記</a:t>
            </a:r>
            <a:r>
              <a:rPr lang="en-US" altLang="ja-JP" sz="1050" dirty="0">
                <a:latin typeface="Meiryo UI" panose="020B0604030504040204" pitchFamily="50" charset="-128"/>
                <a:ea typeface="Meiryo UI" panose="020B0604030504040204" pitchFamily="50" charset="-128"/>
              </a:rPr>
              <a:t>URL</a:t>
            </a:r>
            <a:r>
              <a:rPr lang="ja-JP" altLang="en-US" sz="1050" dirty="0">
                <a:latin typeface="Meiryo UI" panose="020B0604030504040204" pitchFamily="50" charset="-128"/>
                <a:ea typeface="Meiryo UI" panose="020B0604030504040204" pitchFamily="50" charset="-128"/>
              </a:rPr>
              <a:t>からお申込みください。</a:t>
            </a:r>
            <a:endParaRPr lang="en-US" altLang="ja-JP" sz="1050" dirty="0">
              <a:latin typeface="Meiryo UI" panose="020B0604030504040204" pitchFamily="50" charset="-128"/>
              <a:ea typeface="Meiryo UI" panose="020B0604030504040204" pitchFamily="50" charset="-128"/>
            </a:endParaRPr>
          </a:p>
          <a:p>
            <a:pPr>
              <a:lnSpc>
                <a:spcPts val="1870"/>
              </a:lnSpc>
              <a:spcBef>
                <a:spcPts val="0"/>
              </a:spcBef>
            </a:pPr>
            <a:r>
              <a:rPr lang="ja-JP" altLang="en-US" sz="1050" dirty="0">
                <a:latin typeface="Meiryo UI" panose="020B0604030504040204" pitchFamily="50" charset="-128"/>
                <a:ea typeface="Meiryo UI" panose="020B0604030504040204" pitchFamily="50" charset="-128"/>
              </a:rPr>
              <a:t>（受講にあたり配慮が必要な事項がございましたら、申込みフォームにその内容をご入力ください。）</a:t>
            </a:r>
            <a:endParaRPr lang="en-US" altLang="ja-JP" sz="1050" dirty="0">
              <a:latin typeface="Meiryo UI" panose="020B0604030504040204" pitchFamily="50" charset="-128"/>
              <a:ea typeface="Meiryo UI" panose="020B0604030504040204" pitchFamily="50" charset="-128"/>
            </a:endParaRPr>
          </a:p>
        </p:txBody>
      </p:sp>
      <p:sp>
        <p:nvSpPr>
          <p:cNvPr id="11" name="フローチャート: 端子 10"/>
          <p:cNvSpPr/>
          <p:nvPr/>
        </p:nvSpPr>
        <p:spPr>
          <a:xfrm>
            <a:off x="378776" y="9728415"/>
            <a:ext cx="1008112" cy="309579"/>
          </a:xfrm>
          <a:prstGeom prst="flowChartTerminator">
            <a:avLst/>
          </a:prstGeom>
          <a:solidFill>
            <a:srgbClr val="FFFF9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留意事項</a:t>
            </a:r>
          </a:p>
        </p:txBody>
      </p:sp>
      <p:sp>
        <p:nvSpPr>
          <p:cNvPr id="12" name="テキスト ボックス 11"/>
          <p:cNvSpPr txBox="1"/>
          <p:nvPr/>
        </p:nvSpPr>
        <p:spPr>
          <a:xfrm>
            <a:off x="370955" y="9993957"/>
            <a:ext cx="6923617" cy="579646"/>
          </a:xfrm>
          <a:prstGeom prst="rect">
            <a:avLst/>
          </a:prstGeom>
          <a:noFill/>
        </p:spPr>
        <p:txBody>
          <a:bodyPr wrap="square" rtlCol="0">
            <a:spAutoFit/>
          </a:bodyPr>
          <a:lstStyle/>
          <a:p>
            <a:pPr marL="171450" indent="-171450">
              <a:lnSpc>
                <a:spcPts val="1870"/>
              </a:lnSpc>
              <a:spcBef>
                <a:spcPts val="0"/>
              </a:spcBef>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１事業所あたりの参加者は</a:t>
            </a:r>
            <a:r>
              <a:rPr lang="ja-JP" altLang="en-US" sz="1000" u="sng" dirty="0">
                <a:latin typeface="Meiryo UI" panose="020B0604030504040204" pitchFamily="50" charset="-128"/>
                <a:ea typeface="Meiryo UI" panose="020B0604030504040204" pitchFamily="50" charset="-128"/>
              </a:rPr>
              <a:t>２名まで</a:t>
            </a:r>
            <a:r>
              <a:rPr lang="ja-JP" altLang="en-US" sz="1000" dirty="0">
                <a:latin typeface="Meiryo UI" panose="020B0604030504040204" pitchFamily="50" charset="-128"/>
                <a:ea typeface="Meiryo UI" panose="020B0604030504040204" pitchFamily="50" charset="-128"/>
              </a:rPr>
              <a:t>とさせていただきます（申込みは参加者ごとに行ってください。）。</a:t>
            </a:r>
            <a:endParaRPr lang="en-US" altLang="ja-JP" sz="1000" dirty="0">
              <a:latin typeface="Meiryo UI" panose="020B0604030504040204" pitchFamily="50" charset="-128"/>
              <a:ea typeface="Meiryo UI" panose="020B0604030504040204" pitchFamily="50" charset="-128"/>
            </a:endParaRPr>
          </a:p>
          <a:p>
            <a:pPr marL="171450" indent="-171450">
              <a:lnSpc>
                <a:spcPts val="1870"/>
              </a:lnSpc>
              <a:spcBef>
                <a:spcPts val="0"/>
              </a:spcBef>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本申込みにあたり得られた個人情報は、本セミナーの運営等に利用し、それ以外の目的で使用することはありません。</a:t>
            </a:r>
            <a:endParaRPr lang="en-US" altLang="ja-JP" sz="10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04512" y="576253"/>
            <a:ext cx="6709649" cy="1066959"/>
          </a:xfrm>
          <a:prstGeom prst="rect">
            <a:avLst/>
          </a:prstGeom>
          <a:noFill/>
        </p:spPr>
        <p:txBody>
          <a:bodyPr wrap="square" rtlCol="0">
            <a:spAutoFit/>
          </a:bodyPr>
          <a:lstStyle/>
          <a:p>
            <a:pPr>
              <a:lnSpc>
                <a:spcPts val="1870"/>
              </a:lnSpc>
              <a:spcBef>
                <a:spcPts val="0"/>
              </a:spcBef>
            </a:pPr>
            <a:r>
              <a:rPr lang="ja-JP" altLang="en-US" sz="1000" dirty="0">
                <a:latin typeface="Meiryo UI" panose="020B0604030504040204" pitchFamily="50" charset="-128"/>
                <a:ea typeface="Meiryo UI" panose="020B0604030504040204" pitchFamily="50" charset="-128"/>
              </a:rPr>
              <a:t>　支援機関のサポートを受けている精神障がいのある方が、協力事業所（</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）での仕事（訓練）を通じて、社会生活を送るための適応力を養い、社会的自立を促進することを目的とした事業です。</a:t>
            </a:r>
          </a:p>
          <a:p>
            <a:pPr>
              <a:lnSpc>
                <a:spcPts val="1870"/>
              </a:lnSpc>
              <a:spcBef>
                <a:spcPts val="0"/>
              </a:spcBef>
            </a:pPr>
            <a:r>
              <a:rPr lang="ja-JP" altLang="en-US" sz="1000" dirty="0">
                <a:latin typeface="Meiryo UI" panose="020B0604030504040204" pitchFamily="50" charset="-128"/>
                <a:ea typeface="Meiryo UI" panose="020B0604030504040204" pitchFamily="50" charset="-128"/>
              </a:rPr>
              <a:t>　詳細は大阪府</a:t>
            </a:r>
            <a:r>
              <a:rPr lang="en-US" altLang="ja-JP" sz="1000" dirty="0">
                <a:latin typeface="Meiryo UI" panose="020B0604030504040204" pitchFamily="50" charset="-128"/>
                <a:ea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hlinkClick r:id="rId4"/>
              </a:rPr>
              <a:t>https://www.pref.osaka.lg.jp/keikakusuishin/syuuroushien/syateki.html</a:t>
            </a:r>
            <a:r>
              <a:rPr lang="ja-JP" altLang="en-US" sz="1000" dirty="0">
                <a:latin typeface="Meiryo UI" panose="020B0604030504040204" pitchFamily="50" charset="-128"/>
                <a:ea typeface="Meiryo UI" panose="020B0604030504040204" pitchFamily="50" charset="-128"/>
              </a:rPr>
              <a:t>）をご覧ください。</a:t>
            </a:r>
            <a:endParaRPr lang="en-US" altLang="ja-JP" sz="1000" dirty="0">
              <a:latin typeface="Meiryo UI" panose="020B0604030504040204" pitchFamily="50" charset="-128"/>
              <a:ea typeface="Meiryo UI" panose="020B0604030504040204" pitchFamily="50" charset="-128"/>
            </a:endParaRPr>
          </a:p>
          <a:p>
            <a:pPr>
              <a:lnSpc>
                <a:spcPts val="1870"/>
              </a:lnSpc>
              <a:spcBef>
                <a:spcPts val="0"/>
              </a:spcBef>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協力事業所：精神障がいのある方の訓練の受入れに理解と熱意があり、大阪府が適当と認めた事業所　</a:t>
            </a:r>
            <a:endParaRPr lang="ja-JP" altLang="en-US" sz="10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1426859" y="7412199"/>
            <a:ext cx="1937865" cy="541623"/>
          </a:xfrm>
          <a:prstGeom prst="rect">
            <a:avLst/>
          </a:prstGeom>
          <a:noFill/>
        </p:spPr>
        <p:txBody>
          <a:bodyPr wrap="square" rtlCol="0">
            <a:spAutoFit/>
          </a:bodyPr>
          <a:lstStyle/>
          <a:p>
            <a:pPr>
              <a:lnSpc>
                <a:spcPts val="1870"/>
              </a:lnSpc>
              <a:spcBef>
                <a:spcPts val="0"/>
              </a:spcBef>
            </a:pPr>
            <a:r>
              <a:rPr lang="ja-JP" altLang="en-US" sz="900" dirty="0">
                <a:latin typeface="Meiryo UI" panose="020B0604030504040204" pitchFamily="50" charset="-128"/>
                <a:ea typeface="Meiryo UI" panose="020B0604030504040204" pitchFamily="50" charset="-128"/>
              </a:rPr>
              <a:t>いずれも大阪府内に事業所等を設置している場合に限ります。</a:t>
            </a:r>
            <a:endParaRPr lang="en-US" altLang="ja-JP" sz="900" dirty="0">
              <a:latin typeface="Meiryo UI" panose="020B0604030504040204" pitchFamily="50" charset="-128"/>
              <a:ea typeface="Meiryo UI" panose="020B0604030504040204" pitchFamily="50" charset="-128"/>
            </a:endParaRPr>
          </a:p>
        </p:txBody>
      </p:sp>
      <p:sp>
        <p:nvSpPr>
          <p:cNvPr id="16" name="角丸四角形 15"/>
          <p:cNvSpPr/>
          <p:nvPr/>
        </p:nvSpPr>
        <p:spPr>
          <a:xfrm>
            <a:off x="328277" y="213908"/>
            <a:ext cx="4201256" cy="370352"/>
          </a:xfrm>
          <a:prstGeom prst="roundRect">
            <a:avLst>
              <a:gd name="adj" fmla="val 50000"/>
            </a:avLst>
          </a:prstGeom>
          <a:solidFill>
            <a:srgbClr val="C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40000"/>
              </a:spcBef>
            </a:pPr>
            <a:r>
              <a:rPr kumimoji="1" lang="ja-JP" altLang="en-US" sz="1100" dirty="0">
                <a:solidFill>
                  <a:schemeClr val="tx1"/>
                </a:solidFill>
                <a:latin typeface="Meiryo UI" panose="020B0604030504040204" pitchFamily="50" charset="-128"/>
                <a:ea typeface="Meiryo UI" panose="020B0604030504040204" pitchFamily="50" charset="-128"/>
              </a:rPr>
              <a:t>大阪府精神障がい者社会生活適応訓練事業（通称「社適」）とは</a:t>
            </a:r>
          </a:p>
        </p:txBody>
      </p:sp>
      <p:sp>
        <p:nvSpPr>
          <p:cNvPr id="27" name="角丸四角形 26"/>
          <p:cNvSpPr/>
          <p:nvPr/>
        </p:nvSpPr>
        <p:spPr>
          <a:xfrm>
            <a:off x="298960" y="1743857"/>
            <a:ext cx="5350763" cy="370352"/>
          </a:xfrm>
          <a:prstGeom prst="roundRect">
            <a:avLst>
              <a:gd name="adj" fmla="val 50000"/>
            </a:avLst>
          </a:prstGeom>
          <a:solidFill>
            <a:srgbClr val="C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第２部</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体験報告「社会生活適応訓練事業を利用して」</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err="1">
                <a:solidFill>
                  <a:schemeClr val="tx1"/>
                </a:solidFill>
                <a:latin typeface="Meiryo UI" panose="020B0604030504040204" pitchFamily="50" charset="-128"/>
                <a:ea typeface="Meiryo UI" panose="020B0604030504040204" pitchFamily="50" charset="-128"/>
              </a:rPr>
              <a:t>にて</a:t>
            </a:r>
            <a:r>
              <a:rPr lang="ja-JP" altLang="en-US" sz="1100" dirty="0">
                <a:solidFill>
                  <a:schemeClr val="tx1"/>
                </a:solidFill>
                <a:latin typeface="Meiryo UI" panose="020B0604030504040204" pitchFamily="50" charset="-128"/>
                <a:ea typeface="Meiryo UI" panose="020B0604030504040204" pitchFamily="50" charset="-128"/>
              </a:rPr>
              <a:t>ご登壇いただく事業所</a:t>
            </a:r>
          </a:p>
        </p:txBody>
      </p:sp>
      <p:sp>
        <p:nvSpPr>
          <p:cNvPr id="8" name="角丸四角形 7"/>
          <p:cNvSpPr/>
          <p:nvPr/>
        </p:nvSpPr>
        <p:spPr>
          <a:xfrm>
            <a:off x="298960" y="2336502"/>
            <a:ext cx="6830270" cy="944046"/>
          </a:xfrm>
          <a:prstGeom prst="roundRect">
            <a:avLst/>
          </a:prstGeom>
          <a:no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40000"/>
              </a:spcBef>
            </a:pPr>
            <a:endParaRPr lang="en-US" altLang="ja-JP" sz="100" dirty="0">
              <a:solidFill>
                <a:schemeClr val="tx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bwMode="white">
          <a:xfrm>
            <a:off x="558563" y="2177052"/>
            <a:ext cx="2365236" cy="303096"/>
          </a:xfrm>
          <a:prstGeom prst="rect">
            <a:avLst/>
          </a:prstGeom>
          <a:solidFill>
            <a:schemeClr val="bg1"/>
          </a:solidFill>
        </p:spPr>
        <p:txBody>
          <a:bodyPr wrap="square" rtlCol="0">
            <a:spAutoFit/>
          </a:bodyPr>
          <a:lstStyle/>
          <a:p>
            <a:pPr>
              <a:lnSpc>
                <a:spcPts val="1870"/>
              </a:lnSpc>
              <a:spcBef>
                <a:spcPts val="0"/>
              </a:spcBef>
            </a:pPr>
            <a:r>
              <a:rPr lang="ja-JP" altLang="en-US" sz="1100" b="1" dirty="0">
                <a:latin typeface="Meiryo UI" panose="020B0604030504040204" pitchFamily="50" charset="-128"/>
                <a:ea typeface="Meiryo UI" panose="020B0604030504040204" pitchFamily="50" charset="-128"/>
              </a:rPr>
              <a:t>自立訓練わぁくワーク</a:t>
            </a:r>
            <a:r>
              <a:rPr lang="ja-JP"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支援機関</a:t>
            </a:r>
            <a:r>
              <a:rPr lang="ja-JP" altLang="ja-JP" sz="1100" b="1" dirty="0">
                <a:latin typeface="Meiryo UI" panose="020B0604030504040204" pitchFamily="50" charset="-128"/>
                <a:ea typeface="Meiryo UI" panose="020B0604030504040204" pitchFamily="50" charset="-128"/>
              </a:rPr>
              <a:t>）</a:t>
            </a:r>
            <a:endParaRPr lang="en-US" altLang="ja-JP" sz="1100" b="1" dirty="0">
              <a:latin typeface="Meiryo UI" panose="020B0604030504040204" pitchFamily="50" charset="-128"/>
              <a:ea typeface="Meiryo UI" panose="020B0604030504040204" pitchFamily="50" charset="-128"/>
            </a:endParaRPr>
          </a:p>
        </p:txBody>
      </p:sp>
      <p:sp>
        <p:nvSpPr>
          <p:cNvPr id="29" name="角丸四角形 28"/>
          <p:cNvSpPr/>
          <p:nvPr/>
        </p:nvSpPr>
        <p:spPr>
          <a:xfrm>
            <a:off x="298960" y="3624057"/>
            <a:ext cx="6830270" cy="618561"/>
          </a:xfrm>
          <a:prstGeom prst="roundRect">
            <a:avLst/>
          </a:prstGeom>
          <a:no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bwMode="white">
          <a:xfrm>
            <a:off x="530071" y="3454708"/>
            <a:ext cx="3681814" cy="303096"/>
          </a:xfrm>
          <a:prstGeom prst="rect">
            <a:avLst/>
          </a:prstGeom>
          <a:solidFill>
            <a:schemeClr val="bg1"/>
          </a:solidFill>
        </p:spPr>
        <p:txBody>
          <a:bodyPr wrap="square" rtlCol="0">
            <a:spAutoFit/>
          </a:bodyPr>
          <a:lstStyle/>
          <a:p>
            <a:pPr>
              <a:lnSpc>
                <a:spcPts val="1870"/>
              </a:lnSpc>
              <a:spcBef>
                <a:spcPts val="0"/>
              </a:spcBef>
            </a:pPr>
            <a:r>
              <a:rPr lang="ja-JP" altLang="en-US" sz="1100" b="1" dirty="0">
                <a:latin typeface="Meiryo UI" panose="020B0604030504040204" pitchFamily="50" charset="-128"/>
                <a:ea typeface="Meiryo UI" panose="020B0604030504040204" pitchFamily="50" charset="-128"/>
              </a:rPr>
              <a:t>訪問看護ステーション山胡桃（社適の協力事業所）</a:t>
            </a:r>
          </a:p>
        </p:txBody>
      </p:sp>
      <p:sp>
        <p:nvSpPr>
          <p:cNvPr id="39" name="角丸四角形 38"/>
          <p:cNvSpPr/>
          <p:nvPr/>
        </p:nvSpPr>
        <p:spPr>
          <a:xfrm>
            <a:off x="5497906" y="7797198"/>
            <a:ext cx="1293332" cy="1858214"/>
          </a:xfrm>
          <a:prstGeom prst="roundRect">
            <a:avLst>
              <a:gd name="adj" fmla="val 0"/>
            </a:avLst>
          </a:prstGeom>
          <a:noFill/>
          <a:ln w="19050" cmpd="thickThin">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40000"/>
              </a:spcBef>
            </a:pPr>
            <a:endParaRPr lang="en-US" altLang="ja-JP" sz="100" dirty="0">
              <a:solidFill>
                <a:schemeClr val="tx1"/>
              </a:solidFill>
              <a:latin typeface="Meiryo UI" panose="020B0604030504040204" pitchFamily="50" charset="-128"/>
              <a:ea typeface="Meiryo UI" panose="020B0604030504040204" pitchFamily="50" charset="-128"/>
            </a:endParaRPr>
          </a:p>
        </p:txBody>
      </p:sp>
      <p:sp>
        <p:nvSpPr>
          <p:cNvPr id="6" name="フローチャート: 端子 5"/>
          <p:cNvSpPr/>
          <p:nvPr/>
        </p:nvSpPr>
        <p:spPr>
          <a:xfrm>
            <a:off x="378510" y="6882446"/>
            <a:ext cx="1008112" cy="309579"/>
          </a:xfrm>
          <a:prstGeom prst="flowChartTerminator">
            <a:avLst/>
          </a:prstGeom>
          <a:solidFill>
            <a:srgbClr val="FFFF9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参加申込</a:t>
            </a:r>
          </a:p>
        </p:txBody>
      </p:sp>
      <p:sp>
        <p:nvSpPr>
          <p:cNvPr id="26" name="角丸四角形 25"/>
          <p:cNvSpPr/>
          <p:nvPr/>
        </p:nvSpPr>
        <p:spPr>
          <a:xfrm>
            <a:off x="298959" y="6009833"/>
            <a:ext cx="6830270" cy="726059"/>
          </a:xfrm>
          <a:prstGeom prst="roundRect">
            <a:avLst/>
          </a:prstGeom>
          <a:no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25" name="角丸四角形 24"/>
          <p:cNvSpPr/>
          <p:nvPr/>
        </p:nvSpPr>
        <p:spPr>
          <a:xfrm>
            <a:off x="298959" y="5406681"/>
            <a:ext cx="4632845" cy="369393"/>
          </a:xfrm>
          <a:prstGeom prst="roundRect">
            <a:avLst>
              <a:gd name="adj" fmla="val 50000"/>
            </a:avLst>
          </a:prstGeom>
          <a:solidFill>
            <a:srgbClr val="C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　　第３部</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障がい者雇用に関する取り組みについて</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err="1">
                <a:solidFill>
                  <a:schemeClr val="tx1"/>
                </a:solidFill>
                <a:latin typeface="Meiryo UI" panose="020B0604030504040204" pitchFamily="50" charset="-128"/>
                <a:ea typeface="Meiryo UI" panose="020B0604030504040204" pitchFamily="50" charset="-128"/>
              </a:rPr>
              <a:t>にて</a:t>
            </a:r>
            <a:r>
              <a:rPr lang="ja-JP" altLang="en-US" sz="1100" dirty="0">
                <a:solidFill>
                  <a:schemeClr val="tx1"/>
                </a:solidFill>
                <a:latin typeface="Meiryo UI" panose="020B0604030504040204" pitchFamily="50" charset="-128"/>
                <a:ea typeface="Meiryo UI" panose="020B0604030504040204" pitchFamily="50" charset="-128"/>
              </a:rPr>
              <a:t>ご登壇いただく企業</a:t>
            </a:r>
          </a:p>
        </p:txBody>
      </p:sp>
      <p:sp>
        <p:nvSpPr>
          <p:cNvPr id="30" name="テキスト ボックス 29"/>
          <p:cNvSpPr txBox="1"/>
          <p:nvPr/>
        </p:nvSpPr>
        <p:spPr bwMode="white">
          <a:xfrm>
            <a:off x="562798" y="5815502"/>
            <a:ext cx="3151298" cy="335989"/>
          </a:xfrm>
          <a:prstGeom prst="rect">
            <a:avLst/>
          </a:prstGeom>
          <a:solidFill>
            <a:schemeClr val="bg1"/>
          </a:solidFill>
        </p:spPr>
        <p:txBody>
          <a:bodyPr wrap="square" rtlCol="0">
            <a:spAutoFit/>
          </a:bodyPr>
          <a:lstStyle/>
          <a:p>
            <a:pPr>
              <a:lnSpc>
                <a:spcPts val="1870"/>
              </a:lnSpc>
              <a:spcBef>
                <a:spcPts val="0"/>
              </a:spcBef>
            </a:pPr>
            <a:r>
              <a:rPr lang="ja-JP" altLang="en-US" sz="1100" b="1" dirty="0">
                <a:latin typeface="Meiryo UI" panose="020B0604030504040204" pitchFamily="50" charset="-128"/>
                <a:ea typeface="Meiryo UI" panose="020B0604030504040204" pitchFamily="50" charset="-128"/>
              </a:rPr>
              <a:t>　　　　　　　　　　　　　　　　リゾートトラスト株式会社</a:t>
            </a:r>
          </a:p>
        </p:txBody>
      </p:sp>
      <p:sp>
        <p:nvSpPr>
          <p:cNvPr id="9" name="正方形/長方形 8"/>
          <p:cNvSpPr/>
          <p:nvPr/>
        </p:nvSpPr>
        <p:spPr>
          <a:xfrm>
            <a:off x="362034" y="3788816"/>
            <a:ext cx="6767196" cy="400110"/>
          </a:xfrm>
          <a:prstGeom prst="rect">
            <a:avLst/>
          </a:prstGeom>
        </p:spPr>
        <p:txBody>
          <a:bodyPr wrap="square">
            <a:spAutoFit/>
          </a:bodyPr>
          <a:lstStyle/>
          <a:p>
            <a:r>
              <a:rPr lang="ja-JP" altLang="en-US" sz="1000" dirty="0">
                <a:latin typeface="メイリオ" panose="020B0604030504040204" pitchFamily="50" charset="-128"/>
                <a:ea typeface="メイリオ" panose="020B0604030504040204" pitchFamily="50" charset="-128"/>
                <a:cs typeface="Times New Roman" panose="02020603050405020304" pitchFamily="18" charset="0"/>
              </a:rPr>
              <a:t>私たち「山胡桃」は、地域生活を送られていて心がつらくなった方に対し、心を支える支援をしています。寄り添う気持ちを大切に、地域生活を応援いたします。また、その方の自分らしさや想い、笑顔を大切にしています。</a:t>
            </a:r>
            <a:endParaRPr lang="ja-JP" altLang="en-US"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334572" y="2535702"/>
            <a:ext cx="5625038" cy="707886"/>
          </a:xfrm>
          <a:prstGeom prst="rect">
            <a:avLst/>
          </a:prstGeom>
        </p:spPr>
        <p:txBody>
          <a:bodyPr wrap="square">
            <a:spAutoFit/>
          </a:bodyPr>
          <a:lstStyle/>
          <a:p>
            <a:pPr algn="just">
              <a:spcAft>
                <a:spcPts val="0"/>
              </a:spcAft>
            </a:pPr>
            <a:r>
              <a:rPr lang="ja-JP" altLang="en-US" sz="1000" kern="100" dirty="0">
                <a:latin typeface="メイリオ" panose="020B0604030504040204" pitchFamily="50" charset="-128"/>
                <a:ea typeface="メイリオ" panose="020B0604030504040204" pitchFamily="50" charset="-128"/>
                <a:cs typeface="Times New Roman" panose="02020603050405020304" pitchFamily="18" charset="0"/>
              </a:rPr>
              <a:t>私たちは「ワーク≠就労」と考えます。もちろん就労もワークですが、日常生活も家事も、ボランティアも全てがワークと考えています。「わぁくワーク」という名前には、わくわくするような自分のワークの選択肢を広げてほしいという思いが込められています。一歩踏み出したい、そんな思いを応援します。</a:t>
            </a:r>
            <a:endParaRPr lang="ja-JP"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正方形/長方形 3"/>
          <p:cNvSpPr/>
          <p:nvPr/>
        </p:nvSpPr>
        <p:spPr>
          <a:xfrm>
            <a:off x="404512" y="6165309"/>
            <a:ext cx="6716265" cy="704808"/>
          </a:xfrm>
          <a:prstGeom prst="rect">
            <a:avLst/>
          </a:prstGeom>
        </p:spPr>
        <p:txBody>
          <a:bodyPr wrap="square">
            <a:spAutoFit/>
          </a:bodyPr>
          <a:lstStyle/>
          <a:p>
            <a:r>
              <a:rPr lang="ja-JP" altLang="en-US" sz="1000" dirty="0">
                <a:latin typeface="メイリオ" panose="020B0604030504040204" pitchFamily="50" charset="-128"/>
                <a:ea typeface="メイリオ" panose="020B0604030504040204" pitchFamily="50" charset="-128"/>
                <a:cs typeface="Times New Roman" panose="02020603050405020304" pitchFamily="18" charset="0"/>
              </a:rPr>
              <a:t>当社グループでは、障がいの有無を区別することなく同じ職場でともに働くことをモットーに、障がい者雇用を促進しています。その核となる「事務支援センター」ではホテルや他部署が専門性の高い業務に注力できるよう支援しています。</a:t>
            </a:r>
          </a:p>
          <a:p>
            <a:endParaRPr lang="ja-JP" altLang="en-US"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5528715" y="8737802"/>
            <a:ext cx="1262524" cy="830997"/>
          </a:xfrm>
          <a:prstGeom prst="rect">
            <a:avLst/>
          </a:prstGeom>
        </p:spPr>
        <p:txBody>
          <a:bodyPr wrap="square">
            <a:spAutoFit/>
          </a:bodyPr>
          <a:lstStyle/>
          <a:p>
            <a:r>
              <a:rPr lang="en-US" altLang="ja-JP" sz="800" dirty="0">
                <a:hlinkClick r:id="rId5"/>
              </a:rPr>
              <a:t>https://lgpos.task-asp.net/cu/270008/ea/residents/procedures/apply/662d3a44-7840-4447-a5d6-4a719ac6b593/start</a:t>
            </a:r>
            <a:r>
              <a:rPr lang="ja-JP" altLang="en-US" sz="800" dirty="0"/>
              <a:t>　</a:t>
            </a:r>
          </a:p>
        </p:txBody>
      </p:sp>
      <p:sp>
        <p:nvSpPr>
          <p:cNvPr id="5" name="AutoShape 2" descr="data:image/png;base64,iVBORw0KGgoAAAANSUhEUgAAAQQAAAEECAYAAADOCEoKAAAAAXNSR0IArs4c6QAAIABJREFUeF7t3eFy4zgOBODZ93/ovfJcbV0sMcPPHUhO9jp/AwFgo9EEaUf569evX3//euPP33/PhP/rr7+iVUzFl+CS4yofeW4VX9Z29C3PyFonbZL1vxvHqXpM4ii+Hl0005ESbWEzRcCENI90puLL8iXHdxP5TjwEs4eN4Hb09W4cKwha3YPdFAET0lQQzs02VY+QDsvHktpWELIKdEIYOrII/ELsdxO5gnCupGCS1vYYTfwI11KbCkIF4Yk7Qv6UbOlzSZO8W1j/VUeGq0ixKuwxltiszpVCgCkbJXa6tp3/uzHa5aO/l7zFZhVPROMqXms+Ej9dv9bgo90q1nJCkMSnEkibRm7Hr7LRtadr2/lX0kytf5eP/l7yFhttQLlo1NxftZtcx539WEE4fFwpU4SSo4LwjJQ0idhUEJSBf7brhLC4L0h2US1HBaGC8BEB2elTQVROjhwZ5HwmlyjpYtPnjjnJOiYnhKRIKWkk1tTaJEfdxcWXiLasP7UR3ojvZK0Pv7KxJPHjCSEFRBYyBZIAIuuYahrJR0RUG0viTa1NaqZ5i68KwvN3B4XHwq0KAny9eapppEGlaNpYEm9qbdLEmrf4qiBUEJ741CPD/ixeQRAEMpt0Rz5GS8SvR4ZFzSoIFYSPCEhjZa2/fqqCcLiNTwG58g4hKbiMzEq2q8bYFGs5fqS+pY5JPdLdT+ooeKTHGtmgxGYyvuAvdaTvIVxJJGnANL6MbGljp8/tCje11rTZpJHenWMFYeZP/f9Vl4q7xhJiP2zSxk6f2+X97mYT3N6dYwWhgrDrI/q9EEkmlq8IyS7RdzdbBeHcbDJqJzY9Miw+9tMGPIKXNE4aa9fEn/0+mSKSdaX5pc+9G8c0b3lO1ib3A2JTQaggbDlZQThDdCcmFYTFK9Rk/NkyG79yKQVQJd3llMba+e2EkCJkz1UQ+sWkLVMSklQQtrCSwbtxpCRDI1mbHAfERje6OzfoH/GxowK344AUe+fjld/3DuEVtD63TcQ/jSwckWYXG+X1txOEFFy5CJTFyqcDkuOUn0eslDjHPGX9u2cmjyxCUlm7+FnZpL6l/lM2IlDpOlIhSdYWfw8hCaaEkIaYauQpPxWE7M39VzbSFEfFz5XrqCDA16SnGnnKTwWhgrATjk4IO4Q++YcbnRBev0FWsiV3GDLZaXw5MqbHIaDbZSb/dxPCZUguHE8Jguz+UzarCUFGvTttHjmKIFxlU4zOU1Ra/zv78dv9XwYBrWTff722GP17MKogHBCY2tmn/HT3m9v9kglRNg2x+SmiWUGoIDwhkDTNTyF7sjZpdrH5KRhVECoIFYQPCFwlGhWEs9T89Xd6ZXyRbKXKLumkS01vleU5yVts0uOQ+J5ax5U5yjpWNrK2lDdpTu98roIA6KekkecgPJlc2WxT67gyRwJpYSRrqyCk6A481wkhA/HKZpOmkayvzFHid0LYo9QJYY/R6fP81SNCdggVm0j8dKerIGTfzIyL+cYHxwThTtI88ErIrdPHsR7p2iRH8S1+0t0v4Z6IT+L3s2fkUvH4rOZ4pW/JKeHaFB+WGE1dKgqxhSRpIcV3BUFQ2ttojfaezOLKpr3SdwXB6vtHKyVbopIVhIECfTKdTW0IchyTWCmPJn1XEAb4lhZSQlcQBKW9jdZo78ksrtzFr/RdQbD6dkL4gEC6IwnU4lv8CLGvivWIfWXTXulbcPsRdwjH4sp4fvfumxBZnkl3vysxSkgja1012+o5aXbBTWw07zubTdYv+UiPJLEmMVt+ylBBeIZYilRB2P/BUwVh/xeYwrVUAEi0Vp8yVBAqCB8REJJKs4tNSvZUkKlJFv9PZJenrjU5suxi6+/5Y8cKQgWhgvA/BEQQU2GpIByQS8BWBUzsVNmFAHL2l51N/CRr7R3CGbW0/sKHH3uHIOSSRhb1S2we+d05xUxdtAkhJFZK2kR8hAuf2UxxRJptSjQFI1nXCpPv5puPDEICASVpdm2aCsI1xxqpvdpMcaSCsEc8EZsKws3/bDYRxE4I55v4CkIF4QkBGZEThdQztDSpjIg6/ezGX8FD8tnT7GsWnRCe8Us5KlVIfMcTQlLY9Jwvi5+0mVqbNKDEStcmhEh9J8ezqVipHxVNmeKSHLQe78S2grCorDSpkms32kqshHxfmXQk3jtJK/mJGK82qBVuUzWqIBz+JVsnhOw7+JMNkPpKjixXxUr9qoh3QnhGmF6QIqopBVDVTEmQPDe1NtmlJFayhk4IZ9SEj50QFl83lxekCJGlABWE/Q16BWEGI+FjBQEFYerMKEKyO3enDZIeWTRnETfxJSOr2AhO0iRiI7HURnAUX8JZ+ZRHaib5TK1LeZysny8VxbmAkoB7N5C78/Jn65Q8Zf3S7GIj9ZBmFxuJpTaCo/gSzlYQnqevCsLi4rOCACQJ/tpPmnjy7qOC8HodKwgVhFOfpo2kDb+z64SwQ8j+biep41IQHm+o2qc0Y5EWPxm9rzx7rdC4e9SeqYh5kSPLVG3FTzr6T9UozdHQPltJvGTSrSCE35WYEqSUEO9+roLwXAFpUOGM1lXiVRAOCIj6T9l0Qti/CkzJLqOukD0VraRxpUETv1+5wBaMjjadEDohaJ8+2aXNJsEqCHuURIAqCJ0Q9kwasqgg9MgwRKXX3SRquLpAfD3y509M5SRHFsk7zWflOxlt3x1fMEqPdVIjWb9cfCpvRZAFE8r7zk8ZppKeIrbk87ARICUnIZvklOYjOf6E+JJjBeGMgPDmcTt028eOUkhJeorYkk8FISOWYptMKOr7aCeCnNocY3VCSKt0eK6CsAcyxWhKSN8df4/Q2iJt9qsuPn/skWGSAKKkouxTfqTYovapjaxVckybXc6nU/WXaUCaVgQhzVlylPjpkUWf2/FfcIw/dkzBFeCkABI/9SPNlja7NFsF4RkBIbLwSjiTiqjE18ZOeVtB2FQhBbaC8HyFJOKXNsRUjSR+BSH8X5tyqZiCK4VLSbJTyFShdYeS3V9sOiF0Qtj1ifRfsrH1yDD4TUVpdrGpIFQQvpUgyCvU5KyVqNjDrzw3FV/8pJOFPrebbGRCEZsdyT77/VQ9pvD4CkcSDGRiTdcm/JPapjY77j1+Ty9ZTRciCUwRcMqPFluIIzmNjXpDLzGRnIUPiuOVHKkg/BmBFYcrCNBIoshTDSCxxCZphq/sxlcJ5FdySjCQdaS1FiGV2qY2Ir4VhArCE086IWRvfZ7CLW12mTQrCLBFyI4gRUp3DSlkYgNLX5pMEXsKj04Ic69QI0GQjx1Tch2fE7K9+3NwXat8giA2Gu+jXSpQaZMKkZJ1rJpd6i82mo9sCOJrituSz1Ss5RGmgiDlPttIs4tNEr2CcN0bm5J66BQjQlZBOFRAQEuLJmCrb2l2sdF4nRD+h8AkR6Y4MbVrSz5TsTohwAWiNqg0u9hovApCBeEfBG4XBAl41bkyHYeTnB9rmLqwk/iys8kOkYjI3WOt3g/IWkRYE5tV/afuWZa77+CGdPQv69898xuP1R2CkLuC8IyAYFZBmPlIL8Xx7s3mqh4R0ZKNZYlHBeH1f4ElBdEdIlF22VW/Q45TaxM/iU0nhMVfRFYQKggfxSPdfUWAZNdK/VQQ9n/G3iMDbKW9Q3gGqYJwJo0cB4Fqp/sqeUZtRBBjQZAkBCRptvSclQAwtfusRs0ED8H5YZP6TjBKY6XYEkkPl3FyFyDr0GOd1mlnl+a08zvJx/ity7K4CsJ+95ViJ1ivhERG9jRWBWFfScF272VtMdVrFYTDS1NkZJ5UZCGAEEnyriDs0RaM9l7WFlLH1HcFARpZwJWxempETckmRKog7C+HhQ9pjcS31FH8yFFHYq3WeumEIPcD0pDpOJqCIkVJ8k6FJVH/1RQjOArZUj/ie6pm4kcxOuYtvkWgBY/V0U+ekxyXftI/bkoCCkiq0NKQkqPG25FC/FQQzhRMxC7FWhop2QzUb8rH5Dl5poKwQEDIJTui+KkgVBB2giObpghQBWHxPXEBRRq5grD/yrFgPUVkqZnmI75206GsKx390+d0/adjfY8Me7JXEPYYxQSE7xicSAt/JKT5VBCe0aV3KiagqbJJsbW44ms3sqWxZJeYOjLs1vDP76fWkpzzNUep2dR9UVqjdC1Ta5uaUMRPBeGA0lQTPdxKIyU2StCptUiOmtPOTs7QYrOL88/vf8LapJFFfMRPBaGCsO2dn9A0qfj9hLVJI1cQtjQ+79DwCP3dgPjphKAoPdvJ7i82Gr2CcMB/9a/c0juDnZKJX1X6xFdKpKnndG07MsvaVz7SO4xdPivx0/hTvsWPrD/1Izt0Gj/hjXBkmU8F4fySiLS4u+eSwq4IKsXWhpzaISWndP3iO23kxLesQzcRiS/xdtxjPlQQKggfyZKQrxPCud0qCAsJko+LdseMz5Q/UVYtkqitNM7U7iv5TO2Qsq50arnS99T6Uz9Sox4Zgr9IVNJUEIS6zzZCSMVfGiAV+8S3oCHrT/1Izmn8pCZJf/ye9K48Mggh4sSDb7hJsSWfh5+riqRnPSGg4C9+kkkvxUimj8nGkilObBIcZa2TOBL/KwjPMFUQ9v8m7UqMpEkqCNLamU0nhANuV5JdfU/t7FN+OiG8/vKVu++rsvY/P1VBqCA8ISBEVmFLjlWdEPYT2lTzL7G+8sggO0ti8/vyI7hDECJPkViIrYWVnKbWNuVHa3RVHdO7mKm6Sc00lvgSHKW2l04ISbPLDqVkk4ueZKzWRk7ip0SWYifESvPRGgmR78RRm3THAcFaY4kvwVE4UkE4VEXA35Hhs99LQdIGFN+ytik/FYT9F94qCPBWo04IZ5rc2cgVhMVFG7yQZWrSVP7vpqb0k5hOCJ0QnhCoIFQQstnmgNuUsqXjuChiapPmJOe6ndJr7HSKSO55JkddWX+SowjbI/aUb/GjtdzZXcljekHKLsHVeXEFthJJ4smIJg0pNkk+eoaWhpD4FYTX//txBWExDa0+dhQCCpFTkibxU9WsIOwbKa2jPJfwSKbRTgjZ4N8JIfg+gwpWIjZKZJmQrmo2nfQqCMqU1+zSzU+iVBAqCE88kd23grD/NmEq7NK0bxcEIcndAMjuJ+CmNnKJJDukTBGJTbqu9Dkhaepbnkuw1nsuiS82361HljWTO4QKwrncFYRnTCoIe0moIOwxIotU/cl5aFRBqCC8Sp0KwquIfWJfQdj/+e2VZJMydkLYo3RljZIeWdZs9b8dE+crOMRPeheQ+N6XbNZCzv4SMfWTPreryST20iQyjR1z1hwFI7HZYfZZnTXPj8/LEX4VT7B+bD2nDywlSXEufu4EUppv0iYhkhRScX13fMEy4VHyzGe5CEZicyePKwiLampTCCmvskmIVEE4I9AJ4RmTCkIF4QkBFcN3C5IIbbLbJ890QrB/bdgjg7A2tHl3Q747vsCWNHfyTAVhUBCkAHKpKKOO2DxiJTnpzirnQRljk3jJuqTxHjbySYDYaDy56BPRSjBR7JP44ltzTnikPZLUiSYEXdyOALIQsakgJKWuIKT3MyIasoncvWkmLKkgAGoiUmIDoaLJR/x2QlijJM0uNhUEYOGV41AytcioJ7vIqrkqCHtCyHFEbPaR/D9rSbOLzb9GEO58DbsUUht9Smx2xxw9nojYXCka0kiSowqi1FLiSbMpJySnnU2Ss24QcmTY5ad8TGPd+k7FycVWEJ7RrCAIu/Y2FYQFAlOKLOC+e9TqhLBvkpQPUv9OCK+/2ejSevTI8PpOG49j8Br6fXuuP3LthCDI7W0SEeuRYY/rbwsBtxPCzA5RQUBSbsyEs3IXpLu4xEt7RKbfk295QcrkRVNStgS01eWL+JFiX+lbiZTgePczcs9zd04T8YRHP7ZnKgjPpasgTLTMf31UEPbcmkN7f/SVWPFLVu/cyaYUWfxUEIQ2ZlNBqCAYU160kkaWEU38VBBeLM4fzCsIP1AQpl6QIs021bSrM/zKt+Qkk86VfpKP3SSfFCPBY04yzp5kbZKj+NG7oKkaSd4pj6dqQn/LMNnIR18CtsRPgZQiCblSP7J+sZnCSNYxRb5316yCcK5ABQH+1XcF4UoJeP0yTERLalZBqCCcEJgiV+pHdn+x6YTwurBUECoIFYQDAt/t4k929lR8RTTTL3iJaEve6TFqaoZbHhkS5wKkLFZv+SXHpABT6xDyyRoeNtIk4kvwmIol+ShGIlpTeacY3SkIUz2y8lNB2OyYq7FShE3JLo3zbrJLjlM2QnaxSfOpICz+L0MC5tTOOllsKe5xrVPrqCAkLLI/3JrkyDFL4YxwRGwUoasmpE4IUIG0kLKLC9nS6QOWRq9nk3VIrNRGml1sJuMnm0bKI6n/1PorCMCStJDSSBWEfQGE7GKzj7S2kBoJR8RGc7x1QpA/bpIC3A1kApKsQ0f9JL74vlJYhIDvJrLwSHZRwVrwSGNp/KTeUqPYpoKwfx+BCInYCEkSgqTEVrJPNalgNBVLsE5xkxppfPGVfIJRQYC3EQkh00JO+U4IkhK7gpAhJzVKeSTPxc1+6JGln04InRA+klDIpm2UHKs6IZzRffuEkCSgJEnsUkVOYulOLxgd4wvZ04YUjNL4yToez0zllNTxbhwT8UvWpc+ktabXsKfgavI7OyHWzof+voKQTUx6/EjFRev3j13KWeGacERsXl3TK/YVhFfQ+oOtFrITwh7wtLn2nvcWFYTHl5D//MN3CEJ2UaBdQvp7IZb62tlVEDohTHBEebSLlf5e+rOCAOhqIUU0k/H47p3tmKOIr5Dt4XfSF5TuyeRuHP/VdwgJkafOkEKiVSwhaUoSWVsaP8Fa15GQVARRbB7rEtG8CrcUoylupRgJ1yRH6aNVjvTWZSnanQsRQDSfqbWJn7RIsosLAe+0qSCcz/AqUlLv3UaScq2CAK9QE3GpIJzvHjohPDOngvD36xdUomydEPbNtzrDd0KwXXu3+6YbRAXhIAhCyLubPRWgCdKkY3Was0wxcnk3GV/uOWSEnppG7l5/Ek/qKDV6+x1CBWG/s8suIsVOhTUhqDyzEj+dYioIz7ypIMA5XxpJRj0ldyeE15GSDSEleyeE/X2FcPbWS0UhRLqzVRD2DSrNtvdi3y/QOvbIsEd8CqMKQjhZ7Et0tpBmE9FKbSRnyVH8TB5ZpsjeCeHCCUGII6RIiiR+PzuP7s6a6brS56S5RLWlaURIknz0Ga3bzp9gvfPx2e8FI1lHOunK1JTmmOC2jLV6H4I4T4BLFytAyv1Auq70uYS4QjaxUdFMchSsU7+Cdep7in+Kv+Q5tWkmuFUQwiOEgC0CmRDk8UwnBEFub1NB2B8r6H0I6Y4wpX6dEPYfOwnZ9y2TW1wpiHlW0ADwWrHkWKc5T/WIbFq7I/XvqVKODN+x2ElOApo2VhJfhE3jU3GDiSjFaGptU+uXdWjTip1McYkfwVU3bBKfCsLru8hqjJdiS3GnGuK32lcQ0rK8/FwF4WXIjKDqNtmhkwb5rLGS+BWEmW9qyo4otVauiV0FQVA62EwWKWlIia87dBK/glBB2LWN8GqKx/GnDJLkbqE6woqfdGSfAjKNX0GoIOz4Lb02xeOlIDw+1dolKb+XhUw2RBJPPj8WG1mHjLUrkZQJJVn7V44+chklHBEbIbv4ERxTYZcctUaJr5SjR9xWfh5/IF5B+IBUCnZS2ArCubUFxwpC9l6HCgLcYchlkKi9EFl2rdRGmmRK7AQPySedtMS34NgJ4SwsnRC+2UtchMhpQ1YQrttZjyKlNUo2krSONCHI/3YURRabdCECmsSftNGCf4x59zokx+R+YHIdMqFJs8k6Uv5JIwnWwr8UW4kvvul9CLIQsUkLIguR+JM2UgAh0mRO0ji7nGRdk/WoIDxXJMV2qm4VhLAjpQC75gtD82OSo+ysV66jglBBeEIgIS13xIWGkveVjSRLkxwrCK9/yJZOulKzTgjBq9oF2KttpNkqCPsqdEL4ZhNC+j2EOwu5p9XaItn9NFaq5BPn/FWOiUBNrjX9dERwlLVJrSXWldjeGV9iLWtWQdC2mFHyCsLrOFYQZo41wr34ewidEM6faSfSkpD9yl1s5TvebeDlI6nv3XFMJhatl9RIfMlap2orsTohwH2FFPZhI4CLLyGbxBI/kk8F4YzAFLZSxwoC7CJTRJ4qbAXBmmbqXC91m4o11ZCpsE7FF/HhCSE5DshC5OMasZkSCMn5s1gCuOQpZBc/Uzayritznqq/rCPFTI4jilEiZOJb1l9BCF4pVkGwaSBtrt1dwOP30gDiZyrHCgI0kuy2ov5ikxY2Vc3J8e/oKyF7un55bhIjiSeNnGAk60jy+0ygZKcXHk2Jjay/EwIIm5JPABfCaTzxNWEj67oy56kNQdaR4jXVtI/4IiRiI8IqmxG9hl12/yn10yJN3XMISJrTVXYpuQWjxGZynQnZJ+MnjTTVD1euQ0Rr2bPyGvYpANIkJX7aNBWE7J/ATJG5gjCF5LOftNc6IRzqceU4nJY+Fbtk958a2XWtFQRF6jW7CgLcDwikFYSZtwoJ1nqGVl8TdlPiK0foiXw/81FBqCCcuNEJ4fWW+78XhNUfNyW7ZArk1Bk+HXUl71Rtk4aUnSXNR9pDai+YSSy5GxI8Uj+rCUXyFvwFR52QBG+JJ36Wf9wkzo/ASbAUbHmugvC9/thKapY2snBNOSy+ZNNK70LkOclR1it+Kghw1JAdQcg9JVppPtKkU8SSWIJZJwT7Q7qpulUQKghPPTdFrAqCvcPgR0wIV45Iu6OGEFJ3jeQMr7v4VCGlcVJMdljrDi2jpvrarTeNtfP7+P3UZDVVD8n59nsGeWOSAJmCJI0lwEkjT9lMFknWlmJbQXhGQHh8Zz0k1iTXhEf0xiQBUoLJzj7lZ7UjVBD2F49SayVyUstOCGd0ZdMU3KQeFYTwX7lNFUmaSwopflLSyHM9MkgFMpsprgmPKggVhO2lYgVhf/TIWt2eersgJJdxchyQXUTG+qlYq/OZ5DgZPznna47SyO+steI4laPGO9ol8QX71bFWJEJ973wtj4fyTcU7m/TOWBWE88373fiLICYNuWuGf34vzZXEF78VhEWVErCnlL6CUEGQxk04Kn4rCBWE7calRNqNtanYdUI4l+j/XhC2rEUDutWE17BPkVQ+UhMbPcMLTCIAQkiJJTZJzcTvZzayNslJchCsxY/YKI9k/RJvaoOgTxmShHQcSm9QhSSJby2kFEBwE5JeRZpU2CRnWfuKI6n4S7zJvHfxlEdX1VbjH9dRQQgnlArCriXs99IQIv4SrYKw/2JaBaGC8NRL0nyTjVVB2L/TUsRONiipWwWhglBBSDpu84yO7CKISXoa/3RkWL11OUlAnhGF0oUIkInNah1yrk1tRNkFW8079bV7Lp0skhqlPLoTI+XxDlf9fYp/BeGAQArku4ksRJHGET9i81NxvAqjCgKwRsBXIKca8qcSGeAe+5f1Euun4iiclPXLpHdVrEfsFP9OCJ0QEn5vn0kJOSXs0pA9MsCnDL1D2L/qKr0fELKnRN526OL/BsozqU0F4Rk5nXRTvBPeyISy/M9NU0kmfqT5Hn6v+tKRFlKaPbFJMFvhsfIjTSu7aOon9S1EThok5VGKrXJ7xwHxI5gtuX7nhLBb6GfElia902Z1ZkuLNNVcKQGSmkzlPNmQFYTXv89QQTi8DOUrhEx2fxENaVDZadNdTHxXEM4oCSZT9Rc/6QbRI0P4xaQKQipdz88lRz+JLA36lQ0hmUikkWVt4icWBHnrsiSZ2khjie+7jwxJTlJI2aEltk4ISUOmzSZ5p3U8+laspXGmml9qInlP2Sy5VkF4/ihGCCnETu8ZKgjnT31EtCoI+zsEEfJL/5ZBGqcTQvaxp2ArO5s0m9hMCZkIMhF78R+5xLfgmsbvhADoVhAqCB9pIk2bNqT4BsqOfSswnSJ7ZIAqSbGnbCCd3yYidim5NYeJZuuE8Iz2ZM0SjtwuCLLghJDpQmTUknzkAumqtX+WX9JsguMjXuJbRn8RVq3ZnTVR3OQ+Yncck3WtNo0reSw5jf3353QhopBKrl0OAkgF4YyiCEuKbfrcrtYibNqQSY7yjMafEKjVBrHESP4vQwJ+WpDvCOTU+gUTESTd6aSRZW3iR+o2OVlI3tJIKd6dEJIKHJ4RIgux7lbWgaV/6kKaLSV24jsVLalbBeGMrgiS1H8nUKMTghRbxvpUEIRICbBfaXTBRI5DSd6CoxLgKxjsnk3Wn+C6WmuCq2J2pe8dpp/9XnISbOkOQRxVEPbqr428I4X6Seu2i6+/ryA8I3VlPSoI8DcIStzEToqbNITkUkGY+TajHI9ko5Oa6fShvuSIkBw1OiGEFagg7IFLBDHBtUeGwVeoyacMUiRRUtnZxGaSAHtary0Ek6QhJJ8UI/E9aZOsP8F1kg9pfMFNfIsf6bV0+vl2E4ICIuAmhNT4V9nJulJCpCQRHFM8xLfYSPz0cjr5tOaniPbpWPHdJgQprJ7HhEhyGaM5TdhVEM4vApU6CvYVhD1KnRAWb1Haw3adRQWhgnAdu/aeKwgVhC1LpnZoOerIqD0pmnIcEJvT6H3hn19vC/YFg3+1IHwBl5cflXFUnMoRRhtCfElOEu/OWFPCsjp6pnWcWv+761FBkAqATUqko2shljTow6/4gqXRf4C6M1YFYf8PV9J6VBCkI8CmgrB/0QvASOJTQaggnDigu6SQcMKmglBBmOCR+BDud0IQJC+0qSBUEC6k15PrtwvC1ELlBnkVa/K53VpUWaUoyf2ArF9z3K1VYuldRIKH5iefcohNetTQPHd2ad0E29T3MWe6Q9gtVH8/2dgCgACZNu2Vvk9FuvEPuSZrpLzY2Umzi00FYYf0r18VhANGIjSPRyoIz8AleOzp+V8LaXaxqSDsEa8gVBDCog3VAAAAtklEQVS251MRyQrCvtkERz3GpZPtLstv949adgl/9vt01JV4QvbveKkopJFv4SU2q51dyJ42zZ11lByFM4rR7gg56aeCAEyS4lYQ9n+DUEE4IyDiUkGAJr0KJCGtnEWvvGcQgUpzFGETG921ZPoI6LB8RHCTtUkTSyzF6Cqur3LshABsk+IKkSAUfd1Y8qkgnBEQ3KSOFQRhcmgj4Irr3iHsUUrJLrt4ir/43q/MLCoIzzit8PgP6r0z1mjnrnY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正方形/長方形 16"/>
          <p:cNvSpPr/>
          <p:nvPr/>
        </p:nvSpPr>
        <p:spPr>
          <a:xfrm>
            <a:off x="3878202" y="8756945"/>
            <a:ext cx="1244579" cy="830997"/>
          </a:xfrm>
          <a:prstGeom prst="rect">
            <a:avLst/>
          </a:prstGeom>
        </p:spPr>
        <p:txBody>
          <a:bodyPr wrap="square">
            <a:spAutoFit/>
          </a:bodyPr>
          <a:lstStyle/>
          <a:p>
            <a:pPr>
              <a:spcAft>
                <a:spcPts val="0"/>
              </a:spcAft>
            </a:pPr>
            <a:r>
              <a:rPr lang="en-US" altLang="ja-JP" sz="800" u="sng" kern="100" dirty="0">
                <a:solidFill>
                  <a:srgbClr val="0563C1"/>
                </a:solidFill>
                <a:latin typeface="+mj-lt"/>
                <a:ea typeface="游ゴシック" panose="020B0400000000000000" pitchFamily="50" charset="-128"/>
                <a:cs typeface="Courier New" panose="02070309020205020404" pitchFamily="49" charset="0"/>
                <a:hlinkClick r:id="rId6"/>
              </a:rPr>
              <a:t>https://lgpos.task-asp.net/cu/270008/ea/residents/procedures/apply/da2ce353-931a-4384-8697-8ad6d12e159e/start</a:t>
            </a:r>
            <a:r>
              <a:rPr lang="ja-JP" altLang="en-US" sz="800" u="sng" kern="100" dirty="0">
                <a:solidFill>
                  <a:srgbClr val="0563C1"/>
                </a:solidFill>
                <a:latin typeface="+mj-lt"/>
                <a:ea typeface="游ゴシック" panose="020B0400000000000000" pitchFamily="50" charset="-128"/>
                <a:cs typeface="Courier New" panose="02070309020205020404" pitchFamily="49" charset="0"/>
              </a:rPr>
              <a:t>　</a:t>
            </a:r>
            <a:endParaRPr lang="ja-JP" altLang="ja-JP" sz="800" kern="100" dirty="0">
              <a:effectLst/>
              <a:latin typeface="+mj-lt"/>
              <a:ea typeface="游ゴシック" panose="020B0400000000000000" pitchFamily="50" charset="-128"/>
              <a:cs typeface="Courier New" panose="02070309020205020404" pitchFamily="49" charset="0"/>
            </a:endParaRPr>
          </a:p>
        </p:txBody>
      </p:sp>
      <p:pic>
        <p:nvPicPr>
          <p:cNvPr id="18" name="図 17">
            <a:extLst>
              <a:ext uri="{FF2B5EF4-FFF2-40B4-BE49-F238E27FC236}">
                <a16:creationId xmlns:a16="http://schemas.microsoft.com/office/drawing/2014/main" id="{26005EB6-6C70-4614-807F-F98557FF98AF}"/>
              </a:ext>
            </a:extLst>
          </p:cNvPr>
          <p:cNvPicPr>
            <a:picLocks noChangeAspect="1"/>
          </p:cNvPicPr>
          <p:nvPr/>
        </p:nvPicPr>
        <p:blipFill>
          <a:blip r:embed="rId7"/>
          <a:stretch>
            <a:fillRect/>
          </a:stretch>
        </p:blipFill>
        <p:spPr>
          <a:xfrm>
            <a:off x="5706460" y="7848147"/>
            <a:ext cx="876224" cy="876224"/>
          </a:xfrm>
          <a:prstGeom prst="rect">
            <a:avLst/>
          </a:prstGeom>
        </p:spPr>
      </p:pic>
      <p:sp>
        <p:nvSpPr>
          <p:cNvPr id="33" name="角丸四角形 28">
            <a:extLst>
              <a:ext uri="{FF2B5EF4-FFF2-40B4-BE49-F238E27FC236}">
                <a16:creationId xmlns:a16="http://schemas.microsoft.com/office/drawing/2014/main" id="{AA75D8EE-3282-46A3-9FA2-85C88261ACF0}"/>
              </a:ext>
            </a:extLst>
          </p:cNvPr>
          <p:cNvSpPr/>
          <p:nvPr/>
        </p:nvSpPr>
        <p:spPr>
          <a:xfrm>
            <a:off x="298959" y="4457282"/>
            <a:ext cx="6830270" cy="835457"/>
          </a:xfrm>
          <a:prstGeom prst="roundRect">
            <a:avLst/>
          </a:prstGeom>
          <a:no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B49371D4-159F-4B86-9C69-F9264E77D299}"/>
              </a:ext>
            </a:extLst>
          </p:cNvPr>
          <p:cNvSpPr/>
          <p:nvPr/>
        </p:nvSpPr>
        <p:spPr>
          <a:xfrm>
            <a:off x="378510" y="4728061"/>
            <a:ext cx="5090578" cy="553998"/>
          </a:xfrm>
          <a:prstGeom prst="rect">
            <a:avLst/>
          </a:prstGeom>
        </p:spPr>
        <p:txBody>
          <a:bodyPr wrap="square">
            <a:spAutoFit/>
          </a:bodyPr>
          <a:lstStyle/>
          <a:p>
            <a:r>
              <a:rPr lang="ja-JP" altLang="en-US" sz="1000" dirty="0">
                <a:latin typeface="メイリオ" panose="020B0604030504040204" pitchFamily="50" charset="-128"/>
                <a:ea typeface="メイリオ" panose="020B0604030504040204" pitchFamily="50" charset="-128"/>
                <a:cs typeface="Times New Roman" panose="02020603050405020304" pitchFamily="18" charset="0"/>
              </a:rPr>
              <a:t>訓練受入れ事業所である</a:t>
            </a:r>
            <a:r>
              <a:rPr lang="en-US" altLang="ja-JP" sz="10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dirty="0">
                <a:latin typeface="メイリオ" panose="020B0604030504040204" pitchFamily="50" charset="-128"/>
                <a:ea typeface="メイリオ" panose="020B0604030504040204" pitchFamily="50" charset="-128"/>
                <a:cs typeface="Times New Roman" panose="02020603050405020304" pitchFamily="18" charset="0"/>
              </a:rPr>
              <a:t>さくら咲くカレッジ</a:t>
            </a:r>
            <a:r>
              <a:rPr lang="en-US" altLang="ja-JP" sz="10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dirty="0">
                <a:latin typeface="メイリオ" panose="020B0604030504040204" pitchFamily="50" charset="-128"/>
                <a:ea typeface="メイリオ" panose="020B0604030504040204" pitchFamily="50" charset="-128"/>
                <a:cs typeface="Times New Roman" panose="02020603050405020304" pitchFamily="18" charset="0"/>
              </a:rPr>
              <a:t>は、生涯共育をテーマにした地域コミュニティ型パソコン＆スマホスクールです。お客様の「なりたい」が「できる」に変わる瞬間にこぼれる笑顔が、私たちの喜びです。</a:t>
            </a:r>
            <a:endParaRPr lang="ja-JP" altLang="en-US" dirty="0">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38F081EF-B67D-4E65-B4F1-403D51F2D510}"/>
              </a:ext>
            </a:extLst>
          </p:cNvPr>
          <p:cNvSpPr txBox="1"/>
          <p:nvPr/>
        </p:nvSpPr>
        <p:spPr bwMode="white">
          <a:xfrm>
            <a:off x="558563" y="4309725"/>
            <a:ext cx="2321724" cy="303096"/>
          </a:xfrm>
          <a:prstGeom prst="rect">
            <a:avLst/>
          </a:prstGeom>
          <a:solidFill>
            <a:schemeClr val="bg1"/>
          </a:solidFill>
        </p:spPr>
        <p:txBody>
          <a:bodyPr wrap="square" rtlCol="0">
            <a:spAutoFit/>
          </a:bodyPr>
          <a:lstStyle/>
          <a:p>
            <a:pPr>
              <a:lnSpc>
                <a:spcPts val="1870"/>
              </a:lnSpc>
              <a:spcBef>
                <a:spcPts val="0"/>
              </a:spcBef>
            </a:pPr>
            <a:r>
              <a:rPr lang="ja-JP" altLang="en-US" sz="1100" b="1" dirty="0">
                <a:latin typeface="Meiryo UI" panose="020B0604030504040204" pitchFamily="50" charset="-128"/>
                <a:ea typeface="Meiryo UI" panose="020B0604030504040204" pitchFamily="50" charset="-128"/>
              </a:rPr>
              <a:t>リンクリング（社適の協力事業所）</a:t>
            </a:r>
          </a:p>
        </p:txBody>
      </p:sp>
      <p:pic>
        <p:nvPicPr>
          <p:cNvPr id="13" name="図 12">
            <a:extLst>
              <a:ext uri="{FF2B5EF4-FFF2-40B4-BE49-F238E27FC236}">
                <a16:creationId xmlns:a16="http://schemas.microsoft.com/office/drawing/2014/main" id="{9293FD3A-1DC3-45AC-B113-D19E8ADB7221}"/>
              </a:ext>
            </a:extLst>
          </p:cNvPr>
          <p:cNvPicPr>
            <a:picLocks noChangeAspect="1"/>
          </p:cNvPicPr>
          <p:nvPr/>
        </p:nvPicPr>
        <p:blipFill>
          <a:blip r:embed="rId8"/>
          <a:stretch>
            <a:fillRect/>
          </a:stretch>
        </p:blipFill>
        <p:spPr>
          <a:xfrm>
            <a:off x="4012434" y="7855905"/>
            <a:ext cx="870368" cy="870368"/>
          </a:xfrm>
          <a:prstGeom prst="rect">
            <a:avLst/>
          </a:prstGeom>
        </p:spPr>
      </p:pic>
      <p:pic>
        <p:nvPicPr>
          <p:cNvPr id="19" name="図 18">
            <a:extLst>
              <a:ext uri="{FF2B5EF4-FFF2-40B4-BE49-F238E27FC236}">
                <a16:creationId xmlns:a16="http://schemas.microsoft.com/office/drawing/2014/main" id="{87A8BD80-F2AA-4A10-8A58-0B04A8A2AC96}"/>
              </a:ext>
            </a:extLst>
          </p:cNvPr>
          <p:cNvPicPr>
            <a:picLocks noChangeAspect="1"/>
          </p:cNvPicPr>
          <p:nvPr/>
        </p:nvPicPr>
        <p:blipFill>
          <a:blip r:embed="rId9"/>
          <a:stretch>
            <a:fillRect/>
          </a:stretch>
        </p:blipFill>
        <p:spPr>
          <a:xfrm>
            <a:off x="751089" y="5916889"/>
            <a:ext cx="1156540" cy="133214"/>
          </a:xfrm>
          <a:prstGeom prst="rect">
            <a:avLst/>
          </a:prstGeom>
        </p:spPr>
      </p:pic>
      <p:pic>
        <p:nvPicPr>
          <p:cNvPr id="20" name="図 19">
            <a:extLst>
              <a:ext uri="{FF2B5EF4-FFF2-40B4-BE49-F238E27FC236}">
                <a16:creationId xmlns:a16="http://schemas.microsoft.com/office/drawing/2014/main" id="{BEF54057-8B13-431F-BB2A-0F0CBA8261F7}"/>
              </a:ext>
            </a:extLst>
          </p:cNvPr>
          <p:cNvPicPr>
            <a:picLocks noChangeAspect="1"/>
          </p:cNvPicPr>
          <p:nvPr/>
        </p:nvPicPr>
        <p:blipFill>
          <a:blip r:embed="rId10"/>
          <a:stretch>
            <a:fillRect/>
          </a:stretch>
        </p:blipFill>
        <p:spPr>
          <a:xfrm>
            <a:off x="5528715" y="4543595"/>
            <a:ext cx="1421281" cy="640846"/>
          </a:xfrm>
          <a:prstGeom prst="rect">
            <a:avLst/>
          </a:prstGeom>
        </p:spPr>
      </p:pic>
      <p:pic>
        <p:nvPicPr>
          <p:cNvPr id="24" name="図 23">
            <a:extLst>
              <a:ext uri="{FF2B5EF4-FFF2-40B4-BE49-F238E27FC236}">
                <a16:creationId xmlns:a16="http://schemas.microsoft.com/office/drawing/2014/main" id="{B87191C5-060D-4D81-B1AC-90EF36401687}"/>
              </a:ext>
            </a:extLst>
          </p:cNvPr>
          <p:cNvPicPr>
            <a:picLocks noChangeAspect="1"/>
          </p:cNvPicPr>
          <p:nvPr/>
        </p:nvPicPr>
        <p:blipFill>
          <a:blip r:embed="rId11"/>
          <a:stretch>
            <a:fillRect/>
          </a:stretch>
        </p:blipFill>
        <p:spPr>
          <a:xfrm>
            <a:off x="6070297" y="2383518"/>
            <a:ext cx="864096" cy="843358"/>
          </a:xfrm>
          <a:prstGeom prst="rect">
            <a:avLst/>
          </a:prstGeom>
        </p:spPr>
      </p:pic>
      <p:pic>
        <p:nvPicPr>
          <p:cNvPr id="31" name="図 30">
            <a:extLst>
              <a:ext uri="{FF2B5EF4-FFF2-40B4-BE49-F238E27FC236}">
                <a16:creationId xmlns:a16="http://schemas.microsoft.com/office/drawing/2014/main" id="{2ECABF12-5AB9-489D-BC4F-5E689D35294E}"/>
              </a:ext>
            </a:extLst>
          </p:cNvPr>
          <p:cNvPicPr>
            <a:picLocks noChangeAspect="1"/>
          </p:cNvPicPr>
          <p:nvPr/>
        </p:nvPicPr>
        <p:blipFill rotWithShape="1">
          <a:blip r:embed="rId12"/>
          <a:srcRect l="328" b="24582"/>
          <a:stretch/>
        </p:blipFill>
        <p:spPr>
          <a:xfrm flipH="1">
            <a:off x="3673969" y="3313955"/>
            <a:ext cx="512959" cy="510909"/>
          </a:xfrm>
          <a:prstGeom prst="rect">
            <a:avLst/>
          </a:prstGeom>
        </p:spPr>
      </p:pic>
    </p:spTree>
    <p:extLst>
      <p:ext uri="{BB962C8B-B14F-4D97-AF65-F5344CB8AC3E}">
        <p14:creationId xmlns:p14="http://schemas.microsoft.com/office/powerpoint/2010/main" val="249168263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spcBef>
            <a:spcPct val="40000"/>
          </a:spcBef>
          <a:defRPr sz="2000" dirty="0">
            <a:solidFill>
              <a:srgbClr val="7030A0"/>
            </a:solidFill>
            <a:ea typeface="HGS創英角ﾎﾟｯﾌﾟ体"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34DD9B0B25B234B8DC16CA5FAC4B523" ma:contentTypeVersion="0" ma:contentTypeDescription="新しいドキュメントを作成します。" ma:contentTypeScope="" ma:versionID="d2a389d0811de54a726a21fb609300d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F2CEF6-148B-4D45-961F-FB3822F0E6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4E7BD2-25DF-4E8E-A765-EECF4D9FEB2D}">
  <ds:schemaRefs>
    <ds:schemaRef ds:uri="http://www.w3.org/XML/1998/namespace"/>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53EB8B26-1369-410A-9CBE-7BA5DC46CE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9394</TotalTime>
  <Words>1350</Words>
  <Application>Microsoft Office PowerPoint</Application>
  <PresentationFormat>ユーザー設定</PresentationFormat>
  <Paragraphs>94</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メイリオ</vt:lpstr>
      <vt:lpstr>Arial</vt:lpstr>
      <vt:lpstr>標準デザイン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特例子会社設立セミナー</dc:title>
  <dc:creator>大阪府職員端末機１７年度１２月調達</dc:creator>
  <cp:lastModifiedBy>八幡　明日香</cp:lastModifiedBy>
  <cp:revision>1255</cp:revision>
  <cp:lastPrinted>2022-09-02T02:29:23Z</cp:lastPrinted>
  <dcterms:created xsi:type="dcterms:W3CDTF">2010-06-01T06:31:04Z</dcterms:created>
  <dcterms:modified xsi:type="dcterms:W3CDTF">2024-11-06T02:14:33Z</dcterms:modified>
</cp:coreProperties>
</file>