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828" r:id="rId2"/>
  </p:sldMasterIdLst>
  <p:sldIdLst>
    <p:sldId id="258" r:id="rId3"/>
    <p:sldId id="259" r:id="rId4"/>
  </p:sldIdLst>
  <p:sldSz cx="7199313" cy="10260013"/>
  <p:notesSz cx="6807200" cy="9939338"/>
  <p:defaultTextStyle>
    <a:defPPr>
      <a:defRPr lang="en-US"/>
    </a:defPPr>
    <a:lvl1pPr marL="0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1pPr>
    <a:lvl2pPr marL="462780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2pPr>
    <a:lvl3pPr marL="925561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3pPr>
    <a:lvl4pPr marL="1388340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4pPr>
    <a:lvl5pPr marL="1851120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5pPr>
    <a:lvl6pPr marL="2313901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6pPr>
    <a:lvl7pPr marL="2776682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7pPr>
    <a:lvl8pPr marL="3239461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8pPr>
    <a:lvl9pPr marL="3702241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川上　瑠莉" initials="川上　瑠莉" lastIdx="2" clrIdx="0">
    <p:extLst>
      <p:ext uri="{19B8F6BF-5375-455C-9EA6-DF929625EA0E}">
        <p15:presenceInfo xmlns:p15="http://schemas.microsoft.com/office/powerpoint/2012/main" userId="S-1-5-21-161959346-1900351369-444732941-1666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0083"/>
    <a:srgbClr val="FF0066"/>
    <a:srgbClr val="FF3399"/>
    <a:srgbClr val="CCECFF"/>
    <a:srgbClr val="FF6600"/>
    <a:srgbClr val="0066FF"/>
    <a:srgbClr val="66FFCC"/>
    <a:srgbClr val="333399"/>
    <a:srgbClr val="CC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3" autoAdjust="0"/>
    <p:restoredTop sz="94660"/>
  </p:normalViewPr>
  <p:slideViewPr>
    <p:cSldViewPr snapToGrid="0">
      <p:cViewPr varScale="1">
        <p:scale>
          <a:sx n="67" d="100"/>
          <a:sy n="67" d="100"/>
        </p:scale>
        <p:origin x="211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916" y="1682372"/>
            <a:ext cx="5399485" cy="3572005"/>
          </a:xfrm>
        </p:spPr>
        <p:txBody>
          <a:bodyPr anchor="b">
            <a:normAutofit/>
          </a:bodyPr>
          <a:lstStyle>
            <a:lvl1pPr algn="ctr">
              <a:defRPr sz="31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6" y="5388885"/>
            <a:ext cx="5399485" cy="2477127"/>
          </a:xfrm>
        </p:spPr>
        <p:txBody>
          <a:bodyPr>
            <a:normAutofit/>
          </a:bodyPr>
          <a:lstStyle>
            <a:lvl1pPr marL="0" indent="0" algn="ctr">
              <a:buNone/>
              <a:defRPr sz="126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40815" indent="0" algn="ctr">
              <a:buNone/>
              <a:defRPr sz="1474"/>
            </a:lvl2pPr>
            <a:lvl3pPr marL="481628" indent="0" algn="ctr">
              <a:buNone/>
              <a:defRPr sz="1264"/>
            </a:lvl3pPr>
            <a:lvl4pPr marL="722442" indent="0" algn="ctr">
              <a:buNone/>
              <a:defRPr sz="1054"/>
            </a:lvl4pPr>
            <a:lvl5pPr marL="963255" indent="0" algn="ctr">
              <a:buNone/>
              <a:defRPr sz="1054"/>
            </a:lvl5pPr>
            <a:lvl6pPr marL="1204071" indent="0" algn="ctr">
              <a:buNone/>
              <a:defRPr sz="1054"/>
            </a:lvl6pPr>
            <a:lvl7pPr marL="1444885" indent="0" algn="ctr">
              <a:buNone/>
              <a:defRPr sz="1054"/>
            </a:lvl7pPr>
            <a:lvl8pPr marL="1685698" indent="0" algn="ctr">
              <a:buNone/>
              <a:defRPr sz="1054"/>
            </a:lvl8pPr>
            <a:lvl9pPr marL="1926513" indent="0" algn="ctr">
              <a:buNone/>
              <a:defRPr sz="105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54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61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8" y="539125"/>
            <a:ext cx="1552352" cy="869488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39126"/>
            <a:ext cx="4567064" cy="86948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67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76" y="9576012"/>
            <a:ext cx="7197438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476548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938" y="1135441"/>
            <a:ext cx="5939433" cy="5335207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298" spc="-39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574" y="6665898"/>
            <a:ext cx="5939433" cy="1710002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90" cap="all" spc="157" baseline="0">
                <a:solidFill>
                  <a:schemeClr val="tx2"/>
                </a:solidFill>
                <a:latin typeface="+mj-lt"/>
              </a:defRPr>
            </a:lvl1pPr>
            <a:lvl2pPr marL="359954" indent="0" algn="ctr">
              <a:buNone/>
              <a:defRPr sz="1890"/>
            </a:lvl2pPr>
            <a:lvl3pPr marL="719907" indent="0" algn="ctr">
              <a:buNone/>
              <a:defRPr sz="1890"/>
            </a:lvl3pPr>
            <a:lvl4pPr marL="1079861" indent="0" algn="ctr">
              <a:buNone/>
              <a:defRPr sz="1575"/>
            </a:lvl4pPr>
            <a:lvl5pPr marL="1439814" indent="0" algn="ctr">
              <a:buNone/>
              <a:defRPr sz="1575"/>
            </a:lvl5pPr>
            <a:lvl6pPr marL="1799768" indent="0" algn="ctr">
              <a:buNone/>
              <a:defRPr sz="1575"/>
            </a:lvl6pPr>
            <a:lvl7pPr marL="2159721" indent="0" algn="ctr">
              <a:buNone/>
              <a:defRPr sz="1575"/>
            </a:lvl7pPr>
            <a:lvl8pPr marL="2519675" indent="0" algn="ctr">
              <a:buNone/>
              <a:defRPr sz="1575"/>
            </a:lvl8pPr>
            <a:lvl9pPr marL="2879628" indent="0" algn="ctr">
              <a:buNone/>
              <a:defRPr sz="157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13116" y="6498008"/>
            <a:ext cx="58314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071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48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76" y="9576012"/>
            <a:ext cx="7197438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476548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38" y="1135441"/>
            <a:ext cx="5939433" cy="5335207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2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938" y="6662169"/>
            <a:ext cx="5939433" cy="1710002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90" cap="all" spc="157" baseline="0">
                <a:solidFill>
                  <a:schemeClr val="tx2"/>
                </a:solidFill>
                <a:latin typeface="+mj-lt"/>
              </a:defRPr>
            </a:lvl1pPr>
            <a:lvl2pPr marL="35995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13116" y="6498008"/>
            <a:ext cx="58314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065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47938" y="428779"/>
            <a:ext cx="5939433" cy="217042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938" y="2761338"/>
            <a:ext cx="2915722" cy="601920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1650" y="2761339"/>
            <a:ext cx="2915722" cy="601920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354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47938" y="428779"/>
            <a:ext cx="5939433" cy="217042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938" y="2761813"/>
            <a:ext cx="2915722" cy="110152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75" b="0" cap="all" baseline="0">
                <a:solidFill>
                  <a:schemeClr val="tx2"/>
                </a:solidFill>
              </a:defRPr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938" y="3863339"/>
            <a:ext cx="2915722" cy="50540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1650" y="2761813"/>
            <a:ext cx="2915722" cy="110152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75" b="0" cap="all" baseline="0">
                <a:solidFill>
                  <a:schemeClr val="tx2"/>
                </a:solidFill>
              </a:defRPr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71650" y="3863339"/>
            <a:ext cx="2915722" cy="50540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179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946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6" y="9576012"/>
            <a:ext cx="7197438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476548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226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" y="0"/>
            <a:ext cx="2391971" cy="102600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385641" y="0"/>
            <a:ext cx="37796" cy="102600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4" y="889200"/>
            <a:ext cx="1889820" cy="3420004"/>
          </a:xfrm>
        </p:spPr>
        <p:txBody>
          <a:bodyPr anchor="b">
            <a:normAutofit/>
          </a:bodyPr>
          <a:lstStyle>
            <a:lvl1pPr>
              <a:defRPr sz="2834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4730" y="1094401"/>
            <a:ext cx="3833634" cy="78660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974" y="4377605"/>
            <a:ext cx="1889820" cy="505538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81">
                <a:solidFill>
                  <a:srgbClr val="FFFFFF"/>
                </a:solidFill>
              </a:defRPr>
            </a:lvl1pPr>
            <a:lvl2pPr marL="359954" indent="0">
              <a:buNone/>
              <a:defRPr sz="945"/>
            </a:lvl2pPr>
            <a:lvl3pPr marL="719907" indent="0">
              <a:buNone/>
              <a:defRPr sz="787"/>
            </a:lvl3pPr>
            <a:lvl4pPr marL="1079861" indent="0">
              <a:buNone/>
              <a:defRPr sz="709"/>
            </a:lvl4pPr>
            <a:lvl5pPr marL="1439814" indent="0">
              <a:buNone/>
              <a:defRPr sz="709"/>
            </a:lvl5pPr>
            <a:lvl6pPr marL="1799768" indent="0">
              <a:buNone/>
              <a:defRPr sz="709"/>
            </a:lvl6pPr>
            <a:lvl7pPr marL="2159721" indent="0">
              <a:buNone/>
              <a:defRPr sz="709"/>
            </a:lvl7pPr>
            <a:lvl8pPr marL="2519675" indent="0">
              <a:buNone/>
              <a:defRPr sz="709"/>
            </a:lvl8pPr>
            <a:lvl9pPr marL="2879628" indent="0">
              <a:buNone/>
              <a:defRPr sz="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74883" y="9664260"/>
            <a:ext cx="1546217" cy="546251"/>
          </a:xfrm>
        </p:spPr>
        <p:txBody>
          <a:bodyPr/>
          <a:lstStyle>
            <a:lvl1pPr algn="l">
              <a:defRPr/>
            </a:lvl1pPr>
          </a:lstStyle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34730" y="9664260"/>
            <a:ext cx="2744738" cy="54625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55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615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410009"/>
            <a:ext cx="7197438" cy="2850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353273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38" y="7592409"/>
            <a:ext cx="5972055" cy="1231202"/>
          </a:xfrm>
        </p:spPr>
        <p:txBody>
          <a:bodyPr tIns="0" bIns="0" anchor="b">
            <a:noAutofit/>
          </a:bodyPr>
          <a:lstStyle>
            <a:lvl1pPr>
              <a:defRPr sz="2834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" y="0"/>
            <a:ext cx="7199304" cy="7353273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938" y="8837291"/>
            <a:ext cx="5975430" cy="889201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72"/>
              </a:spcAft>
              <a:buNone/>
              <a:defRPr sz="1181">
                <a:solidFill>
                  <a:srgbClr val="FFFFFF"/>
                </a:solidFill>
              </a:defRPr>
            </a:lvl1pPr>
            <a:lvl2pPr marL="359954" indent="0">
              <a:buNone/>
              <a:defRPr sz="945"/>
            </a:lvl2pPr>
            <a:lvl3pPr marL="719907" indent="0">
              <a:buNone/>
              <a:defRPr sz="787"/>
            </a:lvl3pPr>
            <a:lvl4pPr marL="1079861" indent="0">
              <a:buNone/>
              <a:defRPr sz="709"/>
            </a:lvl4pPr>
            <a:lvl5pPr marL="1439814" indent="0">
              <a:buNone/>
              <a:defRPr sz="709"/>
            </a:lvl5pPr>
            <a:lvl6pPr marL="1799768" indent="0">
              <a:buNone/>
              <a:defRPr sz="709"/>
            </a:lvl6pPr>
            <a:lvl7pPr marL="2159721" indent="0">
              <a:buNone/>
              <a:defRPr sz="709"/>
            </a:lvl7pPr>
            <a:lvl8pPr marL="2519675" indent="0">
              <a:buNone/>
              <a:defRPr sz="709"/>
            </a:lvl8pPr>
            <a:lvl9pPr marL="2879628" indent="0">
              <a:buNone/>
              <a:defRPr sz="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20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507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76" y="9576012"/>
            <a:ext cx="7197438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476548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616831"/>
            <a:ext cx="1552352" cy="861718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616831"/>
            <a:ext cx="4567064" cy="8617181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71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561897"/>
            <a:ext cx="6209407" cy="4265593"/>
          </a:xfrm>
        </p:spPr>
        <p:txBody>
          <a:bodyPr anchor="b">
            <a:normAutofit/>
          </a:bodyPr>
          <a:lstStyle>
            <a:lvl1pPr>
              <a:defRPr sz="316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6811036"/>
            <a:ext cx="6209407" cy="2244377"/>
          </a:xfrm>
        </p:spPr>
        <p:txBody>
          <a:bodyPr anchor="t">
            <a:normAutofit/>
          </a:bodyPr>
          <a:lstStyle>
            <a:lvl1pPr marL="0" indent="0">
              <a:buNone/>
              <a:defRPr sz="126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40815" indent="0">
              <a:buNone/>
              <a:defRPr sz="948">
                <a:solidFill>
                  <a:schemeClr val="tx1">
                    <a:tint val="75000"/>
                  </a:schemeClr>
                </a:solidFill>
              </a:defRPr>
            </a:lvl2pPr>
            <a:lvl3pPr marL="481628" indent="0">
              <a:buNone/>
              <a:defRPr sz="843">
                <a:solidFill>
                  <a:schemeClr val="tx1">
                    <a:tint val="75000"/>
                  </a:schemeClr>
                </a:solidFill>
              </a:defRPr>
            </a:lvl3pPr>
            <a:lvl4pPr marL="722442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4pPr>
            <a:lvl5pPr marL="963255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5pPr>
            <a:lvl6pPr marL="1204071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6pPr>
            <a:lvl7pPr marL="1444885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7pPr>
            <a:lvl8pPr marL="1685698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8pPr>
            <a:lvl9pPr marL="1926513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70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9043" y="2736005"/>
            <a:ext cx="3059708" cy="65098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3" y="2736005"/>
            <a:ext cx="3059708" cy="65098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7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045" y="2516162"/>
            <a:ext cx="3044709" cy="12353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264" b="1"/>
            </a:lvl1pPr>
            <a:lvl2pPr marL="240815" indent="0">
              <a:buNone/>
              <a:defRPr sz="1054" b="1"/>
            </a:lvl2pPr>
            <a:lvl3pPr marL="481628" indent="0">
              <a:buNone/>
              <a:defRPr sz="948" b="1"/>
            </a:lvl3pPr>
            <a:lvl4pPr marL="722442" indent="0">
              <a:buNone/>
              <a:defRPr sz="843" b="1"/>
            </a:lvl4pPr>
            <a:lvl5pPr marL="963255" indent="0">
              <a:buNone/>
              <a:defRPr sz="843" b="1"/>
            </a:lvl5pPr>
            <a:lvl6pPr marL="1204071" indent="0">
              <a:buNone/>
              <a:defRPr sz="843" b="1"/>
            </a:lvl6pPr>
            <a:lvl7pPr marL="1444885" indent="0">
              <a:buNone/>
              <a:defRPr sz="843" b="1"/>
            </a:lvl7pPr>
            <a:lvl8pPr marL="1685698" indent="0">
              <a:buNone/>
              <a:defRPr sz="843" b="1"/>
            </a:lvl8pPr>
            <a:lvl9pPr marL="1926513" indent="0">
              <a:buNone/>
              <a:defRPr sz="84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045" y="3751461"/>
            <a:ext cx="3044709" cy="55063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5" y="2516158"/>
            <a:ext cx="3059709" cy="12352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64" b="1"/>
            </a:lvl1pPr>
            <a:lvl2pPr marL="240815" indent="0">
              <a:buNone/>
              <a:defRPr sz="1054" b="1"/>
            </a:lvl2pPr>
            <a:lvl3pPr marL="481628" indent="0">
              <a:buNone/>
              <a:defRPr sz="948" b="1"/>
            </a:lvl3pPr>
            <a:lvl4pPr marL="722442" indent="0">
              <a:buNone/>
              <a:defRPr sz="843" b="1"/>
            </a:lvl4pPr>
            <a:lvl5pPr marL="963255" indent="0">
              <a:buNone/>
              <a:defRPr sz="843" b="1"/>
            </a:lvl5pPr>
            <a:lvl6pPr marL="1204071" indent="0">
              <a:buNone/>
              <a:defRPr sz="843" b="1"/>
            </a:lvl6pPr>
            <a:lvl7pPr marL="1444885" indent="0">
              <a:buNone/>
              <a:defRPr sz="843" b="1"/>
            </a:lvl7pPr>
            <a:lvl8pPr marL="1685698" indent="0">
              <a:buNone/>
              <a:defRPr sz="843" b="1"/>
            </a:lvl8pPr>
            <a:lvl9pPr marL="1926513" indent="0">
              <a:buNone/>
              <a:defRPr sz="84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5" y="3751461"/>
            <a:ext cx="3059709" cy="55063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56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0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37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53" y="684005"/>
            <a:ext cx="2321779" cy="2393998"/>
          </a:xfrm>
        </p:spPr>
        <p:txBody>
          <a:bodyPr anchor="b">
            <a:normAutofit/>
          </a:bodyPr>
          <a:lstStyle>
            <a:lvl1pPr>
              <a:defRPr sz="168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710" y="1482004"/>
            <a:ext cx="3644652" cy="7296008"/>
          </a:xfrm>
        </p:spPr>
        <p:txBody>
          <a:bodyPr/>
          <a:lstStyle>
            <a:lvl1pPr>
              <a:defRPr sz="1686"/>
            </a:lvl1pPr>
            <a:lvl2pPr>
              <a:defRPr sz="1474"/>
            </a:lvl2pPr>
            <a:lvl3pPr>
              <a:defRPr sz="1264"/>
            </a:lvl3pPr>
            <a:lvl4pPr>
              <a:defRPr sz="1054"/>
            </a:lvl4pPr>
            <a:lvl5pPr>
              <a:defRPr sz="1054"/>
            </a:lvl5pPr>
            <a:lvl6pPr>
              <a:defRPr sz="1054"/>
            </a:lvl6pPr>
            <a:lvl7pPr>
              <a:defRPr sz="1054"/>
            </a:lvl7pPr>
            <a:lvl8pPr>
              <a:defRPr sz="1054"/>
            </a:lvl8pPr>
            <a:lvl9pPr>
              <a:defRPr sz="10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753" y="3078007"/>
            <a:ext cx="2321779" cy="570000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843"/>
            </a:lvl1pPr>
            <a:lvl2pPr marL="240815" indent="0">
              <a:buNone/>
              <a:defRPr sz="632"/>
            </a:lvl2pPr>
            <a:lvl3pPr marL="481628" indent="0">
              <a:buNone/>
              <a:defRPr sz="527"/>
            </a:lvl3pPr>
            <a:lvl4pPr marL="722442" indent="0">
              <a:buNone/>
              <a:defRPr sz="473"/>
            </a:lvl4pPr>
            <a:lvl5pPr marL="963255" indent="0">
              <a:buNone/>
              <a:defRPr sz="473"/>
            </a:lvl5pPr>
            <a:lvl6pPr marL="1204071" indent="0">
              <a:buNone/>
              <a:defRPr sz="473"/>
            </a:lvl6pPr>
            <a:lvl7pPr marL="1444885" indent="0">
              <a:buNone/>
              <a:defRPr sz="473"/>
            </a:lvl7pPr>
            <a:lvl8pPr marL="1685698" indent="0">
              <a:buNone/>
              <a:defRPr sz="473"/>
            </a:lvl8pPr>
            <a:lvl9pPr marL="1926513" indent="0">
              <a:buNone/>
              <a:defRPr sz="4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7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53" y="684002"/>
            <a:ext cx="2321779" cy="2394003"/>
          </a:xfrm>
        </p:spPr>
        <p:txBody>
          <a:bodyPr anchor="b">
            <a:normAutofit/>
          </a:bodyPr>
          <a:lstStyle>
            <a:lvl1pPr>
              <a:defRPr sz="168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59710" y="1482004"/>
            <a:ext cx="3644652" cy="7296008"/>
          </a:xfrm>
        </p:spPr>
        <p:txBody>
          <a:bodyPr/>
          <a:lstStyle>
            <a:lvl1pPr marL="0" indent="0">
              <a:buNone/>
              <a:defRPr sz="1686"/>
            </a:lvl1pPr>
            <a:lvl2pPr marL="240815" indent="0">
              <a:buNone/>
              <a:defRPr sz="1474"/>
            </a:lvl2pPr>
            <a:lvl3pPr marL="481628" indent="0">
              <a:buNone/>
              <a:defRPr sz="1264"/>
            </a:lvl3pPr>
            <a:lvl4pPr marL="722442" indent="0">
              <a:buNone/>
              <a:defRPr sz="1054"/>
            </a:lvl4pPr>
            <a:lvl5pPr marL="963255" indent="0">
              <a:buNone/>
              <a:defRPr sz="1054"/>
            </a:lvl5pPr>
            <a:lvl6pPr marL="1204071" indent="0">
              <a:buNone/>
              <a:defRPr sz="1054"/>
            </a:lvl6pPr>
            <a:lvl7pPr marL="1444885" indent="0">
              <a:buNone/>
              <a:defRPr sz="1054"/>
            </a:lvl7pPr>
            <a:lvl8pPr marL="1685698" indent="0">
              <a:buNone/>
              <a:defRPr sz="1054"/>
            </a:lvl8pPr>
            <a:lvl9pPr marL="1926513" indent="0">
              <a:buNone/>
              <a:defRPr sz="105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753" y="3078008"/>
            <a:ext cx="2321779" cy="5700007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843"/>
            </a:lvl1pPr>
            <a:lvl2pPr marL="240815" indent="0">
              <a:buNone/>
              <a:defRPr sz="632"/>
            </a:lvl2pPr>
            <a:lvl3pPr marL="481628" indent="0">
              <a:buNone/>
              <a:defRPr sz="527"/>
            </a:lvl3pPr>
            <a:lvl4pPr marL="722442" indent="0">
              <a:buNone/>
              <a:defRPr sz="473"/>
            </a:lvl4pPr>
            <a:lvl5pPr marL="963255" indent="0">
              <a:buNone/>
              <a:defRPr sz="473"/>
            </a:lvl5pPr>
            <a:lvl6pPr marL="1204071" indent="0">
              <a:buNone/>
              <a:defRPr sz="473"/>
            </a:lvl6pPr>
            <a:lvl7pPr marL="1444885" indent="0">
              <a:buNone/>
              <a:defRPr sz="473"/>
            </a:lvl7pPr>
            <a:lvl8pPr marL="1685698" indent="0">
              <a:buNone/>
              <a:defRPr sz="473"/>
            </a:lvl8pPr>
            <a:lvl9pPr marL="1926513" indent="0">
              <a:buNone/>
              <a:defRPr sz="4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86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9045" y="547204"/>
            <a:ext cx="6209407" cy="1983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045" y="2736005"/>
            <a:ext cx="6209407" cy="6509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5" y="9509514"/>
            <a:ext cx="1619845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4" y="9509514"/>
            <a:ext cx="2429769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8606" y="9509514"/>
            <a:ext cx="1619845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91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81628" rtl="0" eaLnBrk="1" latinLnBrk="0" hangingPunct="1">
        <a:lnSpc>
          <a:spcPct val="90000"/>
        </a:lnSpc>
        <a:spcBef>
          <a:spcPct val="0"/>
        </a:spcBef>
        <a:buNone/>
        <a:defRPr kumimoji="1" sz="23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407" indent="-120407" algn="l" defTabSz="481628" rtl="0" eaLnBrk="1" latinLnBrk="0" hangingPunct="1">
        <a:lnSpc>
          <a:spcPct val="90000"/>
        </a:lnSpc>
        <a:spcBef>
          <a:spcPts val="527"/>
        </a:spcBef>
        <a:buFont typeface="Wingdings 2" pitchFamily="18" charset="2"/>
        <a:buChar char=""/>
        <a:defRPr kumimoji="1" sz="1474" kern="1200">
          <a:solidFill>
            <a:schemeClr val="tx1"/>
          </a:solidFill>
          <a:latin typeface="+mn-lt"/>
          <a:ea typeface="+mn-ea"/>
          <a:cs typeface="+mn-cs"/>
        </a:defRPr>
      </a:lvl1pPr>
      <a:lvl2pPr marL="361220" indent="-120407" algn="l" defTabSz="481628" rtl="0" eaLnBrk="1" latinLnBrk="0" hangingPunct="1">
        <a:lnSpc>
          <a:spcPct val="90000"/>
        </a:lnSpc>
        <a:spcBef>
          <a:spcPts val="263"/>
        </a:spcBef>
        <a:buFont typeface="Wingdings 2" pitchFamily="18" charset="2"/>
        <a:buChar char=""/>
        <a:defRPr kumimoji="1" sz="1264" kern="1200">
          <a:solidFill>
            <a:schemeClr val="tx1"/>
          </a:solidFill>
          <a:latin typeface="+mn-lt"/>
          <a:ea typeface="+mn-ea"/>
          <a:cs typeface="+mn-cs"/>
        </a:defRPr>
      </a:lvl2pPr>
      <a:lvl3pPr marL="602035" indent="-120407" algn="l" defTabSz="481628" rtl="0" eaLnBrk="1" latinLnBrk="0" hangingPunct="1">
        <a:lnSpc>
          <a:spcPct val="90000"/>
        </a:lnSpc>
        <a:spcBef>
          <a:spcPts val="263"/>
        </a:spcBef>
        <a:buFont typeface="Wingdings 2" pitchFamily="18" charset="2"/>
        <a:buChar char=""/>
        <a:defRPr kumimoji="1" sz="1054" kern="1200">
          <a:solidFill>
            <a:schemeClr val="tx1"/>
          </a:solidFill>
          <a:latin typeface="+mn-lt"/>
          <a:ea typeface="+mn-ea"/>
          <a:cs typeface="+mn-cs"/>
        </a:defRPr>
      </a:lvl3pPr>
      <a:lvl4pPr marL="842849" indent="-120407" algn="l" defTabSz="481628" rtl="0" eaLnBrk="1" latinLnBrk="0" hangingPunct="1">
        <a:lnSpc>
          <a:spcPct val="90000"/>
        </a:lnSpc>
        <a:spcBef>
          <a:spcPts val="263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4pPr>
      <a:lvl5pPr marL="1083663" indent="-120407" algn="l" defTabSz="481628" rtl="0" eaLnBrk="1" latinLnBrk="0" hangingPunct="1">
        <a:lnSpc>
          <a:spcPct val="90000"/>
        </a:lnSpc>
        <a:spcBef>
          <a:spcPts val="263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5pPr>
      <a:lvl6pPr marL="1324477" indent="-120407" algn="l" defTabSz="481628" rtl="0" eaLnBrk="1" latinLnBrk="0" hangingPunct="1">
        <a:spcBef>
          <a:spcPct val="20000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6pPr>
      <a:lvl7pPr marL="1565291" indent="-120407" algn="l" defTabSz="481628" rtl="0" eaLnBrk="1" latinLnBrk="0" hangingPunct="1">
        <a:spcBef>
          <a:spcPct val="20000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7pPr>
      <a:lvl8pPr marL="1806106" indent="-120407" algn="l" defTabSz="481628" rtl="0" eaLnBrk="1" latinLnBrk="0" hangingPunct="1">
        <a:spcBef>
          <a:spcPct val="20000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8pPr>
      <a:lvl9pPr marL="2046920" indent="-120407" algn="l" defTabSz="481628" rtl="0" eaLnBrk="1" latinLnBrk="0" hangingPunct="1">
        <a:spcBef>
          <a:spcPct val="20000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1pPr>
      <a:lvl2pPr marL="240815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2pPr>
      <a:lvl3pPr marL="481628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3pPr>
      <a:lvl4pPr marL="722442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4pPr>
      <a:lvl5pPr marL="963255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5pPr>
      <a:lvl6pPr marL="1204071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6pPr>
      <a:lvl7pPr marL="1444885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7pPr>
      <a:lvl8pPr marL="1685698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8pPr>
      <a:lvl9pPr marL="1926513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576012"/>
            <a:ext cx="7199314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476547"/>
            <a:ext cx="7199314" cy="987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7938" y="428779"/>
            <a:ext cx="5939433" cy="21704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938" y="2761338"/>
            <a:ext cx="5939434" cy="60192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7939" y="9664260"/>
            <a:ext cx="1459863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rgbClr val="FFFFFF"/>
                </a:solidFill>
              </a:defRPr>
            </a:lvl1pPr>
          </a:lstStyle>
          <a:p>
            <a:fld id="{803A35C5-A4AF-4987-B4C7-6F2DC6E9EF3D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6674" y="9664260"/>
            <a:ext cx="2847841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46170" y="9664260"/>
            <a:ext cx="774744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7">
                <a:solidFill>
                  <a:srgbClr val="FFFFFF"/>
                </a:solidFill>
              </a:defRPr>
            </a:lvl1pPr>
          </a:lstStyle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04775" y="2599929"/>
            <a:ext cx="58854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09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719907" rtl="0" eaLnBrk="1" latinLnBrk="0" hangingPunct="1">
        <a:lnSpc>
          <a:spcPct val="85000"/>
        </a:lnSpc>
        <a:spcBef>
          <a:spcPct val="0"/>
        </a:spcBef>
        <a:buNone/>
        <a:defRPr kumimoji="1" sz="3779" kern="1200" spc="-39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71991" indent="-71991" algn="l" defTabSz="719907" rtl="0" eaLnBrk="1" latinLnBrk="0" hangingPunct="1">
        <a:lnSpc>
          <a:spcPct val="90000"/>
        </a:lnSpc>
        <a:spcBef>
          <a:spcPts val="945"/>
        </a:spcBef>
        <a:spcAft>
          <a:spcPts val="157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5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02361" indent="-143981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46342" indent="-143981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90324" indent="-143981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34305" indent="-143981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66030" indent="-179977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023490" indent="-179977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80950" indent="-179977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338410" indent="-179977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E76803C-9E54-4FE0-9961-C3EC427566AC}"/>
              </a:ext>
            </a:extLst>
          </p:cNvPr>
          <p:cNvSpPr/>
          <p:nvPr/>
        </p:nvSpPr>
        <p:spPr>
          <a:xfrm>
            <a:off x="0" y="9357905"/>
            <a:ext cx="7199312" cy="901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角丸四角形 18">
            <a:extLst>
              <a:ext uri="{FF2B5EF4-FFF2-40B4-BE49-F238E27FC236}">
                <a16:creationId xmlns:a16="http://schemas.microsoft.com/office/drawing/2014/main" id="{B7791B7F-C629-4E46-8B2C-A16765C6929C}"/>
              </a:ext>
            </a:extLst>
          </p:cNvPr>
          <p:cNvSpPr/>
          <p:nvPr/>
        </p:nvSpPr>
        <p:spPr>
          <a:xfrm>
            <a:off x="5915790" y="220264"/>
            <a:ext cx="1029351" cy="296749"/>
          </a:xfrm>
          <a:prstGeom prst="roundRect">
            <a:avLst/>
          </a:prstGeom>
          <a:ln w="190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9" b="1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参加無料</a:t>
            </a:r>
            <a:endParaRPr lang="en-US" altLang="ja-JP" sz="1359" b="1" dirty="0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" y="-8013"/>
            <a:ext cx="7199312" cy="1681298"/>
          </a:xfrm>
          <a:prstGeom prst="rect">
            <a:avLst/>
          </a:prstGeom>
          <a:solidFill>
            <a:srgbClr val="C1E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>
              <a:solidFill>
                <a:srgbClr val="0066FF"/>
              </a:solidFill>
              <a:latin typeface="Arial" panose="020B0604020202020204" pitchFamily="34" charset="0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3000" dirty="0">
                <a:ln w="25400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大阪市職業リハビリテーションセンター</a:t>
            </a:r>
            <a:endParaRPr kumimoji="1" lang="en-US" altLang="ja-JP" sz="3000" dirty="0">
              <a:ln w="25400">
                <a:solidFill>
                  <a:schemeClr val="accent1">
                    <a:shade val="5000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3000" dirty="0">
                <a:ln w="25400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見学セミナー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6D346D73-EC15-430B-B3BA-7DFC5720E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4" y="83235"/>
            <a:ext cx="943107" cy="26673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1ECC0FF-8925-40F7-AA0A-DA84AF09D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32" y="605441"/>
            <a:ext cx="3366822" cy="235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181612AB-18DD-46CC-B52B-2DC4EFE98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01" y="590946"/>
            <a:ext cx="3366822" cy="235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5908FB8-9F94-4A23-8396-E62AEB66A885}"/>
              </a:ext>
            </a:extLst>
          </p:cNvPr>
          <p:cNvSpPr/>
          <p:nvPr/>
        </p:nvSpPr>
        <p:spPr>
          <a:xfrm>
            <a:off x="0" y="10039047"/>
            <a:ext cx="7199312" cy="219855"/>
          </a:xfrm>
          <a:prstGeom prst="rect">
            <a:avLst/>
          </a:prstGeom>
          <a:solidFill>
            <a:srgbClr val="C1E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D26A1CA-C49E-4086-A82F-DCD26C7814B0}"/>
              </a:ext>
            </a:extLst>
          </p:cNvPr>
          <p:cNvSpPr/>
          <p:nvPr/>
        </p:nvSpPr>
        <p:spPr>
          <a:xfrm>
            <a:off x="78184" y="6263640"/>
            <a:ext cx="6844097" cy="1338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B67E1D1-2D40-49F5-A29B-DB18B68D5EF3}"/>
              </a:ext>
            </a:extLst>
          </p:cNvPr>
          <p:cNvSpPr/>
          <p:nvPr/>
        </p:nvSpPr>
        <p:spPr>
          <a:xfrm>
            <a:off x="91929" y="3211708"/>
            <a:ext cx="334791" cy="2493492"/>
          </a:xfrm>
          <a:prstGeom prst="rect">
            <a:avLst/>
          </a:prstGeom>
          <a:solidFill>
            <a:srgbClr val="89E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参加</a:t>
            </a:r>
            <a:endParaRPr kumimoji="1" lang="en-US" altLang="ja-JP" sz="2000" b="1" dirty="0">
              <a:ln>
                <a:solidFill>
                  <a:schemeClr val="accent1">
                    <a:shade val="5000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2000" b="1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無料</a:t>
            </a:r>
            <a:endParaRPr kumimoji="1" lang="en-US" altLang="ja-JP" sz="2000" b="1" dirty="0">
              <a:ln>
                <a:solidFill>
                  <a:schemeClr val="accent1">
                    <a:shade val="5000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DC4ED07-A623-4DED-987F-5B52A75E66DA}"/>
              </a:ext>
            </a:extLst>
          </p:cNvPr>
          <p:cNvSpPr/>
          <p:nvPr/>
        </p:nvSpPr>
        <p:spPr>
          <a:xfrm>
            <a:off x="476120" y="3211708"/>
            <a:ext cx="882000" cy="34560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dirty="0">
                <a:solidFill>
                  <a:srgbClr val="0066FF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日時</a:t>
            </a:r>
            <a:endParaRPr kumimoji="1" lang="en-US" altLang="ja-JP" sz="1400" dirty="0">
              <a:solidFill>
                <a:srgbClr val="0066FF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1277543-E182-4692-BEBD-72942C15EE86}"/>
              </a:ext>
            </a:extLst>
          </p:cNvPr>
          <p:cNvSpPr/>
          <p:nvPr/>
        </p:nvSpPr>
        <p:spPr>
          <a:xfrm>
            <a:off x="1803255" y="3469053"/>
            <a:ext cx="884756" cy="482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b="1" dirty="0">
              <a:solidFill>
                <a:schemeClr val="tx1"/>
              </a:solidFill>
              <a:latin typeface="Arial" panose="020B0604020202020204" pitchFamily="34" charset="0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F47AB95-F067-48AF-9202-81A89C975413}"/>
              </a:ext>
            </a:extLst>
          </p:cNvPr>
          <p:cNvSpPr/>
          <p:nvPr/>
        </p:nvSpPr>
        <p:spPr>
          <a:xfrm>
            <a:off x="473456" y="3590199"/>
            <a:ext cx="882000" cy="34560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dirty="0">
                <a:solidFill>
                  <a:srgbClr val="0066FF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定員</a:t>
            </a:r>
            <a:endParaRPr kumimoji="1" lang="en-US" altLang="ja-JP" sz="1400" dirty="0">
              <a:solidFill>
                <a:srgbClr val="0066FF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932691D-3439-4B07-9903-651B5CFCD9A9}"/>
              </a:ext>
            </a:extLst>
          </p:cNvPr>
          <p:cNvSpPr/>
          <p:nvPr/>
        </p:nvSpPr>
        <p:spPr>
          <a:xfrm>
            <a:off x="479556" y="4341687"/>
            <a:ext cx="882000" cy="34560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dirty="0">
                <a:solidFill>
                  <a:srgbClr val="0066FF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会場</a:t>
            </a:r>
            <a:endParaRPr kumimoji="1" lang="en-US" altLang="ja-JP" sz="1400" dirty="0">
              <a:solidFill>
                <a:srgbClr val="0066FF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3CF4B12-3CE1-4349-8BA7-2EA8C9C73720}"/>
              </a:ext>
            </a:extLst>
          </p:cNvPr>
          <p:cNvSpPr/>
          <p:nvPr/>
        </p:nvSpPr>
        <p:spPr>
          <a:xfrm>
            <a:off x="1320112" y="3124647"/>
            <a:ext cx="4989877" cy="482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令和</a:t>
            </a:r>
            <a:r>
              <a:rPr kumimoji="1" lang="en-US" altLang="ja-JP" sz="14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7</a:t>
            </a:r>
            <a:r>
              <a:rPr kumimoji="1" lang="ja-JP" altLang="en-US" sz="14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年 </a:t>
            </a:r>
            <a:r>
              <a:rPr kumimoji="1" lang="en-US" altLang="ja-JP" sz="20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2</a:t>
            </a:r>
            <a:r>
              <a:rPr kumimoji="1" lang="ja-JP" altLang="en-US" sz="20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月</a:t>
            </a:r>
            <a:r>
              <a:rPr kumimoji="1" lang="en-US" altLang="ja-JP" sz="20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14</a:t>
            </a:r>
            <a:r>
              <a:rPr kumimoji="1" lang="ja-JP" altLang="en-US" sz="20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日（金） </a:t>
            </a:r>
            <a:r>
              <a:rPr kumimoji="1" lang="en-US" altLang="ja-JP" sz="20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14:30</a:t>
            </a:r>
            <a:r>
              <a:rPr kumimoji="1" lang="ja-JP" altLang="en-US" sz="20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～</a:t>
            </a:r>
            <a:r>
              <a:rPr kumimoji="1" lang="en-US" altLang="ja-JP" sz="20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17:00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409ABA0-B590-4CC1-A82A-8161B517C2B6}"/>
              </a:ext>
            </a:extLst>
          </p:cNvPr>
          <p:cNvSpPr/>
          <p:nvPr/>
        </p:nvSpPr>
        <p:spPr>
          <a:xfrm>
            <a:off x="1321526" y="3503638"/>
            <a:ext cx="3636155" cy="482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25</a:t>
            </a:r>
            <a:r>
              <a:rPr kumimoji="1" lang="ja-JP" altLang="en-US" sz="20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名程度</a:t>
            </a:r>
            <a:r>
              <a:rPr kumimoji="1" lang="ja-JP" altLang="en-US" sz="14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（申込先着順）</a:t>
            </a:r>
            <a:endParaRPr kumimoji="1" lang="en-US" altLang="ja-JP" sz="14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B4317F1-F015-405D-8FA7-DC34AE3055DC}"/>
              </a:ext>
            </a:extLst>
          </p:cNvPr>
          <p:cNvSpPr/>
          <p:nvPr/>
        </p:nvSpPr>
        <p:spPr>
          <a:xfrm>
            <a:off x="1336954" y="4204268"/>
            <a:ext cx="4568303" cy="1276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大阪市職業リハビリテーションセンター</a:t>
            </a:r>
            <a:endParaRPr kumimoji="1" lang="en-US" altLang="ja-JP" sz="14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（大阪市平野区喜連西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6-2-55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）</a:t>
            </a:r>
          </a:p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（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TEL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：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06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－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6704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－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7201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）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※Osaka Metro</a:t>
            </a:r>
            <a:r>
              <a:rPr kumimoji="1" lang="ja-JP" altLang="en-US" sz="105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谷町線「喜連瓜破駅」</a:t>
            </a:r>
            <a:endParaRPr kumimoji="1" lang="en-US" altLang="ja-JP" sz="105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  １号出口から西へ約</a:t>
            </a:r>
            <a:r>
              <a:rPr kumimoji="1" lang="en-US" altLang="ja-JP" sz="105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400</a:t>
            </a:r>
            <a:r>
              <a:rPr kumimoji="1" lang="ja-JP" altLang="en-US" sz="105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ｍ　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05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公共交通機関をご利用ください。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67138FC-496E-46E5-BD6C-A84480B05DC1}"/>
              </a:ext>
            </a:extLst>
          </p:cNvPr>
          <p:cNvSpPr/>
          <p:nvPr/>
        </p:nvSpPr>
        <p:spPr>
          <a:xfrm>
            <a:off x="102163" y="5879057"/>
            <a:ext cx="1353409" cy="2980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solidFill>
                  <a:srgbClr val="0066FF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プログラム</a:t>
            </a:r>
            <a:endParaRPr kumimoji="1" lang="en-US" altLang="ja-JP" sz="1800" b="1" dirty="0">
              <a:solidFill>
                <a:srgbClr val="0066FF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99720A2-FDEA-4CCF-8E9A-6CD74912E375}"/>
              </a:ext>
            </a:extLst>
          </p:cNvPr>
          <p:cNvSpPr/>
          <p:nvPr/>
        </p:nvSpPr>
        <p:spPr>
          <a:xfrm>
            <a:off x="1455571" y="5879057"/>
            <a:ext cx="5641579" cy="29809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►　大阪市職業リハビリテーションセンター</a:t>
            </a:r>
            <a:endParaRPr kumimoji="1" lang="en-US" altLang="ja-JP" sz="16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／サテライトオフィス平野　　概況説明</a:t>
            </a:r>
          </a:p>
          <a:p>
            <a:endParaRPr kumimoji="1" lang="ja-JP" altLang="en-US" sz="16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►　大阪市職業リハビリテーションセンター</a:t>
            </a:r>
            <a:endParaRPr kumimoji="1" lang="en-US" altLang="ja-JP" sz="16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／サテライトオフィス平野　　訓練状況見学</a:t>
            </a:r>
          </a:p>
          <a:p>
            <a:endParaRPr kumimoji="1" lang="ja-JP" altLang="en-US" sz="16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►　修了生採用企業の事例紹介　  　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　　　　　　　株式会社</a:t>
            </a:r>
            <a:r>
              <a:rPr kumimoji="1"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JR</a:t>
            </a:r>
            <a:r>
              <a:rPr kumimoji="1" lang="ja-JP" altLang="en-US" sz="16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西日本コミュニケーションズ</a:t>
            </a:r>
            <a:endParaRPr kumimoji="1" lang="en-US" altLang="ja-JP" sz="16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　　　　　　　　　　　人事局次長　中村氏 ・ 総務部長　小林氏</a:t>
            </a:r>
            <a:endParaRPr kumimoji="1" lang="en-US" altLang="ja-JP" sz="16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　　　　　　　</a:t>
            </a:r>
            <a:endParaRPr kumimoji="1" lang="ja-JP" altLang="en-US" sz="12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A07F324-FF97-4CD6-88D9-5377C889FEC3}"/>
              </a:ext>
            </a:extLst>
          </p:cNvPr>
          <p:cNvSpPr/>
          <p:nvPr/>
        </p:nvSpPr>
        <p:spPr>
          <a:xfrm>
            <a:off x="141920" y="8860043"/>
            <a:ext cx="3636155" cy="482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主催　大阪府</a:t>
            </a:r>
            <a:endParaRPr kumimoji="1" lang="en-US" altLang="ja-JP" sz="12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FB8DC7F-562A-49A3-9BC6-2AF0463AF785}"/>
              </a:ext>
            </a:extLst>
          </p:cNvPr>
          <p:cNvSpPr/>
          <p:nvPr/>
        </p:nvSpPr>
        <p:spPr>
          <a:xfrm>
            <a:off x="1413532" y="8748653"/>
            <a:ext cx="6463827" cy="1237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問合せ先　　大阪府障がい者雇用促進センター</a:t>
            </a:r>
          </a:p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　　　　　　（大阪府 商工労働部 雇用推進室 就業促進課 障がい者雇用促進ｸﾞﾙｰﾌﾟ）</a:t>
            </a:r>
          </a:p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　　　　　　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TEL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06-6360-9077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FAX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06-6360-9079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</a:p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　　　　　　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E-mail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 </a:t>
            </a:r>
            <a:r>
              <a:rPr kumimoji="1" lang="en-US" altLang="ja-JP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shugyosokushin-g04@gbox.pref.osaka.lg.jp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　 　　　　　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0483734-CE56-4AE1-8FFE-F7B92584E21A}"/>
              </a:ext>
            </a:extLst>
          </p:cNvPr>
          <p:cNvSpPr/>
          <p:nvPr/>
        </p:nvSpPr>
        <p:spPr>
          <a:xfrm>
            <a:off x="466399" y="5359625"/>
            <a:ext cx="882000" cy="345574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dirty="0">
                <a:solidFill>
                  <a:srgbClr val="0066FF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申込方法</a:t>
            </a:r>
            <a:endParaRPr kumimoji="1" lang="en-US" altLang="ja-JP" sz="1400" dirty="0">
              <a:solidFill>
                <a:srgbClr val="0066FF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E8B90DE-6DE4-47B6-A306-5882BE814E4B}"/>
              </a:ext>
            </a:extLst>
          </p:cNvPr>
          <p:cNvSpPr/>
          <p:nvPr/>
        </p:nvSpPr>
        <p:spPr>
          <a:xfrm>
            <a:off x="101044" y="1926655"/>
            <a:ext cx="6969827" cy="1205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▸ 障がい者の雇用に取り組む事業主の人事・労務担当者の方々を対象に、障がい者の採用や雇用管理・　</a:t>
            </a:r>
            <a:endParaRPr kumimoji="1" lang="en-US" altLang="ja-JP" sz="12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サポートを学んでいただくため、見学セミナーを開催いたします。　</a:t>
            </a:r>
          </a:p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▸ 「大阪市職業リハビリテーションセンター」では、障がいのある方が就職先で役立つスキルを身につけ</a:t>
            </a:r>
            <a:endParaRPr kumimoji="1" lang="en-US" altLang="ja-JP" sz="12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るため日々訓練に励んでおり、多くの修了生が様々な職域で活躍しています。</a:t>
            </a:r>
          </a:p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▸ 事例紹介では、修了生の活躍状況もご紹介します。是非、ご参加下さい。</a:t>
            </a:r>
            <a:endParaRPr kumimoji="1" lang="en-US" altLang="ja-JP" sz="1200" dirty="0">
              <a:solidFill>
                <a:schemeClr val="tx1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D7F1DC3-0222-463D-98CA-9105B6315B56}"/>
              </a:ext>
            </a:extLst>
          </p:cNvPr>
          <p:cNvSpPr/>
          <p:nvPr/>
        </p:nvSpPr>
        <p:spPr>
          <a:xfrm>
            <a:off x="476120" y="3961837"/>
            <a:ext cx="882000" cy="34560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dirty="0">
                <a:solidFill>
                  <a:srgbClr val="0066FF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対象</a:t>
            </a:r>
            <a:endParaRPr kumimoji="1" lang="en-US" altLang="ja-JP" sz="1400" dirty="0">
              <a:solidFill>
                <a:srgbClr val="0066FF"/>
              </a:solidFill>
              <a:latin typeface="Arial Rounded MT Bold" panose="020F070403050403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69FB335-C4B1-43C5-BA7E-8B675F3E4D95}"/>
              </a:ext>
            </a:extLst>
          </p:cNvPr>
          <p:cNvSpPr/>
          <p:nvPr/>
        </p:nvSpPr>
        <p:spPr>
          <a:xfrm>
            <a:off x="1336954" y="3863910"/>
            <a:ext cx="4568303" cy="482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企業の方（経営者、人事・労務担当者等）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126C569-E3CE-4422-9540-C75879D6C5AD}"/>
              </a:ext>
            </a:extLst>
          </p:cNvPr>
          <p:cNvSpPr/>
          <p:nvPr/>
        </p:nvSpPr>
        <p:spPr>
          <a:xfrm>
            <a:off x="1326977" y="5286246"/>
            <a:ext cx="5331872" cy="482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裏面をご確認のうえ、</a:t>
            </a:r>
            <a:r>
              <a:rPr kumimoji="1" lang="ja-JP" altLang="en-US" sz="1200" u="sng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令和</a:t>
            </a:r>
            <a:r>
              <a:rPr kumimoji="1" lang="en-US" altLang="ja-JP" sz="1200" u="sng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7</a:t>
            </a:r>
            <a:r>
              <a:rPr kumimoji="1" lang="ja-JP" altLang="en-US" sz="1200" u="sng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年</a:t>
            </a:r>
            <a:r>
              <a:rPr kumimoji="1" lang="en-US" altLang="ja-JP" sz="1200" u="sng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2</a:t>
            </a:r>
            <a:r>
              <a:rPr kumimoji="1" lang="ja-JP" altLang="en-US" sz="1200" u="sng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月</a:t>
            </a:r>
            <a:r>
              <a:rPr kumimoji="1" lang="en-US" altLang="ja-JP" sz="1200" u="sng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7</a:t>
            </a:r>
            <a:r>
              <a:rPr kumimoji="1" lang="ja-JP" altLang="en-US" sz="1200" u="sng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日（金）</a:t>
            </a:r>
            <a:r>
              <a:rPr kumimoji="1" lang="ja-JP" altLang="en-US" sz="1200" dirty="0">
                <a:solidFill>
                  <a:schemeClr val="tx1"/>
                </a:solidFill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までにお申し込みください。</a:t>
            </a: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EAABE56C-9629-423D-B4A6-DC0B802E1550}"/>
              </a:ext>
            </a:extLst>
          </p:cNvPr>
          <p:cNvSpPr/>
          <p:nvPr/>
        </p:nvSpPr>
        <p:spPr>
          <a:xfrm>
            <a:off x="1511244" y="8406934"/>
            <a:ext cx="3749095" cy="304290"/>
          </a:xfrm>
          <a:prstGeom prst="wedgeRectCallout">
            <a:avLst>
              <a:gd name="adj1" fmla="val 56093"/>
              <a:gd name="adj2" fmla="val -51062"/>
            </a:avLst>
          </a:prstGeom>
          <a:solidFill>
            <a:srgbClr val="CCEC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職場で活躍している修了生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名も登壇予定です！</a:t>
            </a:r>
            <a:endParaRPr kumimoji="1" lang="ja-JP" altLang="en-US" dirty="0"/>
          </a:p>
        </p:txBody>
      </p:sp>
      <p:pic>
        <p:nvPicPr>
          <p:cNvPr id="9" name="Picture 2" descr="職業指導センターマップ">
            <a:extLst>
              <a:ext uri="{FF2B5EF4-FFF2-40B4-BE49-F238E27FC236}">
                <a16:creationId xmlns:a16="http://schemas.microsoft.com/office/drawing/2014/main" id="{55684246-197A-4290-9BE2-48298C289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143" y="3534118"/>
            <a:ext cx="2651271" cy="1856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3B7C1AD7-13F0-4E68-8E29-35C2C712C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74" y="8798481"/>
            <a:ext cx="3366822" cy="235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3779AEDB-E543-48AE-B077-2EAA7B802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726" y="8783986"/>
            <a:ext cx="3366822" cy="235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1F91AF3-1FD7-4C70-9CEF-0DB73EE21855}"/>
              </a:ext>
            </a:extLst>
          </p:cNvPr>
          <p:cNvSpPr/>
          <p:nvPr/>
        </p:nvSpPr>
        <p:spPr>
          <a:xfrm>
            <a:off x="6774335" y="4293996"/>
            <a:ext cx="296536" cy="150263"/>
          </a:xfrm>
          <a:prstGeom prst="rect">
            <a:avLst/>
          </a:prstGeom>
          <a:solidFill>
            <a:srgbClr val="EB00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600" dirty="0"/>
              <a:t>約</a:t>
            </a:r>
            <a:r>
              <a:rPr kumimoji="1" lang="en-US" altLang="ja-JP" sz="600" dirty="0"/>
              <a:t>400m</a:t>
            </a:r>
            <a:endParaRPr kumimoji="1"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114301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DABCFE9-F412-4F34-BDCF-93BA7656E0AA}"/>
              </a:ext>
            </a:extLst>
          </p:cNvPr>
          <p:cNvSpPr/>
          <p:nvPr/>
        </p:nvSpPr>
        <p:spPr>
          <a:xfrm>
            <a:off x="0" y="9357905"/>
            <a:ext cx="7199312" cy="901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5475EC9F-7A8F-4373-9F00-C088E9497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41" y="119176"/>
            <a:ext cx="6987831" cy="1818062"/>
          </a:xfrm>
          <a:prstGeom prst="rect">
            <a:avLst/>
          </a:prstGeom>
          <a:noFill/>
          <a:ln w="38100" cap="rnd" cmpd="sng">
            <a:solidFill>
              <a:srgbClr val="000000"/>
            </a:solidFill>
            <a:bevel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申込方法</a:t>
            </a: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400" b="1" u="sng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「大阪府インターネット申請・申込みサービス」よりお申込みください。</a:t>
            </a:r>
            <a:endParaRPr lang="en-US" altLang="ja-JP" sz="1400" b="1" u="sng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0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https://lgpos.task-asp.net/cu/270008/ea/residents/procedures/apply/c62023ff-e0c4-4fab-a59b-08f9332ece23/start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ja-JP" sz="1259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lang="ja-JP" altLang="en-US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コード）</a:t>
            </a:r>
            <a:endParaRPr lang="en-US" altLang="ja-JP" sz="1259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59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endParaRPr lang="en-US" altLang="ja-JP" sz="125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5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5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5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F481817-E93C-48C9-9A0E-4678B73E66D7}"/>
              </a:ext>
            </a:extLst>
          </p:cNvPr>
          <p:cNvSpPr txBox="1"/>
          <p:nvPr/>
        </p:nvSpPr>
        <p:spPr>
          <a:xfrm>
            <a:off x="1141406" y="680951"/>
            <a:ext cx="5952166" cy="1193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■申請完了の旨の画面が出れば、正常に受付できています。受付完了時にメールは届きません。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■お申込みいただいた個人情報は、本セミナーの運営にのみ利用させていただきます。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■手話通訳が必要な場合や車椅子で参加される場合等は、事前にお申し出ください。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■インターネットによるお申し込みが難しい場合は、下記「参加申込書」に記入のうえ、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問合せ先（表面）あてに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でお申込みください。</a:t>
            </a:r>
          </a:p>
          <a:p>
            <a:endParaRPr lang="ja-JP" altLang="en-US" sz="1656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C0FFD22-04C0-4C57-A945-95BFE24D198F}"/>
              </a:ext>
            </a:extLst>
          </p:cNvPr>
          <p:cNvSpPr/>
          <p:nvPr/>
        </p:nvSpPr>
        <p:spPr bwMode="auto">
          <a:xfrm>
            <a:off x="4461668" y="1591106"/>
            <a:ext cx="2017190" cy="29249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tIns="36000" anchor="ctr" anchorCtr="1"/>
          <a:lstStyle/>
          <a:p>
            <a:pPr algn="ctr" defTabSz="411287">
              <a:lnSpc>
                <a:spcPct val="150000"/>
              </a:lnSpc>
              <a:defRPr/>
            </a:pPr>
            <a:r>
              <a:rPr lang="ja-JP" altLang="en-US" sz="10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　</a:t>
            </a:r>
            <a:r>
              <a:rPr lang="ja-JP" altLang="en-US" sz="1000" kern="0" dirty="0" err="1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lang="ja-JP" altLang="en-US" sz="10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者雇用セミナー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D752AA2-6B41-4D4C-B3D8-0277BA6B646C}"/>
              </a:ext>
            </a:extLst>
          </p:cNvPr>
          <p:cNvSpPr/>
          <p:nvPr/>
        </p:nvSpPr>
        <p:spPr bwMode="auto">
          <a:xfrm>
            <a:off x="6473040" y="1591106"/>
            <a:ext cx="465505" cy="29249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411287">
              <a:defRPr/>
            </a:pPr>
            <a:r>
              <a:rPr lang="ja-JP" altLang="en-US" sz="10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検索</a:t>
            </a:r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5577E51C-0F85-4C29-8474-53C66FD73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305755"/>
              </p:ext>
            </p:extLst>
          </p:nvPr>
        </p:nvGraphicFramePr>
        <p:xfrm>
          <a:off x="364057" y="7380526"/>
          <a:ext cx="6493051" cy="2082408"/>
        </p:xfrm>
        <a:graphic>
          <a:graphicData uri="http://schemas.openxmlformats.org/drawingml/2006/table">
            <a:tbl>
              <a:tblPr firstRow="1" bandRow="1"/>
              <a:tblGrid>
                <a:gridCol w="1307225">
                  <a:extLst>
                    <a:ext uri="{9D8B030D-6E8A-4147-A177-3AD203B41FA5}">
                      <a16:colId xmlns:a16="http://schemas.microsoft.com/office/drawing/2014/main" val="3116507931"/>
                    </a:ext>
                  </a:extLst>
                </a:gridCol>
                <a:gridCol w="5185826">
                  <a:extLst>
                    <a:ext uri="{9D8B030D-6E8A-4147-A177-3AD203B41FA5}">
                      <a16:colId xmlns:a16="http://schemas.microsoft.com/office/drawing/2014/main" val="3083657349"/>
                    </a:ext>
                  </a:extLst>
                </a:gridCol>
              </a:tblGrid>
              <a:tr h="2531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企業名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3928479114"/>
                  </a:ext>
                </a:extLst>
              </a:tr>
              <a:tr h="4078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所在地</a:t>
                      </a:r>
                    </a:p>
                  </a:txBody>
                  <a:tcPr marL="82257" marR="82257" marT="41128" marB="411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（〒　　　</a:t>
                      </a:r>
                      <a:r>
                        <a:rPr kumimoji="1" lang="en-US" altLang="ja-JP" sz="10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kumimoji="1" lang="ja-JP" altLang="en-US" sz="10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）</a:t>
                      </a:r>
                      <a:endParaRPr kumimoji="1" lang="en-US" altLang="ja-JP" sz="10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926892271"/>
                  </a:ext>
                </a:extLst>
              </a:tr>
              <a:tr h="2127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連絡先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TEL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3022298478"/>
                  </a:ext>
                </a:extLst>
              </a:tr>
              <a:tr h="2643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所属・役職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4111575014"/>
                  </a:ext>
                </a:extLst>
              </a:tr>
              <a:tr h="2531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参加者氏名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960803219"/>
                  </a:ext>
                </a:extLst>
              </a:tr>
              <a:tr h="2531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E-mail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745912118"/>
                  </a:ext>
                </a:extLst>
              </a:tr>
              <a:tr h="400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配慮事項</a:t>
                      </a:r>
                    </a:p>
                    <a:p>
                      <a:pPr algn="ctr"/>
                      <a:r>
                        <a:rPr kumimoji="1" lang="ja-JP" altLang="en-US" sz="9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（手話通訳等）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4097108458"/>
                  </a:ext>
                </a:extLst>
              </a:tr>
            </a:tbl>
          </a:graphicData>
        </a:graphic>
      </p:graphicFrame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4932B81-720B-4A87-8494-9244CF5F9116}"/>
              </a:ext>
            </a:extLst>
          </p:cNvPr>
          <p:cNvSpPr txBox="1"/>
          <p:nvPr/>
        </p:nvSpPr>
        <p:spPr>
          <a:xfrm>
            <a:off x="359554" y="7112222"/>
            <a:ext cx="648739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「大阪市職業リハビリテーションセンター見学セミナー（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R7.2.14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）」　参加申込書</a:t>
            </a:r>
          </a:p>
        </p:txBody>
      </p:sp>
      <p:pic>
        <p:nvPicPr>
          <p:cNvPr id="45" name="グラフィックス 50" descr="カーソル">
            <a:extLst>
              <a:ext uri="{FF2B5EF4-FFF2-40B4-BE49-F238E27FC236}">
                <a16:creationId xmlns:a16="http://schemas.microsoft.com/office/drawing/2014/main" id="{AEB4F341-F0D2-442C-BEBB-4D1DBB61269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0394" y="1705109"/>
            <a:ext cx="343178" cy="343178"/>
          </a:xfrm>
          <a:prstGeom prst="rect">
            <a:avLst/>
          </a:prstGeom>
        </p:spPr>
      </p:pic>
      <p:sp>
        <p:nvSpPr>
          <p:cNvPr id="36" name="Rectangle 359">
            <a:extLst>
              <a:ext uri="{FF2B5EF4-FFF2-40B4-BE49-F238E27FC236}">
                <a16:creationId xmlns:a16="http://schemas.microsoft.com/office/drawing/2014/main" id="{EB7FECFD-CB41-44C0-96A1-9F9A0F65F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42" y="6389352"/>
            <a:ext cx="6057900" cy="67312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 altLang="ja-JP" sz="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9" name="Rectangle 139">
            <a:extLst>
              <a:ext uri="{FF2B5EF4-FFF2-40B4-BE49-F238E27FC236}">
                <a16:creationId xmlns:a16="http://schemas.microsoft.com/office/drawing/2014/main" id="{88219331-8C95-4970-82A7-94BC36BE1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44" y="2102568"/>
            <a:ext cx="6624736" cy="48891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0000" tIns="72000" rIns="180000" bIns="72000" anchor="ctr"/>
          <a:lstStyle/>
          <a:p>
            <a:pPr eaLnBrk="1" hangingPunct="1">
              <a:defRPr/>
            </a:pPr>
            <a:endParaRPr lang="en-US" altLang="ja-JP" sz="105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0" name="AutoShape 3">
            <a:extLst>
              <a:ext uri="{FF2B5EF4-FFF2-40B4-BE49-F238E27FC236}">
                <a16:creationId xmlns:a16="http://schemas.microsoft.com/office/drawing/2014/main" id="{6C4880CA-8518-4B5A-A117-6C048926E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535" y="2148942"/>
            <a:ext cx="6057900" cy="297099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大阪市職業リハビリテーションセンターのご紹介</a:t>
            </a:r>
          </a:p>
        </p:txBody>
      </p:sp>
      <p:sp>
        <p:nvSpPr>
          <p:cNvPr id="42" name="Rectangle 359">
            <a:extLst>
              <a:ext uri="{FF2B5EF4-FFF2-40B4-BE49-F238E27FC236}">
                <a16:creationId xmlns:a16="http://schemas.microsoft.com/office/drawing/2014/main" id="{573C4A22-8848-4C15-9D09-003FA0F2F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697" y="2615239"/>
            <a:ext cx="6057900" cy="309706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/>
          <a:lstStyle/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◆オフィス実務科（身体障がい）　　　　　　　　　　　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訓練期間１年　　定員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＊簿記会計に加え、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Ｂデザインや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DTP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の技能習得やビジネス社会で必要とされる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職業知識や技能の獲得、業務遂行能力の養成をめざす。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endParaRPr lang="en-US" altLang="ja-JP" sz="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◆ビジネスパートナー科（知的障がい）　　　　　　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訓練期間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　定員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＊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IT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をツールとした事務系の訓練を実施し、事務職やサービス職で必要なパソコン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スキルの習得や実務作業を取り入れた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OJT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訓練を行う。</a:t>
            </a:r>
          </a:p>
          <a:p>
            <a:pPr eaLnBrk="1" hangingPunct="1">
              <a:defRPr/>
            </a:pPr>
            <a:endParaRPr lang="en-US" altLang="ja-JP" sz="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endParaRPr lang="en-US" altLang="ja-JP" sz="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◆ワーキングスキル科（知的障がい）　　　　　　　　　　　　　　訓練期間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　定員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＊ピッキング作業や組立作業、清掃作業等で職業技能を習得し、本人の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｢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得意な分野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｣</a:t>
            </a: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を伸ばし就労意欲を高めます。資格取得をめざした講習を行う。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◆ワークアドバンスト科（精神障がい）　　　　　　　　　　　   　訓練期間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　定員  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＊投薬管理や体調管理を基礎にプログラム（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GW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SST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等）を実施し、物流作業や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清掃作業等の軽作業、事務系のパソコン技能の習得をめざす。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endParaRPr lang="en-US" altLang="ja-JP" sz="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◆ジョブ・コミュニケーション科（発達障がい）　　　　　　　　　訓練期間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　定員  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＊資格取得をめざした職業指導を実施するとともに、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SST(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社会生活技能訓練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などを通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して、感情のコントロール方法やコミュニケーションスキルなどの社会適応力を養う。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endParaRPr lang="en-US" altLang="ja-JP" sz="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◆ＩＣＴテレワーク科（障がいのある方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障がいの種別を問わない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 訓練期間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　定員  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＊主に在宅での訓練を基本とし、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Office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系アプリから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DTP</a:t>
            </a:r>
            <a:r>
              <a:rPr lang="ja-JP" altLang="en-US" sz="105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制作等に関する知識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や技術の習得、在宅業務を想定した労働習慣や職務遂行能力等の養成をめざす。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endParaRPr lang="en-US" altLang="ja-JP" sz="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3" name="AutoShape 3">
            <a:extLst>
              <a:ext uri="{FF2B5EF4-FFF2-40B4-BE49-F238E27FC236}">
                <a16:creationId xmlns:a16="http://schemas.microsoft.com/office/drawing/2014/main" id="{12D6E8A1-6FA0-4FDB-93F7-3EE1D90DF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888" y="5777230"/>
            <a:ext cx="6057900" cy="361277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サテライト・オフィス平野のご紹介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大阪市職業リハビリテーションセンターに併設。当日はこちらの見学も実施します。</a:t>
            </a:r>
          </a:p>
        </p:txBody>
      </p:sp>
      <p:sp>
        <p:nvSpPr>
          <p:cNvPr id="44" name="Rectangle 359">
            <a:extLst>
              <a:ext uri="{FF2B5EF4-FFF2-40B4-BE49-F238E27FC236}">
                <a16:creationId xmlns:a16="http://schemas.microsoft.com/office/drawing/2014/main" id="{8E8CC556-8ED2-4FD4-8F3D-BC46CF9ED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8" y="6110620"/>
            <a:ext cx="6120028" cy="80810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/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ja-JP" altLang="en-US" sz="105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福祉サービス　　　　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　　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＊「人と繋がる」「自分を大切にする」をめざし、グループワーク、ＰＣ等を実施。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「就労移行支援」、その前段階の「自立（生活）訓練」、就職後の「就労定着支援」、日常的訓練や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見守りの「日中一時支援」。社会活動の一歩から安定した就業生活まで トータルなサポートを行う。　　　　　</a:t>
            </a:r>
            <a:endParaRPr lang="en-US" altLang="ja-JP" sz="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AutoShape 3">
            <a:extLst>
              <a:ext uri="{FF2B5EF4-FFF2-40B4-BE49-F238E27FC236}">
                <a16:creationId xmlns:a16="http://schemas.microsoft.com/office/drawing/2014/main" id="{02331185-5051-4B5D-8EB1-05CF027A5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15317"/>
            <a:ext cx="6319203" cy="421698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障がいのある方々が職業知識や技能を修得し、職業人として社会参加できるよう支援する職業能力開発施設</a:t>
            </a:r>
            <a:endParaRPr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DD2DE1F4-7982-4528-AB70-3B0976C6500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78452" y="9505661"/>
            <a:ext cx="720000" cy="720000"/>
          </a:xfrm>
          <a:prstGeom prst="rect">
            <a:avLst/>
          </a:prstGeom>
        </p:spPr>
      </p:pic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036D0599-19F2-4F9F-9131-F13B71AEC26D}"/>
              </a:ext>
            </a:extLst>
          </p:cNvPr>
          <p:cNvSpPr/>
          <p:nvPr/>
        </p:nvSpPr>
        <p:spPr>
          <a:xfrm>
            <a:off x="198082" y="9517593"/>
            <a:ext cx="6835776" cy="708984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7FABDA90-F226-4750-B4CD-89DF1DABA0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2279656">
            <a:off x="5463730" y="9649283"/>
            <a:ext cx="525604" cy="289082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EAF6AC4-9AE3-487B-8A4B-AC015904A5B5}"/>
              </a:ext>
            </a:extLst>
          </p:cNvPr>
          <p:cNvSpPr txBox="1"/>
          <p:nvPr/>
        </p:nvSpPr>
        <p:spPr>
          <a:xfrm>
            <a:off x="423823" y="9636668"/>
            <a:ext cx="5271845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「障がい者雇用理解促進ツール」のご案内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ctr">
              <a:buNone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大阪府では、業種別・障がい別の障がい者業務マトリクスを作成しています。ぜひご利用ください。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37C73D8B-73F3-475F-841D-04DF344DA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83" y="5846782"/>
            <a:ext cx="3366822" cy="235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>
            <a:extLst>
              <a:ext uri="{FF2B5EF4-FFF2-40B4-BE49-F238E27FC236}">
                <a16:creationId xmlns:a16="http://schemas.microsoft.com/office/drawing/2014/main" id="{AD35A83D-7FAA-4E11-B7D6-E7F2024F7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752" y="5832287"/>
            <a:ext cx="3366822" cy="235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482278D-C28B-496F-BD46-ADDC850FB5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43" y="1192309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58523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レトロスペクト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TM02892315[[fn=ウィスプ]]</Template>
  <TotalTime>1285</TotalTime>
  <Words>1143</Words>
  <Application>Microsoft Office PowerPoint</Application>
  <PresentationFormat>ユーザー設定</PresentationFormat>
  <Paragraphs>102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HG丸ｺﾞｼｯｸM-PRO</vt:lpstr>
      <vt:lpstr>Meiryo UI</vt:lpstr>
      <vt:lpstr>UD デジタル 教科書体 NP-B</vt:lpstr>
      <vt:lpstr>UD デジタル 教科書体 NP-R</vt:lpstr>
      <vt:lpstr>Arial</vt:lpstr>
      <vt:lpstr>Arial Rounded MT Bold</vt:lpstr>
      <vt:lpstr>Calibri</vt:lpstr>
      <vt:lpstr>Calibri Light</vt:lpstr>
      <vt:lpstr>Wingdings 2</vt:lpstr>
      <vt:lpstr>HDOfficeLightV0</vt:lpstr>
      <vt:lpstr>レトロスペクト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sakai</dc:creator>
  <cp:lastModifiedBy>八幡　明日香</cp:lastModifiedBy>
  <cp:revision>149</cp:revision>
  <cp:lastPrinted>2024-12-05T04:37:18Z</cp:lastPrinted>
  <dcterms:created xsi:type="dcterms:W3CDTF">2021-10-19T07:53:43Z</dcterms:created>
  <dcterms:modified xsi:type="dcterms:W3CDTF">2024-12-12T04:06:23Z</dcterms:modified>
</cp:coreProperties>
</file>