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828" r:id="rId2"/>
  </p:sldMasterIdLst>
  <p:sldIdLst>
    <p:sldId id="256" r:id="rId3"/>
    <p:sldId id="257" r:id="rId4"/>
  </p:sldIdLst>
  <p:sldSz cx="7199313" cy="10260013"/>
  <p:notesSz cx="6807200" cy="9939338"/>
  <p:defaultTextStyle>
    <a:defPPr>
      <a:defRPr lang="en-US"/>
    </a:defPPr>
    <a:lvl1pPr marL="0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1pPr>
    <a:lvl2pPr marL="462780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2pPr>
    <a:lvl3pPr marL="925561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3pPr>
    <a:lvl4pPr marL="1388340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4pPr>
    <a:lvl5pPr marL="1851120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5pPr>
    <a:lvl6pPr marL="2313901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6pPr>
    <a:lvl7pPr marL="2776682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7pPr>
    <a:lvl8pPr marL="3239461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8pPr>
    <a:lvl9pPr marL="3702241" algn="l" defTabSz="925561" rtl="0" eaLnBrk="1" latinLnBrk="0" hangingPunct="1">
      <a:defRPr sz="18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川上　瑠莉" initials="川上　瑠莉" lastIdx="2" clrIdx="0">
    <p:extLst>
      <p:ext uri="{19B8F6BF-5375-455C-9EA6-DF929625EA0E}">
        <p15:presenceInfo xmlns:p15="http://schemas.microsoft.com/office/powerpoint/2012/main" userId="S-1-5-21-161959346-1900351369-444732941-1666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CCECFF"/>
    <a:srgbClr val="AEE4E3"/>
    <a:srgbClr val="CCFFCC"/>
    <a:srgbClr val="FFCCCC"/>
    <a:srgbClr val="333399"/>
    <a:srgbClr val="5669CA"/>
    <a:srgbClr val="FF9900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67" d="100"/>
          <a:sy n="67" d="100"/>
        </p:scale>
        <p:origin x="21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916" y="1682372"/>
            <a:ext cx="5399485" cy="3572005"/>
          </a:xfrm>
        </p:spPr>
        <p:txBody>
          <a:bodyPr anchor="b">
            <a:normAutofit/>
          </a:bodyPr>
          <a:lstStyle>
            <a:lvl1pPr algn="ctr">
              <a:defRPr sz="31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6" y="5388885"/>
            <a:ext cx="5399485" cy="2477127"/>
          </a:xfrm>
        </p:spPr>
        <p:txBody>
          <a:bodyPr>
            <a:normAutofit/>
          </a:bodyPr>
          <a:lstStyle>
            <a:lvl1pPr marL="0" indent="0" algn="ctr">
              <a:buNone/>
              <a:defRPr sz="126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40815" indent="0" algn="ctr">
              <a:buNone/>
              <a:defRPr sz="1474"/>
            </a:lvl2pPr>
            <a:lvl3pPr marL="481628" indent="0" algn="ctr">
              <a:buNone/>
              <a:defRPr sz="1264"/>
            </a:lvl3pPr>
            <a:lvl4pPr marL="722442" indent="0" algn="ctr">
              <a:buNone/>
              <a:defRPr sz="1054"/>
            </a:lvl4pPr>
            <a:lvl5pPr marL="963255" indent="0" algn="ctr">
              <a:buNone/>
              <a:defRPr sz="1054"/>
            </a:lvl5pPr>
            <a:lvl6pPr marL="1204071" indent="0" algn="ctr">
              <a:buNone/>
              <a:defRPr sz="1054"/>
            </a:lvl6pPr>
            <a:lvl7pPr marL="1444885" indent="0" algn="ctr">
              <a:buNone/>
              <a:defRPr sz="1054"/>
            </a:lvl7pPr>
            <a:lvl8pPr marL="1685698" indent="0" algn="ctr">
              <a:buNone/>
              <a:defRPr sz="1054"/>
            </a:lvl8pPr>
            <a:lvl9pPr marL="1926513" indent="0" algn="ctr">
              <a:buNone/>
              <a:defRPr sz="105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54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61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8" y="539125"/>
            <a:ext cx="1552352" cy="869488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39126"/>
            <a:ext cx="4567064" cy="86948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67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76" y="9576012"/>
            <a:ext cx="7197438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476548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938" y="1135441"/>
            <a:ext cx="5939433" cy="5335207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298" spc="-39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574" y="6665898"/>
            <a:ext cx="5939433" cy="1710002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90" cap="all" spc="157" baseline="0">
                <a:solidFill>
                  <a:schemeClr val="tx2"/>
                </a:solidFill>
                <a:latin typeface="+mj-lt"/>
              </a:defRPr>
            </a:lvl1pPr>
            <a:lvl2pPr marL="359954" indent="0" algn="ctr">
              <a:buNone/>
              <a:defRPr sz="1890"/>
            </a:lvl2pPr>
            <a:lvl3pPr marL="719907" indent="0" algn="ctr">
              <a:buNone/>
              <a:defRPr sz="1890"/>
            </a:lvl3pPr>
            <a:lvl4pPr marL="1079861" indent="0" algn="ctr">
              <a:buNone/>
              <a:defRPr sz="1575"/>
            </a:lvl4pPr>
            <a:lvl5pPr marL="1439814" indent="0" algn="ctr">
              <a:buNone/>
              <a:defRPr sz="1575"/>
            </a:lvl5pPr>
            <a:lvl6pPr marL="1799768" indent="0" algn="ctr">
              <a:buNone/>
              <a:defRPr sz="1575"/>
            </a:lvl6pPr>
            <a:lvl7pPr marL="2159721" indent="0" algn="ctr">
              <a:buNone/>
              <a:defRPr sz="1575"/>
            </a:lvl7pPr>
            <a:lvl8pPr marL="2519675" indent="0" algn="ctr">
              <a:buNone/>
              <a:defRPr sz="1575"/>
            </a:lvl8pPr>
            <a:lvl9pPr marL="2879628" indent="0" algn="ctr">
              <a:buNone/>
              <a:defRPr sz="157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13116" y="6498008"/>
            <a:ext cx="58314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071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48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76" y="9576012"/>
            <a:ext cx="7197438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476548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38" y="1135441"/>
            <a:ext cx="5939433" cy="5335207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2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938" y="6662169"/>
            <a:ext cx="5939433" cy="1710002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90" cap="all" spc="157" baseline="0">
                <a:solidFill>
                  <a:schemeClr val="tx2"/>
                </a:solidFill>
                <a:latin typeface="+mj-lt"/>
              </a:defRPr>
            </a:lvl1pPr>
            <a:lvl2pPr marL="35995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13116" y="6498008"/>
            <a:ext cx="58314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065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47938" y="428779"/>
            <a:ext cx="5939433" cy="217042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938" y="2761338"/>
            <a:ext cx="2915722" cy="601920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1650" y="2761339"/>
            <a:ext cx="2915722" cy="601920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354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47938" y="428779"/>
            <a:ext cx="5939433" cy="217042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938" y="2761813"/>
            <a:ext cx="2915722" cy="110152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75" b="0" cap="all" baseline="0">
                <a:solidFill>
                  <a:schemeClr val="tx2"/>
                </a:solidFill>
              </a:defRPr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938" y="3863339"/>
            <a:ext cx="2915722" cy="50540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1650" y="2761813"/>
            <a:ext cx="2915722" cy="110152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75" b="0" cap="all" baseline="0">
                <a:solidFill>
                  <a:schemeClr val="tx2"/>
                </a:solidFill>
              </a:defRPr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71650" y="3863339"/>
            <a:ext cx="2915722" cy="50540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179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946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6" y="9576012"/>
            <a:ext cx="7197438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476548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226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" y="0"/>
            <a:ext cx="2391971" cy="102600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385641" y="0"/>
            <a:ext cx="37796" cy="102600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4" y="889200"/>
            <a:ext cx="1889820" cy="3420004"/>
          </a:xfrm>
        </p:spPr>
        <p:txBody>
          <a:bodyPr anchor="b">
            <a:normAutofit/>
          </a:bodyPr>
          <a:lstStyle>
            <a:lvl1pPr>
              <a:defRPr sz="2834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4730" y="1094401"/>
            <a:ext cx="3833634" cy="78660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974" y="4377605"/>
            <a:ext cx="1889820" cy="505538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81">
                <a:solidFill>
                  <a:srgbClr val="FFFFFF"/>
                </a:solidFill>
              </a:defRPr>
            </a:lvl1pPr>
            <a:lvl2pPr marL="359954" indent="0">
              <a:buNone/>
              <a:defRPr sz="945"/>
            </a:lvl2pPr>
            <a:lvl3pPr marL="719907" indent="0">
              <a:buNone/>
              <a:defRPr sz="787"/>
            </a:lvl3pPr>
            <a:lvl4pPr marL="1079861" indent="0">
              <a:buNone/>
              <a:defRPr sz="709"/>
            </a:lvl4pPr>
            <a:lvl5pPr marL="1439814" indent="0">
              <a:buNone/>
              <a:defRPr sz="709"/>
            </a:lvl5pPr>
            <a:lvl6pPr marL="1799768" indent="0">
              <a:buNone/>
              <a:defRPr sz="709"/>
            </a:lvl6pPr>
            <a:lvl7pPr marL="2159721" indent="0">
              <a:buNone/>
              <a:defRPr sz="709"/>
            </a:lvl7pPr>
            <a:lvl8pPr marL="2519675" indent="0">
              <a:buNone/>
              <a:defRPr sz="709"/>
            </a:lvl8pPr>
            <a:lvl9pPr marL="2879628" indent="0">
              <a:buNone/>
              <a:defRPr sz="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74883" y="9664260"/>
            <a:ext cx="1546217" cy="546251"/>
          </a:xfrm>
        </p:spPr>
        <p:txBody>
          <a:bodyPr/>
          <a:lstStyle>
            <a:lvl1pPr algn="l">
              <a:defRPr/>
            </a:lvl1pPr>
          </a:lstStyle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34730" y="9664260"/>
            <a:ext cx="2744738" cy="54625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55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615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410009"/>
            <a:ext cx="7197438" cy="2850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353273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38" y="7592409"/>
            <a:ext cx="5972055" cy="1231202"/>
          </a:xfrm>
        </p:spPr>
        <p:txBody>
          <a:bodyPr tIns="0" bIns="0" anchor="b">
            <a:noAutofit/>
          </a:bodyPr>
          <a:lstStyle>
            <a:lvl1pPr>
              <a:defRPr sz="2834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" y="0"/>
            <a:ext cx="7199304" cy="7353273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938" y="8837291"/>
            <a:ext cx="5975430" cy="889201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72"/>
              </a:spcAft>
              <a:buNone/>
              <a:defRPr sz="1181">
                <a:solidFill>
                  <a:srgbClr val="FFFFFF"/>
                </a:solidFill>
              </a:defRPr>
            </a:lvl1pPr>
            <a:lvl2pPr marL="359954" indent="0">
              <a:buNone/>
              <a:defRPr sz="945"/>
            </a:lvl2pPr>
            <a:lvl3pPr marL="719907" indent="0">
              <a:buNone/>
              <a:defRPr sz="787"/>
            </a:lvl3pPr>
            <a:lvl4pPr marL="1079861" indent="0">
              <a:buNone/>
              <a:defRPr sz="709"/>
            </a:lvl4pPr>
            <a:lvl5pPr marL="1439814" indent="0">
              <a:buNone/>
              <a:defRPr sz="709"/>
            </a:lvl5pPr>
            <a:lvl6pPr marL="1799768" indent="0">
              <a:buNone/>
              <a:defRPr sz="709"/>
            </a:lvl6pPr>
            <a:lvl7pPr marL="2159721" indent="0">
              <a:buNone/>
              <a:defRPr sz="709"/>
            </a:lvl7pPr>
            <a:lvl8pPr marL="2519675" indent="0">
              <a:buNone/>
              <a:defRPr sz="709"/>
            </a:lvl8pPr>
            <a:lvl9pPr marL="2879628" indent="0">
              <a:buNone/>
              <a:defRPr sz="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20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507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76" y="9576012"/>
            <a:ext cx="7197438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476548"/>
            <a:ext cx="7197438" cy="9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616831"/>
            <a:ext cx="1552352" cy="861718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616831"/>
            <a:ext cx="4567064" cy="8617181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71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561897"/>
            <a:ext cx="6209407" cy="4265593"/>
          </a:xfrm>
        </p:spPr>
        <p:txBody>
          <a:bodyPr anchor="b">
            <a:normAutofit/>
          </a:bodyPr>
          <a:lstStyle>
            <a:lvl1pPr>
              <a:defRPr sz="316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6811036"/>
            <a:ext cx="6209407" cy="2244377"/>
          </a:xfrm>
        </p:spPr>
        <p:txBody>
          <a:bodyPr anchor="t">
            <a:normAutofit/>
          </a:bodyPr>
          <a:lstStyle>
            <a:lvl1pPr marL="0" indent="0">
              <a:buNone/>
              <a:defRPr sz="126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40815" indent="0">
              <a:buNone/>
              <a:defRPr sz="948">
                <a:solidFill>
                  <a:schemeClr val="tx1">
                    <a:tint val="75000"/>
                  </a:schemeClr>
                </a:solidFill>
              </a:defRPr>
            </a:lvl2pPr>
            <a:lvl3pPr marL="481628" indent="0">
              <a:buNone/>
              <a:defRPr sz="843">
                <a:solidFill>
                  <a:schemeClr val="tx1">
                    <a:tint val="75000"/>
                  </a:schemeClr>
                </a:solidFill>
              </a:defRPr>
            </a:lvl3pPr>
            <a:lvl4pPr marL="722442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4pPr>
            <a:lvl5pPr marL="963255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5pPr>
            <a:lvl6pPr marL="1204071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6pPr>
            <a:lvl7pPr marL="1444885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7pPr>
            <a:lvl8pPr marL="1685698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8pPr>
            <a:lvl9pPr marL="1926513" indent="0">
              <a:buNone/>
              <a:defRPr sz="7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70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9043" y="2736005"/>
            <a:ext cx="3059708" cy="65098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3" y="2736005"/>
            <a:ext cx="3059708" cy="65098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7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045" y="2516162"/>
            <a:ext cx="3044709" cy="12353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264" b="1"/>
            </a:lvl1pPr>
            <a:lvl2pPr marL="240815" indent="0">
              <a:buNone/>
              <a:defRPr sz="1054" b="1"/>
            </a:lvl2pPr>
            <a:lvl3pPr marL="481628" indent="0">
              <a:buNone/>
              <a:defRPr sz="948" b="1"/>
            </a:lvl3pPr>
            <a:lvl4pPr marL="722442" indent="0">
              <a:buNone/>
              <a:defRPr sz="843" b="1"/>
            </a:lvl4pPr>
            <a:lvl5pPr marL="963255" indent="0">
              <a:buNone/>
              <a:defRPr sz="843" b="1"/>
            </a:lvl5pPr>
            <a:lvl6pPr marL="1204071" indent="0">
              <a:buNone/>
              <a:defRPr sz="843" b="1"/>
            </a:lvl6pPr>
            <a:lvl7pPr marL="1444885" indent="0">
              <a:buNone/>
              <a:defRPr sz="843" b="1"/>
            </a:lvl7pPr>
            <a:lvl8pPr marL="1685698" indent="0">
              <a:buNone/>
              <a:defRPr sz="843" b="1"/>
            </a:lvl8pPr>
            <a:lvl9pPr marL="1926513" indent="0">
              <a:buNone/>
              <a:defRPr sz="84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045" y="3751461"/>
            <a:ext cx="3044709" cy="55063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5" y="2516158"/>
            <a:ext cx="3059709" cy="12352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64" b="1"/>
            </a:lvl1pPr>
            <a:lvl2pPr marL="240815" indent="0">
              <a:buNone/>
              <a:defRPr sz="1054" b="1"/>
            </a:lvl2pPr>
            <a:lvl3pPr marL="481628" indent="0">
              <a:buNone/>
              <a:defRPr sz="948" b="1"/>
            </a:lvl3pPr>
            <a:lvl4pPr marL="722442" indent="0">
              <a:buNone/>
              <a:defRPr sz="843" b="1"/>
            </a:lvl4pPr>
            <a:lvl5pPr marL="963255" indent="0">
              <a:buNone/>
              <a:defRPr sz="843" b="1"/>
            </a:lvl5pPr>
            <a:lvl6pPr marL="1204071" indent="0">
              <a:buNone/>
              <a:defRPr sz="843" b="1"/>
            </a:lvl6pPr>
            <a:lvl7pPr marL="1444885" indent="0">
              <a:buNone/>
              <a:defRPr sz="843" b="1"/>
            </a:lvl7pPr>
            <a:lvl8pPr marL="1685698" indent="0">
              <a:buNone/>
              <a:defRPr sz="843" b="1"/>
            </a:lvl8pPr>
            <a:lvl9pPr marL="1926513" indent="0">
              <a:buNone/>
              <a:defRPr sz="84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5" y="3751461"/>
            <a:ext cx="3059709" cy="55063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56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0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37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53" y="684005"/>
            <a:ext cx="2321779" cy="2393998"/>
          </a:xfrm>
        </p:spPr>
        <p:txBody>
          <a:bodyPr anchor="b">
            <a:normAutofit/>
          </a:bodyPr>
          <a:lstStyle>
            <a:lvl1pPr>
              <a:defRPr sz="168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710" y="1482004"/>
            <a:ext cx="3644652" cy="7296008"/>
          </a:xfrm>
        </p:spPr>
        <p:txBody>
          <a:bodyPr/>
          <a:lstStyle>
            <a:lvl1pPr>
              <a:defRPr sz="1686"/>
            </a:lvl1pPr>
            <a:lvl2pPr>
              <a:defRPr sz="1474"/>
            </a:lvl2pPr>
            <a:lvl3pPr>
              <a:defRPr sz="1264"/>
            </a:lvl3pPr>
            <a:lvl4pPr>
              <a:defRPr sz="1054"/>
            </a:lvl4pPr>
            <a:lvl5pPr>
              <a:defRPr sz="1054"/>
            </a:lvl5pPr>
            <a:lvl6pPr>
              <a:defRPr sz="1054"/>
            </a:lvl6pPr>
            <a:lvl7pPr>
              <a:defRPr sz="1054"/>
            </a:lvl7pPr>
            <a:lvl8pPr>
              <a:defRPr sz="1054"/>
            </a:lvl8pPr>
            <a:lvl9pPr>
              <a:defRPr sz="10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753" y="3078007"/>
            <a:ext cx="2321779" cy="570000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843"/>
            </a:lvl1pPr>
            <a:lvl2pPr marL="240815" indent="0">
              <a:buNone/>
              <a:defRPr sz="632"/>
            </a:lvl2pPr>
            <a:lvl3pPr marL="481628" indent="0">
              <a:buNone/>
              <a:defRPr sz="527"/>
            </a:lvl3pPr>
            <a:lvl4pPr marL="722442" indent="0">
              <a:buNone/>
              <a:defRPr sz="473"/>
            </a:lvl4pPr>
            <a:lvl5pPr marL="963255" indent="0">
              <a:buNone/>
              <a:defRPr sz="473"/>
            </a:lvl5pPr>
            <a:lvl6pPr marL="1204071" indent="0">
              <a:buNone/>
              <a:defRPr sz="473"/>
            </a:lvl6pPr>
            <a:lvl7pPr marL="1444885" indent="0">
              <a:buNone/>
              <a:defRPr sz="473"/>
            </a:lvl7pPr>
            <a:lvl8pPr marL="1685698" indent="0">
              <a:buNone/>
              <a:defRPr sz="473"/>
            </a:lvl8pPr>
            <a:lvl9pPr marL="1926513" indent="0">
              <a:buNone/>
              <a:defRPr sz="4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7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53" y="684002"/>
            <a:ext cx="2321779" cy="2394003"/>
          </a:xfrm>
        </p:spPr>
        <p:txBody>
          <a:bodyPr anchor="b">
            <a:normAutofit/>
          </a:bodyPr>
          <a:lstStyle>
            <a:lvl1pPr>
              <a:defRPr sz="168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59710" y="1482004"/>
            <a:ext cx="3644652" cy="7296008"/>
          </a:xfrm>
        </p:spPr>
        <p:txBody>
          <a:bodyPr/>
          <a:lstStyle>
            <a:lvl1pPr marL="0" indent="0">
              <a:buNone/>
              <a:defRPr sz="1686"/>
            </a:lvl1pPr>
            <a:lvl2pPr marL="240815" indent="0">
              <a:buNone/>
              <a:defRPr sz="1474"/>
            </a:lvl2pPr>
            <a:lvl3pPr marL="481628" indent="0">
              <a:buNone/>
              <a:defRPr sz="1264"/>
            </a:lvl3pPr>
            <a:lvl4pPr marL="722442" indent="0">
              <a:buNone/>
              <a:defRPr sz="1054"/>
            </a:lvl4pPr>
            <a:lvl5pPr marL="963255" indent="0">
              <a:buNone/>
              <a:defRPr sz="1054"/>
            </a:lvl5pPr>
            <a:lvl6pPr marL="1204071" indent="0">
              <a:buNone/>
              <a:defRPr sz="1054"/>
            </a:lvl6pPr>
            <a:lvl7pPr marL="1444885" indent="0">
              <a:buNone/>
              <a:defRPr sz="1054"/>
            </a:lvl7pPr>
            <a:lvl8pPr marL="1685698" indent="0">
              <a:buNone/>
              <a:defRPr sz="1054"/>
            </a:lvl8pPr>
            <a:lvl9pPr marL="1926513" indent="0">
              <a:buNone/>
              <a:defRPr sz="105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753" y="3078008"/>
            <a:ext cx="2321779" cy="5700007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843"/>
            </a:lvl1pPr>
            <a:lvl2pPr marL="240815" indent="0">
              <a:buNone/>
              <a:defRPr sz="632"/>
            </a:lvl2pPr>
            <a:lvl3pPr marL="481628" indent="0">
              <a:buNone/>
              <a:defRPr sz="527"/>
            </a:lvl3pPr>
            <a:lvl4pPr marL="722442" indent="0">
              <a:buNone/>
              <a:defRPr sz="473"/>
            </a:lvl4pPr>
            <a:lvl5pPr marL="963255" indent="0">
              <a:buNone/>
              <a:defRPr sz="473"/>
            </a:lvl5pPr>
            <a:lvl6pPr marL="1204071" indent="0">
              <a:buNone/>
              <a:defRPr sz="473"/>
            </a:lvl6pPr>
            <a:lvl7pPr marL="1444885" indent="0">
              <a:buNone/>
              <a:defRPr sz="473"/>
            </a:lvl7pPr>
            <a:lvl8pPr marL="1685698" indent="0">
              <a:buNone/>
              <a:defRPr sz="473"/>
            </a:lvl8pPr>
            <a:lvl9pPr marL="1926513" indent="0">
              <a:buNone/>
              <a:defRPr sz="4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86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9045" y="547204"/>
            <a:ext cx="6209407" cy="1983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045" y="2736005"/>
            <a:ext cx="6209407" cy="6509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5" y="9509514"/>
            <a:ext cx="1619845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4" y="9509514"/>
            <a:ext cx="2429769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8606" y="9509514"/>
            <a:ext cx="1619845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91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81628" rtl="0" eaLnBrk="1" latinLnBrk="0" hangingPunct="1">
        <a:lnSpc>
          <a:spcPct val="90000"/>
        </a:lnSpc>
        <a:spcBef>
          <a:spcPct val="0"/>
        </a:spcBef>
        <a:buNone/>
        <a:defRPr kumimoji="1" sz="23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407" indent="-120407" algn="l" defTabSz="481628" rtl="0" eaLnBrk="1" latinLnBrk="0" hangingPunct="1">
        <a:lnSpc>
          <a:spcPct val="90000"/>
        </a:lnSpc>
        <a:spcBef>
          <a:spcPts val="527"/>
        </a:spcBef>
        <a:buFont typeface="Wingdings 2" pitchFamily="18" charset="2"/>
        <a:buChar char=""/>
        <a:defRPr kumimoji="1" sz="1474" kern="1200">
          <a:solidFill>
            <a:schemeClr val="tx1"/>
          </a:solidFill>
          <a:latin typeface="+mn-lt"/>
          <a:ea typeface="+mn-ea"/>
          <a:cs typeface="+mn-cs"/>
        </a:defRPr>
      </a:lvl1pPr>
      <a:lvl2pPr marL="361220" indent="-120407" algn="l" defTabSz="481628" rtl="0" eaLnBrk="1" latinLnBrk="0" hangingPunct="1">
        <a:lnSpc>
          <a:spcPct val="90000"/>
        </a:lnSpc>
        <a:spcBef>
          <a:spcPts val="263"/>
        </a:spcBef>
        <a:buFont typeface="Wingdings 2" pitchFamily="18" charset="2"/>
        <a:buChar char=""/>
        <a:defRPr kumimoji="1" sz="1264" kern="1200">
          <a:solidFill>
            <a:schemeClr val="tx1"/>
          </a:solidFill>
          <a:latin typeface="+mn-lt"/>
          <a:ea typeface="+mn-ea"/>
          <a:cs typeface="+mn-cs"/>
        </a:defRPr>
      </a:lvl2pPr>
      <a:lvl3pPr marL="602035" indent="-120407" algn="l" defTabSz="481628" rtl="0" eaLnBrk="1" latinLnBrk="0" hangingPunct="1">
        <a:lnSpc>
          <a:spcPct val="90000"/>
        </a:lnSpc>
        <a:spcBef>
          <a:spcPts val="263"/>
        </a:spcBef>
        <a:buFont typeface="Wingdings 2" pitchFamily="18" charset="2"/>
        <a:buChar char=""/>
        <a:defRPr kumimoji="1" sz="1054" kern="1200">
          <a:solidFill>
            <a:schemeClr val="tx1"/>
          </a:solidFill>
          <a:latin typeface="+mn-lt"/>
          <a:ea typeface="+mn-ea"/>
          <a:cs typeface="+mn-cs"/>
        </a:defRPr>
      </a:lvl3pPr>
      <a:lvl4pPr marL="842849" indent="-120407" algn="l" defTabSz="481628" rtl="0" eaLnBrk="1" latinLnBrk="0" hangingPunct="1">
        <a:lnSpc>
          <a:spcPct val="90000"/>
        </a:lnSpc>
        <a:spcBef>
          <a:spcPts val="263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4pPr>
      <a:lvl5pPr marL="1083663" indent="-120407" algn="l" defTabSz="481628" rtl="0" eaLnBrk="1" latinLnBrk="0" hangingPunct="1">
        <a:lnSpc>
          <a:spcPct val="90000"/>
        </a:lnSpc>
        <a:spcBef>
          <a:spcPts val="263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5pPr>
      <a:lvl6pPr marL="1324477" indent="-120407" algn="l" defTabSz="481628" rtl="0" eaLnBrk="1" latinLnBrk="0" hangingPunct="1">
        <a:spcBef>
          <a:spcPct val="20000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6pPr>
      <a:lvl7pPr marL="1565291" indent="-120407" algn="l" defTabSz="481628" rtl="0" eaLnBrk="1" latinLnBrk="0" hangingPunct="1">
        <a:spcBef>
          <a:spcPct val="20000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7pPr>
      <a:lvl8pPr marL="1806106" indent="-120407" algn="l" defTabSz="481628" rtl="0" eaLnBrk="1" latinLnBrk="0" hangingPunct="1">
        <a:spcBef>
          <a:spcPct val="20000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8pPr>
      <a:lvl9pPr marL="2046920" indent="-120407" algn="l" defTabSz="481628" rtl="0" eaLnBrk="1" latinLnBrk="0" hangingPunct="1">
        <a:spcBef>
          <a:spcPct val="20000"/>
        </a:spcBef>
        <a:buFont typeface="Wingdings 2" pitchFamily="18" charset="2"/>
        <a:buChar char=""/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1pPr>
      <a:lvl2pPr marL="240815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2pPr>
      <a:lvl3pPr marL="481628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3pPr>
      <a:lvl4pPr marL="722442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4pPr>
      <a:lvl5pPr marL="963255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5pPr>
      <a:lvl6pPr marL="1204071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6pPr>
      <a:lvl7pPr marL="1444885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7pPr>
      <a:lvl8pPr marL="1685698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8pPr>
      <a:lvl9pPr marL="1926513" algn="l" defTabSz="481628" rtl="0" eaLnBrk="1" latinLnBrk="0" hangingPunct="1">
        <a:defRPr kumimoji="1" sz="9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576012"/>
            <a:ext cx="7199314" cy="684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476547"/>
            <a:ext cx="7199314" cy="987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7938" y="428779"/>
            <a:ext cx="5939433" cy="21704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938" y="2761338"/>
            <a:ext cx="5939434" cy="60192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7939" y="9664260"/>
            <a:ext cx="1459863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rgbClr val="FFFFFF"/>
                </a:solidFill>
              </a:defRPr>
            </a:lvl1pPr>
          </a:lstStyle>
          <a:p>
            <a:fld id="{803A35C5-A4AF-4987-B4C7-6F2DC6E9EF3D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6674" y="9664260"/>
            <a:ext cx="2847841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46170" y="9664260"/>
            <a:ext cx="774744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7">
                <a:solidFill>
                  <a:srgbClr val="FFFFFF"/>
                </a:solidFill>
              </a:defRPr>
            </a:lvl1pPr>
          </a:lstStyle>
          <a:p>
            <a:fld id="{E701737D-05BB-4A5B-A15C-0F3219EB8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04775" y="2599929"/>
            <a:ext cx="58854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09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719907" rtl="0" eaLnBrk="1" latinLnBrk="0" hangingPunct="1">
        <a:lnSpc>
          <a:spcPct val="85000"/>
        </a:lnSpc>
        <a:spcBef>
          <a:spcPct val="0"/>
        </a:spcBef>
        <a:buNone/>
        <a:defRPr kumimoji="1" sz="3779" kern="1200" spc="-39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71991" indent="-71991" algn="l" defTabSz="719907" rtl="0" eaLnBrk="1" latinLnBrk="0" hangingPunct="1">
        <a:lnSpc>
          <a:spcPct val="90000"/>
        </a:lnSpc>
        <a:spcBef>
          <a:spcPts val="945"/>
        </a:spcBef>
        <a:spcAft>
          <a:spcPts val="157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5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02361" indent="-143981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46342" indent="-143981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90324" indent="-143981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34305" indent="-143981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66030" indent="-179977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023490" indent="-179977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80950" indent="-179977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338410" indent="-179977" algn="l" defTabSz="719907" rtl="0" eaLnBrk="1" latinLnBrk="0" hangingPunct="1">
        <a:lnSpc>
          <a:spcPct val="90000"/>
        </a:lnSpc>
        <a:spcBef>
          <a:spcPts val="157"/>
        </a:spcBef>
        <a:spcAft>
          <a:spcPts val="315"/>
        </a:spcAft>
        <a:buClr>
          <a:schemeClr val="accent1"/>
        </a:buClr>
        <a:buFont typeface="Calibri" pitchFamily="34" charset="0"/>
        <a:buChar char="◦"/>
        <a:defRPr kumimoji="1" sz="110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lgpos.task-asp.net/cu/270008/ea/residents/procedures/apply/bd8ce84a-ce85-4896-af01-542c23cefb36/start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5809F36-CBF3-48E1-A984-F68FFB67DA1A}"/>
              </a:ext>
            </a:extLst>
          </p:cNvPr>
          <p:cNvCxnSpPr>
            <a:cxnSpLocks/>
          </p:cNvCxnSpPr>
          <p:nvPr/>
        </p:nvCxnSpPr>
        <p:spPr>
          <a:xfrm flipH="1">
            <a:off x="116098" y="5265222"/>
            <a:ext cx="3428684" cy="847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3F1273F-B4CA-4693-978D-A40A4377128C}"/>
              </a:ext>
            </a:extLst>
          </p:cNvPr>
          <p:cNvSpPr/>
          <p:nvPr/>
        </p:nvSpPr>
        <p:spPr>
          <a:xfrm>
            <a:off x="-60995" y="8847012"/>
            <a:ext cx="7532722" cy="1442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8C59F1F-36E9-4C5F-BD74-009F15157334}"/>
              </a:ext>
            </a:extLst>
          </p:cNvPr>
          <p:cNvCxnSpPr>
            <a:cxnSpLocks/>
          </p:cNvCxnSpPr>
          <p:nvPr/>
        </p:nvCxnSpPr>
        <p:spPr>
          <a:xfrm flipH="1">
            <a:off x="116098" y="4254937"/>
            <a:ext cx="3428684" cy="847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 rot="19955869">
            <a:off x="-345571" y="-2926758"/>
            <a:ext cx="7246938" cy="5445848"/>
          </a:xfrm>
          <a:prstGeom prst="rect">
            <a:avLst/>
          </a:prstGeom>
          <a:solidFill>
            <a:srgbClr val="AE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1A350E4-4737-4946-8B78-70A4D13EF477}"/>
              </a:ext>
            </a:extLst>
          </p:cNvPr>
          <p:cNvSpPr txBox="1"/>
          <p:nvPr/>
        </p:nvSpPr>
        <p:spPr>
          <a:xfrm>
            <a:off x="10376" y="438443"/>
            <a:ext cx="6112847" cy="1326105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医療機関向け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障がい者雇用セミナー</a:t>
            </a:r>
            <a:endParaRPr lang="ja-JP" altLang="en-US" sz="36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3B31E09-10E1-47D0-B46A-94A5555DFA42}"/>
              </a:ext>
            </a:extLst>
          </p:cNvPr>
          <p:cNvSpPr txBox="1"/>
          <p:nvPr/>
        </p:nvSpPr>
        <p:spPr>
          <a:xfrm>
            <a:off x="984021" y="2810108"/>
            <a:ext cx="1368422" cy="433553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pPr algn="ctr"/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参加無料</a:t>
            </a:r>
            <a:endParaRPr lang="ja-JP" altLang="en-US" sz="1400" dirty="0">
              <a:solidFill>
                <a:srgbClr val="FF0000"/>
              </a:solidFill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A214821-402B-4752-9D3B-9465BE3273B3}"/>
              </a:ext>
            </a:extLst>
          </p:cNvPr>
          <p:cNvSpPr txBox="1"/>
          <p:nvPr/>
        </p:nvSpPr>
        <p:spPr>
          <a:xfrm>
            <a:off x="605996" y="2354512"/>
            <a:ext cx="2808863" cy="433553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pPr algn="ctr"/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定員：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名（申込先着順）</a:t>
            </a:r>
            <a:endParaRPr lang="ja-JP" altLang="en-US" sz="14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C9B953-6685-4719-9FBC-C39426EF3384}"/>
              </a:ext>
            </a:extLst>
          </p:cNvPr>
          <p:cNvSpPr/>
          <p:nvPr/>
        </p:nvSpPr>
        <p:spPr>
          <a:xfrm>
            <a:off x="276118" y="6218128"/>
            <a:ext cx="6794339" cy="5440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9BE6EBC-5702-43BB-BBC5-21395B4E0186}"/>
              </a:ext>
            </a:extLst>
          </p:cNvPr>
          <p:cNvCxnSpPr>
            <a:cxnSpLocks/>
          </p:cNvCxnSpPr>
          <p:nvPr/>
        </p:nvCxnSpPr>
        <p:spPr>
          <a:xfrm>
            <a:off x="3599656" y="3486060"/>
            <a:ext cx="9634" cy="5166598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AA23B41-5872-4D86-8D00-3129604CAA46}"/>
              </a:ext>
            </a:extLst>
          </p:cNvPr>
          <p:cNvSpPr txBox="1"/>
          <p:nvPr/>
        </p:nvSpPr>
        <p:spPr>
          <a:xfrm>
            <a:off x="1344727" y="4008332"/>
            <a:ext cx="745759" cy="4643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lIns="36000" tIns="108000" rIns="36000" bIns="108000" rtlCol="0" anchor="ctr">
            <a:spAutoFit/>
          </a:bodyPr>
          <a:lstStyle/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</a:t>
            </a:r>
            <a:endParaRPr lang="ja-JP" altLang="en-US" sz="16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8D2F529-194E-469E-8B81-8F005D9555AD}"/>
              </a:ext>
            </a:extLst>
          </p:cNvPr>
          <p:cNvSpPr txBox="1"/>
          <p:nvPr/>
        </p:nvSpPr>
        <p:spPr>
          <a:xfrm>
            <a:off x="1369966" y="5064674"/>
            <a:ext cx="745759" cy="4643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lIns="36000" tIns="108000" rIns="36000" bIns="108000" rtlCol="0" anchor="ctr">
            <a:spAutoFit/>
          </a:bodyPr>
          <a:lstStyle/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会場</a:t>
            </a:r>
            <a:endParaRPr lang="ja-JP" altLang="en-US" sz="16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DF8F925-B922-4117-86C0-B29D974426E0}"/>
              </a:ext>
            </a:extLst>
          </p:cNvPr>
          <p:cNvSpPr txBox="1"/>
          <p:nvPr/>
        </p:nvSpPr>
        <p:spPr>
          <a:xfrm>
            <a:off x="116099" y="4379468"/>
            <a:ext cx="3409414" cy="648997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pPr algn="ctr"/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13:30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16:40</a:t>
            </a:r>
          </a:p>
          <a:p>
            <a:pPr algn="ctr"/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受付開始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13:00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～</a:t>
            </a:r>
            <a:endParaRPr lang="ja-JP" altLang="en-US" sz="14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1DA4C5D-E0CB-4B76-81CF-CDEE07FBDDC2}"/>
              </a:ext>
            </a:extLst>
          </p:cNvPr>
          <p:cNvSpPr txBox="1"/>
          <p:nvPr/>
        </p:nvSpPr>
        <p:spPr>
          <a:xfrm>
            <a:off x="85070" y="5398473"/>
            <a:ext cx="3450078" cy="802885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pPr algn="ctr"/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エル・おおさか（大阪府立労働センター）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本館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階セミナールーム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(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大阪市中央区北浜東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3-14)</a:t>
            </a:r>
            <a:endParaRPr lang="ja-JP" altLang="en-US" sz="12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F7E93B1E-669C-4566-94B3-2A71663FEC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58" y="6221028"/>
            <a:ext cx="2603415" cy="1956550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E66D636-690E-4BF3-A068-9482CF9B672B}"/>
              </a:ext>
            </a:extLst>
          </p:cNvPr>
          <p:cNvSpPr txBox="1"/>
          <p:nvPr/>
        </p:nvSpPr>
        <p:spPr>
          <a:xfrm>
            <a:off x="3643906" y="3845321"/>
            <a:ext cx="3617598" cy="4364309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＊「医療業界での障がい者雇用状況」　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大阪府障がい者雇用促進センター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           上席調査役　石田　兼二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＊事例紹介①</a:t>
            </a: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医療法人 聖和錦秀会　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阪和いずみ病院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　看護部　部長　三木　洋子　氏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＊事例紹介②</a:t>
            </a: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医療法人 徳洲会　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野崎徳洲会病院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総務課　課長補佐　碓井　啓扶　氏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＊事例紹介③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社会医療法人 ペガサス　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馬場記念病院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               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理事　田中　恭子　氏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＊質疑応答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D86EF8E-F45E-446C-AC40-F11C6E1DCC4B}"/>
              </a:ext>
            </a:extLst>
          </p:cNvPr>
          <p:cNvSpPr txBox="1"/>
          <p:nvPr/>
        </p:nvSpPr>
        <p:spPr>
          <a:xfrm>
            <a:off x="541978" y="8765556"/>
            <a:ext cx="1777428" cy="43355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lIns="0" tIns="108000" rIns="144000" bIns="108000" rtlCol="0" anchor="ctr">
            <a:spAutoFit/>
          </a:bodyPr>
          <a:lstStyle/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　大阪府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2CAC197-566B-4512-B3B4-32ADC7DD21F2}"/>
              </a:ext>
            </a:extLst>
          </p:cNvPr>
          <p:cNvSpPr txBox="1"/>
          <p:nvPr/>
        </p:nvSpPr>
        <p:spPr>
          <a:xfrm>
            <a:off x="395469" y="9151451"/>
            <a:ext cx="6642479" cy="1079884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問合せ先　大阪府障がい者雇用促進センター</a:t>
            </a: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（大阪府 商工労働部 雇用推進室 就業促進課 障がい者雇用促進ｸﾞﾙｰﾌﾟ）</a:t>
            </a: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06-6360-9077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06-6360-9079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shugyosokushin-g04@gbox.pref.osaka.lg.jp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　　　　　</a:t>
            </a: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5472B693-E1FF-4124-9868-6CA0DAA12784}"/>
              </a:ext>
            </a:extLst>
          </p:cNvPr>
          <p:cNvCxnSpPr>
            <a:cxnSpLocks/>
          </p:cNvCxnSpPr>
          <p:nvPr/>
        </p:nvCxnSpPr>
        <p:spPr>
          <a:xfrm flipV="1">
            <a:off x="-93074" y="8709008"/>
            <a:ext cx="7532722" cy="6186"/>
          </a:xfrm>
          <a:prstGeom prst="line">
            <a:avLst/>
          </a:prstGeom>
          <a:ln w="34925">
            <a:solidFill>
              <a:srgbClr val="33CC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0A412DFC-0D99-4F5D-A044-6A14C967912C}"/>
              </a:ext>
            </a:extLst>
          </p:cNvPr>
          <p:cNvCxnSpPr>
            <a:cxnSpLocks/>
          </p:cNvCxnSpPr>
          <p:nvPr/>
        </p:nvCxnSpPr>
        <p:spPr>
          <a:xfrm flipH="1">
            <a:off x="3708858" y="3713503"/>
            <a:ext cx="33851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017B5F6-AB8F-472F-837E-95BDE495B7DD}"/>
              </a:ext>
            </a:extLst>
          </p:cNvPr>
          <p:cNvSpPr txBox="1"/>
          <p:nvPr/>
        </p:nvSpPr>
        <p:spPr>
          <a:xfrm>
            <a:off x="4771647" y="3486060"/>
            <a:ext cx="1290954" cy="4643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lIns="36000" tIns="108000" rIns="36000" bIns="108000" rtlCol="0" anchor="ctr">
            <a:spAutoFit/>
          </a:bodyPr>
          <a:lstStyle/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プログラム</a:t>
            </a:r>
            <a:endParaRPr lang="ja-JP" altLang="en-US" sz="16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176DD939-3C37-4C85-9225-B5696364E3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421" y="3318655"/>
            <a:ext cx="637351" cy="637351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F1475BE5-D7CD-4513-889F-11E1D0841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6731" y="8014301"/>
            <a:ext cx="969235" cy="559404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C610E50-D285-40E5-AC33-8A9FF96A6A19}"/>
              </a:ext>
            </a:extLst>
          </p:cNvPr>
          <p:cNvSpPr txBox="1"/>
          <p:nvPr/>
        </p:nvSpPr>
        <p:spPr>
          <a:xfrm>
            <a:off x="309762" y="1756365"/>
            <a:ext cx="4512565" cy="648997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対象：障がい者雇用に関心のある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府内医療機関の人事・労務担当者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六角形 45">
            <a:extLst>
              <a:ext uri="{FF2B5EF4-FFF2-40B4-BE49-F238E27FC236}">
                <a16:creationId xmlns:a16="http://schemas.microsoft.com/office/drawing/2014/main" id="{D8DEB1C1-B0C4-4431-AFCF-9D7243CD603D}"/>
              </a:ext>
            </a:extLst>
          </p:cNvPr>
          <p:cNvSpPr/>
          <p:nvPr/>
        </p:nvSpPr>
        <p:spPr>
          <a:xfrm rot="20000754">
            <a:off x="5955393" y="2058994"/>
            <a:ext cx="1211913" cy="1072320"/>
          </a:xfrm>
          <a:prstGeom prst="hexagon">
            <a:avLst/>
          </a:prstGeom>
          <a:noFill/>
          <a:ln w="317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BEBACC1-E637-44E7-955D-7CCFDD80960D}"/>
              </a:ext>
            </a:extLst>
          </p:cNvPr>
          <p:cNvSpPr txBox="1"/>
          <p:nvPr/>
        </p:nvSpPr>
        <p:spPr>
          <a:xfrm>
            <a:off x="-89516" y="8141968"/>
            <a:ext cx="4276224" cy="710552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Osaka Metro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谷町線・京阪電鉄「天満橋駅」より西へ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300m</a:t>
            </a: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Osaka Metro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堺筋線・京阪電鉄「北浜駅」より東へ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500m</a:t>
            </a:r>
          </a:p>
          <a:p>
            <a:pPr algn="ctr"/>
            <a:endParaRPr lang="ja-JP" altLang="en-US" sz="12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斜め縞 5">
            <a:extLst>
              <a:ext uri="{FF2B5EF4-FFF2-40B4-BE49-F238E27FC236}">
                <a16:creationId xmlns:a16="http://schemas.microsoft.com/office/drawing/2014/main" id="{D4E470BD-E805-4710-AEB4-472FFC4E9A29}"/>
              </a:ext>
            </a:extLst>
          </p:cNvPr>
          <p:cNvSpPr/>
          <p:nvPr/>
        </p:nvSpPr>
        <p:spPr>
          <a:xfrm rot="21384675">
            <a:off x="1509288" y="114058"/>
            <a:ext cx="7450243" cy="3286760"/>
          </a:xfrm>
          <a:prstGeom prst="diagStripe">
            <a:avLst>
              <a:gd name="adj" fmla="val 971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六角形 4">
            <a:extLst>
              <a:ext uri="{FF2B5EF4-FFF2-40B4-BE49-F238E27FC236}">
                <a16:creationId xmlns:a16="http://schemas.microsoft.com/office/drawing/2014/main" id="{8067594E-870B-4033-AA58-7664DACC826A}"/>
              </a:ext>
            </a:extLst>
          </p:cNvPr>
          <p:cNvSpPr/>
          <p:nvPr/>
        </p:nvSpPr>
        <p:spPr>
          <a:xfrm rot="20000754">
            <a:off x="3621223" y="1679472"/>
            <a:ext cx="1530861" cy="1379479"/>
          </a:xfrm>
          <a:prstGeom prst="hexagon">
            <a:avLst/>
          </a:prstGeom>
          <a:solidFill>
            <a:srgbClr val="CCECFF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968FBAD-6DB6-4C00-87BC-CAE7AEBB0C00}"/>
              </a:ext>
            </a:extLst>
          </p:cNvPr>
          <p:cNvSpPr txBox="1"/>
          <p:nvPr/>
        </p:nvSpPr>
        <p:spPr>
          <a:xfrm>
            <a:off x="3632064" y="1735722"/>
            <a:ext cx="1486497" cy="1326105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pPr algn="ctr"/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開催日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2025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年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1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17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日（金）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4" name="六角形 33">
            <a:extLst>
              <a:ext uri="{FF2B5EF4-FFF2-40B4-BE49-F238E27FC236}">
                <a16:creationId xmlns:a16="http://schemas.microsoft.com/office/drawing/2014/main" id="{B8D98716-2904-44CE-9130-111C2A5021B9}"/>
              </a:ext>
            </a:extLst>
          </p:cNvPr>
          <p:cNvSpPr/>
          <p:nvPr/>
        </p:nvSpPr>
        <p:spPr>
          <a:xfrm rot="20000754">
            <a:off x="4573106" y="-52496"/>
            <a:ext cx="2397817" cy="2146105"/>
          </a:xfrm>
          <a:prstGeom prst="hexagon">
            <a:avLst/>
          </a:prstGeom>
          <a:solidFill>
            <a:srgbClr val="CCECFF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AB98DF9-72CF-4A9A-BD24-8771B0A1EABC}"/>
              </a:ext>
            </a:extLst>
          </p:cNvPr>
          <p:cNvSpPr txBox="1"/>
          <p:nvPr/>
        </p:nvSpPr>
        <p:spPr>
          <a:xfrm>
            <a:off x="4850472" y="238016"/>
            <a:ext cx="1918789" cy="1572326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障がい者を多く雇用し、戦力化している医療機関の事例を紹介するセミナーです。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医療機関で障がい者雇用を進めていくための、ヒントや気づきを得るために、ぜひご参加ください。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9" name="斜め縞 48">
            <a:extLst>
              <a:ext uri="{FF2B5EF4-FFF2-40B4-BE49-F238E27FC236}">
                <a16:creationId xmlns:a16="http://schemas.microsoft.com/office/drawing/2014/main" id="{C9EFEFF8-6267-48BC-9F4D-909ECB5399DA}"/>
              </a:ext>
            </a:extLst>
          </p:cNvPr>
          <p:cNvSpPr/>
          <p:nvPr/>
        </p:nvSpPr>
        <p:spPr>
          <a:xfrm rot="12890790" flipH="1">
            <a:off x="-687942" y="1910502"/>
            <a:ext cx="2488982" cy="1311745"/>
          </a:xfrm>
          <a:prstGeom prst="diagStripe">
            <a:avLst>
              <a:gd name="adj" fmla="val 925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ECAAE50-B181-4102-956E-9EC7409DF1BA}"/>
              </a:ext>
            </a:extLst>
          </p:cNvPr>
          <p:cNvSpPr txBox="1"/>
          <p:nvPr/>
        </p:nvSpPr>
        <p:spPr>
          <a:xfrm>
            <a:off x="3168702" y="2932780"/>
            <a:ext cx="3129909" cy="587441"/>
          </a:xfrm>
          <a:prstGeom prst="rect">
            <a:avLst/>
          </a:prstGeom>
          <a:noFill/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申込締切：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日（水）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申込方法は裏面をご覧ください。</a:t>
            </a:r>
            <a:endParaRPr lang="ja-JP" altLang="en-US" sz="12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52EFDDB0-3646-494B-9517-97F312FC83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4" y="83235"/>
            <a:ext cx="943107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31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5475EC9F-7A8F-4373-9F00-C088E9497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26" y="5177172"/>
            <a:ext cx="6799120" cy="2411942"/>
          </a:xfrm>
          <a:prstGeom prst="rect">
            <a:avLst/>
          </a:prstGeom>
          <a:noFill/>
          <a:ln w="38100" cap="rnd" cmpd="sng">
            <a:solidFill>
              <a:schemeClr val="accent1">
                <a:lumMod val="75000"/>
              </a:schemeClr>
            </a:solidFill>
            <a:bevel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申込方法</a:t>
            </a: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14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619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19" b="1" u="sng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「大阪府インターネット申請・申込みサービス」よりお申込みください。</a:t>
            </a:r>
            <a:endParaRPr lang="en-US" altLang="ja-JP" sz="1619" b="1" u="sng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259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08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https://lgpos.task-asp.net/cu/270008/ea/residents/procedures/apply/bd8ce84a-ce85-4896-af01-542c23cefb36/start</a:t>
            </a:r>
            <a:endParaRPr lang="en-US" altLang="ja-JP" sz="108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08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lang="ja-JP" altLang="en-US" sz="1259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コード）</a:t>
            </a:r>
            <a:endParaRPr lang="en-US" altLang="ja-JP" sz="1259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59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59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endParaRPr lang="en-US" altLang="ja-JP" sz="125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5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5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5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F481817-E93C-48C9-9A0E-4678B73E66D7}"/>
              </a:ext>
            </a:extLst>
          </p:cNvPr>
          <p:cNvSpPr txBox="1"/>
          <p:nvPr/>
        </p:nvSpPr>
        <p:spPr>
          <a:xfrm>
            <a:off x="1115444" y="6246310"/>
            <a:ext cx="5864722" cy="1193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■申請完了の旨の画面が出れば、正常に受付できています。受付完了時にメールは届きません。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■お申込みいただいた個人情報は、本セミナーの運営にのみ利用させていただきます。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手話通訳が必要な場合や車椅子で参加される場合等は、事前にお申し出ください。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■インターネットによる申し込みが難しい場合は、下記「参加申込書」に記入のうえ、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問合せ先（表面）あてに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でお申し込みください。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656" dirty="0"/>
          </a:p>
        </p:txBody>
      </p:sp>
      <p:grpSp>
        <p:nvGrpSpPr>
          <p:cNvPr id="20" name="グループ化 20">
            <a:extLst>
              <a:ext uri="{FF2B5EF4-FFF2-40B4-BE49-F238E27FC236}">
                <a16:creationId xmlns:a16="http://schemas.microsoft.com/office/drawing/2014/main" id="{94665B27-D0D1-477A-B4C9-9706B343234B}"/>
              </a:ext>
            </a:extLst>
          </p:cNvPr>
          <p:cNvGrpSpPr>
            <a:grpSpLocks/>
          </p:cNvGrpSpPr>
          <p:nvPr/>
        </p:nvGrpSpPr>
        <p:grpSpPr bwMode="auto">
          <a:xfrm>
            <a:off x="4302773" y="7212657"/>
            <a:ext cx="2574685" cy="260677"/>
            <a:chOff x="1413749" y="7900420"/>
            <a:chExt cx="2673835" cy="216930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BC0FFD22-04C0-4C57-A945-95BFE24D198F}"/>
                </a:ext>
              </a:extLst>
            </p:cNvPr>
            <p:cNvSpPr/>
            <p:nvPr/>
          </p:nvSpPr>
          <p:spPr>
            <a:xfrm>
              <a:off x="1413749" y="7900426"/>
              <a:ext cx="2177597" cy="21692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411287">
                <a:lnSpc>
                  <a:spcPct val="150000"/>
                </a:lnSpc>
                <a:defRPr/>
              </a:pPr>
              <a:r>
                <a:rPr lang="ja-JP" altLang="en-US" sz="1080" kern="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　</a:t>
              </a:r>
              <a:r>
                <a:rPr lang="ja-JP" altLang="en-US" sz="1080" kern="0" dirty="0" err="1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障がい</a:t>
              </a:r>
              <a:r>
                <a:rPr lang="ja-JP" altLang="en-US" sz="1080" kern="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者雇用セミナー</a:t>
              </a: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3D752AA2-6B41-4D4C-B3D8-0277BA6B646C}"/>
                </a:ext>
              </a:extLst>
            </p:cNvPr>
            <p:cNvSpPr/>
            <p:nvPr/>
          </p:nvSpPr>
          <p:spPr>
            <a:xfrm>
              <a:off x="3585062" y="7900420"/>
              <a:ext cx="502522" cy="21692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411287">
                <a:defRPr/>
              </a:pPr>
              <a:r>
                <a:rPr lang="ja-JP" altLang="en-US" sz="1080" b="1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検索</a:t>
              </a:r>
            </a:p>
          </p:txBody>
        </p:sp>
      </p:grp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5577E51C-0F85-4C29-8474-53C66FD73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457725"/>
              </p:ext>
            </p:extLst>
          </p:nvPr>
        </p:nvGraphicFramePr>
        <p:xfrm>
          <a:off x="364057" y="8039461"/>
          <a:ext cx="6493051" cy="2082408"/>
        </p:xfrm>
        <a:graphic>
          <a:graphicData uri="http://schemas.openxmlformats.org/drawingml/2006/table">
            <a:tbl>
              <a:tblPr firstRow="1" bandRow="1"/>
              <a:tblGrid>
                <a:gridCol w="1307225">
                  <a:extLst>
                    <a:ext uri="{9D8B030D-6E8A-4147-A177-3AD203B41FA5}">
                      <a16:colId xmlns:a16="http://schemas.microsoft.com/office/drawing/2014/main" val="3116507931"/>
                    </a:ext>
                  </a:extLst>
                </a:gridCol>
                <a:gridCol w="5185826">
                  <a:extLst>
                    <a:ext uri="{9D8B030D-6E8A-4147-A177-3AD203B41FA5}">
                      <a16:colId xmlns:a16="http://schemas.microsoft.com/office/drawing/2014/main" val="3083657349"/>
                    </a:ext>
                  </a:extLst>
                </a:gridCol>
              </a:tblGrid>
              <a:tr h="2531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企業名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3928479114"/>
                  </a:ext>
                </a:extLst>
              </a:tr>
              <a:tr h="4078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所在地</a:t>
                      </a:r>
                    </a:p>
                  </a:txBody>
                  <a:tcPr marL="82257" marR="82257" marT="41128" marB="411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（〒　　　</a:t>
                      </a:r>
                      <a:r>
                        <a:rPr kumimoji="1" lang="en-US" altLang="ja-JP" sz="10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kumimoji="1" lang="ja-JP" altLang="en-US" sz="10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）</a:t>
                      </a:r>
                      <a:endParaRPr kumimoji="1" lang="en-US" altLang="ja-JP" sz="10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926892271"/>
                  </a:ext>
                </a:extLst>
              </a:tr>
              <a:tr h="2127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連絡先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TEL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3022298478"/>
                  </a:ext>
                </a:extLst>
              </a:tr>
              <a:tr h="2643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所属・役職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4111575014"/>
                  </a:ext>
                </a:extLst>
              </a:tr>
              <a:tr h="2531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参加者氏名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960803219"/>
                  </a:ext>
                </a:extLst>
              </a:tr>
              <a:tr h="2531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E-mail</a:t>
                      </a:r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745912118"/>
                  </a:ext>
                </a:extLst>
              </a:tr>
              <a:tr h="400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配慮事項</a:t>
                      </a:r>
                    </a:p>
                    <a:p>
                      <a:pPr algn="ctr"/>
                      <a:r>
                        <a:rPr kumimoji="1" lang="ja-JP" altLang="en-US" sz="9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（手話通訳等）</a:t>
                      </a:r>
                    </a:p>
                  </a:txBody>
                  <a:tcPr marL="82257" marR="82257" marT="41128" marB="41128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2257" marR="82257" marT="41128" marB="41128"/>
                </a:tc>
                <a:extLst>
                  <a:ext uri="{0D108BD9-81ED-4DB2-BD59-A6C34878D82A}">
                    <a16:rowId xmlns:a16="http://schemas.microsoft.com/office/drawing/2014/main" val="4097108458"/>
                  </a:ext>
                </a:extLst>
              </a:tr>
            </a:tbl>
          </a:graphicData>
        </a:graphic>
      </p:graphicFrame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41A5B888-0512-44EC-A2CA-C0BEDF9A7FF4}"/>
              </a:ext>
            </a:extLst>
          </p:cNvPr>
          <p:cNvCxnSpPr>
            <a:cxnSpLocks/>
          </p:cNvCxnSpPr>
          <p:nvPr/>
        </p:nvCxnSpPr>
        <p:spPr>
          <a:xfrm flipV="1">
            <a:off x="-149501" y="7713971"/>
            <a:ext cx="7532722" cy="6186"/>
          </a:xfrm>
          <a:prstGeom prst="line">
            <a:avLst/>
          </a:prstGeom>
          <a:ln w="15875" cmpd="sng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4932B81-720B-4A87-8494-9244CF5F9116}"/>
              </a:ext>
            </a:extLst>
          </p:cNvPr>
          <p:cNvSpPr txBox="1"/>
          <p:nvPr/>
        </p:nvSpPr>
        <p:spPr>
          <a:xfrm>
            <a:off x="359554" y="7711662"/>
            <a:ext cx="648739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「医療機関向け障がい者雇用セミナー（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R7.1.17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）」　参加申込書</a:t>
            </a:r>
          </a:p>
        </p:txBody>
      </p:sp>
      <p:pic>
        <p:nvPicPr>
          <p:cNvPr id="45" name="グラフィックス 50" descr="カーソル">
            <a:extLst>
              <a:ext uri="{FF2B5EF4-FFF2-40B4-BE49-F238E27FC236}">
                <a16:creationId xmlns:a16="http://schemas.microsoft.com/office/drawing/2014/main" id="{AEB4F341-F0D2-442C-BEBB-4D1DBB61269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04031" y="7317684"/>
            <a:ext cx="343178" cy="343178"/>
          </a:xfrm>
          <a:prstGeom prst="rect">
            <a:avLst/>
          </a:prstGeom>
        </p:spPr>
      </p:pic>
      <p:sp>
        <p:nvSpPr>
          <p:cNvPr id="36" name="Rectangle 359">
            <a:extLst>
              <a:ext uri="{FF2B5EF4-FFF2-40B4-BE49-F238E27FC236}">
                <a16:creationId xmlns:a16="http://schemas.microsoft.com/office/drawing/2014/main" id="{EB7FECFD-CB41-44C0-96A1-9F9A0F65F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472" y="6700502"/>
            <a:ext cx="6057900" cy="67312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 altLang="ja-JP" sz="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2DB67CB-100B-49DF-84B1-180249765445}"/>
              </a:ext>
            </a:extLst>
          </p:cNvPr>
          <p:cNvSpPr txBox="1"/>
          <p:nvPr/>
        </p:nvSpPr>
        <p:spPr>
          <a:xfrm>
            <a:off x="3063359" y="4373050"/>
            <a:ext cx="3024336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障がい者雇用理解促進ツール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l">
              <a:buNone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大阪府では、業種別・障がい別の障がい者業務マトリクスを作成しています。ぜひご利用ください。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882D6F7A-31B1-4987-91FB-C6D3E0BE64A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078487" y="4283940"/>
            <a:ext cx="728980" cy="728980"/>
          </a:xfrm>
          <a:prstGeom prst="rect">
            <a:avLst/>
          </a:prstGeom>
        </p:spPr>
      </p:pic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EA34C0AB-E2A1-4CFF-94CD-3B0ADDAD8377}"/>
              </a:ext>
            </a:extLst>
          </p:cNvPr>
          <p:cNvCxnSpPr>
            <a:cxnSpLocks/>
          </p:cNvCxnSpPr>
          <p:nvPr/>
        </p:nvCxnSpPr>
        <p:spPr>
          <a:xfrm flipH="1">
            <a:off x="118453" y="318651"/>
            <a:ext cx="695923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679C263-63D8-48ED-8050-7C02D80394B6}"/>
              </a:ext>
            </a:extLst>
          </p:cNvPr>
          <p:cNvSpPr txBox="1"/>
          <p:nvPr/>
        </p:nvSpPr>
        <p:spPr>
          <a:xfrm>
            <a:off x="1987018" y="86485"/>
            <a:ext cx="3515360" cy="4643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lIns="0" tIns="108000" rIns="0" bIns="108000" rtlCol="0" anchor="ctr">
            <a:spAutoFit/>
          </a:bodyPr>
          <a:lstStyle/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事例紹介いただく医療機関のご紹介</a:t>
            </a:r>
            <a:endParaRPr lang="ja-JP" altLang="en-US" sz="1600" dirty="0">
              <a:latin typeface="Arial Black" panose="020B0A040201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5" name="六角形 14">
            <a:extLst>
              <a:ext uri="{FF2B5EF4-FFF2-40B4-BE49-F238E27FC236}">
                <a16:creationId xmlns:a16="http://schemas.microsoft.com/office/drawing/2014/main" id="{4759A2E1-292E-4E41-817A-E686DB1ED6CA}"/>
              </a:ext>
            </a:extLst>
          </p:cNvPr>
          <p:cNvSpPr/>
          <p:nvPr/>
        </p:nvSpPr>
        <p:spPr>
          <a:xfrm rot="16200000">
            <a:off x="999799" y="4598383"/>
            <a:ext cx="476540" cy="418570"/>
          </a:xfrm>
          <a:prstGeom prst="hexagon">
            <a:avLst/>
          </a:prstGeom>
          <a:noFill/>
          <a:ln w="317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1EE591D-B0B4-4E73-BCC3-E7D50C36ED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201" y="6660988"/>
            <a:ext cx="720000" cy="720000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A8B1AF7-F4AD-4DBC-A74E-FB563E1FB17D}"/>
              </a:ext>
            </a:extLst>
          </p:cNvPr>
          <p:cNvSpPr txBox="1"/>
          <p:nvPr/>
        </p:nvSpPr>
        <p:spPr>
          <a:xfrm>
            <a:off x="237903" y="465374"/>
            <a:ext cx="6734910" cy="3733687"/>
          </a:xfrm>
          <a:prstGeom prst="rect">
            <a:avLst/>
          </a:prstGeom>
          <a:gradFill>
            <a:gsLst>
              <a:gs pos="58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noFill/>
          </a:ln>
        </p:spPr>
        <p:txBody>
          <a:bodyPr wrap="square" lIns="144000" tIns="108000" rIns="144000" bIns="108000" rtlCol="0" anchor="ctr">
            <a:spAutoFit/>
          </a:bodyPr>
          <a:lstStyle/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 ＊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医療法人 聖和錦秀会　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阪和いずみ病院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　所在地：和泉市あゆみ野１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-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７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-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１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　障がい者は看護部に所属。病室の清掃などヘルパーの補助業務を担当。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＊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医療法人 徳洲会　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野崎徳洲会病院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所在地：大東市谷川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2-10-50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 院内の様々な部門に障がい者を配置、業務内容も多岐に渡る。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＊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社会医療法人 ペガサス　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馬場記念病院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所在地：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堺市西区浜寺船尾町東４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-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２４４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　 </a:t>
            </a:r>
            <a:r>
              <a:rPr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事務職、看護補助、清掃等の複数部門で障がい者を雇用。</a:t>
            </a:r>
            <a:endParaRPr lang="en-US" altLang="ja-JP" sz="10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25561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業務の割り当てや配置の仕方、定着の工夫などについて、ご紹介いただきます。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六角形 15">
            <a:extLst>
              <a:ext uri="{FF2B5EF4-FFF2-40B4-BE49-F238E27FC236}">
                <a16:creationId xmlns:a16="http://schemas.microsoft.com/office/drawing/2014/main" id="{00503DAF-AC33-4980-947D-06B8F7CE79B7}"/>
              </a:ext>
            </a:extLst>
          </p:cNvPr>
          <p:cNvSpPr/>
          <p:nvPr/>
        </p:nvSpPr>
        <p:spPr>
          <a:xfrm rot="20000754">
            <a:off x="314423" y="4310410"/>
            <a:ext cx="700314" cy="646651"/>
          </a:xfrm>
          <a:prstGeom prst="hexagon">
            <a:avLst/>
          </a:prstGeom>
          <a:noFill/>
          <a:ln w="317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7CC67118-2B50-4B93-BBA3-1C2061FC5A69}"/>
              </a:ext>
            </a:extLst>
          </p:cNvPr>
          <p:cNvSpPr/>
          <p:nvPr/>
        </p:nvSpPr>
        <p:spPr>
          <a:xfrm>
            <a:off x="3070151" y="4187808"/>
            <a:ext cx="3904830" cy="915280"/>
          </a:xfrm>
          <a:prstGeom prst="round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1" name="六角形 20">
            <a:extLst>
              <a:ext uri="{FF2B5EF4-FFF2-40B4-BE49-F238E27FC236}">
                <a16:creationId xmlns:a16="http://schemas.microsoft.com/office/drawing/2014/main" id="{DF7290E4-4E51-4534-803D-F73A0145C76F}"/>
              </a:ext>
            </a:extLst>
          </p:cNvPr>
          <p:cNvSpPr/>
          <p:nvPr/>
        </p:nvSpPr>
        <p:spPr>
          <a:xfrm rot="16200000">
            <a:off x="6286224" y="783909"/>
            <a:ext cx="476540" cy="418570"/>
          </a:xfrm>
          <a:prstGeom prst="hexagon">
            <a:avLst/>
          </a:prstGeom>
          <a:noFill/>
          <a:ln w="317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六角形 31">
            <a:extLst>
              <a:ext uri="{FF2B5EF4-FFF2-40B4-BE49-F238E27FC236}">
                <a16:creationId xmlns:a16="http://schemas.microsoft.com/office/drawing/2014/main" id="{9F8C4C39-1A53-46A9-BC23-78345505F608}"/>
              </a:ext>
            </a:extLst>
          </p:cNvPr>
          <p:cNvSpPr/>
          <p:nvPr/>
        </p:nvSpPr>
        <p:spPr>
          <a:xfrm rot="16200000">
            <a:off x="5971381" y="1181831"/>
            <a:ext cx="476540" cy="418570"/>
          </a:xfrm>
          <a:prstGeom prst="hexagon">
            <a:avLst/>
          </a:prstGeom>
          <a:noFill/>
          <a:ln w="317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59993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レトロスペクト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TM02892315[[fn=ウィスプ]]</Template>
  <TotalTime>1177</TotalTime>
  <Words>773</Words>
  <Application>Microsoft Office PowerPoint</Application>
  <PresentationFormat>ユーザー設定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BIZ UDPゴシック</vt:lpstr>
      <vt:lpstr>HG丸ｺﾞｼｯｸM-PRO</vt:lpstr>
      <vt:lpstr>Meiryo UI</vt:lpstr>
      <vt:lpstr>UD デジタル 教科書体 NK-B</vt:lpstr>
      <vt:lpstr>UD デジタル 教科書体 NP-B</vt:lpstr>
      <vt:lpstr>Arial Black</vt:lpstr>
      <vt:lpstr>Calibri</vt:lpstr>
      <vt:lpstr>Calibri Light</vt:lpstr>
      <vt:lpstr>Wingdings 2</vt:lpstr>
      <vt:lpstr>HDOfficeLightV0</vt:lpstr>
      <vt:lpstr>レトロスペクト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sakai</dc:creator>
  <cp:lastModifiedBy>八幡　明日香</cp:lastModifiedBy>
  <cp:revision>194</cp:revision>
  <cp:lastPrinted>2024-11-20T04:49:12Z</cp:lastPrinted>
  <dcterms:created xsi:type="dcterms:W3CDTF">2021-10-19T07:53:43Z</dcterms:created>
  <dcterms:modified xsi:type="dcterms:W3CDTF">2024-11-21T01:49:45Z</dcterms:modified>
</cp:coreProperties>
</file>