
<file path=[Content_Types].xml><?xml version="1.0" encoding="utf-8"?>
<Types xmlns="http://schemas.openxmlformats.org/package/2006/content-types">
  <Default Extension="emf" ContentType="image/x-emf"/>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0" r:id="rId2"/>
    <p:sldId id="259" r:id="rId3"/>
  </p:sldIdLst>
  <p:sldSz cx="7561263" cy="10693400"/>
  <p:notesSz cx="6807200" cy="99393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27">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385D8A"/>
    <a:srgbClr val="CCFF33"/>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9640" autoAdjust="0"/>
  </p:normalViewPr>
  <p:slideViewPr>
    <p:cSldViewPr>
      <p:cViewPr>
        <p:scale>
          <a:sx n="150" d="100"/>
          <a:sy n="150" d="100"/>
        </p:scale>
        <p:origin x="86" y="-2827"/>
      </p:cViewPr>
      <p:guideLst>
        <p:guide orient="horz" pos="5727"/>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BFAA0400-506A-47C0-B28C-75405B52806B}" type="datetimeFigureOut">
              <a:rPr kumimoji="1" lang="ja-JP" altLang="en-US" smtClean="0"/>
              <a:t>2025/1/27</a:t>
            </a:fld>
            <a:endParaRPr kumimoji="1" lang="ja-JP" altLang="en-US" dirty="0"/>
          </a:p>
        </p:txBody>
      </p:sp>
      <p:sp>
        <p:nvSpPr>
          <p:cNvPr id="4" name="スライド イメージ プレースホルダー 3"/>
          <p:cNvSpPr>
            <a:spLocks noGrp="1" noRot="1" noChangeAspect="1"/>
          </p:cNvSpPr>
          <p:nvPr>
            <p:ph type="sldImg" idx="2"/>
          </p:nvPr>
        </p:nvSpPr>
        <p:spPr>
          <a:xfrm>
            <a:off x="2085975" y="746125"/>
            <a:ext cx="2635250" cy="3725863"/>
          </a:xfrm>
          <a:prstGeom prst="rect">
            <a:avLst/>
          </a:prstGeom>
          <a:noFill/>
          <a:ln w="12700">
            <a:solidFill>
              <a:prstClr val="black"/>
            </a:solidFill>
          </a:ln>
        </p:spPr>
        <p:txBody>
          <a:bodyPr vert="horz" lIns="91433" tIns="45717" rIns="91433" bIns="45717" rtlCol="0" anchor="ctr"/>
          <a:lstStyle/>
          <a:p>
            <a:endParaRPr lang="ja-JP" altLang="en-US" dirty="0"/>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4C520F98-7B4C-4643-8781-6F40695A3F44}" type="slidenum">
              <a:rPr kumimoji="1" lang="ja-JP" altLang="en-US" smtClean="0"/>
              <a:t>‹#›</a:t>
            </a:fld>
            <a:endParaRPr kumimoji="1" lang="ja-JP" altLang="en-US" dirty="0"/>
          </a:p>
        </p:txBody>
      </p:sp>
    </p:spTree>
    <p:extLst>
      <p:ext uri="{BB962C8B-B14F-4D97-AF65-F5344CB8AC3E}">
        <p14:creationId xmlns:p14="http://schemas.microsoft.com/office/powerpoint/2010/main" val="472604896"/>
      </p:ext>
    </p:extLst>
  </p:cSld>
  <p:clrMap bg1="lt1" tx1="dk1" bg2="lt2" tx2="dk2" accent1="accent1" accent2="accent2" accent3="accent3" accent4="accent4" accent5="accent5" accent6="accent6" hlink="hlink" folHlink="folHlink"/>
  <p:notesStyle>
    <a:lvl1pPr marL="0" algn="l" defTabSz="1043056" rtl="0" eaLnBrk="1" latinLnBrk="0" hangingPunct="1">
      <a:defRPr kumimoji="1" sz="1400" kern="1200">
        <a:solidFill>
          <a:schemeClr val="tx1"/>
        </a:solidFill>
        <a:latin typeface="+mn-lt"/>
        <a:ea typeface="+mn-ea"/>
        <a:cs typeface="+mn-cs"/>
      </a:defRPr>
    </a:lvl1pPr>
    <a:lvl2pPr marL="521528" algn="l" defTabSz="1043056" rtl="0" eaLnBrk="1" latinLnBrk="0" hangingPunct="1">
      <a:defRPr kumimoji="1" sz="1400" kern="1200">
        <a:solidFill>
          <a:schemeClr val="tx1"/>
        </a:solidFill>
        <a:latin typeface="+mn-lt"/>
        <a:ea typeface="+mn-ea"/>
        <a:cs typeface="+mn-cs"/>
      </a:defRPr>
    </a:lvl2pPr>
    <a:lvl3pPr marL="1043056" algn="l" defTabSz="1043056" rtl="0" eaLnBrk="1" latinLnBrk="0" hangingPunct="1">
      <a:defRPr kumimoji="1" sz="1400" kern="1200">
        <a:solidFill>
          <a:schemeClr val="tx1"/>
        </a:solidFill>
        <a:latin typeface="+mn-lt"/>
        <a:ea typeface="+mn-ea"/>
        <a:cs typeface="+mn-cs"/>
      </a:defRPr>
    </a:lvl3pPr>
    <a:lvl4pPr marL="1564584" algn="l" defTabSz="1043056" rtl="0" eaLnBrk="1" latinLnBrk="0" hangingPunct="1">
      <a:defRPr kumimoji="1" sz="1400" kern="1200">
        <a:solidFill>
          <a:schemeClr val="tx1"/>
        </a:solidFill>
        <a:latin typeface="+mn-lt"/>
        <a:ea typeface="+mn-ea"/>
        <a:cs typeface="+mn-cs"/>
      </a:defRPr>
    </a:lvl4pPr>
    <a:lvl5pPr marL="2086112" algn="l" defTabSz="1043056" rtl="0" eaLnBrk="1" latinLnBrk="0" hangingPunct="1">
      <a:defRPr kumimoji="1" sz="1400" kern="1200">
        <a:solidFill>
          <a:schemeClr val="tx1"/>
        </a:solidFill>
        <a:latin typeface="+mn-lt"/>
        <a:ea typeface="+mn-ea"/>
        <a:cs typeface="+mn-cs"/>
      </a:defRPr>
    </a:lvl5pPr>
    <a:lvl6pPr marL="2607640" algn="l" defTabSz="1043056" rtl="0" eaLnBrk="1" latinLnBrk="0" hangingPunct="1">
      <a:defRPr kumimoji="1" sz="1400" kern="1200">
        <a:solidFill>
          <a:schemeClr val="tx1"/>
        </a:solidFill>
        <a:latin typeface="+mn-lt"/>
        <a:ea typeface="+mn-ea"/>
        <a:cs typeface="+mn-cs"/>
      </a:defRPr>
    </a:lvl6pPr>
    <a:lvl7pPr marL="3129168" algn="l" defTabSz="1043056" rtl="0" eaLnBrk="1" latinLnBrk="0" hangingPunct="1">
      <a:defRPr kumimoji="1" sz="1400" kern="1200">
        <a:solidFill>
          <a:schemeClr val="tx1"/>
        </a:solidFill>
        <a:latin typeface="+mn-lt"/>
        <a:ea typeface="+mn-ea"/>
        <a:cs typeface="+mn-cs"/>
      </a:defRPr>
    </a:lvl7pPr>
    <a:lvl8pPr marL="3650696" algn="l" defTabSz="1043056" rtl="0" eaLnBrk="1" latinLnBrk="0" hangingPunct="1">
      <a:defRPr kumimoji="1" sz="1400" kern="1200">
        <a:solidFill>
          <a:schemeClr val="tx1"/>
        </a:solidFill>
        <a:latin typeface="+mn-lt"/>
        <a:ea typeface="+mn-ea"/>
        <a:cs typeface="+mn-cs"/>
      </a:defRPr>
    </a:lvl8pPr>
    <a:lvl9pPr marL="4172224" algn="l" defTabSz="1043056"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5975" y="746125"/>
            <a:ext cx="26352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C520F98-7B4C-4643-8781-6F40695A3F44}" type="slidenum">
              <a:rPr kumimoji="1" lang="ja-JP" altLang="en-US" smtClean="0"/>
              <a:t>2</a:t>
            </a:fld>
            <a:endParaRPr kumimoji="1" lang="ja-JP" altLang="en-US" dirty="0"/>
          </a:p>
        </p:txBody>
      </p:sp>
    </p:spTree>
    <p:extLst>
      <p:ext uri="{BB962C8B-B14F-4D97-AF65-F5344CB8AC3E}">
        <p14:creationId xmlns:p14="http://schemas.microsoft.com/office/powerpoint/2010/main" val="2342713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4CCC1A6-276F-49FA-9EB4-FB9FB6407692}" type="datetimeFigureOut">
              <a:rPr kumimoji="1" lang="ja-JP" altLang="en-US" smtClean="0"/>
              <a:t>2025/1/27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26E33D4B-AC25-4A5B-8A9E-5CF1178146E9}" type="slidenum">
              <a:rPr kumimoji="1" lang="ja-JP" altLang="en-US" smtClean="0"/>
              <a:t>‹#›</a:t>
            </a:fld>
            <a:endParaRPr kumimoji="1" lang="ja-JP" altLang="en-US" dirty="0"/>
          </a:p>
        </p:txBody>
      </p:sp>
    </p:spTree>
    <p:extLst>
      <p:ext uri="{BB962C8B-B14F-4D97-AF65-F5344CB8AC3E}">
        <p14:creationId xmlns:p14="http://schemas.microsoft.com/office/powerpoint/2010/main" val="2520722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CCC1A6-276F-49FA-9EB4-FB9FB6407692}" type="datetimeFigureOut">
              <a:rPr kumimoji="1" lang="ja-JP" altLang="en-US" smtClean="0"/>
              <a:t>2025/1/27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26E33D4B-AC25-4A5B-8A9E-5CF1178146E9}" type="slidenum">
              <a:rPr kumimoji="1" lang="ja-JP" altLang="en-US" smtClean="0"/>
              <a:t>‹#›</a:t>
            </a:fld>
            <a:endParaRPr kumimoji="1" lang="ja-JP" altLang="en-US" dirty="0"/>
          </a:p>
        </p:txBody>
      </p:sp>
    </p:spTree>
    <p:extLst>
      <p:ext uri="{BB962C8B-B14F-4D97-AF65-F5344CB8AC3E}">
        <p14:creationId xmlns:p14="http://schemas.microsoft.com/office/powerpoint/2010/main" val="31437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71801"/>
            <a:ext cx="1275964" cy="1216374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83548" y="571801"/>
            <a:ext cx="3701869" cy="1216374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CCC1A6-276F-49FA-9EB4-FB9FB6407692}" type="datetimeFigureOut">
              <a:rPr kumimoji="1" lang="ja-JP" altLang="en-US" smtClean="0"/>
              <a:t>2025/1/27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26E33D4B-AC25-4A5B-8A9E-5CF1178146E9}" type="slidenum">
              <a:rPr kumimoji="1" lang="ja-JP" altLang="en-US" smtClean="0"/>
              <a:t>‹#›</a:t>
            </a:fld>
            <a:endParaRPr kumimoji="1" lang="ja-JP" altLang="en-US" dirty="0"/>
          </a:p>
        </p:txBody>
      </p:sp>
    </p:spTree>
    <p:extLst>
      <p:ext uri="{BB962C8B-B14F-4D97-AF65-F5344CB8AC3E}">
        <p14:creationId xmlns:p14="http://schemas.microsoft.com/office/powerpoint/2010/main" val="3606075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CCC1A6-276F-49FA-9EB4-FB9FB6407692}" type="datetimeFigureOut">
              <a:rPr kumimoji="1" lang="ja-JP" altLang="en-US" smtClean="0"/>
              <a:t>2025/1/27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26E33D4B-AC25-4A5B-8A9E-5CF1178146E9}" type="slidenum">
              <a:rPr kumimoji="1" lang="ja-JP" altLang="en-US" smtClean="0"/>
              <a:t>‹#›</a:t>
            </a:fld>
            <a:endParaRPr kumimoji="1" lang="ja-JP" altLang="en-US" dirty="0"/>
          </a:p>
        </p:txBody>
      </p:sp>
    </p:spTree>
    <p:extLst>
      <p:ext uri="{BB962C8B-B14F-4D97-AF65-F5344CB8AC3E}">
        <p14:creationId xmlns:p14="http://schemas.microsoft.com/office/powerpoint/2010/main" val="4178229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4CCC1A6-276F-49FA-9EB4-FB9FB6407692}" type="datetimeFigureOut">
              <a:rPr kumimoji="1" lang="ja-JP" altLang="en-US" smtClean="0"/>
              <a:t>2025/1/27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26E33D4B-AC25-4A5B-8A9E-5CF1178146E9}" type="slidenum">
              <a:rPr kumimoji="1" lang="ja-JP" altLang="en-US" smtClean="0"/>
              <a:t>‹#›</a:t>
            </a:fld>
            <a:endParaRPr kumimoji="1" lang="ja-JP" altLang="en-US" dirty="0"/>
          </a:p>
        </p:txBody>
      </p:sp>
    </p:spTree>
    <p:extLst>
      <p:ext uri="{BB962C8B-B14F-4D97-AF65-F5344CB8AC3E}">
        <p14:creationId xmlns:p14="http://schemas.microsoft.com/office/powerpoint/2010/main" val="1603068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83548" y="3326836"/>
            <a:ext cx="2488916" cy="9408708"/>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898485" y="3326836"/>
            <a:ext cx="2488916" cy="9408708"/>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CCC1A6-276F-49FA-9EB4-FB9FB6407692}" type="datetimeFigureOut">
              <a:rPr kumimoji="1" lang="ja-JP" altLang="en-US" smtClean="0"/>
              <a:t>2025/1/27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26E33D4B-AC25-4A5B-8A9E-5CF1178146E9}" type="slidenum">
              <a:rPr kumimoji="1" lang="ja-JP" altLang="en-US" smtClean="0"/>
              <a:t>‹#›</a:t>
            </a:fld>
            <a:endParaRPr kumimoji="1" lang="ja-JP" altLang="en-US" dirty="0"/>
          </a:p>
        </p:txBody>
      </p:sp>
    </p:spTree>
    <p:extLst>
      <p:ext uri="{BB962C8B-B14F-4D97-AF65-F5344CB8AC3E}">
        <p14:creationId xmlns:p14="http://schemas.microsoft.com/office/powerpoint/2010/main" val="4207608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4" y="2393639"/>
            <a:ext cx="3340871"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4"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39"/>
            <a:ext cx="3342183"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4CCC1A6-276F-49FA-9EB4-FB9FB6407692}" type="datetimeFigureOut">
              <a:rPr kumimoji="1" lang="ja-JP" altLang="en-US" smtClean="0"/>
              <a:t>2025/1/27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26E33D4B-AC25-4A5B-8A9E-5CF1178146E9}" type="slidenum">
              <a:rPr kumimoji="1" lang="ja-JP" altLang="en-US" smtClean="0"/>
              <a:t>‹#›</a:t>
            </a:fld>
            <a:endParaRPr kumimoji="1" lang="ja-JP" altLang="en-US" dirty="0"/>
          </a:p>
        </p:txBody>
      </p:sp>
    </p:spTree>
    <p:extLst>
      <p:ext uri="{BB962C8B-B14F-4D97-AF65-F5344CB8AC3E}">
        <p14:creationId xmlns:p14="http://schemas.microsoft.com/office/powerpoint/2010/main" val="4232059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4CCC1A6-276F-49FA-9EB4-FB9FB6407692}" type="datetimeFigureOut">
              <a:rPr kumimoji="1" lang="ja-JP" altLang="en-US" smtClean="0"/>
              <a:t>2025/1/27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26E33D4B-AC25-4A5B-8A9E-5CF1178146E9}" type="slidenum">
              <a:rPr kumimoji="1" lang="ja-JP" altLang="en-US" smtClean="0"/>
              <a:t>‹#›</a:t>
            </a:fld>
            <a:endParaRPr kumimoji="1" lang="ja-JP" altLang="en-US" dirty="0"/>
          </a:p>
        </p:txBody>
      </p:sp>
    </p:spTree>
    <p:extLst>
      <p:ext uri="{BB962C8B-B14F-4D97-AF65-F5344CB8AC3E}">
        <p14:creationId xmlns:p14="http://schemas.microsoft.com/office/powerpoint/2010/main" val="1216344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4CCC1A6-276F-49FA-9EB4-FB9FB6407692}" type="datetimeFigureOut">
              <a:rPr kumimoji="1" lang="ja-JP" altLang="en-US" smtClean="0"/>
              <a:t>2025/1/27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26E33D4B-AC25-4A5B-8A9E-5CF1178146E9}" type="slidenum">
              <a:rPr kumimoji="1" lang="ja-JP" altLang="en-US" smtClean="0"/>
              <a:t>‹#›</a:t>
            </a:fld>
            <a:endParaRPr kumimoji="1" lang="ja-JP" altLang="en-US" dirty="0"/>
          </a:p>
        </p:txBody>
      </p:sp>
    </p:spTree>
    <p:extLst>
      <p:ext uri="{BB962C8B-B14F-4D97-AF65-F5344CB8AC3E}">
        <p14:creationId xmlns:p14="http://schemas.microsoft.com/office/powerpoint/2010/main" val="3347516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6"/>
            <a:ext cx="2487604"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4" cy="731458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4CCC1A6-276F-49FA-9EB4-FB9FB6407692}" type="datetimeFigureOut">
              <a:rPr kumimoji="1" lang="ja-JP" altLang="en-US" smtClean="0"/>
              <a:t>2025/1/27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26E33D4B-AC25-4A5B-8A9E-5CF1178146E9}" type="slidenum">
              <a:rPr kumimoji="1" lang="ja-JP" altLang="en-US" smtClean="0"/>
              <a:t>‹#›</a:t>
            </a:fld>
            <a:endParaRPr kumimoji="1" lang="ja-JP" altLang="en-US" dirty="0"/>
          </a:p>
        </p:txBody>
      </p:sp>
    </p:spTree>
    <p:extLst>
      <p:ext uri="{BB962C8B-B14F-4D97-AF65-F5344CB8AC3E}">
        <p14:creationId xmlns:p14="http://schemas.microsoft.com/office/powerpoint/2010/main" val="1021454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dirty="0"/>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4CCC1A6-276F-49FA-9EB4-FB9FB6407692}" type="datetimeFigureOut">
              <a:rPr kumimoji="1" lang="ja-JP" altLang="en-US" smtClean="0"/>
              <a:t>2025/1/27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26E33D4B-AC25-4A5B-8A9E-5CF1178146E9}" type="slidenum">
              <a:rPr kumimoji="1" lang="ja-JP" altLang="en-US" smtClean="0"/>
              <a:t>‹#›</a:t>
            </a:fld>
            <a:endParaRPr kumimoji="1" lang="ja-JP" altLang="en-US" dirty="0"/>
          </a:p>
        </p:txBody>
      </p:sp>
    </p:spTree>
    <p:extLst>
      <p:ext uri="{BB962C8B-B14F-4D97-AF65-F5344CB8AC3E}">
        <p14:creationId xmlns:p14="http://schemas.microsoft.com/office/powerpoint/2010/main" val="1239232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3"/>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9"/>
            <a:ext cx="6805137" cy="7057149"/>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A4CCC1A6-276F-49FA-9EB4-FB9FB6407692}" type="datetimeFigureOut">
              <a:rPr kumimoji="1" lang="ja-JP" altLang="en-US" smtClean="0"/>
              <a:t>2025/1/27</a:t>
            </a:fld>
            <a:endParaRPr kumimoji="1" lang="ja-JP" altLang="en-US" dirty="0"/>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26E33D4B-AC25-4A5B-8A9E-5CF1178146E9}" type="slidenum">
              <a:rPr kumimoji="1" lang="ja-JP" altLang="en-US" smtClean="0"/>
              <a:t>‹#›</a:t>
            </a:fld>
            <a:endParaRPr kumimoji="1" lang="ja-JP" altLang="en-US" dirty="0"/>
          </a:p>
        </p:txBody>
      </p:sp>
    </p:spTree>
    <p:extLst>
      <p:ext uri="{BB962C8B-B14F-4D97-AF65-F5344CB8AC3E}">
        <p14:creationId xmlns:p14="http://schemas.microsoft.com/office/powerpoint/2010/main" val="633135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3.png"/><Relationship Id="rId7" Type="http://schemas.openxmlformats.org/officeDocument/2006/relationships/hyperlink" Target="https://www.pref.osaka.lg.jp/koyotaisaku/sokushin-c/index.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http://l-osaka.or.jp/images/access/map.gif" TargetMode="External"/><Relationship Id="rId4" Type="http://schemas.openxmlformats.org/officeDocument/2006/relationships/image" Target="../media/image4.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D001114C-747F-4CF0-913A-904B6BD39EA5}"/>
              </a:ext>
            </a:extLst>
          </p:cNvPr>
          <p:cNvPicPr>
            <a:picLocks noChangeAspect="1"/>
          </p:cNvPicPr>
          <p:nvPr/>
        </p:nvPicPr>
        <p:blipFill rotWithShape="1">
          <a:blip r:embed="rId2">
            <a:extLst>
              <a:ext uri="{28A0092B-C50C-407E-A947-70E740481C1C}">
                <a14:useLocalDpi xmlns:a14="http://schemas.microsoft.com/office/drawing/2010/main" val="0"/>
              </a:ext>
            </a:extLst>
          </a:blip>
          <a:srcRect b="1928"/>
          <a:stretch/>
        </p:blipFill>
        <p:spPr>
          <a:xfrm>
            <a:off x="3591440" y="1594657"/>
            <a:ext cx="3600400" cy="2945585"/>
          </a:xfrm>
          <a:prstGeom prst="rect">
            <a:avLst/>
          </a:prstGeom>
        </p:spPr>
      </p:pic>
      <p:sp>
        <p:nvSpPr>
          <p:cNvPr id="6" name="テキスト ボックス 5">
            <a:extLst>
              <a:ext uri="{FF2B5EF4-FFF2-40B4-BE49-F238E27FC236}">
                <a16:creationId xmlns:a16="http://schemas.microsoft.com/office/drawing/2014/main" id="{93D53F1B-ED39-45B7-AD07-618F7FFE88EB}"/>
              </a:ext>
            </a:extLst>
          </p:cNvPr>
          <p:cNvSpPr txBox="1"/>
          <p:nvPr/>
        </p:nvSpPr>
        <p:spPr>
          <a:xfrm>
            <a:off x="503471" y="1219257"/>
            <a:ext cx="3960440" cy="2616101"/>
          </a:xfrm>
          <a:prstGeom prst="rect">
            <a:avLst/>
          </a:prstGeom>
          <a:noFill/>
        </p:spPr>
        <p:txBody>
          <a:bodyPr wrap="square" rtlCol="0">
            <a:spAutoFit/>
          </a:bodyPr>
          <a:lstStyle/>
          <a:p>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事業主のみなさま</a:t>
            </a:r>
            <a:endParaRPr kumimoji="1"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3400" b="1" u="sng" dirty="0">
                <a:latin typeface="Meiryo UI" panose="020B0604030504040204" pitchFamily="50" charset="-128"/>
                <a:ea typeface="Meiryo UI" panose="020B0604030504040204" pitchFamily="50" charset="-128"/>
                <a:cs typeface="Meiryo UI" panose="020B0604030504040204" pitchFamily="50" charset="-128"/>
              </a:rPr>
              <a:t>障がい者雇用</a:t>
            </a:r>
            <a:r>
              <a:rPr kumimoji="1" lang="ja-JP" altLang="en-US" sz="3400" b="1" dirty="0">
                <a:latin typeface="Meiryo UI" panose="020B0604030504040204" pitchFamily="50" charset="-128"/>
                <a:ea typeface="Meiryo UI" panose="020B0604030504040204" pitchFamily="50" charset="-128"/>
                <a:cs typeface="Meiryo UI" panose="020B0604030504040204" pitchFamily="50" charset="-128"/>
              </a:rPr>
              <a:t>の</a:t>
            </a:r>
            <a:endParaRPr kumimoji="1" lang="en-US" altLang="ja-JP" sz="34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4800" b="1" dirty="0">
                <a:latin typeface="Meiryo UI" panose="020B0604030504040204" pitchFamily="50" charset="-128"/>
                <a:ea typeface="Meiryo UI" panose="020B0604030504040204" pitchFamily="50" charset="-128"/>
                <a:cs typeface="Meiryo UI" panose="020B0604030504040204" pitchFamily="50" charset="-128"/>
              </a:rPr>
              <a:t>お悩み、</a:t>
            </a:r>
            <a:endParaRPr kumimoji="1" lang="en-US" altLang="ja-JP" sz="48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4800" b="1" dirty="0">
                <a:latin typeface="Meiryo UI" panose="020B0604030504040204" pitchFamily="50" charset="-128"/>
                <a:ea typeface="Meiryo UI" panose="020B0604030504040204" pitchFamily="50" charset="-128"/>
                <a:cs typeface="Meiryo UI" panose="020B0604030504040204" pitchFamily="50" charset="-128"/>
              </a:rPr>
              <a:t>ありませんか？</a:t>
            </a:r>
          </a:p>
        </p:txBody>
      </p:sp>
      <p:sp>
        <p:nvSpPr>
          <p:cNvPr id="7" name="タイトル 1">
            <a:extLst>
              <a:ext uri="{FF2B5EF4-FFF2-40B4-BE49-F238E27FC236}">
                <a16:creationId xmlns:a16="http://schemas.microsoft.com/office/drawing/2014/main" id="{BA984691-847E-476B-9F25-99B30ABA311A}"/>
              </a:ext>
            </a:extLst>
          </p:cNvPr>
          <p:cNvSpPr txBox="1">
            <a:spLocks/>
          </p:cNvSpPr>
          <p:nvPr/>
        </p:nvSpPr>
        <p:spPr>
          <a:xfrm>
            <a:off x="396255" y="9163124"/>
            <a:ext cx="6691411" cy="597798"/>
          </a:xfrm>
          <a:prstGeom prst="rect">
            <a:avLst/>
          </a:prstGeom>
        </p:spPr>
        <p:txBody>
          <a:bodyPr vert="horz" lIns="104306" tIns="52153" rIns="104306" bIns="52153" rtlCol="0" anchor="ctr">
            <a:noAutofit/>
          </a:bodyPr>
          <a:lstStyle>
            <a:lvl1pPr algn="ctr" defTabSz="1043056" rtl="0" eaLnBrk="1" latinLnBrk="0" hangingPunct="1">
              <a:spcBef>
                <a:spcPct val="0"/>
              </a:spcBef>
              <a:buNone/>
              <a:defRPr kumimoji="1" sz="5000" kern="1200">
                <a:solidFill>
                  <a:schemeClr val="tx1"/>
                </a:solidFill>
                <a:latin typeface="+mj-lt"/>
                <a:ea typeface="+mj-ea"/>
                <a:cs typeface="+mj-cs"/>
              </a:defRPr>
            </a:lvl1pPr>
          </a:lstStyle>
          <a:p>
            <a:r>
              <a:rPr lang="ja-JP" altLang="en-US" sz="3600" b="1">
                <a:ln w="12700">
                  <a:solidFill>
                    <a:schemeClr val="tx2">
                      <a:satMod val="155000"/>
                    </a:schemeClr>
                  </a:solidFill>
                  <a:prstDash val="solid"/>
                </a:ln>
                <a:latin typeface="Meiryo UI" panose="020B0604030504040204" pitchFamily="50" charset="-128"/>
                <a:ea typeface="Meiryo UI" panose="020B0604030504040204" pitchFamily="50" charset="-128"/>
                <a:cs typeface="メイリオ" panose="020B0604030504040204" pitchFamily="50" charset="-128"/>
              </a:rPr>
              <a:t>大阪府障がい者雇用促進センター</a:t>
            </a:r>
            <a:endParaRPr lang="ja-JP" altLang="en-US" sz="3600" b="1" dirty="0">
              <a:ln w="12700">
                <a:solidFill>
                  <a:schemeClr val="tx2">
                    <a:satMod val="155000"/>
                  </a:schemeClr>
                </a:solidFill>
                <a:prstDash val="solid"/>
              </a:ln>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正方形/長方形 7">
            <a:extLst>
              <a:ext uri="{FF2B5EF4-FFF2-40B4-BE49-F238E27FC236}">
                <a16:creationId xmlns:a16="http://schemas.microsoft.com/office/drawing/2014/main" id="{296A52E8-1877-4033-B71F-AB62DC06933A}"/>
              </a:ext>
            </a:extLst>
          </p:cNvPr>
          <p:cNvSpPr/>
          <p:nvPr/>
        </p:nvSpPr>
        <p:spPr>
          <a:xfrm>
            <a:off x="359872" y="4536304"/>
            <a:ext cx="6832807" cy="2466580"/>
          </a:xfrm>
          <a:prstGeom prst="rect">
            <a:avLst/>
          </a:prstGeom>
          <a:solidFill>
            <a:schemeClr val="accent6">
              <a:lumMod val="40000"/>
              <a:lumOff val="60000"/>
            </a:schemeClr>
          </a:solidFill>
          <a:ln>
            <a:noFill/>
          </a:ln>
        </p:spPr>
        <p:style>
          <a:lnRef idx="1">
            <a:schemeClr val="accent5"/>
          </a:lnRef>
          <a:fillRef idx="3">
            <a:schemeClr val="accent5"/>
          </a:fillRef>
          <a:effectRef idx="2">
            <a:schemeClr val="accent5"/>
          </a:effectRef>
          <a:fontRef idx="minor">
            <a:schemeClr val="lt1"/>
          </a:fontRef>
        </p:style>
        <p:txBody>
          <a:bodyPr lIns="104306" tIns="52153" rIns="104306" bIns="52153" rtlCol="0" anchor="ctr"/>
          <a:lstStyle/>
          <a:p>
            <a:pPr algn="ctr"/>
            <a:endParaRPr kumimoji="1" lang="ja-JP" altLang="en-US"/>
          </a:p>
        </p:txBody>
      </p:sp>
      <p:sp>
        <p:nvSpPr>
          <p:cNvPr id="9" name="テキスト ボックス 8">
            <a:extLst>
              <a:ext uri="{FF2B5EF4-FFF2-40B4-BE49-F238E27FC236}">
                <a16:creationId xmlns:a16="http://schemas.microsoft.com/office/drawing/2014/main" id="{ACBC25BD-B3C8-4C46-9F22-16AF365A49FA}"/>
              </a:ext>
            </a:extLst>
          </p:cNvPr>
          <p:cNvSpPr txBox="1"/>
          <p:nvPr/>
        </p:nvSpPr>
        <p:spPr>
          <a:xfrm>
            <a:off x="568174" y="4686525"/>
            <a:ext cx="6907118" cy="382324"/>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wrap="square" lIns="104306" tIns="52153" rIns="104306" bIns="52153" rtlCol="0" anchor="ctr">
            <a:spAutoFit/>
          </a:bodyPr>
          <a:lstStyle/>
          <a:p>
            <a:r>
              <a:rPr lang="ja-JP" altLang="en-US" sz="1600" b="1" dirty="0">
                <a:latin typeface="Meiryo UI" panose="020B0604030504040204" pitchFamily="50" charset="-128"/>
                <a:ea typeface="Meiryo UI" panose="020B0604030504040204" pitchFamily="50" charset="-128"/>
                <a:cs typeface="メイリオ" panose="020B0604030504040204" pitchFamily="50" charset="-128"/>
              </a:rPr>
              <a:t>障がい者の法定雇用率が段階的に</a:t>
            </a:r>
            <a:r>
              <a:rPr lang="ja-JP" altLang="en-US" sz="1800" b="1" dirty="0">
                <a:latin typeface="Meiryo UI" panose="020B0604030504040204" pitchFamily="50" charset="-128"/>
                <a:ea typeface="Meiryo UI" panose="020B0604030504040204" pitchFamily="50" charset="-128"/>
                <a:cs typeface="メイリオ" panose="020B0604030504040204" pitchFamily="50" charset="-128"/>
              </a:rPr>
              <a:t>引き上げられます</a:t>
            </a:r>
            <a:r>
              <a:rPr lang="ja-JP" altLang="en-US" sz="18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角丸四角形 26">
            <a:extLst>
              <a:ext uri="{FF2B5EF4-FFF2-40B4-BE49-F238E27FC236}">
                <a16:creationId xmlns:a16="http://schemas.microsoft.com/office/drawing/2014/main" id="{563CC020-F027-40AE-933C-6EFD16116042}"/>
              </a:ext>
            </a:extLst>
          </p:cNvPr>
          <p:cNvSpPr/>
          <p:nvPr/>
        </p:nvSpPr>
        <p:spPr>
          <a:xfrm>
            <a:off x="936617" y="6073572"/>
            <a:ext cx="5813911" cy="58288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4306" tIns="52153" rIns="104306" bIns="52153" rtlCol="0" anchor="ctr"/>
          <a:lstStyle/>
          <a:p>
            <a:pPr algn="ctr"/>
            <a:endParaRPr lang="ja-JP" altLang="en-US" sz="1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a:extLst>
              <a:ext uri="{FF2B5EF4-FFF2-40B4-BE49-F238E27FC236}">
                <a16:creationId xmlns:a16="http://schemas.microsoft.com/office/drawing/2014/main" id="{D2010619-6AC4-42C4-AB78-681E701D3A5A}"/>
              </a:ext>
            </a:extLst>
          </p:cNvPr>
          <p:cNvSpPr txBox="1"/>
          <p:nvPr/>
        </p:nvSpPr>
        <p:spPr>
          <a:xfrm>
            <a:off x="939724" y="6037107"/>
            <a:ext cx="6089908" cy="843988"/>
          </a:xfrm>
          <a:prstGeom prst="rect">
            <a:avLst/>
          </a:prstGeom>
          <a:noFill/>
          <a:ln>
            <a:noFill/>
          </a:ln>
        </p:spPr>
        <p:txBody>
          <a:bodyPr wrap="square" lIns="104306" tIns="52153" rIns="104306" bIns="52153" rtlCol="0">
            <a:spAutoFit/>
          </a:bodyPr>
          <a:lstStyle/>
          <a:p>
            <a:r>
              <a:rPr lang="ja-JP" altLang="en-US" sz="1200" dirty="0">
                <a:latin typeface="Meiryo UI" panose="020B0604030504040204" pitchFamily="50" charset="-128"/>
                <a:ea typeface="Meiryo UI" panose="020B0604030504040204" pitchFamily="50" charset="-128"/>
                <a:cs typeface="メイリオ" panose="020B0604030504040204" pitchFamily="50" charset="-128"/>
              </a:rPr>
              <a:t>▶対象となる事業主の範囲が広がります。</a:t>
            </a:r>
            <a:endParaRPr lang="en-US" altLang="ja-JP" sz="120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200" dirty="0">
                <a:latin typeface="Meiryo UI" panose="020B0604030504040204" pitchFamily="50" charset="-128"/>
                <a:ea typeface="Meiryo UI" panose="020B0604030504040204" pitchFamily="50" charset="-128"/>
                <a:cs typeface="メイリオ" panose="020B0604030504040204" pitchFamily="50" charset="-128"/>
              </a:rPr>
              <a:t>　　・ 民間企業の常用雇用労働者</a:t>
            </a:r>
            <a:endParaRPr lang="en-US" altLang="ja-JP" sz="120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200" dirty="0">
                <a:latin typeface="Meiryo UI" panose="020B0604030504040204" pitchFamily="50" charset="-128"/>
                <a:ea typeface="Meiryo UI" panose="020B0604030504040204" pitchFamily="50" charset="-128"/>
                <a:cs typeface="メイリオ" panose="020B0604030504040204" pitchFamily="50" charset="-128"/>
              </a:rPr>
              <a:t>　　　　現在</a:t>
            </a:r>
            <a:r>
              <a:rPr lang="ja-JP" altLang="en-US" sz="1200" b="1" u="sng" dirty="0">
                <a:latin typeface="Meiryo UI" panose="020B0604030504040204" pitchFamily="50" charset="-128"/>
                <a:ea typeface="Meiryo UI" panose="020B0604030504040204" pitchFamily="50" charset="-128"/>
                <a:cs typeface="メイリオ" panose="020B0604030504040204" pitchFamily="50" charset="-128"/>
              </a:rPr>
              <a:t>４０．０人</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以上、令和８年７月から</a:t>
            </a:r>
            <a:r>
              <a:rPr lang="ja-JP" altLang="en-US" sz="1200" b="1" u="sng" dirty="0">
                <a:latin typeface="Meiryo UI" panose="020B0604030504040204" pitchFamily="50" charset="-128"/>
                <a:ea typeface="Meiryo UI" panose="020B0604030504040204" pitchFamily="50" charset="-128"/>
                <a:cs typeface="メイリオ" panose="020B0604030504040204" pitchFamily="50" charset="-128"/>
              </a:rPr>
              <a:t>３７．５人</a:t>
            </a:r>
            <a:r>
              <a:rPr lang="ja-JP" altLang="en-US" sz="1200" dirty="0">
                <a:latin typeface="Meiryo UI" panose="020B0604030504040204" pitchFamily="50" charset="-128"/>
                <a:ea typeface="Meiryo UI" panose="020B0604030504040204" pitchFamily="50" charset="-128"/>
                <a:cs typeface="メイリオ" panose="020B0604030504040204" pitchFamily="50" charset="-128"/>
              </a:rPr>
              <a:t>以上</a:t>
            </a:r>
            <a:endParaRPr lang="en-US" altLang="ja-JP" sz="120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200" dirty="0">
                <a:latin typeface="Meiryo UI" panose="020B0604030504040204" pitchFamily="50" charset="-128"/>
                <a:ea typeface="Meiryo UI" panose="020B0604030504040204" pitchFamily="50" charset="-128"/>
                <a:cs typeface="メイリオ" panose="020B0604030504040204" pitchFamily="50" charset="-128"/>
              </a:rPr>
              <a:t>　</a:t>
            </a:r>
            <a:endParaRPr lang="en-US" altLang="ja-JP" sz="12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2" name="円/楕円 15">
            <a:extLst>
              <a:ext uri="{FF2B5EF4-FFF2-40B4-BE49-F238E27FC236}">
                <a16:creationId xmlns:a16="http://schemas.microsoft.com/office/drawing/2014/main" id="{A09F3CFD-7563-4018-A33F-45864F706A49}"/>
              </a:ext>
            </a:extLst>
          </p:cNvPr>
          <p:cNvSpPr/>
          <p:nvPr/>
        </p:nvSpPr>
        <p:spPr>
          <a:xfrm>
            <a:off x="257572" y="4049905"/>
            <a:ext cx="2370931" cy="648723"/>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rPr>
              <a:t>重要なお知らせ</a:t>
            </a:r>
            <a:endParaRPr kumimoji="1" lang="en-US" altLang="ja-JP" sz="1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13" name="正方形/長方形 12">
            <a:extLst>
              <a:ext uri="{FF2B5EF4-FFF2-40B4-BE49-F238E27FC236}">
                <a16:creationId xmlns:a16="http://schemas.microsoft.com/office/drawing/2014/main" id="{DA99ABBD-D741-437A-A3E5-03839AF91DAC}"/>
              </a:ext>
            </a:extLst>
          </p:cNvPr>
          <p:cNvSpPr/>
          <p:nvPr/>
        </p:nvSpPr>
        <p:spPr>
          <a:xfrm>
            <a:off x="359872" y="7728768"/>
            <a:ext cx="6832807" cy="1128887"/>
          </a:xfrm>
          <a:prstGeom prst="rect">
            <a:avLst/>
          </a:prstGeom>
          <a:solidFill>
            <a:schemeClr val="accent6">
              <a:lumMod val="40000"/>
              <a:lumOff val="60000"/>
            </a:schemeClr>
          </a:solidFill>
          <a:ln>
            <a:noFill/>
          </a:ln>
        </p:spPr>
        <p:style>
          <a:lnRef idx="1">
            <a:schemeClr val="accent5"/>
          </a:lnRef>
          <a:fillRef idx="3">
            <a:schemeClr val="accent5"/>
          </a:fillRef>
          <a:effectRef idx="2">
            <a:schemeClr val="accent5"/>
          </a:effectRef>
          <a:fontRef idx="minor">
            <a:schemeClr val="lt1"/>
          </a:fontRef>
        </p:style>
        <p:txBody>
          <a:bodyPr lIns="104306" tIns="52153" rIns="104306" bIns="52153" rtlCol="0" anchor="ctr"/>
          <a:lstStyle/>
          <a:p>
            <a:pPr algn="ctr"/>
            <a:endParaRPr kumimoji="1" lang="ja-JP" altLang="en-US" dirty="0"/>
          </a:p>
        </p:txBody>
      </p:sp>
      <p:sp>
        <p:nvSpPr>
          <p:cNvPr id="14" name="Rectangle 2">
            <a:extLst>
              <a:ext uri="{FF2B5EF4-FFF2-40B4-BE49-F238E27FC236}">
                <a16:creationId xmlns:a16="http://schemas.microsoft.com/office/drawing/2014/main" id="{6B622D38-2812-48B7-A692-771BB10CB11D}"/>
              </a:ext>
            </a:extLst>
          </p:cNvPr>
          <p:cNvSpPr>
            <a:spLocks noChangeArrowheads="1"/>
          </p:cNvSpPr>
          <p:nvPr/>
        </p:nvSpPr>
        <p:spPr bwMode="auto">
          <a:xfrm rot="-10800000" flipV="1">
            <a:off x="-1" y="9858215"/>
            <a:ext cx="7561262" cy="311150"/>
          </a:xfrm>
          <a:prstGeom prst="rect">
            <a:avLst/>
          </a:prstGeom>
          <a:solidFill>
            <a:schemeClr val="accent6">
              <a:lumMod val="75000"/>
            </a:schemeClr>
          </a:solidFill>
          <a:ln>
            <a:noFill/>
          </a:ln>
        </p:spPr>
        <p:txBody>
          <a:bodyPr vert="horz" wrap="square" lIns="74295" tIns="36000" rIns="74295" bIns="36000" numCol="1" anchor="ctr" anchorCtr="0" compatLnSpc="1">
            <a:prstTxWarp prst="textNoShape">
              <a:avLst/>
            </a:prstTxWarp>
          </a:bodyPr>
          <a:lstStyle/>
          <a:p>
            <a:pPr marL="0" marR="0" lvl="0" indent="0" algn="ctr" defTabSz="914400" rtl="0" eaLnBrk="1" fontAlgn="base" latinLnBrk="0" hangingPunct="1">
              <a:lnSpc>
                <a:spcPct val="80000"/>
              </a:lnSpc>
              <a:spcBef>
                <a:spcPts val="538"/>
              </a:spcBef>
              <a:spcAft>
                <a:spcPts val="538"/>
              </a:spcAft>
              <a:buClrTx/>
              <a:buSzTx/>
              <a:buFontTx/>
              <a:buNone/>
              <a:tabLst/>
            </a:pPr>
            <a:r>
              <a:rPr kumimoji="1" lang="ja-JP" altLang="en-US" sz="1300" b="1" i="0" u="none" strike="noStrike" cap="none" normalizeH="0" baseline="0" dirty="0">
                <a:ln>
                  <a:noFill/>
                </a:ln>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ＭＳ Ｐゴシック" pitchFamily="50" charset="-128"/>
              </a:rPr>
              <a:t>～裏面に障がい者雇用にかかる支援や問い合わせ先を記載しております～</a:t>
            </a:r>
            <a:endParaRPr kumimoji="1" lang="ja-JP" altLang="ja-JP" sz="1300" b="0" i="0" u="none" strike="noStrike" cap="none" normalizeH="0" baseline="0" dirty="0">
              <a:ln>
                <a:noFill/>
              </a:ln>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ＭＳ Ｐゴシック" pitchFamily="50" charset="-128"/>
            </a:endParaRPr>
          </a:p>
        </p:txBody>
      </p:sp>
      <p:sp>
        <p:nvSpPr>
          <p:cNvPr id="16" name="正方形/長方形 15">
            <a:extLst>
              <a:ext uri="{FF2B5EF4-FFF2-40B4-BE49-F238E27FC236}">
                <a16:creationId xmlns:a16="http://schemas.microsoft.com/office/drawing/2014/main" id="{31CE0F7F-AF61-44C0-90AB-476E3F17066C}"/>
              </a:ext>
            </a:extLst>
          </p:cNvPr>
          <p:cNvSpPr/>
          <p:nvPr/>
        </p:nvSpPr>
        <p:spPr>
          <a:xfrm>
            <a:off x="900311" y="6690263"/>
            <a:ext cx="6020059" cy="276999"/>
          </a:xfrm>
          <a:prstGeom prst="rect">
            <a:avLst/>
          </a:prstGeom>
        </p:spPr>
        <p:txBody>
          <a:bodyPr wrap="square">
            <a:spAutoFit/>
          </a:bodyPr>
          <a:lstStyle/>
          <a:p>
            <a:r>
              <a:rPr lang="en-US" altLang="ja-JP" sz="1200" b="1"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その他、令和</a:t>
            </a:r>
            <a:r>
              <a:rPr lang="en-US" altLang="ja-JP" sz="1200" b="1"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7</a:t>
            </a:r>
            <a:r>
              <a:rPr lang="ja-JP" altLang="en-US" sz="1200" b="1"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年</a:t>
            </a:r>
            <a:r>
              <a:rPr lang="en-US" altLang="ja-JP" sz="1200" b="1"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4</a:t>
            </a:r>
            <a:r>
              <a:rPr lang="ja-JP" altLang="en-US" sz="1200" b="1"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月より除外率が引き下げられています。</a:t>
            </a:r>
            <a:endParaRPr lang="ja-JP" altLang="en-US" sz="1200" b="1" dirty="0">
              <a:solidFill>
                <a:srgbClr val="FF0000"/>
              </a:solidFill>
            </a:endParaRPr>
          </a:p>
        </p:txBody>
      </p:sp>
      <p:sp>
        <p:nvSpPr>
          <p:cNvPr id="17" name="角丸四角形 34">
            <a:extLst>
              <a:ext uri="{FF2B5EF4-FFF2-40B4-BE49-F238E27FC236}">
                <a16:creationId xmlns:a16="http://schemas.microsoft.com/office/drawing/2014/main" id="{BC15791F-CAFA-4EFD-8C84-2A500A85502F}"/>
              </a:ext>
            </a:extLst>
          </p:cNvPr>
          <p:cNvSpPr/>
          <p:nvPr/>
        </p:nvSpPr>
        <p:spPr>
          <a:xfrm>
            <a:off x="936617" y="7807542"/>
            <a:ext cx="5813911" cy="83555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4306" tIns="52153" rIns="104306" bIns="52153" rtlCol="0" anchor="ctr"/>
          <a:lstStyle/>
          <a:p>
            <a:pPr algn="ctr"/>
            <a:endParaRPr lang="ja-JP" altLang="en-US" sz="1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a:extLst>
              <a:ext uri="{FF2B5EF4-FFF2-40B4-BE49-F238E27FC236}">
                <a16:creationId xmlns:a16="http://schemas.microsoft.com/office/drawing/2014/main" id="{0D12E7D4-DD30-4B1A-9C19-7E2888ED2D78}"/>
              </a:ext>
            </a:extLst>
          </p:cNvPr>
          <p:cNvSpPr txBox="1"/>
          <p:nvPr/>
        </p:nvSpPr>
        <p:spPr>
          <a:xfrm>
            <a:off x="1045361" y="7746171"/>
            <a:ext cx="6907118" cy="951710"/>
          </a:xfrm>
          <a:prstGeom prst="rect">
            <a:avLst/>
          </a:prstGeom>
          <a:noFill/>
          <a:ln>
            <a:noFill/>
          </a:ln>
          <a:effectLst/>
        </p:spPr>
        <p:style>
          <a:lnRef idx="1">
            <a:schemeClr val="accent5"/>
          </a:lnRef>
          <a:fillRef idx="2">
            <a:schemeClr val="accent5"/>
          </a:fillRef>
          <a:effectRef idx="1">
            <a:schemeClr val="accent5"/>
          </a:effectRef>
          <a:fontRef idx="minor">
            <a:schemeClr val="dk1"/>
          </a:fontRef>
        </p:style>
        <p:txBody>
          <a:bodyPr wrap="square" lIns="104306" tIns="52153" rIns="104306" bIns="52153" rtlCol="0" anchor="ctr">
            <a:spAutoFit/>
          </a:bodyPr>
          <a:lstStyle/>
          <a:p>
            <a:r>
              <a:rPr lang="en-US" altLang="ja-JP" sz="1100" dirty="0">
                <a:latin typeface="Meiryo UI" panose="020B0604030504040204" pitchFamily="50" charset="-128"/>
                <a:ea typeface="Meiryo UI" panose="020B0604030504040204" pitchFamily="50" charset="-128"/>
                <a:cs typeface="メイリオ" panose="020B0604030504040204" pitchFamily="50" charset="-128"/>
              </a:rPr>
              <a:t>【</a:t>
            </a:r>
            <a:r>
              <a:rPr lang="ja-JP" altLang="en-US" sz="1100" dirty="0">
                <a:latin typeface="Meiryo UI" panose="020B0604030504040204" pitchFamily="50" charset="-128"/>
                <a:ea typeface="Meiryo UI" panose="020B0604030504040204" pitchFamily="50" charset="-128"/>
                <a:cs typeface="メイリオ" panose="020B0604030504040204" pitchFamily="50" charset="-128"/>
              </a:rPr>
              <a:t>募集及び採用時</a:t>
            </a:r>
            <a:r>
              <a:rPr lang="en-US" altLang="ja-JP" sz="1100" dirty="0">
                <a:latin typeface="Meiryo UI" panose="020B0604030504040204" pitchFamily="50" charset="-128"/>
                <a:ea typeface="Meiryo UI" panose="020B0604030504040204" pitchFamily="50" charset="-128"/>
                <a:cs typeface="メイリオ" panose="020B0604030504040204" pitchFamily="50" charset="-128"/>
              </a:rPr>
              <a:t>】</a:t>
            </a:r>
          </a:p>
          <a:p>
            <a:r>
              <a:rPr lang="ja-JP" altLang="en-US" sz="1100" dirty="0">
                <a:latin typeface="Meiryo UI" panose="020B0604030504040204" pitchFamily="50" charset="-128"/>
                <a:ea typeface="Meiryo UI" panose="020B0604030504040204" pitchFamily="50" charset="-128"/>
                <a:cs typeface="メイリオ" panose="020B0604030504040204" pitchFamily="50" charset="-128"/>
              </a:rPr>
              <a:t>　・ 面接を筆談等により行うこと。（聴覚・言語障がい） など</a:t>
            </a:r>
          </a:p>
          <a:p>
            <a:r>
              <a:rPr lang="en-US" altLang="ja-JP" sz="1100" dirty="0">
                <a:latin typeface="Meiryo UI" panose="020B0604030504040204" pitchFamily="50" charset="-128"/>
                <a:ea typeface="Meiryo UI" panose="020B0604030504040204" pitchFamily="50" charset="-128"/>
                <a:cs typeface="メイリオ" panose="020B0604030504040204" pitchFamily="50" charset="-128"/>
              </a:rPr>
              <a:t>【</a:t>
            </a:r>
            <a:r>
              <a:rPr lang="ja-JP" altLang="en-US" sz="1100" dirty="0">
                <a:latin typeface="Meiryo UI" panose="020B0604030504040204" pitchFamily="50" charset="-128"/>
                <a:ea typeface="Meiryo UI" panose="020B0604030504040204" pitchFamily="50" charset="-128"/>
                <a:cs typeface="メイリオ" panose="020B0604030504040204" pitchFamily="50" charset="-128"/>
              </a:rPr>
              <a:t>採用後</a:t>
            </a:r>
            <a:r>
              <a:rPr lang="en-US" altLang="ja-JP" sz="1100" dirty="0">
                <a:latin typeface="Meiryo UI" panose="020B0604030504040204" pitchFamily="50" charset="-128"/>
                <a:ea typeface="Meiryo UI" panose="020B0604030504040204" pitchFamily="50" charset="-128"/>
                <a:cs typeface="メイリオ" panose="020B0604030504040204" pitchFamily="50" charset="-128"/>
              </a:rPr>
              <a:t>】</a:t>
            </a:r>
          </a:p>
          <a:p>
            <a:r>
              <a:rPr lang="ja-JP" altLang="en-US" sz="1100" dirty="0">
                <a:latin typeface="Meiryo UI" panose="020B0604030504040204" pitchFamily="50" charset="-128"/>
                <a:ea typeface="Meiryo UI" panose="020B0604030504040204" pitchFamily="50" charset="-128"/>
                <a:cs typeface="メイリオ" panose="020B0604030504040204" pitchFamily="50" charset="-128"/>
              </a:rPr>
              <a:t>　・ 机の高さを調節すること等作業を可能にする工夫を行うこと。（肢体不自由）</a:t>
            </a:r>
          </a:p>
          <a:p>
            <a:r>
              <a:rPr lang="ja-JP" altLang="en-US" sz="1100" dirty="0">
                <a:latin typeface="Meiryo UI" panose="020B0604030504040204" pitchFamily="50" charset="-128"/>
                <a:ea typeface="Meiryo UI" panose="020B0604030504040204" pitchFamily="50" charset="-128"/>
                <a:cs typeface="メイリオ" panose="020B0604030504040204" pitchFamily="50" charset="-128"/>
              </a:rPr>
              <a:t>　・ 出退勤時刻・休暇・休憩に関し、通院・体調に配慮すること。（</a:t>
            </a:r>
            <a:r>
              <a:rPr lang="ja-JP" altLang="en-US" sz="1100" dirty="0" err="1">
                <a:latin typeface="Meiryo UI" panose="020B0604030504040204" pitchFamily="50" charset="-128"/>
                <a:ea typeface="Meiryo UI" panose="020B0604030504040204" pitchFamily="50" charset="-128"/>
                <a:cs typeface="メイリオ" panose="020B0604030504040204" pitchFamily="50" charset="-128"/>
              </a:rPr>
              <a:t>精神障がい</a:t>
            </a:r>
            <a:r>
              <a:rPr lang="ja-JP" altLang="en-US" sz="1100" dirty="0">
                <a:latin typeface="Meiryo UI" panose="020B0604030504040204" pitchFamily="50" charset="-128"/>
                <a:ea typeface="Meiryo UI" panose="020B0604030504040204" pitchFamily="50" charset="-128"/>
                <a:cs typeface="メイリオ" panose="020B0604030504040204" pitchFamily="50" charset="-128"/>
              </a:rPr>
              <a:t>ほか） など</a:t>
            </a:r>
            <a:endParaRPr lang="ja-JP" altLang="en-US" sz="10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9" name="正方形/長方形 18">
            <a:extLst>
              <a:ext uri="{FF2B5EF4-FFF2-40B4-BE49-F238E27FC236}">
                <a16:creationId xmlns:a16="http://schemas.microsoft.com/office/drawing/2014/main" id="{A8907921-CE73-4718-8BB5-8EF25A4FB58D}"/>
              </a:ext>
            </a:extLst>
          </p:cNvPr>
          <p:cNvSpPr/>
          <p:nvPr/>
        </p:nvSpPr>
        <p:spPr>
          <a:xfrm>
            <a:off x="897448" y="8636161"/>
            <a:ext cx="5757652" cy="261610"/>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合理的配慮の提供の義務は、事業主に対して「過重な負担」を及ぼすこととなる場合を除きます。</a:t>
            </a:r>
          </a:p>
        </p:txBody>
      </p:sp>
      <p:sp>
        <p:nvSpPr>
          <p:cNvPr id="20" name="フローチャート: 端子 19">
            <a:extLst>
              <a:ext uri="{FF2B5EF4-FFF2-40B4-BE49-F238E27FC236}">
                <a16:creationId xmlns:a16="http://schemas.microsoft.com/office/drawing/2014/main" id="{3374D8E1-C4E4-443B-B5E4-7F911EA4299E}"/>
              </a:ext>
            </a:extLst>
          </p:cNvPr>
          <p:cNvSpPr/>
          <p:nvPr/>
        </p:nvSpPr>
        <p:spPr>
          <a:xfrm>
            <a:off x="1928413" y="7361060"/>
            <a:ext cx="3704436" cy="304045"/>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雇用分野における合理的配慮とは？</a:t>
            </a:r>
          </a:p>
        </p:txBody>
      </p:sp>
      <p:graphicFrame>
        <p:nvGraphicFramePr>
          <p:cNvPr id="21" name="表 20">
            <a:extLst>
              <a:ext uri="{FF2B5EF4-FFF2-40B4-BE49-F238E27FC236}">
                <a16:creationId xmlns:a16="http://schemas.microsoft.com/office/drawing/2014/main" id="{46580F87-DE41-4084-A584-3F0A06F47DFE}"/>
              </a:ext>
            </a:extLst>
          </p:cNvPr>
          <p:cNvGraphicFramePr>
            <a:graphicFrameLocks noGrp="1"/>
          </p:cNvGraphicFramePr>
          <p:nvPr>
            <p:extLst>
              <p:ext uri="{D42A27DB-BD31-4B8C-83A1-F6EECF244321}">
                <p14:modId xmlns:p14="http://schemas.microsoft.com/office/powerpoint/2010/main" val="1390893534"/>
              </p:ext>
            </p:extLst>
          </p:nvPr>
        </p:nvGraphicFramePr>
        <p:xfrm>
          <a:off x="801196" y="5128046"/>
          <a:ext cx="6119174" cy="824450"/>
        </p:xfrm>
        <a:graphic>
          <a:graphicData uri="http://schemas.openxmlformats.org/drawingml/2006/table">
            <a:tbl>
              <a:tblPr firstRow="1" bandRow="1">
                <a:tableStyleId>{5940675A-B579-460E-94D1-54222C63F5DA}</a:tableStyleId>
              </a:tblPr>
              <a:tblGrid>
                <a:gridCol w="2449989">
                  <a:extLst>
                    <a:ext uri="{9D8B030D-6E8A-4147-A177-3AD203B41FA5}">
                      <a16:colId xmlns:a16="http://schemas.microsoft.com/office/drawing/2014/main" val="20000"/>
                    </a:ext>
                  </a:extLst>
                </a:gridCol>
                <a:gridCol w="2058323">
                  <a:extLst>
                    <a:ext uri="{9D8B030D-6E8A-4147-A177-3AD203B41FA5}">
                      <a16:colId xmlns:a16="http://schemas.microsoft.com/office/drawing/2014/main" val="970824693"/>
                    </a:ext>
                  </a:extLst>
                </a:gridCol>
                <a:gridCol w="1610862">
                  <a:extLst>
                    <a:ext uri="{9D8B030D-6E8A-4147-A177-3AD203B41FA5}">
                      <a16:colId xmlns:a16="http://schemas.microsoft.com/office/drawing/2014/main" val="20002"/>
                    </a:ext>
                  </a:extLst>
                </a:gridCol>
              </a:tblGrid>
              <a:tr h="275713">
                <a:tc>
                  <a:txBody>
                    <a:bodyPr/>
                    <a:lstStyle/>
                    <a:p>
                      <a:pPr algn="ct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事業主区分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現在</a:t>
                      </a:r>
                      <a:r>
                        <a:rPr kumimoji="1" lang="ja-JP" altLang="en-US" sz="1050" b="1" dirty="0">
                          <a:latin typeface="Meiryo UI" panose="020B0604030504040204" pitchFamily="50" charset="-128"/>
                          <a:ea typeface="Meiryo UI" panose="020B0604030504040204" pitchFamily="50" charset="-128"/>
                          <a:cs typeface="Meiryo UI" panose="020B0604030504040204" pitchFamily="50" charset="-128"/>
                        </a:rPr>
                        <a:t>（令和６年４月～</a:t>
                      </a:r>
                      <a:r>
                        <a:rPr kumimoji="1" lang="en-US" altLang="ja-JP" sz="105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令和８年７月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259243">
                <a:tc>
                  <a:txBody>
                    <a:bodyPr/>
                    <a:lstStyle/>
                    <a:p>
                      <a:pPr algn="just">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民間企業</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ja-JP" altLang="en-US" sz="1400" b="1" kern="100" dirty="0">
                          <a:effectLst/>
                          <a:latin typeface="Meiryo UI" panose="020B0604030504040204" pitchFamily="50" charset="-128"/>
                          <a:ea typeface="Meiryo UI" panose="020B0604030504040204" pitchFamily="50" charset="-128"/>
                          <a:cs typeface="Meiryo UI" panose="020B0604030504040204" pitchFamily="50" charset="-128"/>
                        </a:rPr>
                        <a:t>２</a:t>
                      </a:r>
                      <a:r>
                        <a:rPr lang="en-US" sz="1400" b="1"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effectLst/>
                          <a:latin typeface="Meiryo UI" panose="020B0604030504040204" pitchFamily="50" charset="-128"/>
                          <a:ea typeface="Meiryo UI" panose="020B0604030504040204" pitchFamily="50" charset="-128"/>
                          <a:cs typeface="Meiryo UI" panose="020B0604030504040204" pitchFamily="50" charset="-128"/>
                        </a:rPr>
                        <a:t>５</a:t>
                      </a:r>
                      <a:r>
                        <a:rPr lang="ja-JP" sz="1400" b="1"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ja-JP" altLang="en-US" sz="1400" b="1" kern="100" dirty="0">
                          <a:effectLst/>
                          <a:latin typeface="Meiryo UI" panose="020B0604030504040204" pitchFamily="50" charset="-128"/>
                          <a:ea typeface="Meiryo UI" panose="020B0604030504040204" pitchFamily="50" charset="-128"/>
                          <a:cs typeface="Meiryo UI" panose="020B0604030504040204" pitchFamily="50" charset="-128"/>
                        </a:rPr>
                        <a:t>２</a:t>
                      </a:r>
                      <a:r>
                        <a:rPr lang="en-US" sz="1400" b="1"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effectLst/>
                          <a:latin typeface="Meiryo UI" panose="020B0604030504040204" pitchFamily="50" charset="-128"/>
                          <a:ea typeface="Meiryo UI" panose="020B0604030504040204" pitchFamily="50" charset="-128"/>
                          <a:cs typeface="Meiryo UI" panose="020B0604030504040204" pitchFamily="50" charset="-128"/>
                        </a:rPr>
                        <a:t>７</a:t>
                      </a:r>
                      <a:r>
                        <a:rPr lang="ja-JP" sz="1400" b="1"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89494">
                <a:tc>
                  <a:txBody>
                    <a:bodyPr/>
                    <a:lstStyle/>
                    <a:p>
                      <a:pPr algn="just">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特殊法人及び独立行政法人</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ja-JP" altLang="en-US" sz="1400" b="1" kern="100" dirty="0">
                          <a:effectLst/>
                          <a:latin typeface="Meiryo UI" panose="020B0604030504040204" pitchFamily="50" charset="-128"/>
                          <a:ea typeface="Meiryo UI" panose="020B0604030504040204" pitchFamily="50" charset="-128"/>
                          <a:cs typeface="Meiryo UI" panose="020B0604030504040204" pitchFamily="50" charset="-128"/>
                        </a:rPr>
                        <a:t>２</a:t>
                      </a:r>
                      <a:r>
                        <a:rPr lang="en-US" sz="1400" b="1"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effectLst/>
                          <a:latin typeface="Meiryo UI" panose="020B0604030504040204" pitchFamily="50" charset="-128"/>
                          <a:ea typeface="Meiryo UI" panose="020B0604030504040204" pitchFamily="50" charset="-128"/>
                          <a:cs typeface="Meiryo UI" panose="020B0604030504040204" pitchFamily="50" charset="-128"/>
                        </a:rPr>
                        <a:t>８</a:t>
                      </a:r>
                      <a:r>
                        <a:rPr lang="ja-JP" sz="1400" b="1"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ja-JP" altLang="en-US" sz="1400" b="1" kern="100" dirty="0">
                          <a:effectLst/>
                          <a:latin typeface="Meiryo UI" panose="020B0604030504040204" pitchFamily="50" charset="-128"/>
                          <a:ea typeface="Meiryo UI" panose="020B0604030504040204" pitchFamily="50" charset="-128"/>
                          <a:cs typeface="Meiryo UI" panose="020B0604030504040204" pitchFamily="50" charset="-128"/>
                        </a:rPr>
                        <a:t>３</a:t>
                      </a:r>
                      <a:r>
                        <a:rPr lang="en-US" altLang="ja-JP" sz="1400" b="1"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effectLst/>
                          <a:latin typeface="Meiryo UI" panose="020B0604030504040204" pitchFamily="50" charset="-128"/>
                          <a:ea typeface="Meiryo UI" panose="020B0604030504040204" pitchFamily="50" charset="-128"/>
                          <a:cs typeface="Meiryo UI" panose="020B0604030504040204" pitchFamily="50" charset="-128"/>
                        </a:rPr>
                        <a:t>０</a:t>
                      </a:r>
                      <a:r>
                        <a:rPr lang="ja-JP" sz="1400" b="1"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graphicFrame>
        <p:nvGraphicFramePr>
          <p:cNvPr id="22" name="表 21">
            <a:extLst>
              <a:ext uri="{FF2B5EF4-FFF2-40B4-BE49-F238E27FC236}">
                <a16:creationId xmlns:a16="http://schemas.microsoft.com/office/drawing/2014/main" id="{2C81E182-572B-42AA-88D9-7AC5E76A5F60}"/>
              </a:ext>
            </a:extLst>
          </p:cNvPr>
          <p:cNvGraphicFramePr>
            <a:graphicFrameLocks noGrp="1"/>
          </p:cNvGraphicFramePr>
          <p:nvPr>
            <p:extLst>
              <p:ext uri="{D42A27DB-BD31-4B8C-83A1-F6EECF244321}">
                <p14:modId xmlns:p14="http://schemas.microsoft.com/office/powerpoint/2010/main" val="3723391950"/>
              </p:ext>
            </p:extLst>
          </p:nvPr>
        </p:nvGraphicFramePr>
        <p:xfrm>
          <a:off x="3271591" y="5128046"/>
          <a:ext cx="2021208" cy="810768"/>
        </p:xfrm>
        <a:graphic>
          <a:graphicData uri="http://schemas.openxmlformats.org/drawingml/2006/table">
            <a:tbl>
              <a:tblPr/>
              <a:tblGrid>
                <a:gridCol w="2021208">
                  <a:extLst>
                    <a:ext uri="{9D8B030D-6E8A-4147-A177-3AD203B41FA5}">
                      <a16:colId xmlns:a16="http://schemas.microsoft.com/office/drawing/2014/main" val="1944166908"/>
                    </a:ext>
                  </a:extLst>
                </a:gridCol>
              </a:tblGrid>
              <a:tr h="810768">
                <a:tc>
                  <a:txBody>
                    <a:bodyPr/>
                    <a:lstStyle/>
                    <a:p>
                      <a:endParaRPr kumimoji="1" lang="ja-JP" altLang="en-US" dirty="0"/>
                    </a:p>
                  </a:txBody>
                  <a:tcPr>
                    <a:lnL w="57150" cmpd="sng">
                      <a:solidFill>
                        <a:srgbClr val="FF0000"/>
                      </a:solidFill>
                      <a:prstDash val="solid"/>
                    </a:lnL>
                    <a:lnR w="57150" cmpd="sng">
                      <a:solidFill>
                        <a:srgbClr val="FF0000"/>
                      </a:solidFill>
                      <a:prstDash val="solid"/>
                    </a:lnR>
                    <a:lnT w="57150" cmpd="sng">
                      <a:solidFill>
                        <a:srgbClr val="FF0000"/>
                      </a:solidFill>
                      <a:prstDash val="solid"/>
                    </a:lnT>
                    <a:lnB w="57150" cmpd="sng">
                      <a:solidFill>
                        <a:srgbClr val="FF0000"/>
                      </a:solidFill>
                      <a:prstDash val="solid"/>
                    </a:lnB>
                  </a:tcPr>
                </a:tc>
                <a:extLst>
                  <a:ext uri="{0D108BD9-81ED-4DB2-BD59-A6C34878D82A}">
                    <a16:rowId xmlns:a16="http://schemas.microsoft.com/office/drawing/2014/main" val="1914707352"/>
                  </a:ext>
                </a:extLst>
              </a:tr>
            </a:tbl>
          </a:graphicData>
        </a:graphic>
      </p:graphicFrame>
      <p:sp>
        <p:nvSpPr>
          <p:cNvPr id="23" name="矢印: 右 22">
            <a:extLst>
              <a:ext uri="{FF2B5EF4-FFF2-40B4-BE49-F238E27FC236}">
                <a16:creationId xmlns:a16="http://schemas.microsoft.com/office/drawing/2014/main" id="{FF139A64-BE70-4DCE-B416-3EF951A41ACC}"/>
              </a:ext>
            </a:extLst>
          </p:cNvPr>
          <p:cNvSpPr/>
          <p:nvPr/>
        </p:nvSpPr>
        <p:spPr>
          <a:xfrm>
            <a:off x="5124337" y="5523814"/>
            <a:ext cx="384486" cy="2549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5" name="Picture 2" descr="D:\TominagaAy\My Documents\My Pictures\a4chirashi_png.png">
            <a:extLst>
              <a:ext uri="{FF2B5EF4-FFF2-40B4-BE49-F238E27FC236}">
                <a16:creationId xmlns:a16="http://schemas.microsoft.com/office/drawing/2014/main" id="{4903E4EB-5731-4919-99CC-D09493F12B2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5977" y="336936"/>
            <a:ext cx="1442100" cy="440966"/>
          </a:xfrm>
          <a:prstGeom prst="rect">
            <a:avLst/>
          </a:prstGeom>
          <a:noFill/>
          <a:extLst>
            <a:ext uri="{909E8E84-426E-40DD-AFC4-6F175D3DCCD1}">
              <a14:hiddenFill xmlns:a14="http://schemas.microsoft.com/office/drawing/2010/main">
                <a:solidFill>
                  <a:srgbClr val="FFFFFF"/>
                </a:solidFill>
              </a14:hiddenFill>
            </a:ext>
          </a:extLst>
        </p:spPr>
      </p:pic>
      <p:sp>
        <p:nvSpPr>
          <p:cNvPr id="26" name="角丸四角形吹き出し 28">
            <a:extLst>
              <a:ext uri="{FF2B5EF4-FFF2-40B4-BE49-F238E27FC236}">
                <a16:creationId xmlns:a16="http://schemas.microsoft.com/office/drawing/2014/main" id="{8C4F4B74-C027-47C3-ABA0-FA3907B17700}"/>
              </a:ext>
            </a:extLst>
          </p:cNvPr>
          <p:cNvSpPr/>
          <p:nvPr/>
        </p:nvSpPr>
        <p:spPr>
          <a:xfrm>
            <a:off x="3132560" y="326192"/>
            <a:ext cx="4280566" cy="893065"/>
          </a:xfrm>
          <a:prstGeom prst="wedgeRoundRectCallout">
            <a:avLst>
              <a:gd name="adj1" fmla="val -2740"/>
              <a:gd name="adj2" fmla="val 107188"/>
              <a:gd name="adj3" fmla="val 16667"/>
            </a:avLst>
          </a:prstGeom>
          <a:solidFill>
            <a:schemeClr val="accent6">
              <a:lumMod val="40000"/>
              <a:lumOff val="60000"/>
            </a:schemeClr>
          </a:solidFill>
          <a:ln>
            <a:noFill/>
          </a:ln>
        </p:spPr>
        <p:style>
          <a:lnRef idx="2">
            <a:schemeClr val="dk1"/>
          </a:lnRef>
          <a:fillRef idx="1">
            <a:schemeClr val="lt1"/>
          </a:fillRef>
          <a:effectRef idx="0">
            <a:schemeClr val="dk1"/>
          </a:effectRef>
          <a:fontRef idx="minor">
            <a:schemeClr val="dk1"/>
          </a:fontRef>
        </p:style>
        <p:txBody>
          <a:bodyPr rot="0" spcFirstLastPara="0" vert="horz" wrap="square" lIns="104306" tIns="41065" rIns="104306" bIns="41065" numCol="1" spcCol="0" rtlCol="0" fromWordArt="0" anchor="ctr" anchorCtr="0" forceAA="0" compatLnSpc="1">
            <a:prstTxWarp prst="textNoShape">
              <a:avLst/>
            </a:prstTxWarp>
            <a:noAutofit/>
          </a:bodyPr>
          <a:lstStyle/>
          <a:p>
            <a:r>
              <a:rPr lang="ja-JP" altLang="en-US" sz="1200" kern="1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障がい者雇用の基礎知識から、雇用した後の取り組みまでしっかりとサポートさせていただきます！</a:t>
            </a:r>
            <a:endParaRPr lang="en-US" altLang="ja-JP" sz="1200" kern="1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endParaRPr>
          </a:p>
          <a:p>
            <a:r>
              <a:rPr lang="ja-JP" altLang="en-US" sz="1200" kern="1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（ご利用はすべて無料です。）</a:t>
            </a:r>
            <a:endParaRPr lang="ja-JP" altLang="ja-JP" sz="1200" kern="1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endParaRPr>
          </a:p>
        </p:txBody>
      </p:sp>
    </p:spTree>
    <p:extLst>
      <p:ext uri="{BB962C8B-B14F-4D97-AF65-F5344CB8AC3E}">
        <p14:creationId xmlns:p14="http://schemas.microsoft.com/office/powerpoint/2010/main" val="1954896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グループ化 34">
            <a:extLst>
              <a:ext uri="{FF2B5EF4-FFF2-40B4-BE49-F238E27FC236}">
                <a16:creationId xmlns:a16="http://schemas.microsoft.com/office/drawing/2014/main" id="{53FA37B7-4277-4B17-9620-B4190DF15CB1}"/>
              </a:ext>
            </a:extLst>
          </p:cNvPr>
          <p:cNvGrpSpPr/>
          <p:nvPr/>
        </p:nvGrpSpPr>
        <p:grpSpPr>
          <a:xfrm>
            <a:off x="529454" y="9163124"/>
            <a:ext cx="6478097" cy="1351820"/>
            <a:chOff x="534346" y="9253228"/>
            <a:chExt cx="6464515" cy="1351820"/>
          </a:xfrm>
        </p:grpSpPr>
        <p:sp>
          <p:nvSpPr>
            <p:cNvPr id="36" name="テキスト ボックス 35">
              <a:extLst>
                <a:ext uri="{FF2B5EF4-FFF2-40B4-BE49-F238E27FC236}">
                  <a16:creationId xmlns:a16="http://schemas.microsoft.com/office/drawing/2014/main" id="{F689971B-876C-4341-AA50-DFE1A44A734A}"/>
                </a:ext>
              </a:extLst>
            </p:cNvPr>
            <p:cNvSpPr txBox="1"/>
            <p:nvPr/>
          </p:nvSpPr>
          <p:spPr>
            <a:xfrm>
              <a:off x="534346" y="9253228"/>
              <a:ext cx="6464515" cy="1351820"/>
            </a:xfrm>
            <a:prstGeom prst="rect">
              <a:avLst/>
            </a:prstGeom>
            <a:solidFill>
              <a:schemeClr val="accent5">
                <a:lumMod val="40000"/>
                <a:lumOff val="60000"/>
              </a:schemeClr>
            </a:solidFill>
          </p:spPr>
          <p:txBody>
            <a:bodyPr wrap="square" lIns="104306" tIns="52153" rIns="104306" bIns="52153" rtlCol="0">
              <a:spAutoFit/>
            </a:bodyPr>
            <a:lstStyle/>
            <a:p>
              <a:pPr algn="ct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者の「働きたい」を応援する～ </a:t>
              </a:r>
              <a:r>
                <a:rPr lang="ja-JP" altLang="en-US" sz="1800" b="1" kern="100" dirty="0">
                  <a:latin typeface="Meiryo UI" panose="020B0604030504040204" pitchFamily="50" charset="-128"/>
                  <a:ea typeface="Meiryo UI" panose="020B0604030504040204" pitchFamily="50" charset="-128"/>
                  <a:cs typeface="Meiryo UI" panose="020B0604030504040204" pitchFamily="50" charset="-128"/>
                </a:rPr>
                <a:t>「大阪ハートフル基金」</a:t>
              </a:r>
              <a:endParaRPr lang="en-US" altLang="ja-JP" sz="700" b="1" dirty="0">
                <a:latin typeface="Meiryo UI" panose="020B0604030504040204" pitchFamily="50" charset="-128"/>
                <a:ea typeface="Meiryo UI" panose="020B0604030504040204" pitchFamily="50" charset="-128"/>
                <a:cs typeface="メイリオ" panose="020B0604030504040204" pitchFamily="50" charset="-128"/>
              </a:endParaRPr>
            </a:p>
            <a:p>
              <a:pPr algn="ct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者の働きやすい職場環境づくりを支援する「大阪ハートフル基金」にご協力をお願いします！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4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寄附金を活用させていただき</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者雇用をサポートする事業を行っています。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a:latin typeface="Meiryo UI" panose="020B0604030504040204" pitchFamily="50" charset="-128"/>
                  <a:ea typeface="Meiryo UI" panose="020B0604030504040204" pitchFamily="50" charset="-128"/>
                </a:rPr>
                <a:t>（例）</a:t>
              </a:r>
              <a:r>
                <a:rPr lang="ja-JP" altLang="en-US" sz="1000" dirty="0" err="1">
                  <a:latin typeface="Meiryo UI" panose="020B0604030504040204" pitchFamily="50" charset="-128"/>
                  <a:ea typeface="Meiryo UI" panose="020B0604030504040204" pitchFamily="50" charset="-128"/>
                </a:rPr>
                <a:t>障がい</a:t>
              </a:r>
              <a:r>
                <a:rPr lang="ja-JP" altLang="en-US" sz="1000" dirty="0">
                  <a:latin typeface="Meiryo UI" panose="020B0604030504040204" pitchFamily="50" charset="-128"/>
                  <a:ea typeface="Meiryo UI" panose="020B0604030504040204" pitchFamily="50" charset="-128"/>
                </a:rPr>
                <a:t>者サポートカンパニー制度、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職場定着のためのハンドブックの作成　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◆大阪ハートフル基金へのご寄附はこちらからお申込みください♦</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https://www.pref.osaka.lg.jp/koyotaisaku/kikin/</a:t>
              </a:r>
            </a:p>
          </p:txBody>
        </p:sp>
        <p:pic>
          <p:nvPicPr>
            <p:cNvPr id="37" name="図 36">
              <a:extLst>
                <a:ext uri="{FF2B5EF4-FFF2-40B4-BE49-F238E27FC236}">
                  <a16:creationId xmlns:a16="http://schemas.microsoft.com/office/drawing/2014/main" id="{6F8E8A84-D057-4F64-8F6F-812F93BDC1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8903" y="9825976"/>
              <a:ext cx="651388" cy="651388"/>
            </a:xfrm>
            <a:prstGeom prst="rect">
              <a:avLst/>
            </a:prstGeom>
          </p:spPr>
        </p:pic>
      </p:grpSp>
      <p:sp>
        <p:nvSpPr>
          <p:cNvPr id="24" name="テキスト ボックス 9">
            <a:extLst>
              <a:ext uri="{FF2B5EF4-FFF2-40B4-BE49-F238E27FC236}">
                <a16:creationId xmlns:a16="http://schemas.microsoft.com/office/drawing/2014/main" id="{12531543-10D8-4980-B8CD-B226460993AB}"/>
              </a:ext>
            </a:extLst>
          </p:cNvPr>
          <p:cNvSpPr txBox="1"/>
          <p:nvPr/>
        </p:nvSpPr>
        <p:spPr>
          <a:xfrm>
            <a:off x="539158" y="6714852"/>
            <a:ext cx="6459703" cy="2344606"/>
          </a:xfrm>
          <a:prstGeom prst="rect">
            <a:avLst/>
          </a:prstGeom>
          <a:solidFill>
            <a:schemeClr val="bg1">
              <a:lumMod val="95000"/>
            </a:schemeClr>
          </a:solidFill>
          <a:ln w="3175">
            <a:solidFill>
              <a:schemeClr val="tx1"/>
            </a:solidFill>
          </a:ln>
        </p:spPr>
        <p:txBody>
          <a:bodyPr wrap="square" rtlCol="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＜このチラシの内容についてのお問い合わせ先＞</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〒５４０－００３１</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大阪市中央区北浜東３－１４</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エル・おおさか（大阪府立労働センター）本館１１階</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大阪府商工労働部　雇用推進室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就業促進課　</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者雇用促進グループ</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（大阪府障がい者雇用促進センター）</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   Tel</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06-6360-9077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9078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   Fax</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06-6360-9079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529455" y="510974"/>
            <a:ext cx="6478097" cy="61206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34346" y="738188"/>
            <a:ext cx="6270621" cy="6076190"/>
          </a:xfrm>
          <a:prstGeom prst="rect">
            <a:avLst/>
          </a:prstGeom>
          <a:noFill/>
        </p:spPr>
        <p:txBody>
          <a:bodyPr wrap="square" lIns="104306" tIns="52153" rIns="104306" bIns="52153" rtlCol="0">
            <a:spAutoFit/>
          </a:bodyPr>
          <a:lstStyle/>
          <a:p>
            <a:pPr>
              <a:spcBef>
                <a:spcPts val="200"/>
              </a:spcBef>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者雇用に関するご相談</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センターには、民間企業での</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者雇用に関する経験豊富な人材が常駐</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していますので、いつでも気軽にご相談いただけます。</a:t>
            </a:r>
          </a:p>
          <a:p>
            <a:pPr>
              <a:spcBef>
                <a:spcPts val="200"/>
              </a:spcBef>
            </a:pP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 専門家派遣</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者雇用のための様々な社内環境整備をサポートするため、事業主のもとへ民間企業経営</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経験者などの障がい者雇用に詳しい専門家を派遣します。</a:t>
            </a:r>
          </a:p>
          <a:p>
            <a:pPr>
              <a:spcBef>
                <a:spcPts val="20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サポート内容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 社内研修会や学習会の講師派遣</a:t>
            </a:r>
          </a:p>
          <a:p>
            <a:pPr>
              <a:spcBef>
                <a:spcPts val="20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 特例子会社設立のサポート</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 特例子会社や支援学校・訓練機関見学のコーディネート</a:t>
            </a:r>
          </a:p>
          <a:p>
            <a:pPr>
              <a:spcBef>
                <a:spcPts val="20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 雇用事例の紹介、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特性理解の促進</a:t>
            </a:r>
          </a:p>
          <a:p>
            <a:pPr>
              <a:spcBef>
                <a:spcPts val="20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 職場環境の改善、人事・労務管理のアドバイス、職場定着のノウハウ提供　  など</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6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 各種セミナー・職業訓練施設等見学会の開催</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者雇用の経験が少ない事業主を対象に、様々なセミナーや見学会を開催します。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セミナー開催例</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動画配信も行っています。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spcBef>
                <a:spcPts val="20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 はじめての障がい者雇用セミナー</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spcBef>
                <a:spcPts val="20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 </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者・発達障がい者等の定着支援セミナー</a:t>
            </a:r>
          </a:p>
          <a:p>
            <a:pPr>
              <a:spcBef>
                <a:spcPts val="20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 雇用の分野での</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者差別禁止・合理的配慮の提供義務についてのセミナー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支援学校・</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者職業訓練施設・障がい者雇用先進事業所の見学会を開催します。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ja-JP" altLang="en-US" sz="6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 職場実習受入れのコーディネート</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者の職場実習を検討される事業主と、実習希望者の橋渡しを行います。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endParaRPr lang="en-US" altLang="ja-JP" sz="6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 職業紹介</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事業主と、求職中の障がい者（職業訓練生や支援学校生徒、福祉施設利用者等）との</a:t>
            </a:r>
            <a:br>
              <a:rPr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　　マッチングを行います。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a:xfrm>
            <a:off x="972319" y="355864"/>
            <a:ext cx="5688632" cy="382324"/>
          </a:xfrm>
          <a:prstGeom prst="roundRect">
            <a:avLst>
              <a:gd name="adj" fmla="val 4158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399233" y="355864"/>
            <a:ext cx="5621758" cy="382324"/>
          </a:xfrm>
          <a:prstGeom prst="rect">
            <a:avLst/>
          </a:prstGeom>
          <a:noFill/>
        </p:spPr>
        <p:txBody>
          <a:bodyPr wrap="square" lIns="104306" tIns="52153" rIns="104306" bIns="52153" rtlCol="0">
            <a:spAutoFit/>
          </a:bodyPr>
          <a:lstStyle/>
          <a:p>
            <a:r>
              <a:rPr lang="ja-JP" altLang="en-US" sz="1800" b="1" dirty="0" err="1">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rPr>
              <a:t>大阪府障がい</a:t>
            </a:r>
            <a:r>
              <a:rPr lang="ja-JP" altLang="en-US" sz="18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rPr>
              <a:t>者雇用促進</a:t>
            </a:r>
            <a:r>
              <a:rPr kumimoji="1" lang="ja-JP" altLang="en-US" sz="18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rPr>
              <a:t>センターの事業主支援</a:t>
            </a:r>
          </a:p>
        </p:txBody>
      </p:sp>
      <p:sp>
        <p:nvSpPr>
          <p:cNvPr id="1143" name="Rectangle 152"/>
          <p:cNvSpPr>
            <a:spLocks noChangeArrowheads="1"/>
          </p:cNvSpPr>
          <p:nvPr/>
        </p:nvSpPr>
        <p:spPr bwMode="auto">
          <a:xfrm>
            <a:off x="0" y="0"/>
            <a:ext cx="7561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44" name="Rectangle 244"/>
          <p:cNvSpPr>
            <a:spLocks noChangeArrowheads="1"/>
          </p:cNvSpPr>
          <p:nvPr/>
        </p:nvSpPr>
        <p:spPr bwMode="auto">
          <a:xfrm>
            <a:off x="0" y="414070"/>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14" name="グループ化 13"/>
          <p:cNvGrpSpPr/>
          <p:nvPr/>
        </p:nvGrpSpPr>
        <p:grpSpPr>
          <a:xfrm>
            <a:off x="5529860" y="942425"/>
            <a:ext cx="1501948" cy="609554"/>
            <a:chOff x="5529860" y="870417"/>
            <a:chExt cx="1501948" cy="609554"/>
          </a:xfrm>
        </p:grpSpPr>
        <p:sp>
          <p:nvSpPr>
            <p:cNvPr id="2" name="角丸四角形 1"/>
            <p:cNvSpPr/>
            <p:nvPr/>
          </p:nvSpPr>
          <p:spPr>
            <a:xfrm>
              <a:off x="5621957" y="870417"/>
              <a:ext cx="1312243" cy="587851"/>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5529860" y="882204"/>
              <a:ext cx="1501948" cy="597767"/>
            </a:xfrm>
            <a:prstGeom prst="rect">
              <a:avLst/>
            </a:prstGeom>
            <a:noFill/>
          </p:spPr>
          <p:txBody>
            <a:bodyPr wrap="square" lIns="104306" tIns="52153" rIns="104306" bIns="52153" rtlCol="0">
              <a:spAutoFit/>
            </a:bodyPr>
            <a:lstStyle/>
            <a:p>
              <a:pPr algn="ct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ご利用は</a:t>
              </a:r>
              <a:endParaRPr kumimoji="1"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全て無料です</a:t>
              </a:r>
            </a:p>
          </p:txBody>
        </p:sp>
      </p:grpSp>
      <p:sp>
        <p:nvSpPr>
          <p:cNvPr id="25" name="テキスト ボックス 9">
            <a:extLst>
              <a:ext uri="{FF2B5EF4-FFF2-40B4-BE49-F238E27FC236}">
                <a16:creationId xmlns:a16="http://schemas.microsoft.com/office/drawing/2014/main" id="{A2B18944-B89D-4F8D-BD8F-02768F23BE8B}"/>
              </a:ext>
            </a:extLst>
          </p:cNvPr>
          <p:cNvSpPr txBox="1"/>
          <p:nvPr/>
        </p:nvSpPr>
        <p:spPr>
          <a:xfrm>
            <a:off x="529456" y="6714852"/>
            <a:ext cx="6478096" cy="2344606"/>
          </a:xfrm>
          <a:prstGeom prst="rect">
            <a:avLst/>
          </a:prstGeom>
          <a:solidFill>
            <a:schemeClr val="bg1">
              <a:lumMod val="95000"/>
            </a:schemeClr>
          </a:solidFill>
          <a:ln w="3175">
            <a:solidFill>
              <a:schemeClr val="tx1"/>
            </a:solidFill>
          </a:ln>
        </p:spPr>
        <p:txBody>
          <a:bodyPr wrap="square" rtlCol="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＜このチラシの内容についてのお問い合わせ先＞</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〒５４０－００３１</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大阪市中央区北浜東３－１４</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エル・おおさか（大阪府立労働センター）本館１１階</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大阪府商工労働部　雇用推進室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就業促進課　</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者雇用促進グループ</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（大阪府障がい者雇用促進センター）</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   Tel</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06-6360-9077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9078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   Fax</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06-6360-9079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7" name="Picture 2" descr="http://l-osaka.or.jp/images/access/map.gif">
            <a:extLst>
              <a:ext uri="{FF2B5EF4-FFF2-40B4-BE49-F238E27FC236}">
                <a16:creationId xmlns:a16="http://schemas.microsoft.com/office/drawing/2014/main" id="{E99A2556-6A5B-4669-B168-D1D56E74C678}"/>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3752897" y="6746510"/>
            <a:ext cx="3219298" cy="2301967"/>
          </a:xfrm>
          <a:prstGeom prst="rect">
            <a:avLst/>
          </a:prstGeom>
          <a:noFill/>
          <a:extLst>
            <a:ext uri="{909E8E84-426E-40DD-AFC4-6F175D3DCCD1}">
              <a14:hiddenFill xmlns:a14="http://schemas.microsoft.com/office/drawing/2010/main">
                <a:solidFill>
                  <a:srgbClr val="FFFFFF"/>
                </a:solidFill>
              </a14:hiddenFill>
            </a:ext>
          </a:extLst>
        </p:spPr>
      </p:pic>
      <p:grpSp>
        <p:nvGrpSpPr>
          <p:cNvPr id="28" name="グループ化 27">
            <a:extLst>
              <a:ext uri="{FF2B5EF4-FFF2-40B4-BE49-F238E27FC236}">
                <a16:creationId xmlns:a16="http://schemas.microsoft.com/office/drawing/2014/main" id="{C43D5CC5-BE11-4E26-993D-AF2C95FFAC2B}"/>
              </a:ext>
            </a:extLst>
          </p:cNvPr>
          <p:cNvGrpSpPr/>
          <p:nvPr/>
        </p:nvGrpSpPr>
        <p:grpSpPr>
          <a:xfrm>
            <a:off x="509186" y="7930341"/>
            <a:ext cx="7234222" cy="1088767"/>
            <a:chOff x="509186" y="8117062"/>
            <a:chExt cx="7234222" cy="1088767"/>
          </a:xfrm>
        </p:grpSpPr>
        <p:grpSp>
          <p:nvGrpSpPr>
            <p:cNvPr id="29" name="グループ化 28">
              <a:extLst>
                <a:ext uri="{FF2B5EF4-FFF2-40B4-BE49-F238E27FC236}">
                  <a16:creationId xmlns:a16="http://schemas.microsoft.com/office/drawing/2014/main" id="{9BA3313F-BD4C-4973-8D44-BB797327201A}"/>
                </a:ext>
              </a:extLst>
            </p:cNvPr>
            <p:cNvGrpSpPr/>
            <p:nvPr/>
          </p:nvGrpSpPr>
          <p:grpSpPr>
            <a:xfrm>
              <a:off x="663236" y="8117062"/>
              <a:ext cx="2882171" cy="830038"/>
              <a:chOff x="663236" y="8027914"/>
              <a:chExt cx="2882171" cy="830038"/>
            </a:xfrm>
          </p:grpSpPr>
          <p:sp>
            <p:nvSpPr>
              <p:cNvPr id="31" name="テキスト ボックス 30">
                <a:extLst>
                  <a:ext uri="{FF2B5EF4-FFF2-40B4-BE49-F238E27FC236}">
                    <a16:creationId xmlns:a16="http://schemas.microsoft.com/office/drawing/2014/main" id="{81334AD7-0A0F-4431-B190-C7A5761C48B7}"/>
                  </a:ext>
                </a:extLst>
              </p:cNvPr>
              <p:cNvSpPr txBox="1"/>
              <p:nvPr/>
            </p:nvSpPr>
            <p:spPr>
              <a:xfrm>
                <a:off x="663236" y="8560783"/>
                <a:ext cx="1368152" cy="230832"/>
              </a:xfrm>
              <a:prstGeom prst="rect">
                <a:avLst/>
              </a:prstGeom>
              <a:solidFill>
                <a:schemeClr val="bg1"/>
              </a:solidFill>
              <a:ln>
                <a:solidFill>
                  <a:schemeClr val="tx1"/>
                </a:solidFill>
              </a:ln>
            </p:spPr>
            <p:txBody>
              <a:bodyPr wrap="square" rtlCol="0">
                <a:spAutoFit/>
              </a:bodyPr>
              <a:lstStyle/>
              <a:p>
                <a:r>
                  <a:rPr kumimoji="1" lang="ja-JP" altLang="en-US" sz="900" b="1" dirty="0"/>
                  <a:t>大阪府　</a:t>
                </a:r>
                <a:r>
                  <a:rPr kumimoji="1" lang="ja-JP" altLang="en-US" sz="900" b="1" dirty="0" err="1"/>
                  <a:t>障がい</a:t>
                </a:r>
                <a:r>
                  <a:rPr kumimoji="1" lang="ja-JP" altLang="en-US" sz="900" b="1" dirty="0"/>
                  <a:t>者雇用</a:t>
                </a:r>
              </a:p>
            </p:txBody>
          </p:sp>
          <p:sp>
            <p:nvSpPr>
              <p:cNvPr id="32" name="テキスト ボックス 31">
                <a:extLst>
                  <a:ext uri="{FF2B5EF4-FFF2-40B4-BE49-F238E27FC236}">
                    <a16:creationId xmlns:a16="http://schemas.microsoft.com/office/drawing/2014/main" id="{9311D9E7-A3CA-4F95-925D-07C5C52B6B70}"/>
                  </a:ext>
                </a:extLst>
              </p:cNvPr>
              <p:cNvSpPr txBox="1"/>
              <p:nvPr/>
            </p:nvSpPr>
            <p:spPr>
              <a:xfrm>
                <a:off x="2082311" y="8555112"/>
                <a:ext cx="471134" cy="230832"/>
              </a:xfrm>
              <a:prstGeom prst="rect">
                <a:avLst/>
              </a:prstGeom>
              <a:solidFill>
                <a:schemeClr val="bg1"/>
              </a:solidFill>
              <a:ln>
                <a:solidFill>
                  <a:schemeClr val="tx1"/>
                </a:solidFill>
              </a:ln>
            </p:spPr>
            <p:txBody>
              <a:bodyPr wrap="square" rtlCol="0">
                <a:spAutoFit/>
              </a:bodyPr>
              <a:lstStyle/>
              <a:p>
                <a:r>
                  <a:rPr lang="ja-JP" altLang="en-US" sz="900" b="1" dirty="0"/>
                  <a:t>検索</a:t>
                </a:r>
                <a:endParaRPr kumimoji="1" lang="ja-JP" altLang="en-US" sz="900" b="1" dirty="0"/>
              </a:p>
            </p:txBody>
          </p:sp>
          <p:pic>
            <p:nvPicPr>
              <p:cNvPr id="33" name="Picture 2" descr="D:\KayanoA\Desktop\qr20170306103913209.png">
                <a:extLst>
                  <a:ext uri="{FF2B5EF4-FFF2-40B4-BE49-F238E27FC236}">
                    <a16:creationId xmlns:a16="http://schemas.microsoft.com/office/drawing/2014/main" id="{BD93C2E4-66BE-41C6-9425-04939C10EB8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15369" y="8027914"/>
                <a:ext cx="830038" cy="830038"/>
              </a:xfrm>
              <a:prstGeom prst="rect">
                <a:avLst/>
              </a:prstGeom>
              <a:noFill/>
              <a:extLst>
                <a:ext uri="{909E8E84-426E-40DD-AFC4-6F175D3DCCD1}">
                  <a14:hiddenFill xmlns:a14="http://schemas.microsoft.com/office/drawing/2010/main">
                    <a:solidFill>
                      <a:srgbClr val="FFFFFF"/>
                    </a:solidFill>
                  </a14:hiddenFill>
                </a:ext>
              </a:extLst>
            </p:spPr>
          </p:pic>
          <p:sp>
            <p:nvSpPr>
              <p:cNvPr id="34" name="上矢印 11">
                <a:extLst>
                  <a:ext uri="{FF2B5EF4-FFF2-40B4-BE49-F238E27FC236}">
                    <a16:creationId xmlns:a16="http://schemas.microsoft.com/office/drawing/2014/main" id="{7FD30A42-4493-4F0A-97F1-A94FE7024DAE}"/>
                  </a:ext>
                </a:extLst>
              </p:cNvPr>
              <p:cNvSpPr/>
              <p:nvPr/>
            </p:nvSpPr>
            <p:spPr>
              <a:xfrm rot="19228744">
                <a:off x="2507147" y="8613385"/>
                <a:ext cx="91778" cy="189387"/>
              </a:xfrm>
              <a:prstGeom prst="upArrow">
                <a:avLst/>
              </a:prstGeom>
              <a:solidFill>
                <a:srgbClr val="385D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 name="テキスト ボックス 29">
              <a:extLst>
                <a:ext uri="{FF2B5EF4-FFF2-40B4-BE49-F238E27FC236}">
                  <a16:creationId xmlns:a16="http://schemas.microsoft.com/office/drawing/2014/main" id="{918C2AE4-406A-4E70-87E0-C0C4FC160597}"/>
                </a:ext>
              </a:extLst>
            </p:cNvPr>
            <p:cNvSpPr txBox="1"/>
            <p:nvPr/>
          </p:nvSpPr>
          <p:spPr>
            <a:xfrm>
              <a:off x="509186" y="8944219"/>
              <a:ext cx="7234222" cy="261610"/>
            </a:xfrm>
            <a:prstGeom prst="rect">
              <a:avLst/>
            </a:prstGeom>
            <a:noFill/>
          </p:spPr>
          <p:txBody>
            <a:bodyPr wrap="square" rtlCol="0">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URL</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700">
                  <a:latin typeface="Meiryo UI" panose="020B0604030504040204" pitchFamily="50" charset="-128"/>
                  <a:ea typeface="Meiryo UI" panose="020B0604030504040204" pitchFamily="50" charset="-128"/>
                  <a:cs typeface="Meiryo UI" panose="020B0604030504040204" pitchFamily="50" charset="-128"/>
                  <a:hlinkClick r:id="rId7"/>
                </a:rPr>
                <a:t>https://</a:t>
              </a:r>
              <a:r>
                <a:rPr lang="en-US" altLang="ja-JP" sz="700" dirty="0">
                  <a:latin typeface="Meiryo UI" panose="020B0604030504040204" pitchFamily="50" charset="-128"/>
                  <a:ea typeface="Meiryo UI" panose="020B0604030504040204" pitchFamily="50" charset="-128"/>
                  <a:cs typeface="Meiryo UI" panose="020B0604030504040204" pitchFamily="50" charset="-128"/>
                  <a:hlinkClick r:id="rId7"/>
                </a:rPr>
                <a:t>www.pref.osaka.lg.jp/koyotaisaku/sokushin-c/index.html</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grpSp>
      <p:pic>
        <p:nvPicPr>
          <p:cNvPr id="38" name="図 37">
            <a:extLst>
              <a:ext uri="{FF2B5EF4-FFF2-40B4-BE49-F238E27FC236}">
                <a16:creationId xmlns:a16="http://schemas.microsoft.com/office/drawing/2014/main" id="{74A67DBD-0A0F-4BCA-8A6A-4B3DB0BA8249}"/>
              </a:ext>
            </a:extLst>
          </p:cNvPr>
          <p:cNvPicPr>
            <a:picLocks noChangeAspect="1"/>
          </p:cNvPicPr>
          <p:nvPr/>
        </p:nvPicPr>
        <p:blipFill>
          <a:blip r:embed="rId8"/>
          <a:stretch>
            <a:fillRect/>
          </a:stretch>
        </p:blipFill>
        <p:spPr>
          <a:xfrm>
            <a:off x="612279" y="9712163"/>
            <a:ext cx="576064" cy="747105"/>
          </a:xfrm>
          <a:prstGeom prst="rect">
            <a:avLst/>
          </a:prstGeom>
        </p:spPr>
      </p:pic>
    </p:spTree>
    <p:extLst>
      <p:ext uri="{BB962C8B-B14F-4D97-AF65-F5344CB8AC3E}">
        <p14:creationId xmlns:p14="http://schemas.microsoft.com/office/powerpoint/2010/main" val="371338259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3218</TotalTime>
  <Words>932</Words>
  <Application>Microsoft Office PowerPoint</Application>
  <PresentationFormat>ユーザー設定</PresentationFormat>
  <Paragraphs>104</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UD デジタル 教科書体 NP-B</vt:lpstr>
      <vt:lpstr>メイリオ</vt:lpstr>
      <vt:lpstr>Arial</vt:lpstr>
      <vt:lpstr>Calibri</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 障がい者雇用促進センター</dc:title>
  <dc:creator>富永　彩</dc:creator>
  <cp:lastModifiedBy>村田　直樹</cp:lastModifiedBy>
  <cp:revision>223</cp:revision>
  <cp:lastPrinted>2024-02-21T02:46:11Z</cp:lastPrinted>
  <dcterms:created xsi:type="dcterms:W3CDTF">2015-12-21T04:31:02Z</dcterms:created>
  <dcterms:modified xsi:type="dcterms:W3CDTF">2025-01-27T04:09:40Z</dcterms:modified>
</cp:coreProperties>
</file>