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2"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3EE2F59-9CA9-4C86-BC07-51F47F68F035}">
          <p14:sldIdLst>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F3F0"/>
    <a:srgbClr val="006600"/>
    <a:srgbClr val="00CC00"/>
    <a:srgbClr val="0000FF"/>
    <a:srgbClr val="FF66FF"/>
    <a:srgbClr val="00FF00"/>
    <a:srgbClr val="CCFF33"/>
    <a:srgbClr val="009900"/>
    <a:srgbClr val="CCCCFF"/>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660"/>
  </p:normalViewPr>
  <p:slideViewPr>
    <p:cSldViewPr snapToGrid="0">
      <p:cViewPr>
        <p:scale>
          <a:sx n="200" d="100"/>
          <a:sy n="200" d="100"/>
        </p:scale>
        <p:origin x="-149"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208492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929492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348176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249467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406837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338798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232426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3074428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344130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360900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A8F659-E995-4BD3-85DB-D8870C4CEA21}" type="datetimeFigureOut">
              <a:rPr kumimoji="1" lang="ja-JP" altLang="en-US" smtClean="0"/>
              <a:t>2024/12/27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3422851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FA8F659-E995-4BD3-85DB-D8870C4CEA21}" type="datetimeFigureOut">
              <a:rPr kumimoji="1" lang="ja-JP" altLang="en-US" smtClean="0"/>
              <a:t>2024/12/27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4EB25E-EAA1-4A14-8AD5-1F0F687343E2}" type="slidenum">
              <a:rPr kumimoji="1" lang="ja-JP" altLang="en-US" smtClean="0"/>
              <a:t>‹#›</a:t>
            </a:fld>
            <a:endParaRPr kumimoji="1" lang="ja-JP" altLang="en-US"/>
          </a:p>
        </p:txBody>
      </p:sp>
    </p:spTree>
    <p:extLst>
      <p:ext uri="{BB962C8B-B14F-4D97-AF65-F5344CB8AC3E}">
        <p14:creationId xmlns:p14="http://schemas.microsoft.com/office/powerpoint/2010/main" val="17538775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グループ化 21">
            <a:extLst>
              <a:ext uri="{FF2B5EF4-FFF2-40B4-BE49-F238E27FC236}">
                <a16:creationId xmlns:a16="http://schemas.microsoft.com/office/drawing/2014/main" id="{40E172B6-88E1-4BE0-A08D-476602C9CE43}"/>
              </a:ext>
            </a:extLst>
          </p:cNvPr>
          <p:cNvGrpSpPr/>
          <p:nvPr/>
        </p:nvGrpSpPr>
        <p:grpSpPr>
          <a:xfrm>
            <a:off x="213876" y="7193346"/>
            <a:ext cx="3321528" cy="2275220"/>
            <a:chOff x="213876" y="7209111"/>
            <a:chExt cx="3321528" cy="2275220"/>
          </a:xfrm>
        </p:grpSpPr>
        <p:grpSp>
          <p:nvGrpSpPr>
            <p:cNvPr id="86" name="グループ化 85">
              <a:extLst>
                <a:ext uri="{FF2B5EF4-FFF2-40B4-BE49-F238E27FC236}">
                  <a16:creationId xmlns:a16="http://schemas.microsoft.com/office/drawing/2014/main" id="{8669B7B1-D7B9-494E-A8F3-AA85EF9D53EF}"/>
                </a:ext>
              </a:extLst>
            </p:cNvPr>
            <p:cNvGrpSpPr/>
            <p:nvPr/>
          </p:nvGrpSpPr>
          <p:grpSpPr>
            <a:xfrm>
              <a:off x="213876" y="7209111"/>
              <a:ext cx="3293231" cy="1967022"/>
              <a:chOff x="-112642" y="3394202"/>
              <a:chExt cx="3293231" cy="1967022"/>
            </a:xfrm>
          </p:grpSpPr>
          <p:sp>
            <p:nvSpPr>
              <p:cNvPr id="90" name="テキスト ボックス 89">
                <a:extLst>
                  <a:ext uri="{FF2B5EF4-FFF2-40B4-BE49-F238E27FC236}">
                    <a16:creationId xmlns:a16="http://schemas.microsoft.com/office/drawing/2014/main" id="{00E26132-7A56-4FB9-9CC6-A68B2CA20C4F}"/>
                  </a:ext>
                </a:extLst>
              </p:cNvPr>
              <p:cNvSpPr txBox="1"/>
              <p:nvPr/>
            </p:nvSpPr>
            <p:spPr>
              <a:xfrm flipH="1">
                <a:off x="724377" y="3394202"/>
                <a:ext cx="2456212" cy="1967022"/>
              </a:xfrm>
              <a:prstGeom prst="rect">
                <a:avLst/>
              </a:prstGeom>
              <a:noFill/>
            </p:spPr>
            <p:txBody>
              <a:bodyPr wrap="square" rtlCol="0">
                <a:normAutofit/>
              </a:bodyPr>
              <a:lstStyle/>
              <a:p>
                <a:r>
                  <a:rPr kumimoji="1" lang="ja-JP" altLang="en-US" sz="900" dirty="0">
                    <a:latin typeface="BIZ UDPゴシック" panose="020B0400000000000000" pitchFamily="50" charset="-128"/>
                    <a:ea typeface="BIZ UDPゴシック" panose="020B0400000000000000" pitchFamily="50" charset="-128"/>
                  </a:rPr>
                  <a:t>　・ 株式会社であること</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各子会社の規模に応じて、常用労働者</a:t>
                </a:r>
                <a:br>
                  <a:rPr kumimoji="1" lang="en-US" altLang="ja-JP" sz="900" dirty="0">
                    <a:latin typeface="BIZ UDPゴシック" panose="020B0400000000000000" pitchFamily="50" charset="-128"/>
                    <a:ea typeface="BIZ UDPゴシック" panose="020B0400000000000000" pitchFamily="50" charset="-128"/>
                  </a:rPr>
                </a:b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数に</a:t>
                </a:r>
                <a:r>
                  <a:rPr kumimoji="1" lang="en-US" altLang="ja-JP" sz="900" dirty="0">
                    <a:latin typeface="BIZ UDPゴシック" panose="020B0400000000000000" pitchFamily="50" charset="-128"/>
                    <a:ea typeface="BIZ UDPゴシック" panose="020B0400000000000000" pitchFamily="50" charset="-128"/>
                  </a:rPr>
                  <a:t>1.2%</a:t>
                </a:r>
                <a:r>
                  <a:rPr kumimoji="1" lang="ja-JP" altLang="en-US" sz="900" dirty="0">
                    <a:latin typeface="BIZ UDPゴシック" panose="020B0400000000000000" pitchFamily="50" charset="-128"/>
                    <a:ea typeface="BIZ UDPゴシック" panose="020B0400000000000000" pitchFamily="50" charset="-128"/>
                  </a:rPr>
                  <a:t>を乗じた数（小数点以下切捨   </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て）以上の</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者を雇用していること</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また、中小企業については以下にある</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ア～ウの</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者を雇用していること</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a:latin typeface="BIZ UDPゴシック" panose="020B0400000000000000" pitchFamily="50" charset="-128"/>
                    <a:ea typeface="BIZ UDPゴシック" panose="020B0400000000000000" pitchFamily="50" charset="-128"/>
                  </a:rPr>
                  <a:t>      </a:t>
                </a:r>
                <a:r>
                  <a:rPr kumimoji="1" lang="ja-JP" altLang="en-US" sz="800" dirty="0">
                    <a:latin typeface="BIZ UDゴシック" panose="020B0400000000000000" pitchFamily="49" charset="-128"/>
                    <a:ea typeface="BIZ UDゴシック" panose="020B0400000000000000" pitchFamily="49" charset="-128"/>
                  </a:rPr>
                  <a:t>ア 常用労働者数</a:t>
                </a:r>
                <a:r>
                  <a:rPr kumimoji="1" lang="en-US" altLang="ja-JP" sz="800" dirty="0">
                    <a:latin typeface="BIZ UDゴシック" panose="020B0400000000000000" pitchFamily="49" charset="-128"/>
                    <a:ea typeface="BIZ UDゴシック" panose="020B0400000000000000" pitchFamily="49" charset="-128"/>
                  </a:rPr>
                  <a:t>167</a:t>
                </a:r>
                <a:r>
                  <a:rPr kumimoji="1" lang="ja-JP" altLang="en-US" sz="800" dirty="0">
                    <a:latin typeface="BIZ UDゴシック" panose="020B0400000000000000" pitchFamily="49" charset="-128"/>
                    <a:ea typeface="BIZ UDゴシック" panose="020B0400000000000000" pitchFamily="49" charset="-128"/>
                  </a:rPr>
                  <a:t>人未満　要件なし</a:t>
                </a:r>
                <a:r>
                  <a:rPr kumimoji="1" lang="en-US" altLang="ja-JP" sz="800" dirty="0">
                    <a:latin typeface="BIZ UDゴシック" panose="020B0400000000000000" pitchFamily="49" charset="-128"/>
                    <a:ea typeface="BIZ UDゴシック" panose="020B0400000000000000" pitchFamily="49" charset="-128"/>
                  </a:rPr>
                  <a:t> </a:t>
                </a:r>
              </a:p>
              <a:p>
                <a:r>
                  <a:rPr kumimoji="1" lang="en-US" altLang="ja-JP" sz="800" dirty="0">
                    <a:latin typeface="BIZ UDゴシック" panose="020B0400000000000000" pitchFamily="49" charset="-128"/>
                    <a:ea typeface="BIZ UDゴシック" panose="020B0400000000000000" pitchFamily="49" charset="-128"/>
                  </a:rPr>
                  <a:t>    </a:t>
                </a:r>
                <a:r>
                  <a:rPr kumimoji="1" lang="ja-JP" altLang="en-US" sz="800" dirty="0">
                    <a:latin typeface="BIZ UDゴシック" panose="020B0400000000000000" pitchFamily="49" charset="-128"/>
                    <a:ea typeface="BIZ UDゴシック" panose="020B0400000000000000" pitchFamily="49" charset="-128"/>
                  </a:rPr>
                  <a:t>イ 同　</a:t>
                </a:r>
                <a:r>
                  <a:rPr kumimoji="1" lang="en-US" altLang="ja-JP" sz="800" dirty="0">
                    <a:latin typeface="BIZ UDゴシック" panose="020B0400000000000000" pitchFamily="49" charset="-128"/>
                    <a:ea typeface="BIZ UDゴシック" panose="020B0400000000000000" pitchFamily="49" charset="-128"/>
                  </a:rPr>
                  <a:t>167</a:t>
                </a:r>
                <a:r>
                  <a:rPr kumimoji="1" lang="ja-JP" altLang="en-US" sz="800" dirty="0">
                    <a:latin typeface="BIZ UDゴシック" panose="020B0400000000000000" pitchFamily="49" charset="-128"/>
                    <a:ea typeface="BIZ UDゴシック" panose="020B0400000000000000" pitchFamily="49" charset="-128"/>
                  </a:rPr>
                  <a:t>人以上</a:t>
                </a:r>
                <a:r>
                  <a:rPr kumimoji="1" lang="en-US" altLang="ja-JP" sz="800" dirty="0">
                    <a:latin typeface="BIZ UDゴシック" panose="020B0400000000000000" pitchFamily="49" charset="-128"/>
                    <a:ea typeface="BIZ UDゴシック" panose="020B0400000000000000" pitchFamily="49" charset="-128"/>
                  </a:rPr>
                  <a:t>250</a:t>
                </a:r>
                <a:r>
                  <a:rPr kumimoji="1" lang="ja-JP" altLang="en-US" sz="800" dirty="0">
                    <a:latin typeface="BIZ UDゴシック" panose="020B0400000000000000" pitchFamily="49" charset="-128"/>
                    <a:ea typeface="BIZ UDゴシック" panose="020B0400000000000000" pitchFamily="49" charset="-128"/>
                  </a:rPr>
                  <a:t>人未満　１人</a:t>
                </a:r>
                <a:br>
                  <a:rPr kumimoji="1" lang="en-US" altLang="ja-JP" sz="800" dirty="0">
                    <a:latin typeface="BIZ UDゴシック" panose="020B0400000000000000" pitchFamily="49" charset="-128"/>
                    <a:ea typeface="BIZ UDゴシック" panose="020B0400000000000000" pitchFamily="49" charset="-128"/>
                  </a:rPr>
                </a:br>
                <a:r>
                  <a:rPr kumimoji="1" lang="en-US" altLang="ja-JP" sz="800" dirty="0">
                    <a:latin typeface="BIZ UDゴシック" panose="020B0400000000000000" pitchFamily="49" charset="-128"/>
                    <a:ea typeface="BIZ UDゴシック" panose="020B0400000000000000" pitchFamily="49" charset="-128"/>
                  </a:rPr>
                  <a:t>    </a:t>
                </a:r>
                <a:r>
                  <a:rPr kumimoji="1" lang="ja-JP" altLang="en-US" sz="800" dirty="0">
                    <a:latin typeface="BIZ UDゴシック" panose="020B0400000000000000" pitchFamily="49" charset="-128"/>
                    <a:ea typeface="BIZ UDゴシック" panose="020B0400000000000000" pitchFamily="49" charset="-128"/>
                  </a:rPr>
                  <a:t>ウ 同  </a:t>
                </a:r>
                <a:r>
                  <a:rPr kumimoji="1" lang="en-US" altLang="ja-JP" sz="800" dirty="0">
                    <a:latin typeface="BIZ UDゴシック" panose="020B0400000000000000" pitchFamily="49" charset="-128"/>
                    <a:ea typeface="BIZ UDゴシック" panose="020B0400000000000000" pitchFamily="49" charset="-128"/>
                  </a:rPr>
                  <a:t>250</a:t>
                </a:r>
                <a:r>
                  <a:rPr kumimoji="1" lang="ja-JP" altLang="en-US" sz="800" dirty="0">
                    <a:latin typeface="BIZ UDゴシック" panose="020B0400000000000000" pitchFamily="49" charset="-128"/>
                    <a:ea typeface="BIZ UDゴシック" panose="020B0400000000000000" pitchFamily="49" charset="-128"/>
                  </a:rPr>
                  <a:t>人以上</a:t>
                </a:r>
                <a:r>
                  <a:rPr kumimoji="1" lang="en-US" altLang="ja-JP" sz="800" dirty="0">
                    <a:latin typeface="BIZ UDゴシック" panose="020B0400000000000000" pitchFamily="49" charset="-128"/>
                    <a:ea typeface="BIZ UDゴシック" panose="020B0400000000000000" pitchFamily="49" charset="-128"/>
                  </a:rPr>
                  <a:t>300</a:t>
                </a:r>
                <a:r>
                  <a:rPr kumimoji="1" lang="ja-JP" altLang="en-US" sz="800" dirty="0">
                    <a:latin typeface="BIZ UDゴシック" panose="020B0400000000000000" pitchFamily="49" charset="-128"/>
                    <a:ea typeface="BIZ UDゴシック" panose="020B0400000000000000" pitchFamily="49" charset="-128"/>
                  </a:rPr>
                  <a:t>人以下　２人</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900" dirty="0">
                    <a:latin typeface="BIZ UDPゴシック" panose="020B0400000000000000" pitchFamily="50" charset="-128"/>
                    <a:ea typeface="BIZ UDPゴシック" panose="020B0400000000000000" pitchFamily="50" charset="-128"/>
                  </a:rPr>
                  <a:t>　・ </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者の適正な雇用管理ができると</a:t>
                </a:r>
                <a:br>
                  <a:rPr kumimoji="1" lang="en-US" altLang="ja-JP" sz="900" dirty="0">
                    <a:latin typeface="BIZ UDPゴシック" panose="020B0400000000000000" pitchFamily="50" charset="-128"/>
                    <a:ea typeface="BIZ UDPゴシック" panose="020B0400000000000000" pitchFamily="50" charset="-128"/>
                  </a:rPr>
                </a:b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認められる（施設の改善、指導員の配</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置等）　など</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91" name="楕円 90">
                <a:extLst>
                  <a:ext uri="{FF2B5EF4-FFF2-40B4-BE49-F238E27FC236}">
                    <a16:creationId xmlns:a16="http://schemas.microsoft.com/office/drawing/2014/main" id="{6F49A996-B8F7-4647-AA15-C6E7DE34B245}"/>
                  </a:ext>
                </a:extLst>
              </p:cNvPr>
              <p:cNvSpPr/>
              <p:nvPr/>
            </p:nvSpPr>
            <p:spPr>
              <a:xfrm>
                <a:off x="-112642" y="3468532"/>
                <a:ext cx="840424" cy="804967"/>
              </a:xfrm>
              <a:prstGeom prst="ellipse">
                <a:avLst/>
              </a:prstGeom>
              <a:solidFill>
                <a:srgbClr val="00B0F0"/>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関係</a:t>
                </a:r>
                <a:endParaRPr kumimoji="1" lang="en-US" altLang="ja-JP"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子会社の要件</a:t>
                </a:r>
              </a:p>
            </p:txBody>
          </p:sp>
        </p:grpSp>
        <p:sp>
          <p:nvSpPr>
            <p:cNvPr id="79" name="テキスト ボックス 78">
              <a:extLst>
                <a:ext uri="{FF2B5EF4-FFF2-40B4-BE49-F238E27FC236}">
                  <a16:creationId xmlns:a16="http://schemas.microsoft.com/office/drawing/2014/main" id="{4A9D0F36-7424-450C-8563-9304903DF44F}"/>
                </a:ext>
              </a:extLst>
            </p:cNvPr>
            <p:cNvSpPr txBox="1"/>
            <p:nvPr/>
          </p:nvSpPr>
          <p:spPr>
            <a:xfrm flipH="1">
              <a:off x="1009951" y="8838000"/>
              <a:ext cx="2525453" cy="646331"/>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親会社の要件について</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 当該子会社の意思決定機関（株主総</a:t>
              </a:r>
              <a:br>
                <a:rPr kumimoji="1" lang="en-US" altLang="ja-JP" sz="900" dirty="0">
                  <a:latin typeface="BIZ UDPゴシック" panose="020B0400000000000000" pitchFamily="50" charset="-128"/>
                  <a:ea typeface="BIZ UDPゴシック" panose="020B0400000000000000" pitchFamily="50" charset="-128"/>
                </a:rPr>
              </a:b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 会等）を支配していること</a:t>
              </a:r>
              <a:br>
                <a:rPr kumimoji="1" lang="en-US" altLang="ja-JP" sz="900" dirty="0">
                  <a:latin typeface="BIZ UDPゴシック" panose="020B0400000000000000" pitchFamily="50" charset="-128"/>
                  <a:ea typeface="BIZ UDPゴシック" panose="020B0400000000000000" pitchFamily="50" charset="-128"/>
                </a:rPr>
              </a:b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 障がい者雇用推進者を選任していること</a:t>
              </a:r>
              <a:endParaRPr kumimoji="1" lang="en-US" altLang="ja-JP" sz="1000" dirty="0">
                <a:latin typeface="BIZ UDPゴシック" panose="020B0400000000000000" pitchFamily="50" charset="-128"/>
                <a:ea typeface="BIZ UDPゴシック" panose="020B0400000000000000" pitchFamily="50" charset="-128"/>
              </a:endParaRPr>
            </a:p>
          </p:txBody>
        </p:sp>
      </p:grpSp>
      <p:grpSp>
        <p:nvGrpSpPr>
          <p:cNvPr id="83" name="グループ化 82">
            <a:extLst>
              <a:ext uri="{FF2B5EF4-FFF2-40B4-BE49-F238E27FC236}">
                <a16:creationId xmlns:a16="http://schemas.microsoft.com/office/drawing/2014/main" id="{6E3DCA3A-99E4-4C09-8202-2FC010975753}"/>
              </a:ext>
            </a:extLst>
          </p:cNvPr>
          <p:cNvGrpSpPr/>
          <p:nvPr/>
        </p:nvGrpSpPr>
        <p:grpSpPr>
          <a:xfrm>
            <a:off x="0" y="0"/>
            <a:ext cx="6925186" cy="2035591"/>
            <a:chOff x="0" y="0"/>
            <a:chExt cx="6925186" cy="2035591"/>
          </a:xfrm>
        </p:grpSpPr>
        <p:sp>
          <p:nvSpPr>
            <p:cNvPr id="57" name="テキスト ボックス 56"/>
            <p:cNvSpPr txBox="1"/>
            <p:nvPr/>
          </p:nvSpPr>
          <p:spPr>
            <a:xfrm>
              <a:off x="151006" y="568145"/>
              <a:ext cx="6774180" cy="1123384"/>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　従業員が一定数以上の規模の事業主は、従業員に占める身体障がい者・知的障がい者・精神障がい者の割合を「法定雇用率」以上にする義務があります。（障害者雇用促進法第</a:t>
              </a:r>
              <a:r>
                <a:rPr kumimoji="1" lang="en-US" altLang="ja-JP" sz="1050" dirty="0">
                  <a:latin typeface="Meiryo UI" panose="020B0604030504040204" pitchFamily="50" charset="-128"/>
                  <a:ea typeface="Meiryo UI" panose="020B0604030504040204" pitchFamily="50" charset="-128"/>
                </a:rPr>
                <a:t>43</a:t>
              </a:r>
              <a:r>
                <a:rPr kumimoji="1" lang="ja-JP" altLang="en-US" sz="1050" dirty="0">
                  <a:latin typeface="Meiryo UI" panose="020B0604030504040204" pitchFamily="50" charset="-128"/>
                  <a:ea typeface="Meiryo UI" panose="020B0604030504040204" pitchFamily="50" charset="-128"/>
                </a:rPr>
                <a:t>条第</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項）</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民間企業の法定雇用率は</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５％</a:t>
              </a:r>
              <a:r>
                <a:rPr lang="ja-JP" altLang="en-US" sz="1050" dirty="0">
                  <a:solidFill>
                    <a:srgbClr val="000000"/>
                  </a:solidFill>
                  <a:latin typeface="Meiryo" panose="020B0604030504040204" pitchFamily="50" charset="-128"/>
                  <a:ea typeface="Meiryo" panose="020B0604030504040204" pitchFamily="50" charset="-128"/>
                </a:rPr>
                <a:t>（令和８年７月に</a:t>
              </a:r>
              <a:r>
                <a:rPr lang="en-US" altLang="ja-JP" sz="1050" dirty="0">
                  <a:solidFill>
                    <a:srgbClr val="000000"/>
                  </a:solidFill>
                  <a:latin typeface="Meiryo" panose="020B0604030504040204" pitchFamily="50" charset="-128"/>
                  <a:ea typeface="Meiryo" panose="020B0604030504040204" pitchFamily="50" charset="-128"/>
                </a:rPr>
                <a:t>2.7</a:t>
              </a:r>
              <a:r>
                <a:rPr lang="ja-JP" altLang="en-US" sz="1050" dirty="0">
                  <a:solidFill>
                    <a:srgbClr val="000000"/>
                  </a:solidFill>
                  <a:latin typeface="Meiryo" panose="020B0604030504040204" pitchFamily="50" charset="-128"/>
                  <a:ea typeface="Meiryo" panose="020B0604030504040204" pitchFamily="50" charset="-128"/>
                </a:rPr>
                <a:t>％）です。</a:t>
              </a:r>
              <a:r>
                <a:rPr kumimoji="1" lang="ja-JP" altLang="en-US" sz="1050" dirty="0">
                  <a:latin typeface="Meiryo UI" panose="020B0604030504040204" pitchFamily="50" charset="-128"/>
                  <a:ea typeface="Meiryo UI" panose="020B0604030504040204" pitchFamily="50" charset="-128"/>
                </a:rPr>
                <a:t>従業員を４０人以上（</a:t>
              </a:r>
              <a:r>
                <a:rPr lang="ja-JP" altLang="en-US" sz="1050" dirty="0">
                  <a:solidFill>
                    <a:srgbClr val="000000"/>
                  </a:solidFill>
                  <a:latin typeface="Meiryo" panose="020B0604030504040204" pitchFamily="50" charset="-128"/>
                  <a:ea typeface="Meiryo" panose="020B0604030504040204" pitchFamily="50" charset="-128"/>
                </a:rPr>
                <a:t>令和８年</a:t>
              </a:r>
              <a:r>
                <a:rPr lang="en-US" altLang="ja-JP" sz="1050" dirty="0">
                  <a:solidFill>
                    <a:srgbClr val="000000"/>
                  </a:solidFill>
                  <a:latin typeface="Meiryo" panose="020B0604030504040204" pitchFamily="50" charset="-128"/>
                  <a:ea typeface="Meiryo" panose="020B0604030504040204" pitchFamily="50" charset="-128"/>
                </a:rPr>
                <a:t>7</a:t>
              </a:r>
              <a:r>
                <a:rPr lang="ja-JP" altLang="en-US" sz="1050" dirty="0">
                  <a:solidFill>
                    <a:srgbClr val="000000"/>
                  </a:solidFill>
                  <a:latin typeface="Meiryo" panose="020B0604030504040204" pitchFamily="50" charset="-128"/>
                  <a:ea typeface="Meiryo" panose="020B0604030504040204" pitchFamily="50" charset="-128"/>
                </a:rPr>
                <a:t>月からは</a:t>
              </a:r>
              <a:r>
                <a:rPr lang="en-US" altLang="ja-JP" sz="1050" dirty="0">
                  <a:solidFill>
                    <a:srgbClr val="000000"/>
                  </a:solidFill>
                  <a:latin typeface="Meiryo" panose="020B0604030504040204" pitchFamily="50" charset="-128"/>
                  <a:ea typeface="Meiryo" panose="020B0604030504040204" pitchFamily="50" charset="-128"/>
                </a:rPr>
                <a:t>37.5</a:t>
              </a:r>
              <a:r>
                <a:rPr lang="ja-JP" altLang="en-US" sz="1050" dirty="0">
                  <a:solidFill>
                    <a:srgbClr val="000000"/>
                  </a:solidFill>
                  <a:latin typeface="Meiryo" panose="020B0604030504040204" pitchFamily="50" charset="-128"/>
                  <a:ea typeface="Meiryo" panose="020B0604030504040204" pitchFamily="50" charset="-128"/>
                </a:rPr>
                <a:t>人以上）</a:t>
              </a:r>
              <a:r>
                <a:rPr kumimoji="1" lang="ja-JP" altLang="en-US" sz="1050" dirty="0">
                  <a:latin typeface="Meiryo UI" panose="020B0604030504040204" pitchFamily="50" charset="-128"/>
                  <a:ea typeface="Meiryo UI" panose="020B0604030504040204" pitchFamily="50" charset="-128"/>
                </a:rPr>
                <a:t>雇用している事業主は障がい者を１人以上雇用しなければなりません。</a:t>
              </a:r>
              <a:endParaRPr kumimoji="1" lang="en-US" altLang="ja-JP" sz="1050" dirty="0">
                <a:latin typeface="Meiryo UI" panose="020B0604030504040204" pitchFamily="50" charset="-128"/>
                <a:ea typeface="Meiryo UI" panose="020B0604030504040204" pitchFamily="50" charset="-128"/>
              </a:endParaRPr>
            </a:p>
            <a:p>
              <a:endParaRPr kumimoji="1" lang="en-US" altLang="ja-JP" sz="40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　なお、障がい者の雇用の促進と安定を図るため、一定要件を満たすとして厚生労働大臣の認定を受けた場合に</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利用できる特例制度（障がい者実雇用率算定の特例制度）がありますので、その概要をご紹介します。</a:t>
              </a:r>
              <a:endParaRPr kumimoji="1" lang="en-US" altLang="ja-JP" sz="1050" b="1" dirty="0">
                <a:latin typeface="Meiryo UI" panose="020B0604030504040204" pitchFamily="50" charset="-128"/>
                <a:ea typeface="Meiryo UI" panose="020B0604030504040204" pitchFamily="50" charset="-128"/>
              </a:endParaRPr>
            </a:p>
          </p:txBody>
        </p:sp>
        <p:grpSp>
          <p:nvGrpSpPr>
            <p:cNvPr id="78" name="グループ化 77">
              <a:extLst>
                <a:ext uri="{FF2B5EF4-FFF2-40B4-BE49-F238E27FC236}">
                  <a16:creationId xmlns:a16="http://schemas.microsoft.com/office/drawing/2014/main" id="{1D521AB2-E219-4116-82F6-5237AE5D1F02}"/>
                </a:ext>
              </a:extLst>
            </p:cNvPr>
            <p:cNvGrpSpPr/>
            <p:nvPr/>
          </p:nvGrpSpPr>
          <p:grpSpPr>
            <a:xfrm>
              <a:off x="0" y="0"/>
              <a:ext cx="6858000" cy="1997709"/>
              <a:chOff x="0" y="0"/>
              <a:chExt cx="6858000" cy="1997709"/>
            </a:xfrm>
          </p:grpSpPr>
          <p:cxnSp>
            <p:nvCxnSpPr>
              <p:cNvPr id="45" name="直線コネクタ 44">
                <a:extLst>
                  <a:ext uri="{FF2B5EF4-FFF2-40B4-BE49-F238E27FC236}">
                    <a16:creationId xmlns:a16="http://schemas.microsoft.com/office/drawing/2014/main" id="{A91C2C34-3BB1-400D-BCB5-B14886E6E727}"/>
                  </a:ext>
                </a:extLst>
              </p:cNvPr>
              <p:cNvCxnSpPr/>
              <p:nvPr/>
            </p:nvCxnSpPr>
            <p:spPr>
              <a:xfrm>
                <a:off x="0" y="515010"/>
                <a:ext cx="6858000" cy="0"/>
              </a:xfrm>
              <a:prstGeom prst="line">
                <a:avLst/>
              </a:prstGeom>
              <a:ln w="76200">
                <a:solidFill>
                  <a:srgbClr val="0000FF"/>
                </a:solidFill>
              </a:ln>
              <a:effectLst>
                <a:softEdge rad="31750"/>
              </a:effectLst>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D0789CCE-B474-477D-85BB-EE49DECACF44}"/>
                  </a:ext>
                </a:extLst>
              </p:cNvPr>
              <p:cNvCxnSpPr/>
              <p:nvPr/>
            </p:nvCxnSpPr>
            <p:spPr>
              <a:xfrm>
                <a:off x="145630" y="0"/>
                <a:ext cx="0" cy="1997709"/>
              </a:xfrm>
              <a:prstGeom prst="line">
                <a:avLst/>
              </a:prstGeom>
              <a:ln w="76200">
                <a:solidFill>
                  <a:srgbClr val="0000FF"/>
                </a:solidFill>
              </a:ln>
              <a:effectLst>
                <a:softEdge rad="31750"/>
              </a:effectLst>
            </p:spPr>
            <p:style>
              <a:lnRef idx="1">
                <a:schemeClr val="accent1"/>
              </a:lnRef>
              <a:fillRef idx="0">
                <a:schemeClr val="accent1"/>
              </a:fillRef>
              <a:effectRef idx="0">
                <a:schemeClr val="accent1"/>
              </a:effectRef>
              <a:fontRef idx="minor">
                <a:schemeClr val="tx1"/>
              </a:fontRef>
            </p:style>
          </p:cxnSp>
        </p:grpSp>
        <p:sp>
          <p:nvSpPr>
            <p:cNvPr id="80" name="テキスト ボックス 79">
              <a:extLst>
                <a:ext uri="{FF2B5EF4-FFF2-40B4-BE49-F238E27FC236}">
                  <a16:creationId xmlns:a16="http://schemas.microsoft.com/office/drawing/2014/main" id="{8C67D315-987C-43B2-B6DF-092027EC8794}"/>
                </a:ext>
              </a:extLst>
            </p:cNvPr>
            <p:cNvSpPr txBox="1"/>
            <p:nvPr/>
          </p:nvSpPr>
          <p:spPr>
            <a:xfrm>
              <a:off x="215460" y="5229"/>
              <a:ext cx="5254965" cy="430887"/>
            </a:xfrm>
            <a:prstGeom prst="rect">
              <a:avLst/>
            </a:prstGeom>
            <a:noFill/>
          </p:spPr>
          <p:txBody>
            <a:bodyPr wrap="none" rtlCol="0">
              <a:spAutoFit/>
            </a:bodyPr>
            <a:lstStyle/>
            <a:p>
              <a:r>
                <a:rPr kumimoji="1" lang="ja-JP" altLang="en-US" sz="2200" b="1" dirty="0">
                  <a:latin typeface="BIZ UDPゴシック" panose="020B0400000000000000" pitchFamily="50" charset="-128"/>
                  <a:ea typeface="BIZ UDPゴシック" panose="020B0400000000000000" pitchFamily="50" charset="-128"/>
                </a:rPr>
                <a:t>障がい者雇用率算定の特例制度（ご案内）</a:t>
              </a:r>
            </a:p>
          </p:txBody>
        </p:sp>
        <p:sp>
          <p:nvSpPr>
            <p:cNvPr id="82" name="テキスト ボックス 81">
              <a:extLst>
                <a:ext uri="{FF2B5EF4-FFF2-40B4-BE49-F238E27FC236}">
                  <a16:creationId xmlns:a16="http://schemas.microsoft.com/office/drawing/2014/main" id="{467FFDB6-7921-4D77-85C1-84541E1D0208}"/>
                </a:ext>
              </a:extLst>
            </p:cNvPr>
            <p:cNvSpPr txBox="1"/>
            <p:nvPr/>
          </p:nvSpPr>
          <p:spPr>
            <a:xfrm>
              <a:off x="169012" y="1820147"/>
              <a:ext cx="6665607" cy="215444"/>
            </a:xfrm>
            <a:prstGeom prst="rect">
              <a:avLst/>
            </a:prstGeom>
            <a:noFill/>
          </p:spPr>
          <p:txBody>
            <a:bodyPr wrap="none" rtlCol="0">
              <a:spAutoFit/>
            </a:bodyPr>
            <a:lstStyle/>
            <a:p>
              <a:r>
                <a:rPr kumimoji="1" lang="ja-JP" altLang="en-US" sz="800" dirty="0">
                  <a:solidFill>
                    <a:schemeClr val="tx1">
                      <a:lumMod val="75000"/>
                      <a:lumOff val="25000"/>
                    </a:schemeClr>
                  </a:solidFill>
                  <a:latin typeface="BIZ UDPゴシック" panose="020B0400000000000000" pitchFamily="50" charset="-128"/>
                  <a:ea typeface="BIZ UDPゴシック" panose="020B0400000000000000" pitchFamily="50" charset="-128"/>
                </a:rPr>
                <a:t>注：</a:t>
              </a:r>
              <a:r>
                <a:rPr kumimoji="1" lang="en-US" altLang="ja-JP" sz="80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800" dirty="0">
                  <a:solidFill>
                    <a:schemeClr val="tx1">
                      <a:lumMod val="75000"/>
                      <a:lumOff val="25000"/>
                    </a:schemeClr>
                  </a:solidFill>
                  <a:latin typeface="BIZ UDPゴシック" panose="020B0400000000000000" pitchFamily="50" charset="-128"/>
                  <a:ea typeface="BIZ UDPゴシック" panose="020B0400000000000000" pitchFamily="50" charset="-128"/>
                </a:rPr>
                <a:t>障害者雇用率制度、その特例制度は障害者雇用促進法に基づく制度です。また、本ちらしは国の公表資料に基づき大阪府が作成したものです。</a:t>
              </a:r>
            </a:p>
          </p:txBody>
        </p:sp>
      </p:grpSp>
      <p:sp>
        <p:nvSpPr>
          <p:cNvPr id="34" name="正方形/長方形 33"/>
          <p:cNvSpPr/>
          <p:nvPr/>
        </p:nvSpPr>
        <p:spPr>
          <a:xfrm>
            <a:off x="6076950" y="76200"/>
            <a:ext cx="731223" cy="3218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大阪府</a:t>
            </a:r>
          </a:p>
        </p:txBody>
      </p:sp>
      <p:grpSp>
        <p:nvGrpSpPr>
          <p:cNvPr id="54" name="グループ化 53"/>
          <p:cNvGrpSpPr/>
          <p:nvPr/>
        </p:nvGrpSpPr>
        <p:grpSpPr>
          <a:xfrm>
            <a:off x="72460" y="2049062"/>
            <a:ext cx="6769231" cy="4323235"/>
            <a:chOff x="43355" y="2048258"/>
            <a:chExt cx="6794823" cy="4323235"/>
          </a:xfrm>
        </p:grpSpPr>
        <p:grpSp>
          <p:nvGrpSpPr>
            <p:cNvPr id="72" name="グループ化 71">
              <a:extLst>
                <a:ext uri="{FF2B5EF4-FFF2-40B4-BE49-F238E27FC236}">
                  <a16:creationId xmlns:a16="http://schemas.microsoft.com/office/drawing/2014/main" id="{455E0041-6AAD-467A-B4FE-C5345C6A5AF0}"/>
                </a:ext>
              </a:extLst>
            </p:cNvPr>
            <p:cNvGrpSpPr/>
            <p:nvPr/>
          </p:nvGrpSpPr>
          <p:grpSpPr>
            <a:xfrm>
              <a:off x="43355" y="2048258"/>
              <a:ext cx="6794823" cy="4323235"/>
              <a:chOff x="43355" y="2048258"/>
              <a:chExt cx="6794823" cy="4323235"/>
            </a:xfrm>
          </p:grpSpPr>
          <p:grpSp>
            <p:nvGrpSpPr>
              <p:cNvPr id="64" name="グループ化 63">
                <a:extLst>
                  <a:ext uri="{FF2B5EF4-FFF2-40B4-BE49-F238E27FC236}">
                    <a16:creationId xmlns:a16="http://schemas.microsoft.com/office/drawing/2014/main" id="{A91D41A2-002C-40A5-B686-D92E2EEF0BA0}"/>
                  </a:ext>
                </a:extLst>
              </p:cNvPr>
              <p:cNvGrpSpPr/>
              <p:nvPr/>
            </p:nvGrpSpPr>
            <p:grpSpPr>
              <a:xfrm>
                <a:off x="186895" y="3188063"/>
                <a:ext cx="6651283" cy="3153343"/>
                <a:chOff x="186895" y="3188063"/>
                <a:chExt cx="6651283" cy="3153343"/>
              </a:xfrm>
            </p:grpSpPr>
            <p:grpSp>
              <p:nvGrpSpPr>
                <p:cNvPr id="63" name="グループ化 62">
                  <a:extLst>
                    <a:ext uri="{FF2B5EF4-FFF2-40B4-BE49-F238E27FC236}">
                      <a16:creationId xmlns:a16="http://schemas.microsoft.com/office/drawing/2014/main" id="{6A5C13A8-657C-4723-A079-17212CACED29}"/>
                    </a:ext>
                  </a:extLst>
                </p:cNvPr>
                <p:cNvGrpSpPr/>
                <p:nvPr/>
              </p:nvGrpSpPr>
              <p:grpSpPr>
                <a:xfrm>
                  <a:off x="216819" y="3188063"/>
                  <a:ext cx="6621359" cy="2096461"/>
                  <a:chOff x="94093" y="3188063"/>
                  <a:chExt cx="6621359" cy="2096461"/>
                </a:xfrm>
              </p:grpSpPr>
              <p:grpSp>
                <p:nvGrpSpPr>
                  <p:cNvPr id="2" name="グループ化 1"/>
                  <p:cNvGrpSpPr/>
                  <p:nvPr/>
                </p:nvGrpSpPr>
                <p:grpSpPr>
                  <a:xfrm>
                    <a:off x="94093" y="3192669"/>
                    <a:ext cx="2835781" cy="2091855"/>
                    <a:chOff x="812787" y="3180281"/>
                    <a:chExt cx="2835781" cy="2091855"/>
                  </a:xfrm>
                </p:grpSpPr>
                <p:grpSp>
                  <p:nvGrpSpPr>
                    <p:cNvPr id="3" name="グループ化 2"/>
                    <p:cNvGrpSpPr/>
                    <p:nvPr/>
                  </p:nvGrpSpPr>
                  <p:grpSpPr>
                    <a:xfrm>
                      <a:off x="893448" y="3389152"/>
                      <a:ext cx="2645699" cy="1873854"/>
                      <a:chOff x="959405" y="3179261"/>
                      <a:chExt cx="2158399" cy="1671577"/>
                    </a:xfrm>
                  </p:grpSpPr>
                  <p:grpSp>
                    <p:nvGrpSpPr>
                      <p:cNvPr id="5" name="グループ化 4"/>
                      <p:cNvGrpSpPr/>
                      <p:nvPr/>
                    </p:nvGrpSpPr>
                    <p:grpSpPr>
                      <a:xfrm>
                        <a:off x="959405" y="3615786"/>
                        <a:ext cx="2158399" cy="1235052"/>
                        <a:chOff x="1908471" y="4508195"/>
                        <a:chExt cx="2005499" cy="1235052"/>
                      </a:xfrm>
                    </p:grpSpPr>
                    <p:sp>
                      <p:nvSpPr>
                        <p:cNvPr id="9" name="テキスト ボックス 6"/>
                        <p:cNvSpPr txBox="1"/>
                        <p:nvPr/>
                      </p:nvSpPr>
                      <p:spPr>
                        <a:xfrm>
                          <a:off x="2294084" y="4508195"/>
                          <a:ext cx="1271420" cy="38437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dirty="0">
                              <a:latin typeface="BIZ UDPゴシック" panose="020B0400000000000000" pitchFamily="50" charset="-128"/>
                              <a:ea typeface="BIZ UDPゴシック" panose="020B0400000000000000" pitchFamily="50" charset="-128"/>
                            </a:rPr>
                            <a:t>・意思決定機関の支配</a:t>
                          </a:r>
                          <a:endParaRPr kumimoji="1"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・役員派遣等</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10" name="テキスト ボックス 7"/>
                        <p:cNvSpPr txBox="1"/>
                        <p:nvPr/>
                      </p:nvSpPr>
                      <p:spPr>
                        <a:xfrm>
                          <a:off x="1908471" y="5358873"/>
                          <a:ext cx="2005499" cy="38437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●特例子会社を親会社に合算して</a:t>
                          </a:r>
                          <a:endParaRPr kumimoji="1" lang="en-US" altLang="ja-JP" sz="1100" b="1" dirty="0">
                            <a:latin typeface="BIZ UDPゴシック" panose="020B0400000000000000" pitchFamily="50" charset="-128"/>
                            <a:ea typeface="BIZ UDPゴシック" panose="020B0400000000000000" pitchFamily="50" charset="-128"/>
                          </a:endParaRPr>
                        </a:p>
                        <a:p>
                          <a:r>
                            <a:rPr lang="en-US" altLang="ja-JP" sz="1100" b="1" dirty="0">
                              <a:latin typeface="BIZ UDPゴシック" panose="020B0400000000000000" pitchFamily="50" charset="-128"/>
                              <a:ea typeface="BIZ UDPゴシック" panose="020B0400000000000000" pitchFamily="50" charset="-128"/>
                            </a:rPr>
                            <a:t>   </a:t>
                          </a:r>
                          <a:r>
                            <a:rPr kumimoji="1" lang="ja-JP" altLang="en-US" sz="1100" b="1" dirty="0">
                              <a:latin typeface="BIZ UDPゴシック" panose="020B0400000000000000" pitchFamily="50" charset="-128"/>
                              <a:ea typeface="BIZ UDPゴシック" panose="020B0400000000000000" pitchFamily="50" charset="-128"/>
                            </a:rPr>
                            <a:t>実雇用率を算定</a:t>
                          </a:r>
                          <a:r>
                            <a:rPr lang="ja-JP" altLang="en-US" sz="1100" b="1" dirty="0">
                              <a:latin typeface="BIZ UDPゴシック" panose="020B0400000000000000" pitchFamily="50" charset="-128"/>
                              <a:ea typeface="BIZ UDPゴシック" panose="020B0400000000000000" pitchFamily="50" charset="-128"/>
                            </a:rPr>
                            <a:t>することができる。</a:t>
                          </a:r>
                          <a:endParaRPr kumimoji="1" lang="ja-JP" altLang="en-US" sz="1100" b="1" dirty="0">
                            <a:latin typeface="BIZ UDPゴシック" panose="020B0400000000000000" pitchFamily="50" charset="-128"/>
                            <a:ea typeface="BIZ UDPゴシック" panose="020B0400000000000000" pitchFamily="50" charset="-128"/>
                          </a:endParaRPr>
                        </a:p>
                      </p:txBody>
                    </p:sp>
                  </p:grpSp>
                  <p:sp>
                    <p:nvSpPr>
                      <p:cNvPr id="6" name="角丸四角形 5"/>
                      <p:cNvSpPr/>
                      <p:nvPr/>
                    </p:nvSpPr>
                    <p:spPr>
                      <a:xfrm>
                        <a:off x="997761" y="3179261"/>
                        <a:ext cx="1523878" cy="32436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親会社</a:t>
                        </a:r>
                      </a:p>
                    </p:txBody>
                  </p:sp>
                  <p:sp>
                    <p:nvSpPr>
                      <p:cNvPr id="7" name="角丸四角形 6"/>
                      <p:cNvSpPr/>
                      <p:nvPr/>
                    </p:nvSpPr>
                    <p:spPr>
                      <a:xfrm>
                        <a:off x="997761" y="4122283"/>
                        <a:ext cx="1324286" cy="341482"/>
                      </a:xfrm>
                      <a:prstGeom prst="round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特例子会社</a:t>
                        </a:r>
                      </a:p>
                    </p:txBody>
                  </p:sp>
                  <p:sp>
                    <p:nvSpPr>
                      <p:cNvPr id="8" name="下矢印 7"/>
                      <p:cNvSpPr/>
                      <p:nvPr/>
                    </p:nvSpPr>
                    <p:spPr>
                      <a:xfrm>
                        <a:off x="1112087" y="3527986"/>
                        <a:ext cx="171995" cy="546638"/>
                      </a:xfrm>
                      <a:prstGeom prst="down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
                  <p:nvSpPr>
                    <p:cNvPr id="4" name="角丸四角形 3"/>
                    <p:cNvSpPr/>
                    <p:nvPr/>
                  </p:nvSpPr>
                  <p:spPr>
                    <a:xfrm>
                      <a:off x="812787" y="3180281"/>
                      <a:ext cx="2835781" cy="2091855"/>
                    </a:xfrm>
                    <a:prstGeom prst="roundRect">
                      <a:avLst>
                        <a:gd name="adj" fmla="val 6901"/>
                      </a:avLst>
                    </a:prstGeom>
                    <a:noFill/>
                    <a:ln w="127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4" name="グループ化 43"/>
                  <p:cNvGrpSpPr/>
                  <p:nvPr/>
                </p:nvGrpSpPr>
                <p:grpSpPr>
                  <a:xfrm>
                    <a:off x="3117356" y="3188063"/>
                    <a:ext cx="3598096" cy="2096461"/>
                    <a:chOff x="2925410" y="2324783"/>
                    <a:chExt cx="3598096" cy="2096461"/>
                  </a:xfrm>
                </p:grpSpPr>
                <p:grpSp>
                  <p:nvGrpSpPr>
                    <p:cNvPr id="42" name="グループ化 41"/>
                    <p:cNvGrpSpPr/>
                    <p:nvPr/>
                  </p:nvGrpSpPr>
                  <p:grpSpPr>
                    <a:xfrm>
                      <a:off x="2925410" y="2324783"/>
                      <a:ext cx="3598096" cy="2096461"/>
                      <a:chOff x="2925410" y="2324783"/>
                      <a:chExt cx="3598096" cy="2096461"/>
                    </a:xfrm>
                  </p:grpSpPr>
                  <p:grpSp>
                    <p:nvGrpSpPr>
                      <p:cNvPr id="37" name="グループ化 36"/>
                      <p:cNvGrpSpPr/>
                      <p:nvPr/>
                    </p:nvGrpSpPr>
                    <p:grpSpPr>
                      <a:xfrm>
                        <a:off x="3122289" y="3302580"/>
                        <a:ext cx="1549627" cy="314956"/>
                        <a:chOff x="868564" y="6064558"/>
                        <a:chExt cx="1549627" cy="314956"/>
                      </a:xfrm>
                    </p:grpSpPr>
                    <p:cxnSp>
                      <p:nvCxnSpPr>
                        <p:cNvPr id="31" name="直線矢印コネクタ 30"/>
                        <p:cNvCxnSpPr/>
                        <p:nvPr/>
                      </p:nvCxnSpPr>
                      <p:spPr>
                        <a:xfrm>
                          <a:off x="868564" y="6064558"/>
                          <a:ext cx="287667" cy="298648"/>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a:off x="2215003" y="6077154"/>
                          <a:ext cx="203188" cy="302360"/>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29" name="グループ化 28"/>
                      <p:cNvGrpSpPr/>
                      <p:nvPr/>
                    </p:nvGrpSpPr>
                    <p:grpSpPr>
                      <a:xfrm>
                        <a:off x="2925410" y="2324783"/>
                        <a:ext cx="3598096" cy="2096461"/>
                        <a:chOff x="3152836" y="3166015"/>
                        <a:chExt cx="3598096" cy="2096461"/>
                      </a:xfrm>
                    </p:grpSpPr>
                    <p:grpSp>
                      <p:nvGrpSpPr>
                        <p:cNvPr id="27" name="グループ化 26"/>
                        <p:cNvGrpSpPr/>
                        <p:nvPr/>
                      </p:nvGrpSpPr>
                      <p:grpSpPr>
                        <a:xfrm>
                          <a:off x="3152836" y="3166015"/>
                          <a:ext cx="3598096" cy="2096461"/>
                          <a:chOff x="-336825" y="5857307"/>
                          <a:chExt cx="3598096" cy="2096461"/>
                        </a:xfrm>
                      </p:grpSpPr>
                      <p:grpSp>
                        <p:nvGrpSpPr>
                          <p:cNvPr id="25" name="グループ化 24"/>
                          <p:cNvGrpSpPr/>
                          <p:nvPr/>
                        </p:nvGrpSpPr>
                        <p:grpSpPr>
                          <a:xfrm>
                            <a:off x="-336825" y="5857307"/>
                            <a:ext cx="3598096" cy="2096461"/>
                            <a:chOff x="-336825" y="5857307"/>
                            <a:chExt cx="3598096" cy="2096461"/>
                          </a:xfrm>
                        </p:grpSpPr>
                        <p:grpSp>
                          <p:nvGrpSpPr>
                            <p:cNvPr id="11" name="グループ化 10"/>
                            <p:cNvGrpSpPr/>
                            <p:nvPr/>
                          </p:nvGrpSpPr>
                          <p:grpSpPr>
                            <a:xfrm>
                              <a:off x="-336825" y="5857307"/>
                              <a:ext cx="3598096" cy="2096461"/>
                              <a:chOff x="615675" y="3156491"/>
                              <a:chExt cx="3598096" cy="2096461"/>
                            </a:xfrm>
                          </p:grpSpPr>
                          <p:grpSp>
                            <p:nvGrpSpPr>
                              <p:cNvPr id="12" name="グループ化 11"/>
                              <p:cNvGrpSpPr/>
                              <p:nvPr/>
                            </p:nvGrpSpPr>
                            <p:grpSpPr>
                              <a:xfrm>
                                <a:off x="686227" y="3785337"/>
                                <a:ext cx="3527544" cy="1450306"/>
                                <a:chOff x="790353" y="3532677"/>
                                <a:chExt cx="2877819" cy="1293750"/>
                              </a:xfrm>
                            </p:grpSpPr>
                            <p:grpSp>
                              <p:nvGrpSpPr>
                                <p:cNvPr id="14" name="グループ化 13"/>
                                <p:cNvGrpSpPr/>
                                <p:nvPr/>
                              </p:nvGrpSpPr>
                              <p:grpSpPr>
                                <a:xfrm>
                                  <a:off x="790353" y="3641569"/>
                                  <a:ext cx="2877819" cy="1184858"/>
                                  <a:chOff x="1751393" y="4533978"/>
                                  <a:chExt cx="2673955" cy="1184858"/>
                                </a:xfrm>
                              </p:grpSpPr>
                              <p:sp>
                                <p:nvSpPr>
                                  <p:cNvPr id="18" name="テキスト ボックス 6"/>
                                  <p:cNvSpPr txBox="1"/>
                                  <p:nvPr/>
                                </p:nvSpPr>
                                <p:spPr>
                                  <a:xfrm>
                                    <a:off x="3294175" y="4533978"/>
                                    <a:ext cx="973074" cy="32946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900" dirty="0">
                                        <a:latin typeface="BIZ UDPゴシック" panose="020B0400000000000000" pitchFamily="50" charset="-128"/>
                                        <a:ea typeface="BIZ UDPゴシック" panose="020B0400000000000000" pitchFamily="50" charset="-128"/>
                                      </a:rPr>
                                      <a:t>・意思決定機関の支配</a:t>
                                    </a:r>
                                    <a:endParaRPr kumimoji="1"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・役員派遣等</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19" name="テキスト ボックス 7"/>
                                  <p:cNvSpPr txBox="1"/>
                                  <p:nvPr/>
                                </p:nvSpPr>
                                <p:spPr>
                                  <a:xfrm>
                                    <a:off x="1751393" y="5334462"/>
                                    <a:ext cx="2673955" cy="38437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●関係会社を含め、グループ全体</a:t>
                                    </a:r>
                                    <a:r>
                                      <a:rPr lang="ja-JP" altLang="en-US" sz="1100" b="1" dirty="0">
                                        <a:latin typeface="BIZ UDPゴシック" panose="020B0400000000000000" pitchFamily="50" charset="-128"/>
                                        <a:ea typeface="BIZ UDPゴシック" panose="020B0400000000000000" pitchFamily="50" charset="-128"/>
                                      </a:rPr>
                                      <a:t>を親会社に</a:t>
                                    </a:r>
                                    <a:r>
                                      <a:rPr kumimoji="1" lang="ja-JP" altLang="en-US" sz="1100" b="1" dirty="0">
                                        <a:latin typeface="BIZ UDPゴシック" panose="020B0400000000000000" pitchFamily="50" charset="-128"/>
                                        <a:ea typeface="BIZ UDPゴシック" panose="020B0400000000000000" pitchFamily="50" charset="-128"/>
                                      </a:rPr>
                                      <a:t>合算し</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   </a:t>
                                    </a:r>
                                    <a:r>
                                      <a:rPr kumimoji="1" lang="ja-JP" altLang="en-US" sz="1100" b="1" dirty="0" err="1">
                                        <a:latin typeface="BIZ UDPゴシック" panose="020B0400000000000000" pitchFamily="50" charset="-128"/>
                                        <a:ea typeface="BIZ UDPゴシック" panose="020B0400000000000000" pitchFamily="50" charset="-128"/>
                                      </a:rPr>
                                      <a:t>て</a:t>
                                    </a:r>
                                    <a:r>
                                      <a:rPr kumimoji="1" lang="ja-JP" altLang="en-US" sz="1100" b="1" dirty="0">
                                        <a:latin typeface="BIZ UDPゴシック" panose="020B0400000000000000" pitchFamily="50" charset="-128"/>
                                        <a:ea typeface="BIZ UDPゴシック" panose="020B0400000000000000" pitchFamily="50" charset="-128"/>
                                      </a:rPr>
                                      <a:t>実雇用率を算定</a:t>
                                    </a:r>
                                    <a:r>
                                      <a:rPr lang="ja-JP" altLang="en-US" sz="1100" b="1" dirty="0">
                                        <a:latin typeface="BIZ UDPゴシック" panose="020B0400000000000000" pitchFamily="50" charset="-128"/>
                                        <a:ea typeface="BIZ UDPゴシック" panose="020B0400000000000000" pitchFamily="50" charset="-128"/>
                                      </a:rPr>
                                      <a:t>することができる。</a:t>
                                    </a:r>
                                    <a:endParaRPr kumimoji="1" lang="ja-JP" altLang="en-US" sz="1100" b="1" dirty="0">
                                      <a:latin typeface="BIZ UDPゴシック" panose="020B0400000000000000" pitchFamily="50" charset="-128"/>
                                      <a:ea typeface="BIZ UDPゴシック" panose="020B0400000000000000" pitchFamily="50" charset="-128"/>
                                    </a:endParaRPr>
                                  </a:p>
                                </p:txBody>
                              </p:sp>
                            </p:grpSp>
                            <p:sp>
                              <p:nvSpPr>
                                <p:cNvPr id="17" name="下矢印 16"/>
                                <p:cNvSpPr/>
                                <p:nvPr/>
                              </p:nvSpPr>
                              <p:spPr>
                                <a:xfrm>
                                  <a:off x="2319054" y="3532677"/>
                                  <a:ext cx="171995" cy="575491"/>
                                </a:xfrm>
                                <a:prstGeom prst="down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
                            <p:nvSpPr>
                              <p:cNvPr id="13" name="角丸四角形 12"/>
                              <p:cNvSpPr/>
                              <p:nvPr/>
                            </p:nvSpPr>
                            <p:spPr>
                              <a:xfrm>
                                <a:off x="615675" y="3156491"/>
                                <a:ext cx="3381825" cy="2096461"/>
                              </a:xfrm>
                              <a:prstGeom prst="roundRect">
                                <a:avLst>
                                  <a:gd name="adj" fmla="val 6901"/>
                                </a:avLst>
                              </a:prstGeom>
                              <a:noFill/>
                              <a:ln w="127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角丸四角形 19"/>
                            <p:cNvSpPr/>
                            <p:nvPr/>
                          </p:nvSpPr>
                          <p:spPr>
                            <a:xfrm>
                              <a:off x="675837" y="6649474"/>
                              <a:ext cx="800100" cy="243456"/>
                            </a:xfrm>
                            <a:prstGeom prst="round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BIZ UDPゴシック" panose="020B0400000000000000" pitchFamily="50" charset="-128"/>
                                  <a:ea typeface="BIZ UDPゴシック" panose="020B0400000000000000" pitchFamily="50" charset="-128"/>
                                </a:rPr>
                                <a:t>関係会社</a:t>
                              </a:r>
                            </a:p>
                          </p:txBody>
                        </p:sp>
                        <p:sp>
                          <p:nvSpPr>
                            <p:cNvPr id="21" name="角丸四角形 20"/>
                            <p:cNvSpPr/>
                            <p:nvPr/>
                          </p:nvSpPr>
                          <p:spPr>
                            <a:xfrm>
                              <a:off x="-209264" y="6649977"/>
                              <a:ext cx="800100" cy="243456"/>
                            </a:xfrm>
                            <a:prstGeom prst="round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solidFill>
                                  <a:latin typeface="BIZ UDPゴシック" panose="020B0400000000000000" pitchFamily="50" charset="-128"/>
                                  <a:ea typeface="BIZ UDPゴシック" panose="020B0400000000000000" pitchFamily="50" charset="-128"/>
                                </a:rPr>
                                <a:t>関係会社</a:t>
                              </a:r>
                            </a:p>
                          </p:txBody>
                        </p:sp>
                        <p:cxnSp>
                          <p:nvCxnSpPr>
                            <p:cNvPr id="23" name="直線矢印コネクタ 22"/>
                            <p:cNvCxnSpPr/>
                            <p:nvPr/>
                          </p:nvCxnSpPr>
                          <p:spPr>
                            <a:xfrm>
                              <a:off x="-6356" y="6457534"/>
                              <a:ext cx="0" cy="1450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1058164" y="6452910"/>
                              <a:ext cx="0" cy="1450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6" name="テキスト ボックス 6"/>
                          <p:cNvSpPr txBox="1"/>
                          <p:nvPr/>
                        </p:nvSpPr>
                        <p:spPr>
                          <a:xfrm>
                            <a:off x="-336825" y="6883423"/>
                            <a:ext cx="2098123" cy="21544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800" dirty="0">
                                <a:latin typeface="BIZ UDPゴシック" panose="020B0400000000000000" pitchFamily="50" charset="-128"/>
                                <a:ea typeface="BIZ UDPゴシック" panose="020B0400000000000000" pitchFamily="50" charset="-128"/>
                              </a:rPr>
                              <a:t>営業上の関係、出資関係又は役員派遣等</a:t>
                            </a:r>
                            <a:endParaRPr kumimoji="1" lang="ja-JP" altLang="en-US" sz="800" dirty="0">
                              <a:latin typeface="BIZ UDPゴシック" panose="020B0400000000000000" pitchFamily="50" charset="-128"/>
                              <a:ea typeface="BIZ UDPゴシック" panose="020B0400000000000000" pitchFamily="50" charset="-128"/>
                            </a:endParaRPr>
                          </a:p>
                        </p:txBody>
                      </p:sp>
                    </p:grpSp>
                    <p:sp>
                      <p:nvSpPr>
                        <p:cNvPr id="28" name="テキスト ボックス 27"/>
                        <p:cNvSpPr txBox="1"/>
                        <p:nvPr/>
                      </p:nvSpPr>
                      <p:spPr>
                        <a:xfrm>
                          <a:off x="3186597" y="3171684"/>
                          <a:ext cx="982961" cy="230832"/>
                        </a:xfrm>
                        <a:prstGeom prst="rect">
                          <a:avLst/>
                        </a:prstGeom>
                        <a:noFill/>
                      </p:spPr>
                      <p:txBody>
                        <a:bodyPr wrap="none" rtlCol="0">
                          <a:spAutoFit/>
                        </a:bodyPr>
                        <a:lstStyle/>
                        <a:p>
                          <a:r>
                            <a:rPr kumimoji="1" lang="en-US" altLang="ja-JP" sz="900" b="1" dirty="0">
                              <a:latin typeface="BIZ UDPゴシック" panose="020B0400000000000000" pitchFamily="50" charset="-128"/>
                              <a:ea typeface="BIZ UDPゴシック" panose="020B0400000000000000" pitchFamily="50" charset="-128"/>
                            </a:rPr>
                            <a:t>〔</a:t>
                          </a:r>
                          <a:r>
                            <a:rPr kumimoji="1" lang="ja-JP" altLang="en-US" sz="900" b="1" dirty="0">
                              <a:latin typeface="BIZ UDPゴシック" panose="020B0400000000000000" pitchFamily="50" charset="-128"/>
                              <a:ea typeface="BIZ UDPゴシック" panose="020B0400000000000000" pitchFamily="50" charset="-128"/>
                            </a:rPr>
                            <a:t>グループ適用</a:t>
                          </a:r>
                          <a:r>
                            <a:rPr kumimoji="1" lang="en-US" altLang="ja-JP" sz="900" b="1" dirty="0">
                              <a:latin typeface="BIZ UDPゴシック" panose="020B0400000000000000" pitchFamily="50" charset="-128"/>
                              <a:ea typeface="BIZ UDPゴシック" panose="020B0400000000000000" pitchFamily="50" charset="-128"/>
                            </a:rPr>
                            <a:t>〕</a:t>
                          </a:r>
                          <a:endParaRPr kumimoji="1" lang="ja-JP" altLang="en-US" sz="900" b="1" dirty="0">
                            <a:latin typeface="BIZ UDPゴシック" panose="020B0400000000000000" pitchFamily="50" charset="-128"/>
                            <a:ea typeface="BIZ UDPゴシック" panose="020B0400000000000000" pitchFamily="50" charset="-128"/>
                          </a:endParaRPr>
                        </a:p>
                      </p:txBody>
                    </p:sp>
                  </p:grpSp>
                </p:grpSp>
                <p:sp>
                  <p:nvSpPr>
                    <p:cNvPr id="62" name="テキスト ボックス 6"/>
                    <p:cNvSpPr txBox="1"/>
                    <p:nvPr/>
                  </p:nvSpPr>
                  <p:spPr>
                    <a:xfrm>
                      <a:off x="3225456" y="2896400"/>
                      <a:ext cx="1117500" cy="21544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800" dirty="0">
                          <a:latin typeface="BIZ UDPゴシック" panose="020B0400000000000000" pitchFamily="50" charset="-128"/>
                          <a:ea typeface="BIZ UDPゴシック" panose="020B0400000000000000" pitchFamily="50" charset="-128"/>
                        </a:rPr>
                        <a:t>意思決定機関の支配</a:t>
                      </a:r>
                    </a:p>
                  </p:txBody>
                </p:sp>
              </p:grpSp>
            </p:grpSp>
            <p:grpSp>
              <p:nvGrpSpPr>
                <p:cNvPr id="65" name="グループ化 64"/>
                <p:cNvGrpSpPr/>
                <p:nvPr/>
              </p:nvGrpSpPr>
              <p:grpSpPr>
                <a:xfrm>
                  <a:off x="186895" y="5279577"/>
                  <a:ext cx="6097490" cy="1061829"/>
                  <a:chOff x="3602792" y="3532367"/>
                  <a:chExt cx="6097490" cy="1061829"/>
                </a:xfrm>
              </p:grpSpPr>
              <p:sp>
                <p:nvSpPr>
                  <p:cNvPr id="66" name="テキスト ボックス 65"/>
                  <p:cNvSpPr txBox="1"/>
                  <p:nvPr/>
                </p:nvSpPr>
                <p:spPr>
                  <a:xfrm flipH="1">
                    <a:off x="4417278" y="3532367"/>
                    <a:ext cx="5283004" cy="1061829"/>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 株式会社であること</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親会社との人的関係が緊密</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a:t>
                    </a:r>
                    <a:r>
                      <a:rPr kumimoji="1" lang="ja-JP" altLang="en-US" sz="900" dirty="0" err="1">
                        <a:latin typeface="BIZ UDPゴシック" panose="020B0400000000000000" pitchFamily="50" charset="-128"/>
                        <a:ea typeface="BIZ UDPゴシック" panose="020B0400000000000000" pitchFamily="50" charset="-128"/>
                      </a:rPr>
                      <a:t>雇用障がい</a:t>
                    </a:r>
                    <a:r>
                      <a:rPr kumimoji="1" lang="ja-JP" altLang="en-US" sz="900" dirty="0">
                        <a:latin typeface="BIZ UDPゴシック" panose="020B0400000000000000" pitchFamily="50" charset="-128"/>
                        <a:ea typeface="BIZ UDPゴシック" panose="020B0400000000000000" pitchFamily="50" charset="-128"/>
                      </a:rPr>
                      <a:t>者数が</a:t>
                    </a:r>
                    <a:r>
                      <a:rPr kumimoji="1" lang="en-US" altLang="ja-JP" sz="900" dirty="0">
                        <a:latin typeface="BIZ UDPゴシック" panose="020B0400000000000000" pitchFamily="50" charset="-128"/>
                        <a:ea typeface="BIZ UDPゴシック" panose="020B0400000000000000" pitchFamily="50" charset="-128"/>
                      </a:rPr>
                      <a:t>5</a:t>
                    </a:r>
                    <a:r>
                      <a:rPr kumimoji="1" lang="ja-JP" altLang="en-US" sz="900" dirty="0">
                        <a:latin typeface="BIZ UDPゴシック" panose="020B0400000000000000" pitchFamily="50" charset="-128"/>
                        <a:ea typeface="BIZ UDPゴシック" panose="020B0400000000000000" pitchFamily="50" charset="-128"/>
                      </a:rPr>
                      <a:t>人以上で全従業員に占める割合が</a:t>
                    </a:r>
                    <a:r>
                      <a:rPr kumimoji="1" lang="en-US" altLang="ja-JP" sz="900" dirty="0">
                        <a:latin typeface="BIZ UDPゴシック" panose="020B0400000000000000" pitchFamily="50" charset="-128"/>
                        <a:ea typeface="BIZ UDPゴシック" panose="020B0400000000000000" pitchFamily="50" charset="-128"/>
                      </a:rPr>
                      <a:t>20%</a:t>
                    </a:r>
                    <a:r>
                      <a:rPr kumimoji="1" lang="ja-JP" altLang="en-US" sz="900" dirty="0">
                        <a:latin typeface="BIZ UDPゴシック" panose="020B0400000000000000" pitchFamily="50" charset="-128"/>
                        <a:ea typeface="BIZ UDPゴシック" panose="020B0400000000000000" pitchFamily="50" charset="-128"/>
                      </a:rPr>
                      <a:t>以上</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また、</a:t>
                    </a:r>
                    <a:r>
                      <a:rPr kumimoji="1" lang="ja-JP" altLang="en-US" sz="900" dirty="0" err="1">
                        <a:latin typeface="BIZ UDPゴシック" panose="020B0400000000000000" pitchFamily="50" charset="-128"/>
                        <a:ea typeface="BIZ UDPゴシック" panose="020B0400000000000000" pitchFamily="50" charset="-128"/>
                      </a:rPr>
                      <a:t>雇用障がい</a:t>
                    </a:r>
                    <a:r>
                      <a:rPr kumimoji="1" lang="ja-JP" altLang="en-US" sz="900" dirty="0">
                        <a:latin typeface="BIZ UDPゴシック" panose="020B0400000000000000" pitchFamily="50" charset="-128"/>
                        <a:ea typeface="BIZ UDPゴシック" panose="020B0400000000000000" pitchFamily="50" charset="-128"/>
                      </a:rPr>
                      <a:t>者数に占める重度身体障がい者、知的障がい者・精神障がい者の割合が</a:t>
                    </a:r>
                    <a:r>
                      <a:rPr kumimoji="1" lang="en-US" altLang="ja-JP" sz="900" dirty="0">
                        <a:latin typeface="BIZ UDPゴシック" panose="020B0400000000000000" pitchFamily="50" charset="-128"/>
                        <a:ea typeface="BIZ UDPゴシック" panose="020B0400000000000000" pitchFamily="50" charset="-128"/>
                      </a:rPr>
                      <a:t>30</a:t>
                    </a:r>
                    <a:r>
                      <a:rPr kumimoji="1" lang="ja-JP" altLang="en-US" sz="900" dirty="0">
                        <a:latin typeface="BIZ UDPゴシック" panose="020B0400000000000000" pitchFamily="50" charset="-128"/>
                        <a:ea typeface="BIZ UDPゴシック" panose="020B0400000000000000" pitchFamily="50" charset="-128"/>
                      </a:rPr>
                      <a:t>％以上</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者の雇用管理を適正に行う能力を有している</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者の雇用の促進及び安定が確実に達成されると認められること　　</a:t>
                    </a: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　　　　　　　　　　　　　　　　　　　　　　　　　　　　　　　　　　　　　　　　</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親会社の要件：　当該子会社の意思決定機関（株主総会等）を支配していること　など</a:t>
                    </a:r>
                    <a:endParaRPr kumimoji="1" lang="en-US" altLang="ja-JP" sz="1000" dirty="0">
                      <a:latin typeface="BIZ UDPゴシック" panose="020B0400000000000000" pitchFamily="50" charset="-128"/>
                      <a:ea typeface="BIZ UDPゴシック" panose="020B0400000000000000" pitchFamily="50" charset="-128"/>
                    </a:endParaRPr>
                  </a:p>
                </p:txBody>
              </p:sp>
              <p:sp>
                <p:nvSpPr>
                  <p:cNvPr id="67" name="楕円 66"/>
                  <p:cNvSpPr/>
                  <p:nvPr/>
                </p:nvSpPr>
                <p:spPr>
                  <a:xfrm>
                    <a:off x="3602792" y="3635849"/>
                    <a:ext cx="840424" cy="804877"/>
                  </a:xfrm>
                  <a:prstGeom prst="ellipse">
                    <a:avLst/>
                  </a:prstGeom>
                  <a:solidFill>
                    <a:srgbClr val="FF6600"/>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特例</a:t>
                    </a:r>
                    <a:endParaRPr kumimoji="1" lang="en-US" altLang="ja-JP"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子会社の要件</a:t>
                    </a:r>
                  </a:p>
                </p:txBody>
              </p:sp>
            </p:grpSp>
          </p:grpSp>
          <p:grpSp>
            <p:nvGrpSpPr>
              <p:cNvPr id="71" name="グループ化 70">
                <a:extLst>
                  <a:ext uri="{FF2B5EF4-FFF2-40B4-BE49-F238E27FC236}">
                    <a16:creationId xmlns:a16="http://schemas.microsoft.com/office/drawing/2014/main" id="{2DC44074-3F09-479B-BAC9-D241E2BCCBA7}"/>
                  </a:ext>
                </a:extLst>
              </p:cNvPr>
              <p:cNvGrpSpPr/>
              <p:nvPr/>
            </p:nvGrpSpPr>
            <p:grpSpPr>
              <a:xfrm>
                <a:off x="43355" y="2048258"/>
                <a:ext cx="6776545" cy="4323235"/>
                <a:chOff x="43355" y="2048258"/>
                <a:chExt cx="6776545" cy="4323235"/>
              </a:xfrm>
            </p:grpSpPr>
            <p:sp>
              <p:nvSpPr>
                <p:cNvPr id="52" name="テキスト ボックス 51"/>
                <p:cNvSpPr txBox="1"/>
                <p:nvPr/>
              </p:nvSpPr>
              <p:spPr>
                <a:xfrm>
                  <a:off x="45720" y="2350241"/>
                  <a:ext cx="6766559" cy="707886"/>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　事業主が障がい者の雇用に特別の配慮をした子会社を設立し、一定の要件を満たすとして厚生労働大臣の認定を受けたものについては、特例としてその子会社に雇用されている労働者を親会社に雇用されているものとみなして、実雇用率を算定することができます。（子会社特例制度）　また、特例子会社を持つ親会社については、関係する子会社も含め、企業グループによる実雇用率算定が可能です。（グループ適用）</a:t>
                  </a:r>
                  <a:endParaRPr kumimoji="1" lang="ja-JP" altLang="en-US" sz="1000" dirty="0"/>
                </a:p>
              </p:txBody>
            </p:sp>
            <p:grpSp>
              <p:nvGrpSpPr>
                <p:cNvPr id="70" name="グループ化 69">
                  <a:extLst>
                    <a:ext uri="{FF2B5EF4-FFF2-40B4-BE49-F238E27FC236}">
                      <a16:creationId xmlns:a16="http://schemas.microsoft.com/office/drawing/2014/main" id="{604C0EDD-062F-4D30-9B93-00F1D83DA81F}"/>
                    </a:ext>
                  </a:extLst>
                </p:cNvPr>
                <p:cNvGrpSpPr/>
                <p:nvPr/>
              </p:nvGrpSpPr>
              <p:grpSpPr>
                <a:xfrm>
                  <a:off x="43355" y="2048258"/>
                  <a:ext cx="6776545" cy="4323235"/>
                  <a:chOff x="43355" y="2048258"/>
                  <a:chExt cx="6776545" cy="4323235"/>
                </a:xfrm>
              </p:grpSpPr>
              <p:sp>
                <p:nvSpPr>
                  <p:cNvPr id="68" name="正方形/長方形 67">
                    <a:extLst>
                      <a:ext uri="{FF2B5EF4-FFF2-40B4-BE49-F238E27FC236}">
                        <a16:creationId xmlns:a16="http://schemas.microsoft.com/office/drawing/2014/main" id="{7A7A2512-E7BF-42EE-BA01-DD83A4583676}"/>
                      </a:ext>
                    </a:extLst>
                  </p:cNvPr>
                  <p:cNvSpPr/>
                  <p:nvPr/>
                </p:nvSpPr>
                <p:spPr>
                  <a:xfrm>
                    <a:off x="45720" y="2048258"/>
                    <a:ext cx="6774180" cy="4323235"/>
                  </a:xfrm>
                  <a:prstGeom prst="rect">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8B7A7F05-96EC-49B5-A46B-A9ECD1C8AEB7}"/>
                      </a:ext>
                    </a:extLst>
                  </p:cNvPr>
                  <p:cNvSpPr txBox="1"/>
                  <p:nvPr/>
                </p:nvSpPr>
                <p:spPr>
                  <a:xfrm>
                    <a:off x="43355" y="2052501"/>
                    <a:ext cx="6774180" cy="307777"/>
                  </a:xfrm>
                  <a:prstGeom prst="rect">
                    <a:avLst/>
                  </a:prstGeom>
                  <a:solidFill>
                    <a:srgbClr val="FF6600"/>
                  </a:solidFill>
                </p:spPr>
                <p:txBody>
                  <a:bodyPr wrap="square" rtlCol="0" anchor="ctr">
                    <a:spAutoFit/>
                  </a:bodyPr>
                  <a:lstStyle/>
                  <a:p>
                    <a:pPr algn="ctr"/>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子会社特例制度・関係会社特例制度</a:t>
                    </a:r>
                  </a:p>
                </p:txBody>
              </p:sp>
            </p:grpSp>
          </p:grpSp>
        </p:grpSp>
        <p:sp>
          <p:nvSpPr>
            <p:cNvPr id="46" name="テキスト ボックス 45"/>
            <p:cNvSpPr txBox="1"/>
            <p:nvPr/>
          </p:nvSpPr>
          <p:spPr>
            <a:xfrm>
              <a:off x="2030627" y="3200039"/>
              <a:ext cx="999550" cy="200055"/>
            </a:xfrm>
            <a:prstGeom prst="rect">
              <a:avLst/>
            </a:prstGeom>
            <a:noFill/>
          </p:spPr>
          <p:txBody>
            <a:bodyPr wrap="none" rtlCol="0">
              <a:spAutoFit/>
            </a:bodyPr>
            <a:lstStyle/>
            <a:p>
              <a:r>
                <a:rPr kumimoji="1" lang="en-US" altLang="ja-JP" sz="700" dirty="0">
                  <a:latin typeface="BIZ UDPゴシック" panose="020B0400000000000000" pitchFamily="50" charset="-128"/>
                  <a:ea typeface="BIZ UDPゴシック" panose="020B0400000000000000" pitchFamily="50" charset="-128"/>
                </a:rPr>
                <a:t>R6.6.1</a:t>
              </a:r>
              <a:r>
                <a:rPr kumimoji="1" lang="ja-JP" altLang="en-US" sz="700" dirty="0">
                  <a:latin typeface="BIZ UDPゴシック" panose="020B0400000000000000" pitchFamily="50" charset="-128"/>
                  <a:ea typeface="BIZ UDPゴシック" panose="020B0400000000000000" pitchFamily="50" charset="-128"/>
                </a:rPr>
                <a:t>現在 </a:t>
              </a:r>
              <a:r>
                <a:rPr kumimoji="1" lang="en-US" altLang="ja-JP" sz="700" dirty="0">
                  <a:latin typeface="BIZ UDPゴシック" panose="020B0400000000000000" pitchFamily="50" charset="-128"/>
                  <a:ea typeface="BIZ UDPゴシック" panose="020B0400000000000000" pitchFamily="50" charset="-128"/>
                </a:rPr>
                <a:t>614</a:t>
              </a:r>
              <a:r>
                <a:rPr kumimoji="1" lang="ja-JP" altLang="en-US" sz="700" dirty="0">
                  <a:latin typeface="BIZ UDPゴシック" panose="020B0400000000000000" pitchFamily="50" charset="-128"/>
                  <a:ea typeface="BIZ UDPゴシック" panose="020B0400000000000000" pitchFamily="50" charset="-128"/>
                </a:rPr>
                <a:t>社</a:t>
              </a:r>
            </a:p>
          </p:txBody>
        </p:sp>
        <p:sp>
          <p:nvSpPr>
            <p:cNvPr id="87" name="テキスト ボックス 86"/>
            <p:cNvSpPr txBox="1"/>
            <p:nvPr/>
          </p:nvSpPr>
          <p:spPr>
            <a:xfrm>
              <a:off x="5353612" y="3198269"/>
              <a:ext cx="1273091" cy="200055"/>
            </a:xfrm>
            <a:prstGeom prst="rect">
              <a:avLst/>
            </a:prstGeom>
            <a:noFill/>
          </p:spPr>
          <p:txBody>
            <a:bodyPr wrap="none" rtlCol="0">
              <a:spAutoFit/>
            </a:bodyPr>
            <a:lstStyle/>
            <a:p>
              <a:r>
                <a:rPr kumimoji="1" lang="en-US" altLang="ja-JP" sz="700" dirty="0">
                  <a:latin typeface="BIZ UDPゴシック" panose="020B0400000000000000" pitchFamily="50" charset="-128"/>
                  <a:ea typeface="BIZ UDPゴシック" panose="020B0400000000000000" pitchFamily="50" charset="-128"/>
                </a:rPr>
                <a:t>R6.6.1</a:t>
              </a:r>
              <a:r>
                <a:rPr kumimoji="1" lang="ja-JP" altLang="en-US" sz="700" dirty="0">
                  <a:latin typeface="BIZ UDPゴシック" panose="020B0400000000000000" pitchFamily="50" charset="-128"/>
                  <a:ea typeface="BIZ UDPゴシック" panose="020B0400000000000000" pitchFamily="50" charset="-128"/>
                </a:rPr>
                <a:t>現在 ３</a:t>
              </a:r>
              <a:r>
                <a:rPr kumimoji="1" lang="en-US" altLang="ja-JP" sz="700" dirty="0">
                  <a:latin typeface="BIZ UDPゴシック" panose="020B0400000000000000" pitchFamily="50" charset="-128"/>
                  <a:ea typeface="BIZ UDPゴシック" panose="020B0400000000000000" pitchFamily="50" charset="-128"/>
                </a:rPr>
                <a:t>78</a:t>
              </a:r>
              <a:r>
                <a:rPr kumimoji="1" lang="ja-JP" altLang="en-US" sz="700" dirty="0">
                  <a:latin typeface="BIZ UDPゴシック" panose="020B0400000000000000" pitchFamily="50" charset="-128"/>
                  <a:ea typeface="BIZ UDPゴシック" panose="020B0400000000000000" pitchFamily="50" charset="-128"/>
                </a:rPr>
                <a:t>グループ</a:t>
              </a:r>
            </a:p>
          </p:txBody>
        </p:sp>
      </p:grpSp>
      <p:grpSp>
        <p:nvGrpSpPr>
          <p:cNvPr id="53" name="グループ化 52"/>
          <p:cNvGrpSpPr/>
          <p:nvPr/>
        </p:nvGrpSpPr>
        <p:grpSpPr>
          <a:xfrm>
            <a:off x="72459" y="6431117"/>
            <a:ext cx="6735713" cy="3452573"/>
            <a:chOff x="45720" y="6956879"/>
            <a:chExt cx="6774181" cy="2926260"/>
          </a:xfrm>
        </p:grpSpPr>
        <p:grpSp>
          <p:nvGrpSpPr>
            <p:cNvPr id="84" name="グループ化 83">
              <a:extLst>
                <a:ext uri="{FF2B5EF4-FFF2-40B4-BE49-F238E27FC236}">
                  <a16:creationId xmlns:a16="http://schemas.microsoft.com/office/drawing/2014/main" id="{593A7639-B355-420C-826A-66BC3ABF0158}"/>
                </a:ext>
              </a:extLst>
            </p:cNvPr>
            <p:cNvGrpSpPr/>
            <p:nvPr/>
          </p:nvGrpSpPr>
          <p:grpSpPr>
            <a:xfrm>
              <a:off x="45720" y="6956879"/>
              <a:ext cx="6774181" cy="2926260"/>
              <a:chOff x="45720" y="6956879"/>
              <a:chExt cx="6774181" cy="2926260"/>
            </a:xfrm>
          </p:grpSpPr>
          <p:grpSp>
            <p:nvGrpSpPr>
              <p:cNvPr id="60" name="グループ化 59"/>
              <p:cNvGrpSpPr/>
              <p:nvPr/>
            </p:nvGrpSpPr>
            <p:grpSpPr>
              <a:xfrm>
                <a:off x="3448172" y="7610955"/>
                <a:ext cx="3043028" cy="2116303"/>
                <a:chOff x="69433" y="5521886"/>
                <a:chExt cx="6239663" cy="2483302"/>
              </a:xfrm>
            </p:grpSpPr>
            <p:grpSp>
              <p:nvGrpSpPr>
                <p:cNvPr id="58" name="グループ化 57"/>
                <p:cNvGrpSpPr/>
                <p:nvPr/>
              </p:nvGrpSpPr>
              <p:grpSpPr>
                <a:xfrm>
                  <a:off x="69433" y="5521886"/>
                  <a:ext cx="6239663" cy="2483302"/>
                  <a:chOff x="69433" y="5521886"/>
                  <a:chExt cx="6239663" cy="2483302"/>
                </a:xfrm>
              </p:grpSpPr>
              <p:grpSp>
                <p:nvGrpSpPr>
                  <p:cNvPr id="30" name="グループ化 29"/>
                  <p:cNvGrpSpPr/>
                  <p:nvPr/>
                </p:nvGrpSpPr>
                <p:grpSpPr>
                  <a:xfrm>
                    <a:off x="69433" y="5521886"/>
                    <a:ext cx="6239663" cy="2483302"/>
                    <a:chOff x="3537318" y="3209578"/>
                    <a:chExt cx="6239663" cy="2483302"/>
                  </a:xfrm>
                </p:grpSpPr>
                <p:grpSp>
                  <p:nvGrpSpPr>
                    <p:cNvPr id="33" name="グループ化 32"/>
                    <p:cNvGrpSpPr/>
                    <p:nvPr/>
                  </p:nvGrpSpPr>
                  <p:grpSpPr>
                    <a:xfrm>
                      <a:off x="3537318" y="3240278"/>
                      <a:ext cx="6239663" cy="2452602"/>
                      <a:chOff x="47657" y="5931570"/>
                      <a:chExt cx="6239663" cy="2452602"/>
                    </a:xfrm>
                  </p:grpSpPr>
                  <p:grpSp>
                    <p:nvGrpSpPr>
                      <p:cNvPr id="35" name="グループ化 34"/>
                      <p:cNvGrpSpPr/>
                      <p:nvPr/>
                    </p:nvGrpSpPr>
                    <p:grpSpPr>
                      <a:xfrm>
                        <a:off x="47657" y="5931570"/>
                        <a:ext cx="6239663" cy="2452602"/>
                        <a:chOff x="1000157" y="3230754"/>
                        <a:chExt cx="6239663" cy="2452602"/>
                      </a:xfrm>
                    </p:grpSpPr>
                    <p:sp>
                      <p:nvSpPr>
                        <p:cNvPr id="43" name="角丸四角形 42"/>
                        <p:cNvSpPr/>
                        <p:nvPr/>
                      </p:nvSpPr>
                      <p:spPr>
                        <a:xfrm>
                          <a:off x="3186031" y="3448586"/>
                          <a:ext cx="1867923" cy="36361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親会社</a:t>
                          </a:r>
                        </a:p>
                      </p:txBody>
                    </p:sp>
                    <p:sp>
                      <p:nvSpPr>
                        <p:cNvPr id="41" name="角丸四角形 40"/>
                        <p:cNvSpPr/>
                        <p:nvPr/>
                      </p:nvSpPr>
                      <p:spPr>
                        <a:xfrm>
                          <a:off x="1000157" y="3230754"/>
                          <a:ext cx="6239663" cy="2452602"/>
                        </a:xfrm>
                        <a:prstGeom prst="roundRect">
                          <a:avLst>
                            <a:gd name="adj" fmla="val 7824"/>
                          </a:avLst>
                        </a:prstGeom>
                        <a:no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8" name="直線矢印コネクタ 37"/>
                      <p:cNvCxnSpPr>
                        <a:cxnSpLocks/>
                        <a:endCxn id="50" idx="0"/>
                      </p:cNvCxnSpPr>
                      <p:nvPr/>
                    </p:nvCxnSpPr>
                    <p:spPr>
                      <a:xfrm flipH="1">
                        <a:off x="1425513" y="6513011"/>
                        <a:ext cx="958147" cy="8033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cxnSpLocks/>
                        <a:stCxn id="43" idx="2"/>
                        <a:endCxn id="48" idx="0"/>
                      </p:cNvCxnSpPr>
                      <p:nvPr/>
                    </p:nvCxnSpPr>
                    <p:spPr>
                      <a:xfrm flipH="1">
                        <a:off x="3167489" y="6513011"/>
                        <a:ext cx="4" cy="8033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テキスト ボックス 31"/>
                    <p:cNvSpPr txBox="1"/>
                    <p:nvPr/>
                  </p:nvSpPr>
                  <p:spPr>
                    <a:xfrm>
                      <a:off x="3641986" y="3209578"/>
                      <a:ext cx="3365861" cy="230832"/>
                    </a:xfrm>
                    <a:prstGeom prst="rect">
                      <a:avLst/>
                    </a:prstGeom>
                    <a:noFill/>
                  </p:spPr>
                  <p:txBody>
                    <a:bodyPr wrap="square" rtlCol="0">
                      <a:spAutoFit/>
                    </a:bodyPr>
                    <a:lstStyle/>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すべての子会社が対象</a:t>
                      </a:r>
                    </a:p>
                  </p:txBody>
                </p:sp>
              </p:grpSp>
              <p:grpSp>
                <p:nvGrpSpPr>
                  <p:cNvPr id="51" name="グループ化 50"/>
                  <p:cNvGrpSpPr/>
                  <p:nvPr/>
                </p:nvGrpSpPr>
                <p:grpSpPr>
                  <a:xfrm>
                    <a:off x="762735" y="6937398"/>
                    <a:ext cx="4853059" cy="419153"/>
                    <a:chOff x="246086" y="8645806"/>
                    <a:chExt cx="4853059" cy="419153"/>
                  </a:xfrm>
                </p:grpSpPr>
                <p:sp>
                  <p:nvSpPr>
                    <p:cNvPr id="48" name="角丸四角形 47"/>
                    <p:cNvSpPr/>
                    <p:nvPr/>
                  </p:nvSpPr>
                  <p:spPr>
                    <a:xfrm>
                      <a:off x="1988061" y="8645806"/>
                      <a:ext cx="1369108" cy="401271"/>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関係</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子会社</a:t>
                      </a:r>
                    </a:p>
                  </p:txBody>
                </p:sp>
                <p:sp>
                  <p:nvSpPr>
                    <p:cNvPr id="49" name="角丸四角形 48"/>
                    <p:cNvSpPr/>
                    <p:nvPr/>
                  </p:nvSpPr>
                  <p:spPr>
                    <a:xfrm>
                      <a:off x="3730037" y="8645806"/>
                      <a:ext cx="1369108" cy="41915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関係</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子会社</a:t>
                      </a:r>
                    </a:p>
                  </p:txBody>
                </p:sp>
                <p:sp>
                  <p:nvSpPr>
                    <p:cNvPr id="50" name="角丸四角形 49"/>
                    <p:cNvSpPr/>
                    <p:nvPr/>
                  </p:nvSpPr>
                  <p:spPr>
                    <a:xfrm>
                      <a:off x="246086" y="8645806"/>
                      <a:ext cx="1369108" cy="410212"/>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関係</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子会社</a:t>
                      </a:r>
                    </a:p>
                  </p:txBody>
                </p:sp>
              </p:grpSp>
              <p:cxnSp>
                <p:nvCxnSpPr>
                  <p:cNvPr id="56" name="直線矢印コネクタ 55"/>
                  <p:cNvCxnSpPr>
                    <a:cxnSpLocks/>
                    <a:endCxn id="49" idx="0"/>
                  </p:cNvCxnSpPr>
                  <p:nvPr/>
                </p:nvCxnSpPr>
                <p:spPr>
                  <a:xfrm>
                    <a:off x="3973088" y="6134027"/>
                    <a:ext cx="958151" cy="8033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9" name="正方形/長方形 58"/>
                <p:cNvSpPr/>
                <p:nvPr/>
              </p:nvSpPr>
              <p:spPr>
                <a:xfrm>
                  <a:off x="1443472" y="6286500"/>
                  <a:ext cx="3427314" cy="304800"/>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意思決定機関の支配</a:t>
                  </a:r>
                </a:p>
              </p:txBody>
            </p:sp>
          </p:grpSp>
          <p:sp>
            <p:nvSpPr>
              <p:cNvPr id="73" name="テキスト ボックス 72">
                <a:extLst>
                  <a:ext uri="{FF2B5EF4-FFF2-40B4-BE49-F238E27FC236}">
                    <a16:creationId xmlns:a16="http://schemas.microsoft.com/office/drawing/2014/main" id="{6A9F8CC5-1A3C-45C9-9D7E-0FF1F25162DF}"/>
                  </a:ext>
                </a:extLst>
              </p:cNvPr>
              <p:cNvSpPr txBox="1"/>
              <p:nvPr/>
            </p:nvSpPr>
            <p:spPr>
              <a:xfrm>
                <a:off x="52151" y="7279321"/>
                <a:ext cx="6767750" cy="400110"/>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　一定の要件を満たす企業グループとして厚生労働大臣の認定を受けたものについては、</a:t>
                </a:r>
                <a:r>
                  <a:rPr kumimoji="1" lang="ja-JP" altLang="en-US" sz="1000" u="sng" dirty="0">
                    <a:solidFill>
                      <a:srgbClr val="C00000"/>
                    </a:solidFill>
                    <a:latin typeface="BIZ UDPゴシック" panose="020B0400000000000000" pitchFamily="50" charset="-128"/>
                    <a:ea typeface="BIZ UDPゴシック" panose="020B0400000000000000" pitchFamily="50" charset="-128"/>
                  </a:rPr>
                  <a:t>特例子会社がない場合</a:t>
                </a:r>
                <a:r>
                  <a:rPr kumimoji="1" lang="ja-JP" altLang="en-US" sz="1000" dirty="0">
                    <a:latin typeface="BIZ UDPゴシック" panose="020B0400000000000000" pitchFamily="50" charset="-128"/>
                    <a:ea typeface="BIZ UDPゴシック" panose="020B0400000000000000" pitchFamily="50" charset="-128"/>
                  </a:rPr>
                  <a:t>であっても、企業グループ全体で実雇用率の通算が可能です。</a:t>
                </a:r>
                <a:endParaRPr kumimoji="1" lang="ja-JP" altLang="en-US" sz="1000" dirty="0"/>
              </a:p>
            </p:txBody>
          </p:sp>
          <p:grpSp>
            <p:nvGrpSpPr>
              <p:cNvPr id="76" name="グループ化 75">
                <a:extLst>
                  <a:ext uri="{FF2B5EF4-FFF2-40B4-BE49-F238E27FC236}">
                    <a16:creationId xmlns:a16="http://schemas.microsoft.com/office/drawing/2014/main" id="{C89F35E7-CBFB-4600-8985-6636BE89AD46}"/>
                  </a:ext>
                </a:extLst>
              </p:cNvPr>
              <p:cNvGrpSpPr/>
              <p:nvPr/>
            </p:nvGrpSpPr>
            <p:grpSpPr>
              <a:xfrm>
                <a:off x="45720" y="6956879"/>
                <a:ext cx="6774180" cy="2926260"/>
                <a:chOff x="45720" y="6956879"/>
                <a:chExt cx="6774180" cy="2926260"/>
              </a:xfrm>
            </p:grpSpPr>
            <p:sp>
              <p:nvSpPr>
                <p:cNvPr id="74" name="テキスト ボックス 73">
                  <a:extLst>
                    <a:ext uri="{FF2B5EF4-FFF2-40B4-BE49-F238E27FC236}">
                      <a16:creationId xmlns:a16="http://schemas.microsoft.com/office/drawing/2014/main" id="{816E6FA4-649F-470B-9A31-AA30B842B8E3}"/>
                    </a:ext>
                  </a:extLst>
                </p:cNvPr>
                <p:cNvSpPr txBox="1"/>
                <p:nvPr/>
              </p:nvSpPr>
              <p:spPr>
                <a:xfrm>
                  <a:off x="45720" y="6956879"/>
                  <a:ext cx="6774180" cy="307777"/>
                </a:xfrm>
                <a:prstGeom prst="rect">
                  <a:avLst/>
                </a:prstGeom>
                <a:solidFill>
                  <a:srgbClr val="00B0F0"/>
                </a:solidFill>
              </p:spPr>
              <p:txBody>
                <a:bodyPr wrap="square" rtlCol="0" anchor="ctr">
                  <a:spAutoFit/>
                </a:bodyPr>
                <a:lstStyle/>
                <a:p>
                  <a:pPr algn="ctr"/>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企業グループ算定特例（関係子会社特例）</a:t>
                  </a:r>
                </a:p>
              </p:txBody>
            </p:sp>
            <p:sp>
              <p:nvSpPr>
                <p:cNvPr id="75" name="正方形/長方形 74">
                  <a:extLst>
                    <a:ext uri="{FF2B5EF4-FFF2-40B4-BE49-F238E27FC236}">
                      <a16:creationId xmlns:a16="http://schemas.microsoft.com/office/drawing/2014/main" id="{E2E601BC-9FDD-44AF-BC56-C93C0B2FC4DC}"/>
                    </a:ext>
                  </a:extLst>
                </p:cNvPr>
                <p:cNvSpPr/>
                <p:nvPr/>
              </p:nvSpPr>
              <p:spPr>
                <a:xfrm>
                  <a:off x="45720" y="6977686"/>
                  <a:ext cx="6774180" cy="2905453"/>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8" name="テキスト ボックス 87"/>
            <p:cNvSpPr txBox="1"/>
            <p:nvPr/>
          </p:nvSpPr>
          <p:spPr>
            <a:xfrm>
              <a:off x="5215053" y="7630078"/>
              <a:ext cx="1262642" cy="169558"/>
            </a:xfrm>
            <a:prstGeom prst="rect">
              <a:avLst/>
            </a:prstGeom>
            <a:noFill/>
          </p:spPr>
          <p:txBody>
            <a:bodyPr wrap="none" rtlCol="0">
              <a:spAutoFit/>
            </a:bodyPr>
            <a:lstStyle/>
            <a:p>
              <a:r>
                <a:rPr kumimoji="1" lang="en-US" altLang="ja-JP" sz="700" dirty="0">
                  <a:latin typeface="BIZ UDPゴシック" panose="020B0400000000000000" pitchFamily="50" charset="-128"/>
                  <a:ea typeface="BIZ UDPゴシック" panose="020B0400000000000000" pitchFamily="50" charset="-128"/>
                </a:rPr>
                <a:t>R6.6.1</a:t>
              </a:r>
              <a:r>
                <a:rPr kumimoji="1" lang="ja-JP" altLang="en-US" sz="700" dirty="0">
                  <a:latin typeface="BIZ UDPゴシック" panose="020B0400000000000000" pitchFamily="50" charset="-128"/>
                  <a:ea typeface="BIZ UDPゴシック" panose="020B0400000000000000" pitchFamily="50" charset="-128"/>
                </a:rPr>
                <a:t>現在 </a:t>
              </a:r>
              <a:r>
                <a:rPr kumimoji="1" lang="en-US" altLang="ja-JP" sz="700" dirty="0">
                  <a:latin typeface="BIZ UDPゴシック" panose="020B0400000000000000" pitchFamily="50" charset="-128"/>
                  <a:ea typeface="BIZ UDPゴシック" panose="020B0400000000000000" pitchFamily="50" charset="-128"/>
                </a:rPr>
                <a:t>126</a:t>
              </a:r>
              <a:r>
                <a:rPr kumimoji="1" lang="ja-JP" altLang="en-US" sz="700" dirty="0">
                  <a:latin typeface="BIZ UDPゴシック" panose="020B0400000000000000" pitchFamily="50" charset="-128"/>
                  <a:ea typeface="BIZ UDPゴシック" panose="020B0400000000000000" pitchFamily="50" charset="-128"/>
                </a:rPr>
                <a:t>グループ</a:t>
              </a:r>
            </a:p>
          </p:txBody>
        </p:sp>
      </p:grpSp>
      <p:sp>
        <p:nvSpPr>
          <p:cNvPr id="92" name="角丸四角形 91"/>
          <p:cNvSpPr/>
          <p:nvPr/>
        </p:nvSpPr>
        <p:spPr>
          <a:xfrm>
            <a:off x="3373890" y="3420054"/>
            <a:ext cx="2150116" cy="3636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親会社</a:t>
            </a:r>
          </a:p>
        </p:txBody>
      </p:sp>
      <p:sp>
        <p:nvSpPr>
          <p:cNvPr id="93" name="角丸四角形 92"/>
          <p:cNvSpPr/>
          <p:nvPr/>
        </p:nvSpPr>
        <p:spPr>
          <a:xfrm>
            <a:off x="3368918" y="4472446"/>
            <a:ext cx="2101507" cy="355544"/>
          </a:xfrm>
          <a:prstGeom prst="round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特例子会社</a:t>
            </a:r>
          </a:p>
        </p:txBody>
      </p:sp>
      <p:sp>
        <p:nvSpPr>
          <p:cNvPr id="94" name="テキスト ボックス 7"/>
          <p:cNvSpPr txBox="1"/>
          <p:nvPr/>
        </p:nvSpPr>
        <p:spPr>
          <a:xfrm>
            <a:off x="3737789" y="9104898"/>
            <a:ext cx="2663011" cy="60016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a:t>
            </a:r>
            <a:r>
              <a:rPr lang="ja-JP" altLang="en-US" sz="1100" b="1" dirty="0">
                <a:latin typeface="BIZ UDPゴシック" panose="020B0400000000000000" pitchFamily="50" charset="-128"/>
                <a:ea typeface="BIZ UDPゴシック" panose="020B0400000000000000" pitchFamily="50" charset="-128"/>
              </a:rPr>
              <a:t>親会社・子会社すべてを含むグループ　</a:t>
            </a:r>
            <a:endParaRPr lang="en-US" altLang="ja-JP" sz="1100" b="1" dirty="0">
              <a:latin typeface="BIZ UDPゴシック" panose="020B0400000000000000" pitchFamily="50" charset="-128"/>
              <a:ea typeface="BIZ UDPゴシック" panose="020B0400000000000000" pitchFamily="50" charset="-128"/>
            </a:endParaRPr>
          </a:p>
          <a:p>
            <a:r>
              <a:rPr lang="ja-JP" altLang="en-US" sz="1100" b="1" dirty="0">
                <a:latin typeface="BIZ UDPゴシック" panose="020B0400000000000000" pitchFamily="50" charset="-128"/>
                <a:ea typeface="BIZ UDPゴシック" panose="020B0400000000000000" pitchFamily="50" charset="-128"/>
              </a:rPr>
              <a:t>　 全体を合算して実雇用率を算定する</a:t>
            </a:r>
            <a:endParaRPr lang="en-US" altLang="ja-JP" sz="1100" b="1" dirty="0">
              <a:latin typeface="BIZ UDPゴシック" panose="020B0400000000000000" pitchFamily="50" charset="-128"/>
              <a:ea typeface="BIZ UDPゴシック" panose="020B0400000000000000" pitchFamily="50" charset="-128"/>
            </a:endParaRPr>
          </a:p>
          <a:p>
            <a:r>
              <a:rPr lang="en-US" altLang="ja-JP" sz="1100" b="1"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ことができる。</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89" name="テキスト ボックス 88">
            <a:extLst>
              <a:ext uri="{FF2B5EF4-FFF2-40B4-BE49-F238E27FC236}">
                <a16:creationId xmlns:a16="http://schemas.microsoft.com/office/drawing/2014/main" id="{4A9D0F36-7424-450C-8563-9304903DF44F}"/>
              </a:ext>
            </a:extLst>
          </p:cNvPr>
          <p:cNvSpPr txBox="1"/>
          <p:nvPr/>
        </p:nvSpPr>
        <p:spPr>
          <a:xfrm flipH="1">
            <a:off x="1009951" y="9380905"/>
            <a:ext cx="2525453" cy="507831"/>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＊企業グループ内の</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者の雇用の促進</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及び安定が確実に達成されると認められ</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ること</a:t>
            </a:r>
            <a:endParaRPr kumimoji="1" lang="en-US" altLang="ja-JP" sz="1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44861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p:cNvGrpSpPr/>
          <p:nvPr/>
        </p:nvGrpSpPr>
        <p:grpSpPr>
          <a:xfrm>
            <a:off x="63500" y="135934"/>
            <a:ext cx="6794500" cy="9014417"/>
            <a:chOff x="39312" y="29465"/>
            <a:chExt cx="6825990" cy="8605517"/>
          </a:xfrm>
        </p:grpSpPr>
        <p:grpSp>
          <p:nvGrpSpPr>
            <p:cNvPr id="4" name="グループ化 3">
              <a:extLst>
                <a:ext uri="{FF2B5EF4-FFF2-40B4-BE49-F238E27FC236}">
                  <a16:creationId xmlns:a16="http://schemas.microsoft.com/office/drawing/2014/main" id="{B29B8BED-1C59-4FBA-A098-68998F25084B}"/>
                </a:ext>
              </a:extLst>
            </p:cNvPr>
            <p:cNvGrpSpPr/>
            <p:nvPr/>
          </p:nvGrpSpPr>
          <p:grpSpPr>
            <a:xfrm>
              <a:off x="39312" y="29465"/>
              <a:ext cx="6825990" cy="8605517"/>
              <a:chOff x="39312" y="329003"/>
              <a:chExt cx="6825990" cy="8605517"/>
            </a:xfrm>
          </p:grpSpPr>
          <p:grpSp>
            <p:nvGrpSpPr>
              <p:cNvPr id="24" name="グループ化 23"/>
              <p:cNvGrpSpPr/>
              <p:nvPr/>
            </p:nvGrpSpPr>
            <p:grpSpPr>
              <a:xfrm>
                <a:off x="241706" y="1483835"/>
                <a:ext cx="6307125" cy="2668723"/>
                <a:chOff x="222838" y="3617798"/>
                <a:chExt cx="6307125" cy="2668723"/>
              </a:xfrm>
            </p:grpSpPr>
            <p:sp>
              <p:nvSpPr>
                <p:cNvPr id="55" name="正方形/長方形 54"/>
                <p:cNvSpPr/>
                <p:nvPr/>
              </p:nvSpPr>
              <p:spPr>
                <a:xfrm>
                  <a:off x="4933683" y="5254985"/>
                  <a:ext cx="1379156" cy="744733"/>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800" b="1" u="sng" dirty="0">
                      <a:solidFill>
                        <a:srgbClr val="C00000"/>
                      </a:solidFill>
                      <a:latin typeface="BIZ UDPゴシック" panose="020B0400000000000000" pitchFamily="50" charset="-128"/>
                      <a:ea typeface="BIZ UDPゴシック" panose="020B0400000000000000" pitchFamily="50" charset="-128"/>
                    </a:rPr>
                    <a:t>特例の対象外</a:t>
                  </a:r>
                  <a:br>
                    <a:rPr kumimoji="1" lang="en-US" altLang="ja-JP" sz="800" b="1" u="sng" dirty="0">
                      <a:solidFill>
                        <a:srgbClr val="C00000"/>
                      </a:solidFill>
                      <a:latin typeface="BIZ UDPゴシック" panose="020B0400000000000000" pitchFamily="50" charset="-128"/>
                      <a:ea typeface="BIZ UDPゴシック" panose="020B0400000000000000" pitchFamily="50" charset="-128"/>
                    </a:rPr>
                  </a:br>
                  <a:r>
                    <a:rPr kumimoji="1" lang="ja-JP" altLang="en-US" sz="800" dirty="0">
                      <a:solidFill>
                        <a:schemeClr val="tx1"/>
                      </a:solidFill>
                      <a:latin typeface="BIZ UDPゴシック" panose="020B0400000000000000" pitchFamily="50" charset="-128"/>
                      <a:ea typeface="BIZ UDPゴシック" panose="020B0400000000000000" pitchFamily="50" charset="-128"/>
                    </a:rPr>
                    <a:t>○  </a:t>
                  </a:r>
                  <a:r>
                    <a:rPr kumimoji="1" lang="ja-JP" altLang="en-US" sz="800" dirty="0" err="1">
                      <a:solidFill>
                        <a:schemeClr val="tx1"/>
                      </a:solidFill>
                      <a:latin typeface="BIZ UDPゴシック" panose="020B0400000000000000" pitchFamily="50" charset="-128"/>
                      <a:ea typeface="BIZ UDPゴシック" panose="020B0400000000000000" pitchFamily="50" charset="-128"/>
                    </a:rPr>
                    <a:t>障がい</a:t>
                  </a:r>
                  <a:r>
                    <a:rPr kumimoji="1" lang="ja-JP" altLang="en-US" sz="800" dirty="0">
                      <a:solidFill>
                        <a:schemeClr val="tx1"/>
                      </a:solidFill>
                      <a:latin typeface="BIZ UDPゴシック" panose="020B0400000000000000" pitchFamily="50" charset="-128"/>
                      <a:ea typeface="BIZ UDPゴシック" panose="020B0400000000000000" pitchFamily="50" charset="-128"/>
                    </a:rPr>
                    <a:t>者の雇用義務が　　　 </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800" dirty="0">
                      <a:solidFill>
                        <a:schemeClr val="tx1"/>
                      </a:solidFill>
                      <a:latin typeface="BIZ UDPゴシック" panose="020B0400000000000000" pitchFamily="50" charset="-128"/>
                      <a:ea typeface="BIZ UDPゴシック" panose="020B0400000000000000" pitchFamily="50" charset="-128"/>
                    </a:rPr>
                    <a:t>     </a:t>
                  </a:r>
                  <a:r>
                    <a:rPr kumimoji="1" lang="ja-JP" altLang="en-US" sz="800" dirty="0">
                      <a:solidFill>
                        <a:schemeClr val="tx1"/>
                      </a:solidFill>
                      <a:latin typeface="BIZ UDPゴシック" panose="020B0400000000000000" pitchFamily="50" charset="-128"/>
                      <a:ea typeface="BIZ UDPゴシック" panose="020B0400000000000000" pitchFamily="50" charset="-128"/>
                    </a:rPr>
                    <a:t>０人である企業</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r>
                    <a:rPr lang="ja-JP" altLang="en-US" sz="800" dirty="0">
                      <a:solidFill>
                        <a:schemeClr val="tx1"/>
                      </a:solidFill>
                      <a:latin typeface="BIZ UDPゴシック" panose="020B0400000000000000" pitchFamily="50" charset="-128"/>
                      <a:ea typeface="BIZ UDPゴシック" panose="020B0400000000000000" pitchFamily="50" charset="-128"/>
                    </a:rPr>
                    <a:t>○  雇用促進事業に参加し </a:t>
                  </a:r>
                  <a:endParaRPr lang="en-US" altLang="ja-JP" sz="800" dirty="0">
                    <a:solidFill>
                      <a:schemeClr val="tx1"/>
                    </a:solidFill>
                    <a:latin typeface="BIZ UDPゴシック" panose="020B0400000000000000" pitchFamily="50" charset="-128"/>
                    <a:ea typeface="BIZ UDPゴシック" panose="020B0400000000000000" pitchFamily="50" charset="-128"/>
                  </a:endParaRPr>
                </a:p>
                <a:p>
                  <a:r>
                    <a:rPr lang="en-US" altLang="ja-JP" sz="800" dirty="0">
                      <a:solidFill>
                        <a:schemeClr val="tx1"/>
                      </a:solidFill>
                      <a:latin typeface="BIZ UDPゴシック" panose="020B0400000000000000" pitchFamily="50" charset="-128"/>
                      <a:ea typeface="BIZ UDPゴシック" panose="020B0400000000000000" pitchFamily="50" charset="-128"/>
                    </a:rPr>
                    <a:t>     </a:t>
                  </a:r>
                  <a:r>
                    <a:rPr lang="ja-JP" altLang="en-US" sz="800" dirty="0">
                      <a:solidFill>
                        <a:schemeClr val="tx1"/>
                      </a:solidFill>
                      <a:latin typeface="BIZ UDPゴシック" panose="020B0400000000000000" pitchFamily="50" charset="-128"/>
                      <a:ea typeface="BIZ UDPゴシック" panose="020B0400000000000000" pitchFamily="50" charset="-128"/>
                    </a:rPr>
                    <a:t>ない企業</a:t>
                  </a:r>
                  <a:endParaRPr lang="en-US" altLang="ja-JP" sz="800" dirty="0">
                    <a:solidFill>
                      <a:schemeClr val="tx1"/>
                    </a:solidFill>
                    <a:latin typeface="BIZ UDPゴシック" panose="020B0400000000000000" pitchFamily="50" charset="-128"/>
                    <a:ea typeface="BIZ UDPゴシック" panose="020B0400000000000000" pitchFamily="50" charset="-128"/>
                  </a:endParaRPr>
                </a:p>
              </p:txBody>
            </p:sp>
            <p:grpSp>
              <p:nvGrpSpPr>
                <p:cNvPr id="17" name="グループ化 16"/>
                <p:cNvGrpSpPr/>
                <p:nvPr/>
              </p:nvGrpSpPr>
              <p:grpSpPr>
                <a:xfrm>
                  <a:off x="222838" y="3617798"/>
                  <a:ext cx="6307125" cy="2668723"/>
                  <a:chOff x="222838" y="3617798"/>
                  <a:chExt cx="6307125" cy="2668723"/>
                </a:xfrm>
              </p:grpSpPr>
              <p:grpSp>
                <p:nvGrpSpPr>
                  <p:cNvPr id="12" name="グループ化 11"/>
                  <p:cNvGrpSpPr/>
                  <p:nvPr/>
                </p:nvGrpSpPr>
                <p:grpSpPr>
                  <a:xfrm>
                    <a:off x="222838" y="3617798"/>
                    <a:ext cx="6307125" cy="2668723"/>
                    <a:chOff x="222838" y="3617798"/>
                    <a:chExt cx="6307125" cy="2668723"/>
                  </a:xfrm>
                </p:grpSpPr>
                <p:sp>
                  <p:nvSpPr>
                    <p:cNvPr id="58" name="テキスト ボックス 7"/>
                    <p:cNvSpPr txBox="1"/>
                    <p:nvPr/>
                  </p:nvSpPr>
                  <p:spPr>
                    <a:xfrm>
                      <a:off x="544443" y="5967979"/>
                      <a:ext cx="5363359" cy="25000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●事業協同組合等と特定事業主で合算して実雇用率を算定できる。</a:t>
                      </a:r>
                    </a:p>
                  </p:txBody>
                </p:sp>
                <p:sp>
                  <p:nvSpPr>
                    <p:cNvPr id="57" name="角丸四角形 56"/>
                    <p:cNvSpPr/>
                    <p:nvPr/>
                  </p:nvSpPr>
                  <p:spPr>
                    <a:xfrm>
                      <a:off x="222838" y="3617798"/>
                      <a:ext cx="6307125" cy="2668723"/>
                    </a:xfrm>
                    <a:prstGeom prst="roundRect">
                      <a:avLst>
                        <a:gd name="adj" fmla="val 7733"/>
                      </a:avLst>
                    </a:prstGeom>
                    <a:noFill/>
                    <a:ln w="1270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714374" y="3922921"/>
                      <a:ext cx="5486611" cy="1791782"/>
                      <a:chOff x="438149" y="3922921"/>
                      <a:chExt cx="5486611" cy="1791782"/>
                    </a:xfrm>
                  </p:grpSpPr>
                  <p:grpSp>
                    <p:nvGrpSpPr>
                      <p:cNvPr id="8" name="グループ化 7"/>
                      <p:cNvGrpSpPr/>
                      <p:nvPr/>
                    </p:nvGrpSpPr>
                    <p:grpSpPr>
                      <a:xfrm>
                        <a:off x="438149" y="4073142"/>
                        <a:ext cx="5486611" cy="1641561"/>
                        <a:chOff x="507216" y="4072382"/>
                        <a:chExt cx="5486611" cy="1641561"/>
                      </a:xfrm>
                    </p:grpSpPr>
                    <p:sp>
                      <p:nvSpPr>
                        <p:cNvPr id="18" name="角丸四角形 17"/>
                        <p:cNvSpPr/>
                        <p:nvPr/>
                      </p:nvSpPr>
                      <p:spPr>
                        <a:xfrm>
                          <a:off x="507216" y="4072382"/>
                          <a:ext cx="4038601" cy="1641561"/>
                        </a:xfrm>
                        <a:prstGeom prst="roundRect">
                          <a:avLst>
                            <a:gd name="adj" fmla="val 4616"/>
                          </a:avLst>
                        </a:prstGeom>
                        <a:ln w="1905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900">
                            <a:latin typeface="UD デジタル 教科書体 NK-R" panose="02020400000000000000" pitchFamily="18" charset="-128"/>
                            <a:ea typeface="UD デジタル 教科書体 NK-R" panose="02020400000000000000" pitchFamily="18" charset="-128"/>
                          </a:endParaRPr>
                        </a:p>
                      </p:txBody>
                    </p:sp>
                    <p:grpSp>
                      <p:nvGrpSpPr>
                        <p:cNvPr id="2" name="グループ化 1"/>
                        <p:cNvGrpSpPr/>
                        <p:nvPr/>
                      </p:nvGrpSpPr>
                      <p:grpSpPr>
                        <a:xfrm>
                          <a:off x="612162" y="4211036"/>
                          <a:ext cx="3803417" cy="1365010"/>
                          <a:chOff x="964587" y="4096736"/>
                          <a:chExt cx="3803417" cy="1365010"/>
                        </a:xfrm>
                      </p:grpSpPr>
                      <p:cxnSp>
                        <p:nvCxnSpPr>
                          <p:cNvPr id="69" name="直線矢印コネクタ 68"/>
                          <p:cNvCxnSpPr>
                            <a:stCxn id="48" idx="2"/>
                          </p:cNvCxnSpPr>
                          <p:nvPr/>
                        </p:nvCxnSpPr>
                        <p:spPr>
                          <a:xfrm flipH="1">
                            <a:off x="2828925" y="4352699"/>
                            <a:ext cx="3338" cy="7622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角丸四角形 58"/>
                          <p:cNvSpPr/>
                          <p:nvPr/>
                        </p:nvSpPr>
                        <p:spPr>
                          <a:xfrm>
                            <a:off x="1284597" y="5098135"/>
                            <a:ext cx="2876460" cy="363611"/>
                          </a:xfrm>
                          <a:prstGeom prst="round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事業協同組合等</a:t>
                            </a:r>
                          </a:p>
                        </p:txBody>
                      </p:sp>
                      <p:cxnSp>
                        <p:nvCxnSpPr>
                          <p:cNvPr id="54" name="直線矢印コネクタ 53"/>
                          <p:cNvCxnSpPr/>
                          <p:nvPr/>
                        </p:nvCxnSpPr>
                        <p:spPr>
                          <a:xfrm flipH="1">
                            <a:off x="3148669" y="4232179"/>
                            <a:ext cx="1175106" cy="8659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6" name="グループ化 45"/>
                          <p:cNvGrpSpPr/>
                          <p:nvPr/>
                        </p:nvGrpSpPr>
                        <p:grpSpPr>
                          <a:xfrm>
                            <a:off x="964587" y="4096736"/>
                            <a:ext cx="3803417" cy="255963"/>
                            <a:chOff x="246086" y="7947838"/>
                            <a:chExt cx="3803417" cy="255963"/>
                          </a:xfrm>
                        </p:grpSpPr>
                        <p:sp>
                          <p:nvSpPr>
                            <p:cNvPr id="48" name="角丸四角形 47"/>
                            <p:cNvSpPr/>
                            <p:nvPr/>
                          </p:nvSpPr>
                          <p:spPr>
                            <a:xfrm>
                              <a:off x="1574635" y="7960345"/>
                              <a:ext cx="1078254" cy="243456"/>
                            </a:xfrm>
                            <a:prstGeom prst="roundRect">
                              <a:avLst/>
                            </a:prstGeom>
                            <a:solidFill>
                              <a:srgbClr val="99CC00"/>
                            </a:solid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特定事業主</a:t>
                              </a:r>
                            </a:p>
                          </p:txBody>
                        </p:sp>
                        <p:sp>
                          <p:nvSpPr>
                            <p:cNvPr id="49" name="角丸四角形 48"/>
                            <p:cNvSpPr/>
                            <p:nvPr/>
                          </p:nvSpPr>
                          <p:spPr>
                            <a:xfrm>
                              <a:off x="2938224" y="7947838"/>
                              <a:ext cx="1111279" cy="243456"/>
                            </a:xfrm>
                            <a:prstGeom prst="roundRect">
                              <a:avLst/>
                            </a:prstGeom>
                            <a:solidFill>
                              <a:srgbClr val="99CC00"/>
                            </a:solid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特定事業主</a:t>
                              </a:r>
                            </a:p>
                          </p:txBody>
                        </p:sp>
                        <p:sp>
                          <p:nvSpPr>
                            <p:cNvPr id="50" name="角丸四角形 49"/>
                            <p:cNvSpPr/>
                            <p:nvPr/>
                          </p:nvSpPr>
                          <p:spPr>
                            <a:xfrm>
                              <a:off x="246086" y="7960007"/>
                              <a:ext cx="1069085" cy="243456"/>
                            </a:xfrm>
                            <a:prstGeom prst="roundRect">
                              <a:avLst/>
                            </a:prstGeom>
                            <a:solidFill>
                              <a:srgbClr val="99CC00"/>
                            </a:solid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特定事業主</a:t>
                              </a:r>
                            </a:p>
                          </p:txBody>
                        </p:sp>
                      </p:grpSp>
                      <p:cxnSp>
                        <p:nvCxnSpPr>
                          <p:cNvPr id="47" name="直線矢印コネクタ 46"/>
                          <p:cNvCxnSpPr/>
                          <p:nvPr/>
                        </p:nvCxnSpPr>
                        <p:spPr>
                          <a:xfrm>
                            <a:off x="1499129" y="4352361"/>
                            <a:ext cx="985113" cy="7296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1284596" y="4572680"/>
                            <a:ext cx="2876460" cy="304800"/>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雇用促進事業に参加</a:t>
                            </a:r>
                          </a:p>
                        </p:txBody>
                      </p:sp>
                    </p:grpSp>
                    <p:grpSp>
                      <p:nvGrpSpPr>
                        <p:cNvPr id="7" name="グループ化 6"/>
                        <p:cNvGrpSpPr/>
                        <p:nvPr/>
                      </p:nvGrpSpPr>
                      <p:grpSpPr>
                        <a:xfrm>
                          <a:off x="4786551" y="4095893"/>
                          <a:ext cx="1207276" cy="978714"/>
                          <a:chOff x="4786551" y="4000643"/>
                          <a:chExt cx="1207276" cy="978714"/>
                        </a:xfrm>
                      </p:grpSpPr>
                      <p:sp>
                        <p:nvSpPr>
                          <p:cNvPr id="60" name="角丸四角形 59"/>
                          <p:cNvSpPr/>
                          <p:nvPr/>
                        </p:nvSpPr>
                        <p:spPr>
                          <a:xfrm>
                            <a:off x="4788641" y="4000643"/>
                            <a:ext cx="1205186" cy="3707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900" dirty="0">
                                <a:solidFill>
                                  <a:schemeClr val="tx1"/>
                                </a:solidFill>
                                <a:latin typeface="BIZ UDPゴシック" panose="020B0400000000000000" pitchFamily="50" charset="-128"/>
                                <a:ea typeface="BIZ UDPゴシック" panose="020B0400000000000000" pitchFamily="50" charset="-128"/>
                              </a:rPr>
                              <a:t>企業Ａ</a:t>
                            </a:r>
                          </a:p>
                          <a:p>
                            <a:pPr algn="ctr"/>
                            <a:r>
                              <a:rPr kumimoji="1" lang="en-US" altLang="zh-TW" sz="900" dirty="0">
                                <a:solidFill>
                                  <a:schemeClr val="tx1"/>
                                </a:solidFill>
                                <a:latin typeface="BIZ UDPゴシック" panose="020B0400000000000000" pitchFamily="50" charset="-128"/>
                                <a:ea typeface="BIZ UDPゴシック" panose="020B0400000000000000" pitchFamily="50" charset="-128"/>
                              </a:rPr>
                              <a:t>*</a:t>
                            </a:r>
                            <a:r>
                              <a:rPr kumimoji="1" lang="zh-TW" altLang="en-US" sz="900" dirty="0">
                                <a:solidFill>
                                  <a:schemeClr val="tx1"/>
                                </a:solidFill>
                                <a:latin typeface="BIZ UDPゴシック" panose="020B0400000000000000" pitchFamily="50" charset="-128"/>
                                <a:ea typeface="BIZ UDPゴシック" panose="020B0400000000000000" pitchFamily="50" charset="-128"/>
                              </a:rPr>
                              <a:t>雇用義務数０人</a:t>
                            </a:r>
                          </a:p>
                        </p:txBody>
                      </p:sp>
                      <p:sp>
                        <p:nvSpPr>
                          <p:cNvPr id="61" name="角丸四角形 60"/>
                          <p:cNvSpPr/>
                          <p:nvPr/>
                        </p:nvSpPr>
                        <p:spPr>
                          <a:xfrm>
                            <a:off x="4786551" y="4526364"/>
                            <a:ext cx="1207276" cy="45299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900" dirty="0">
                                <a:solidFill>
                                  <a:schemeClr val="tx1"/>
                                </a:solidFill>
                                <a:latin typeface="BIZ UDPゴシック" panose="020B0400000000000000" pitchFamily="50" charset="-128"/>
                                <a:ea typeface="BIZ UDPゴシック" panose="020B0400000000000000" pitchFamily="50" charset="-128"/>
                              </a:rPr>
                              <a:t>企業</a:t>
                            </a:r>
                            <a:r>
                              <a:rPr kumimoji="1" lang="en-US" altLang="zh-TW" sz="900" dirty="0">
                                <a:solidFill>
                                  <a:schemeClr val="tx1"/>
                                </a:solidFill>
                                <a:latin typeface="BIZ UDPゴシック" panose="020B0400000000000000" pitchFamily="50" charset="-128"/>
                                <a:ea typeface="BIZ UDPゴシック" panose="020B0400000000000000" pitchFamily="50" charset="-128"/>
                              </a:rPr>
                              <a:t>B</a:t>
                            </a:r>
                            <a:endParaRPr kumimoji="1" lang="zh-TW" altLang="en-US"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en-US" altLang="zh-TW" sz="900" dirty="0">
                                <a:solidFill>
                                  <a:schemeClr val="tx1"/>
                                </a:solidFill>
                                <a:latin typeface="BIZ UDPゴシック" panose="020B0400000000000000" pitchFamily="50" charset="-128"/>
                                <a:ea typeface="BIZ UDPゴシック" panose="020B0400000000000000" pitchFamily="50" charset="-128"/>
                              </a:rPr>
                              <a:t>*</a:t>
                            </a:r>
                            <a:r>
                              <a:rPr kumimoji="1" lang="zh-TW" altLang="en-US" sz="900" dirty="0">
                                <a:solidFill>
                                  <a:schemeClr val="tx1"/>
                                </a:solidFill>
                                <a:latin typeface="BIZ UDPゴシック" panose="020B0400000000000000" pitchFamily="50" charset="-128"/>
                                <a:ea typeface="BIZ UDPゴシック" panose="020B0400000000000000" pitchFamily="50" charset="-128"/>
                              </a:rPr>
                              <a:t>雇用</a:t>
                            </a:r>
                            <a:r>
                              <a:rPr kumimoji="1" lang="ja-JP" altLang="en-US" sz="900" dirty="0">
                                <a:solidFill>
                                  <a:schemeClr val="tx1"/>
                                </a:solidFill>
                                <a:latin typeface="BIZ UDPゴシック" panose="020B0400000000000000" pitchFamily="50" charset="-128"/>
                                <a:ea typeface="BIZ UDPゴシック" panose="020B0400000000000000" pitchFamily="50" charset="-128"/>
                              </a:rPr>
                              <a:t>促進事業に　</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不参加</a:t>
                            </a:r>
                            <a:endParaRPr kumimoji="1" lang="zh-TW" altLang="en-US" sz="900" dirty="0">
                              <a:solidFill>
                                <a:schemeClr val="tx1"/>
                              </a:solidFill>
                              <a:latin typeface="BIZ UDPゴシック" panose="020B0400000000000000" pitchFamily="50" charset="-128"/>
                              <a:ea typeface="BIZ UDPゴシック" panose="020B0400000000000000" pitchFamily="50" charset="-128"/>
                            </a:endParaRPr>
                          </a:p>
                        </p:txBody>
                      </p:sp>
                    </p:grpSp>
                  </p:grpSp>
                  <p:sp>
                    <p:nvSpPr>
                      <p:cNvPr id="20" name="角丸四角形 19"/>
                      <p:cNvSpPr/>
                      <p:nvPr/>
                    </p:nvSpPr>
                    <p:spPr>
                      <a:xfrm>
                        <a:off x="645632" y="3922921"/>
                        <a:ext cx="1617516" cy="24559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特例の対象となる範囲</a:t>
                        </a:r>
                      </a:p>
                    </p:txBody>
                  </p:sp>
                </p:grpSp>
                <p:sp>
                  <p:nvSpPr>
                    <p:cNvPr id="10" name="正方形/長方形 9"/>
                    <p:cNvSpPr/>
                    <p:nvPr/>
                  </p:nvSpPr>
                  <p:spPr>
                    <a:xfrm>
                      <a:off x="485775" y="3800475"/>
                      <a:ext cx="5855501" cy="2167504"/>
                    </a:xfrm>
                    <a:prstGeom prst="rect">
                      <a:avLst/>
                    </a:prstGeom>
                    <a:noFill/>
                    <a:ln w="19050">
                      <a:solidFill>
                        <a:srgbClr val="00CC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2" name="角丸四角形 61"/>
                  <p:cNvSpPr/>
                  <p:nvPr/>
                </p:nvSpPr>
                <p:spPr>
                  <a:xfrm>
                    <a:off x="3511459" y="3674035"/>
                    <a:ext cx="2689526" cy="24559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BIZ UDPゴシック" panose="020B0400000000000000" pitchFamily="50" charset="-128"/>
                        <a:ea typeface="BIZ UDPゴシック" panose="020B0400000000000000" pitchFamily="50" charset="-128"/>
                      </a:rPr>
                      <a:t>組合員として協同組合等の共同事業に参加</a:t>
                    </a:r>
                  </a:p>
                </p:txBody>
              </p:sp>
            </p:grpSp>
          </p:grpSp>
          <p:sp>
            <p:nvSpPr>
              <p:cNvPr id="94" name="テキスト ボックス 93"/>
              <p:cNvSpPr txBox="1"/>
              <p:nvPr/>
            </p:nvSpPr>
            <p:spPr>
              <a:xfrm>
                <a:off x="44508" y="952531"/>
                <a:ext cx="6820794"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中小企業が事業協同組合等を活用して共同事業を行い、一定の要件を満たすものとして、厚生労働大臣の認定を受けたものについて、</a:t>
                </a:r>
                <a:r>
                  <a:rPr kumimoji="1" lang="ja-JP" altLang="en-US" sz="1000" u="sng" dirty="0">
                    <a:solidFill>
                      <a:srgbClr val="C00000"/>
                    </a:solidFill>
                    <a:latin typeface="BIZ UDPゴシック" panose="020B0400000000000000" pitchFamily="50" charset="-128"/>
                    <a:ea typeface="BIZ UDPゴシック" panose="020B0400000000000000" pitchFamily="50" charset="-128"/>
                  </a:rPr>
                  <a:t>事業協同組合等（特定組合等）とその組合員である中小企業（特定事業主）で実雇用率の通算が可能</a:t>
                </a:r>
                <a:r>
                  <a:rPr kumimoji="1" lang="ja-JP" altLang="en-US" sz="1000" dirty="0">
                    <a:latin typeface="BIZ UDPゴシック" panose="020B0400000000000000" pitchFamily="50" charset="-128"/>
                    <a:ea typeface="BIZ UDPゴシック" panose="020B0400000000000000" pitchFamily="50" charset="-128"/>
                  </a:rPr>
                  <a:t>となります。</a:t>
                </a:r>
              </a:p>
            </p:txBody>
          </p:sp>
          <p:grpSp>
            <p:nvGrpSpPr>
              <p:cNvPr id="41" name="グループ化 40"/>
              <p:cNvGrpSpPr/>
              <p:nvPr/>
            </p:nvGrpSpPr>
            <p:grpSpPr>
              <a:xfrm>
                <a:off x="130769" y="4305620"/>
                <a:ext cx="6682722" cy="2071400"/>
                <a:chOff x="130769" y="4305620"/>
                <a:chExt cx="6682722" cy="2071400"/>
              </a:xfrm>
            </p:grpSpPr>
            <p:grpSp>
              <p:nvGrpSpPr>
                <p:cNvPr id="39" name="グループ化 38"/>
                <p:cNvGrpSpPr/>
                <p:nvPr/>
              </p:nvGrpSpPr>
              <p:grpSpPr>
                <a:xfrm>
                  <a:off x="130769" y="4305620"/>
                  <a:ext cx="3736829" cy="2071400"/>
                  <a:chOff x="130769" y="4305620"/>
                  <a:chExt cx="3736829" cy="2071400"/>
                </a:xfrm>
              </p:grpSpPr>
              <p:sp>
                <p:nvSpPr>
                  <p:cNvPr id="37" name="テキスト ボックス 36"/>
                  <p:cNvSpPr txBox="1"/>
                  <p:nvPr/>
                </p:nvSpPr>
                <p:spPr>
                  <a:xfrm flipH="1">
                    <a:off x="823106" y="4305620"/>
                    <a:ext cx="3044492" cy="2071400"/>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 事業協同組合、水産加工業協同組合、商工組合、</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商店街振興組合、</a:t>
                    </a:r>
                    <a:r>
                      <a:rPr kumimoji="1" lang="ja-JP" altLang="en-US" sz="900" dirty="0">
                        <a:solidFill>
                          <a:srgbClr val="C00000"/>
                        </a:solidFill>
                        <a:latin typeface="BIZ UDPゴシック" panose="020B0400000000000000" pitchFamily="50" charset="-128"/>
                        <a:ea typeface="BIZ UDPゴシック" panose="020B0400000000000000" pitchFamily="50" charset="-128"/>
                      </a:rPr>
                      <a:t>有限責任事業組合</a:t>
                    </a:r>
                    <a:r>
                      <a:rPr kumimoji="1" lang="en-US" altLang="ja-JP" sz="900" dirty="0">
                        <a:solidFill>
                          <a:srgbClr val="C00000"/>
                        </a:solidFill>
                        <a:latin typeface="BIZ UDPゴシック" panose="020B0400000000000000" pitchFamily="50" charset="-128"/>
                        <a:ea typeface="BIZ UDPゴシック" panose="020B0400000000000000" pitchFamily="50" charset="-128"/>
                      </a:rPr>
                      <a:t>(LLP)</a:t>
                    </a:r>
                  </a:p>
                  <a:p>
                    <a:r>
                      <a:rPr kumimoji="1" lang="ja-JP" altLang="en-US" sz="900" dirty="0">
                        <a:latin typeface="BIZ UDPゴシック" panose="020B0400000000000000" pitchFamily="50" charset="-128"/>
                        <a:ea typeface="BIZ UDPゴシック" panose="020B0400000000000000" pitchFamily="50" charset="-128"/>
                      </a:rPr>
                      <a:t>　・ 雇用促進事業（組合等と特定事業主による</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雇用の促進・安定に関する事業）の実施計画の作成と</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計画の確実な達成が可能</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自ら１人以上の</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者を雇用。また、雇用障がい者</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が常用労働者の２０％超　 </a:t>
                    </a:r>
                    <a:br>
                      <a:rPr kumimoji="1" lang="en-US" altLang="ja-JP" sz="900" dirty="0">
                        <a:latin typeface="BIZ UDPゴシック" panose="020B0400000000000000" pitchFamily="50" charset="-128"/>
                        <a:ea typeface="BIZ UDPゴシック" panose="020B0400000000000000" pitchFamily="50" charset="-128"/>
                      </a:rPr>
                    </a:b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err="1">
                        <a:latin typeface="BIZ UDPゴシック" panose="020B0400000000000000" pitchFamily="50" charset="-128"/>
                        <a:ea typeface="BIZ UDPゴシック" panose="020B0400000000000000" pitchFamily="50" charset="-128"/>
                      </a:rPr>
                      <a:t>障がい</a:t>
                    </a:r>
                    <a:r>
                      <a:rPr kumimoji="1" lang="ja-JP" altLang="en-US" sz="900" dirty="0">
                        <a:latin typeface="BIZ UDPゴシック" panose="020B0400000000000000" pitchFamily="50" charset="-128"/>
                        <a:ea typeface="BIZ UDPゴシック" panose="020B0400000000000000" pitchFamily="50" charset="-128"/>
                      </a:rPr>
                      <a:t>者の適正な雇用管理ができると認められる（施  　 </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設の改善、指導員の配置等）</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a:t>
                    </a:r>
                    <a:r>
                      <a:rPr kumimoji="1" lang="ja-JP" altLang="en-US" sz="900" dirty="0">
                        <a:solidFill>
                          <a:srgbClr val="C00000"/>
                        </a:solidFill>
                        <a:latin typeface="BIZ UDPゴシック" panose="020B0400000000000000" pitchFamily="50" charset="-128"/>
                        <a:ea typeface="BIZ UDPゴシック" panose="020B0400000000000000" pitchFamily="50" charset="-128"/>
                      </a:rPr>
                      <a:t>・ </a:t>
                    </a:r>
                    <a:r>
                      <a:rPr lang="ja-JP" altLang="en-US" sz="900" dirty="0">
                        <a:solidFill>
                          <a:srgbClr val="C00000"/>
                        </a:solidFill>
                        <a:latin typeface="BIZ UDPゴシック" panose="020B0400000000000000" pitchFamily="50" charset="-128"/>
                        <a:ea typeface="BIZ UDPゴシック" panose="020B0400000000000000" pitchFamily="50" charset="-128"/>
                      </a:rPr>
                      <a:t>原則として、申請時点において、事業協同組合等</a:t>
                    </a:r>
                    <a:r>
                      <a:rPr lang="ja-JP" altLang="en-US" sz="900" dirty="0" err="1">
                        <a:solidFill>
                          <a:srgbClr val="C00000"/>
                        </a:solidFill>
                        <a:latin typeface="BIZ UDPゴシック" panose="020B0400000000000000" pitchFamily="50" charset="-128"/>
                        <a:ea typeface="BIZ UDPゴシック" panose="020B0400000000000000" pitchFamily="50" charset="-128"/>
                      </a:rPr>
                      <a:t>およ</a:t>
                    </a:r>
                    <a:endParaRPr lang="en-US" altLang="ja-JP" sz="900" dirty="0">
                      <a:solidFill>
                        <a:srgbClr val="C00000"/>
                      </a:solidFill>
                      <a:latin typeface="BIZ UDPゴシック" panose="020B0400000000000000" pitchFamily="50" charset="-128"/>
                      <a:ea typeface="BIZ UDPゴシック" panose="020B0400000000000000" pitchFamily="50" charset="-128"/>
                    </a:endParaRPr>
                  </a:p>
                  <a:p>
                    <a:r>
                      <a:rPr lang="en-US" altLang="ja-JP" sz="900" dirty="0">
                        <a:solidFill>
                          <a:srgbClr val="C00000"/>
                        </a:solidFill>
                        <a:latin typeface="BIZ UDPゴシック" panose="020B0400000000000000" pitchFamily="50" charset="-128"/>
                        <a:ea typeface="BIZ UDPゴシック" panose="020B0400000000000000" pitchFamily="50" charset="-128"/>
                      </a:rPr>
                      <a:t>     </a:t>
                    </a:r>
                    <a:r>
                      <a:rPr lang="ja-JP" altLang="en-US" sz="900" dirty="0">
                        <a:solidFill>
                          <a:srgbClr val="C00000"/>
                        </a:solidFill>
                        <a:latin typeface="BIZ UDPゴシック" panose="020B0400000000000000" pitchFamily="50" charset="-128"/>
                        <a:ea typeface="BIZ UDPゴシック" panose="020B0400000000000000" pitchFamily="50" charset="-128"/>
                      </a:rPr>
                      <a:t>び特定事業主全体で障害者雇用義務を 果たしている</a:t>
                    </a:r>
                    <a:endParaRPr lang="en-US" altLang="ja-JP" sz="900" dirty="0">
                      <a:solidFill>
                        <a:srgbClr val="C00000"/>
                      </a:solidFill>
                      <a:latin typeface="BIZ UDPゴシック" panose="020B0400000000000000" pitchFamily="50" charset="-128"/>
                      <a:ea typeface="BIZ UDPゴシック" panose="020B0400000000000000" pitchFamily="50" charset="-128"/>
                    </a:endParaRPr>
                  </a:p>
                  <a:p>
                    <a:r>
                      <a:rPr lang="en-US" altLang="ja-JP" sz="900" dirty="0">
                        <a:solidFill>
                          <a:srgbClr val="C00000"/>
                        </a:solidFill>
                        <a:latin typeface="BIZ UDPゴシック" panose="020B0400000000000000" pitchFamily="50" charset="-128"/>
                        <a:ea typeface="BIZ UDPゴシック" panose="020B0400000000000000" pitchFamily="50" charset="-128"/>
                      </a:rPr>
                      <a:t>     </a:t>
                    </a:r>
                    <a:r>
                      <a:rPr lang="ja-JP" altLang="en-US" sz="900" dirty="0">
                        <a:solidFill>
                          <a:srgbClr val="C00000"/>
                        </a:solidFill>
                        <a:latin typeface="BIZ UDPゴシック" panose="020B0400000000000000" pitchFamily="50" charset="-128"/>
                        <a:ea typeface="BIZ UDPゴシック" panose="020B0400000000000000" pitchFamily="50" charset="-128"/>
                      </a:rPr>
                      <a:t>こと。（申請時点において障害者雇用義務を果たして</a:t>
                    </a:r>
                    <a:endParaRPr lang="en-US" altLang="ja-JP" sz="900" dirty="0">
                      <a:solidFill>
                        <a:srgbClr val="C00000"/>
                      </a:solidFill>
                      <a:latin typeface="BIZ UDPゴシック" panose="020B0400000000000000" pitchFamily="50" charset="-128"/>
                      <a:ea typeface="BIZ UDPゴシック" panose="020B0400000000000000" pitchFamily="50" charset="-128"/>
                    </a:endParaRPr>
                  </a:p>
                  <a:p>
                    <a:r>
                      <a:rPr lang="en-US" altLang="ja-JP" sz="900" dirty="0">
                        <a:solidFill>
                          <a:srgbClr val="C00000"/>
                        </a:solidFill>
                        <a:latin typeface="BIZ UDPゴシック" panose="020B0400000000000000" pitchFamily="50" charset="-128"/>
                        <a:ea typeface="BIZ UDPゴシック" panose="020B0400000000000000" pitchFamily="50" charset="-128"/>
                      </a:rPr>
                      <a:t>     </a:t>
                    </a:r>
                    <a:r>
                      <a:rPr lang="ja-JP" altLang="en-US" sz="900" dirty="0">
                        <a:solidFill>
                          <a:srgbClr val="C00000"/>
                        </a:solidFill>
                        <a:latin typeface="BIZ UDPゴシック" panose="020B0400000000000000" pitchFamily="50" charset="-128"/>
                        <a:ea typeface="BIZ UDPゴシック" panose="020B0400000000000000" pitchFamily="50" charset="-128"/>
                      </a:rPr>
                      <a:t>いない場合には、実施計画 に基づき、計画期間内に  </a:t>
                    </a:r>
                    <a:endParaRPr lang="en-US" altLang="ja-JP" sz="900" dirty="0">
                      <a:solidFill>
                        <a:srgbClr val="C00000"/>
                      </a:solidFill>
                      <a:latin typeface="BIZ UDPゴシック" panose="020B0400000000000000" pitchFamily="50" charset="-128"/>
                      <a:ea typeface="BIZ UDPゴシック" panose="020B0400000000000000" pitchFamily="50" charset="-128"/>
                    </a:endParaRPr>
                  </a:p>
                  <a:p>
                    <a:r>
                      <a:rPr lang="en-US" altLang="ja-JP" sz="900" dirty="0">
                        <a:solidFill>
                          <a:srgbClr val="C00000"/>
                        </a:solidFill>
                        <a:latin typeface="BIZ UDPゴシック" panose="020B0400000000000000" pitchFamily="50" charset="-128"/>
                        <a:ea typeface="BIZ UDPゴシック" panose="020B0400000000000000" pitchFamily="50" charset="-128"/>
                      </a:rPr>
                      <a:t>     </a:t>
                    </a:r>
                    <a:r>
                      <a:rPr lang="ja-JP" altLang="en-US" sz="900" dirty="0">
                        <a:solidFill>
                          <a:srgbClr val="C00000"/>
                        </a:solidFill>
                        <a:latin typeface="BIZ UDPゴシック" panose="020B0400000000000000" pitchFamily="50" charset="-128"/>
                        <a:ea typeface="BIZ UDPゴシック" panose="020B0400000000000000" pitchFamily="50" charset="-128"/>
                      </a:rPr>
                      <a:t>法定雇用率を確実に達成することができると認めら</a:t>
                    </a:r>
                    <a:endParaRPr lang="en-US" altLang="ja-JP" sz="900" dirty="0">
                      <a:solidFill>
                        <a:srgbClr val="C00000"/>
                      </a:solidFill>
                      <a:latin typeface="BIZ UDPゴシック" panose="020B0400000000000000" pitchFamily="50" charset="-128"/>
                      <a:ea typeface="BIZ UDPゴシック" panose="020B0400000000000000" pitchFamily="50" charset="-128"/>
                    </a:endParaRPr>
                  </a:p>
                  <a:p>
                    <a:r>
                      <a:rPr lang="en-US" altLang="ja-JP" sz="900" dirty="0">
                        <a:solidFill>
                          <a:srgbClr val="C00000"/>
                        </a:solidFill>
                        <a:latin typeface="BIZ UDPゴシック" panose="020B0400000000000000" pitchFamily="50" charset="-128"/>
                        <a:ea typeface="BIZ UDPゴシック" panose="020B0400000000000000" pitchFamily="50" charset="-128"/>
                      </a:rPr>
                      <a:t>     </a:t>
                    </a:r>
                    <a:r>
                      <a:rPr lang="ja-JP" altLang="en-US" sz="900" dirty="0">
                        <a:solidFill>
                          <a:srgbClr val="C00000"/>
                        </a:solidFill>
                        <a:latin typeface="BIZ UDPゴシック" panose="020B0400000000000000" pitchFamily="50" charset="-128"/>
                        <a:ea typeface="BIZ UDPゴシック" panose="020B0400000000000000" pitchFamily="50" charset="-128"/>
                      </a:rPr>
                      <a:t>れること）</a:t>
                    </a:r>
                    <a:r>
                      <a:rPr lang="ja-JP" altLang="en-US" sz="900" dirty="0">
                        <a:solidFill>
                          <a:srgbClr val="C00000"/>
                        </a:solidFill>
                      </a:rPr>
                      <a:t>　</a:t>
                    </a:r>
                    <a:r>
                      <a:rPr kumimoji="1" lang="ja-JP" altLang="en-US" sz="900" dirty="0">
                        <a:latin typeface="BIZ UDPゴシック" panose="020B0400000000000000" pitchFamily="50" charset="-128"/>
                        <a:ea typeface="BIZ UDPゴシック" panose="020B0400000000000000" pitchFamily="50" charset="-128"/>
                      </a:rPr>
                      <a:t>など</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38" name="楕円 37"/>
                  <p:cNvSpPr/>
                  <p:nvPr/>
                </p:nvSpPr>
                <p:spPr>
                  <a:xfrm>
                    <a:off x="130769" y="4338230"/>
                    <a:ext cx="840424" cy="801935"/>
                  </a:xfrm>
                  <a:prstGeom prst="ellipse">
                    <a:avLst/>
                  </a:prstGeom>
                  <a:solidFill>
                    <a:srgbClr val="00CC00"/>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組合等の要件</a:t>
                    </a:r>
                  </a:p>
                </p:txBody>
              </p:sp>
            </p:grpSp>
            <p:grpSp>
              <p:nvGrpSpPr>
                <p:cNvPr id="40" name="グループ化 39"/>
                <p:cNvGrpSpPr/>
                <p:nvPr/>
              </p:nvGrpSpPr>
              <p:grpSpPr>
                <a:xfrm>
                  <a:off x="3801182" y="4325339"/>
                  <a:ext cx="3012309" cy="1952073"/>
                  <a:chOff x="3846010" y="4353371"/>
                  <a:chExt cx="3012309" cy="1952073"/>
                </a:xfrm>
              </p:grpSpPr>
              <p:sp>
                <p:nvSpPr>
                  <p:cNvPr id="96" name="テキスト ボックス 95"/>
                  <p:cNvSpPr txBox="1"/>
                  <p:nvPr/>
                </p:nvSpPr>
                <p:spPr>
                  <a:xfrm flipH="1">
                    <a:off x="4564593" y="4366262"/>
                    <a:ext cx="2293726" cy="193918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 事業協同組合等の組合員</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常用労働者数が</a:t>
                    </a:r>
                    <a:r>
                      <a:rPr kumimoji="1" lang="en-US" altLang="ja-JP" sz="900" dirty="0">
                        <a:latin typeface="BIZ UDPゴシック" panose="020B0400000000000000" pitchFamily="50" charset="-128"/>
                        <a:ea typeface="BIZ UDPゴシック" panose="020B0400000000000000" pitchFamily="50" charset="-128"/>
                      </a:rPr>
                      <a:t>40</a:t>
                    </a:r>
                    <a:r>
                      <a:rPr kumimoji="1" lang="ja-JP" altLang="en-US" sz="900" dirty="0">
                        <a:latin typeface="BIZ UDPゴシック" panose="020B0400000000000000" pitchFamily="50" charset="-128"/>
                        <a:ea typeface="BIZ UDPゴシック" panose="020B0400000000000000" pitchFamily="50" charset="-128"/>
                      </a:rPr>
                      <a:t>人以上</a:t>
                    </a:r>
                    <a:br>
                      <a:rPr kumimoji="1" lang="en-US" altLang="ja-JP" sz="900" dirty="0">
                        <a:latin typeface="BIZ UDPゴシック" panose="020B0400000000000000" pitchFamily="50" charset="-128"/>
                        <a:ea typeface="BIZ UDPゴシック" panose="020B0400000000000000" pitchFamily="50" charset="-128"/>
                      </a:rPr>
                    </a:b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 ・ </a:t>
                    </a:r>
                    <a:r>
                      <a:rPr lang="ja-JP" altLang="en-US" sz="900" dirty="0">
                        <a:latin typeface="BIZ UDPゴシック" panose="020B0400000000000000" pitchFamily="50" charset="-128"/>
                        <a:ea typeface="BIZ UDPゴシック" panose="020B0400000000000000" pitchFamily="50" charset="-128"/>
                      </a:rPr>
                      <a:t>子会社特例、関係会社特例、関係子会  </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社特例または他の特定事業主特例の</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認定を受けておらず、 当該認定に係る</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子会社、関係会社、関係子会社または</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特定事業主でないこと</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事業協同組合等の行う事業と特定事   </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業主の行う事業との人的又は営業上 </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の関係が緊密 </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（特定事業主からの役員派遣等） </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規模に応じて障がい者を一定数雇用</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など</a:t>
                    </a:r>
                    <a:endParaRPr kumimoji="1" lang="en-US" altLang="ja-JP" sz="1000" dirty="0">
                      <a:latin typeface="BIZ UDPゴシック" panose="020B0400000000000000" pitchFamily="50" charset="-128"/>
                      <a:ea typeface="BIZ UDPゴシック" panose="020B0400000000000000" pitchFamily="50" charset="-128"/>
                    </a:endParaRPr>
                  </a:p>
                </p:txBody>
              </p:sp>
              <p:sp>
                <p:nvSpPr>
                  <p:cNvPr id="97" name="楕円 96"/>
                  <p:cNvSpPr/>
                  <p:nvPr/>
                </p:nvSpPr>
                <p:spPr>
                  <a:xfrm>
                    <a:off x="3846010" y="4353371"/>
                    <a:ext cx="840424" cy="790781"/>
                  </a:xfrm>
                  <a:prstGeom prst="ellipse">
                    <a:avLst/>
                  </a:prstGeom>
                  <a:solidFill>
                    <a:srgbClr val="99CC00"/>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a:t>
                    </a:r>
                    <a:endParaRPr kumimoji="1" lang="en-US" altLang="ja-JP"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事業主の要件</a:t>
                    </a:r>
                  </a:p>
                </p:txBody>
              </p:sp>
            </p:grpSp>
          </p:grpSp>
          <p:grpSp>
            <p:nvGrpSpPr>
              <p:cNvPr id="3" name="グループ化 2">
                <a:extLst>
                  <a:ext uri="{FF2B5EF4-FFF2-40B4-BE49-F238E27FC236}">
                    <a16:creationId xmlns:a16="http://schemas.microsoft.com/office/drawing/2014/main" id="{AE615FF6-3972-4347-A2D1-5E76A88FE2A3}"/>
                  </a:ext>
                </a:extLst>
              </p:cNvPr>
              <p:cNvGrpSpPr/>
              <p:nvPr/>
            </p:nvGrpSpPr>
            <p:grpSpPr>
              <a:xfrm>
                <a:off x="39312" y="329003"/>
                <a:ext cx="6776778" cy="8605517"/>
                <a:chOff x="39312" y="328575"/>
                <a:chExt cx="6776778" cy="8288603"/>
              </a:xfrm>
            </p:grpSpPr>
            <p:sp>
              <p:nvSpPr>
                <p:cNvPr id="105" name="テキスト ボックス 104">
                  <a:extLst>
                    <a:ext uri="{FF2B5EF4-FFF2-40B4-BE49-F238E27FC236}">
                      <a16:creationId xmlns:a16="http://schemas.microsoft.com/office/drawing/2014/main" id="{7922250C-1564-42E8-AA66-ABC894863AC5}"/>
                    </a:ext>
                  </a:extLst>
                </p:cNvPr>
                <p:cNvSpPr txBox="1"/>
                <p:nvPr/>
              </p:nvSpPr>
              <p:spPr>
                <a:xfrm>
                  <a:off x="41910" y="328575"/>
                  <a:ext cx="6774180" cy="474308"/>
                </a:xfrm>
                <a:prstGeom prst="rect">
                  <a:avLst/>
                </a:prstGeom>
                <a:solidFill>
                  <a:srgbClr val="006600"/>
                </a:solidFill>
              </p:spPr>
              <p:txBody>
                <a:bodyPr wrap="square" rtlCol="0" anchor="ctr">
                  <a:spAutoFit/>
                </a:bodyPr>
                <a:lstStyle/>
                <a:p>
                  <a:pPr algn="ctr"/>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事業協同組合等算定特例（特定事業主特例）</a:t>
                  </a:r>
                  <a:endParaRPr kumimoji="1" lang="en-US" altLang="ja-JP"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r>
                    <a:rPr kumimoji="1" lang="en-US" altLang="ja-JP"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令和</a:t>
                  </a:r>
                  <a:r>
                    <a:rPr kumimoji="1" lang="en-US" altLang="ja-JP"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5</a:t>
                  </a:r>
                  <a:r>
                    <a:rPr kumimoji="1" lang="ja-JP" altLang="en-US"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年</a:t>
                  </a:r>
                  <a:r>
                    <a:rPr kumimoji="1" lang="en-US" altLang="ja-JP"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4</a:t>
                  </a:r>
                  <a:r>
                    <a:rPr kumimoji="1" lang="ja-JP" altLang="en-US"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月より有限責任事業組合</a:t>
                  </a:r>
                  <a:r>
                    <a:rPr kumimoji="1" lang="en-US" altLang="ja-JP"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(LLP)</a:t>
                  </a:r>
                  <a:r>
                    <a:rPr kumimoji="1" lang="ja-JP" altLang="en-US"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が対象に追加されました</a:t>
                  </a:r>
                  <a:r>
                    <a:rPr kumimoji="1" lang="en-US" altLang="ja-JP" sz="12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endPar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06" name="正方形/長方形 105">
                  <a:extLst>
                    <a:ext uri="{FF2B5EF4-FFF2-40B4-BE49-F238E27FC236}">
                      <a16:creationId xmlns:a16="http://schemas.microsoft.com/office/drawing/2014/main" id="{CAEA44D6-DB21-4B9B-B115-1DBBD6AAF4FA}"/>
                    </a:ext>
                  </a:extLst>
                </p:cNvPr>
                <p:cNvSpPr/>
                <p:nvPr/>
              </p:nvSpPr>
              <p:spPr>
                <a:xfrm>
                  <a:off x="39312" y="328575"/>
                  <a:ext cx="6774180" cy="8288603"/>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9" name="テキスト ボックス 98"/>
            <p:cNvSpPr txBox="1"/>
            <p:nvPr/>
          </p:nvSpPr>
          <p:spPr>
            <a:xfrm>
              <a:off x="5292866" y="1456056"/>
              <a:ext cx="934373" cy="190980"/>
            </a:xfrm>
            <a:prstGeom prst="rect">
              <a:avLst/>
            </a:prstGeom>
            <a:noFill/>
          </p:spPr>
          <p:txBody>
            <a:bodyPr wrap="none" rtlCol="0">
              <a:spAutoFit/>
            </a:bodyPr>
            <a:lstStyle/>
            <a:p>
              <a:r>
                <a:rPr kumimoji="1" lang="en-US" altLang="ja-JP" sz="700" dirty="0">
                  <a:latin typeface="BIZ UDPゴシック" panose="020B0400000000000000" pitchFamily="50" charset="-128"/>
                  <a:ea typeface="BIZ UDPゴシック" panose="020B0400000000000000" pitchFamily="50" charset="-128"/>
                </a:rPr>
                <a:t>R6.6.1</a:t>
              </a:r>
              <a:r>
                <a:rPr kumimoji="1" lang="ja-JP" altLang="en-US" sz="700" dirty="0">
                  <a:latin typeface="BIZ UDPゴシック" panose="020B0400000000000000" pitchFamily="50" charset="-128"/>
                  <a:ea typeface="BIZ UDPゴシック" panose="020B0400000000000000" pitchFamily="50" charset="-128"/>
                </a:rPr>
                <a:t>現在 　</a:t>
              </a:r>
              <a:r>
                <a:rPr kumimoji="1" lang="en-US" altLang="ja-JP" sz="700" dirty="0">
                  <a:latin typeface="BIZ UDPゴシック" panose="020B0400000000000000" pitchFamily="50" charset="-128"/>
                  <a:ea typeface="BIZ UDPゴシック" panose="020B0400000000000000" pitchFamily="50" charset="-128"/>
                </a:rPr>
                <a:t>9</a:t>
              </a:r>
              <a:r>
                <a:rPr kumimoji="1" lang="ja-JP" altLang="en-US" sz="700" dirty="0">
                  <a:latin typeface="BIZ UDPゴシック" panose="020B0400000000000000" pitchFamily="50" charset="-128"/>
                  <a:ea typeface="BIZ UDPゴシック" panose="020B0400000000000000" pitchFamily="50" charset="-128"/>
                </a:rPr>
                <a:t>件</a:t>
              </a:r>
              <a:endParaRPr kumimoji="1" lang="en-US" altLang="ja-JP" sz="700" dirty="0">
                <a:latin typeface="BIZ UDPゴシック" panose="020B0400000000000000" pitchFamily="50" charset="-128"/>
                <a:ea typeface="BIZ UDPゴシック" panose="020B0400000000000000" pitchFamily="50" charset="-128"/>
              </a:endParaRPr>
            </a:p>
          </p:txBody>
        </p:sp>
      </p:grpSp>
      <p:sp>
        <p:nvSpPr>
          <p:cNvPr id="100" name="テキスト ボックス 99"/>
          <p:cNvSpPr txBox="1"/>
          <p:nvPr/>
        </p:nvSpPr>
        <p:spPr>
          <a:xfrm>
            <a:off x="120821" y="6481072"/>
            <a:ext cx="6615259" cy="862054"/>
          </a:xfrm>
          <a:prstGeom prst="rect">
            <a:avLst/>
          </a:prstGeom>
          <a:effectLst>
            <a:glow rad="139700">
              <a:schemeClr val="accent2">
                <a:satMod val="175000"/>
                <a:alpha val="40000"/>
              </a:schemeClr>
            </a:glow>
          </a:effectLst>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★注目！　</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200" dirty="0" err="1">
                <a:latin typeface="BIZ UDPゴシック" panose="020B0400000000000000" pitchFamily="50" charset="-128"/>
                <a:ea typeface="BIZ UDPゴシック" panose="020B0400000000000000" pitchFamily="50" charset="-128"/>
              </a:rPr>
              <a:t>障がい</a:t>
            </a:r>
            <a:r>
              <a:rPr kumimoji="1" lang="ja-JP" altLang="en-US" sz="1200" dirty="0">
                <a:latin typeface="BIZ UDPゴシック" panose="020B0400000000000000" pitchFamily="50" charset="-128"/>
                <a:ea typeface="BIZ UDPゴシック" panose="020B0400000000000000" pitchFamily="50" charset="-128"/>
              </a:rPr>
              <a:t>者雇用率の通算が可能となる組合について、</a:t>
            </a:r>
            <a:r>
              <a:rPr kumimoji="1" lang="ja-JP" altLang="en-US" sz="1200" u="sng" dirty="0">
                <a:solidFill>
                  <a:srgbClr val="C00000"/>
                </a:solidFill>
                <a:latin typeface="BIZ UDPゴシック" panose="020B0400000000000000" pitchFamily="50" charset="-128"/>
                <a:ea typeface="BIZ UDPゴシック" panose="020B0400000000000000" pitchFamily="50" charset="-128"/>
              </a:rPr>
              <a:t>有限責任事業組合（Ｌ</a:t>
            </a:r>
            <a:r>
              <a:rPr kumimoji="1" lang="en-US" altLang="ja-JP" sz="1200" u="sng" dirty="0">
                <a:solidFill>
                  <a:srgbClr val="C00000"/>
                </a:solidFill>
                <a:latin typeface="BIZ UDPゴシック" panose="020B0400000000000000" pitchFamily="50" charset="-128"/>
                <a:ea typeface="BIZ UDPゴシック" panose="020B0400000000000000" pitchFamily="50" charset="-128"/>
              </a:rPr>
              <a:t>L</a:t>
            </a:r>
            <a:r>
              <a:rPr kumimoji="1" lang="ja-JP" altLang="en-US" sz="1200" u="sng" dirty="0">
                <a:solidFill>
                  <a:srgbClr val="C00000"/>
                </a:solidFill>
                <a:latin typeface="BIZ UDPゴシック" panose="020B0400000000000000" pitchFamily="50" charset="-128"/>
                <a:ea typeface="BIZ UDPゴシック" panose="020B0400000000000000" pitchFamily="50" charset="-128"/>
              </a:rPr>
              <a:t>Ｐ）を対象に追加</a:t>
            </a:r>
            <a:r>
              <a:rPr kumimoji="1" lang="ja-JP" altLang="en-US" sz="1200" dirty="0">
                <a:latin typeface="BIZ UDPゴシック" panose="020B0400000000000000" pitchFamily="50" charset="-128"/>
                <a:ea typeface="BIZ UDPゴシック" panose="020B0400000000000000" pitchFamily="50" charset="-128"/>
              </a:rPr>
              <a:t>することで、特に異業種の中小企業等による障がい者雇用を推進するものです。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また、ＬＬＰについては上記</a:t>
            </a:r>
            <a:r>
              <a:rPr lang="ja-JP" altLang="en-US" sz="1200" dirty="0">
                <a:latin typeface="BIZ UDPゴシック" panose="020B0400000000000000" pitchFamily="50" charset="-128"/>
                <a:ea typeface="BIZ UDPゴシック" panose="020B0400000000000000" pitchFamily="50" charset="-128"/>
              </a:rPr>
              <a:t>の特例認定要件に</a:t>
            </a:r>
            <a:r>
              <a:rPr kumimoji="1" lang="ja-JP" altLang="en-US" sz="1200" dirty="0">
                <a:latin typeface="BIZ UDPゴシック" panose="020B0400000000000000" pitchFamily="50" charset="-128"/>
                <a:ea typeface="BIZ UDPゴシック" panose="020B0400000000000000" pitchFamily="50" charset="-128"/>
              </a:rPr>
              <a:t>加え、以下の要件を満たす必要があります。</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5" name="角丸四角形 4"/>
          <p:cNvSpPr/>
          <p:nvPr/>
        </p:nvSpPr>
        <p:spPr>
          <a:xfrm>
            <a:off x="63500" y="9222675"/>
            <a:ext cx="6742929" cy="611828"/>
          </a:xfrm>
          <a:prstGeom prst="roundRect">
            <a:avLst/>
          </a:prstGeom>
          <a:solidFill>
            <a:srgbClr val="B9F3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資料の内容について</a:t>
            </a:r>
            <a:r>
              <a:rPr kumimoji="1" lang="en-US" altLang="ja-JP" sz="1050" dirty="0">
                <a:solidFill>
                  <a:schemeClr val="tx1"/>
                </a:solidFill>
                <a:latin typeface="BIZ UDPゴシック" panose="020B0400000000000000" pitchFamily="50" charset="-128"/>
                <a:ea typeface="BIZ UDPゴシック" panose="020B0400000000000000" pitchFamily="50" charset="-128"/>
              </a:rPr>
              <a:t>】</a:t>
            </a:r>
            <a:br>
              <a:rPr kumimoji="1" lang="en-US" altLang="ja-JP" sz="1050" dirty="0">
                <a:solidFill>
                  <a:schemeClr val="tx1"/>
                </a:solidFill>
                <a:latin typeface="BIZ UDPゴシック" panose="020B0400000000000000" pitchFamily="50" charset="-128"/>
                <a:ea typeface="BIZ UDPゴシック" panose="020B0400000000000000" pitchFamily="50" charset="-128"/>
              </a:rPr>
            </a:br>
            <a:r>
              <a:rPr kumimoji="1" lang="ja-JP" altLang="en-US" sz="1400" dirty="0">
                <a:solidFill>
                  <a:schemeClr val="tx1"/>
                </a:solidFill>
                <a:latin typeface="BIZ UDPゴシック" panose="020B0400000000000000" pitchFamily="50" charset="-128"/>
                <a:ea typeface="BIZ UDPゴシック" panose="020B0400000000000000" pitchFamily="50" charset="-128"/>
              </a:rPr>
              <a:t>大 阪 府 障 が い 者 雇 用 促 進 セ ン タ </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ー</a:t>
            </a: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rPr>
              <a:t>電話：</a:t>
            </a:r>
            <a:r>
              <a:rPr lang="en-US" altLang="ja-JP" sz="1200" dirty="0">
                <a:solidFill>
                  <a:schemeClr val="tx1"/>
                </a:solidFill>
                <a:latin typeface="BIZ UDPゴシック" panose="020B0400000000000000" pitchFamily="50" charset="-128"/>
                <a:ea typeface="BIZ UDPゴシック" panose="020B0400000000000000" pitchFamily="50" charset="-128"/>
              </a:rPr>
              <a:t> 06-6360-9077 </a:t>
            </a:r>
            <a:br>
              <a:rPr kumimoji="1" lang="en-US" altLang="ja-JP" sz="1200" dirty="0">
                <a:solidFill>
                  <a:schemeClr val="tx1"/>
                </a:solidFill>
                <a:latin typeface="BIZ UDPゴシック" panose="020B0400000000000000" pitchFamily="50" charset="-128"/>
                <a:ea typeface="BIZ UDPゴシック" panose="020B0400000000000000" pitchFamily="50" charset="-128"/>
              </a:rPr>
            </a:br>
            <a:r>
              <a:rPr kumimoji="1" lang="ja-JP" altLang="en-US" sz="1000" dirty="0">
                <a:solidFill>
                  <a:schemeClr val="tx1"/>
                </a:solidFill>
              </a:rPr>
              <a:t>（大阪府商工労働部就業促進課　</a:t>
            </a:r>
            <a:r>
              <a:rPr kumimoji="1" lang="ja-JP" altLang="en-US" sz="1000" dirty="0" err="1">
                <a:solidFill>
                  <a:schemeClr val="tx1"/>
                </a:solidFill>
              </a:rPr>
              <a:t>障がい</a:t>
            </a:r>
            <a:r>
              <a:rPr kumimoji="1" lang="ja-JP" altLang="en-US" sz="1000" dirty="0">
                <a:solidFill>
                  <a:schemeClr val="tx1"/>
                </a:solidFill>
              </a:rPr>
              <a:t>者雇用促進グループ）</a:t>
            </a:r>
          </a:p>
        </p:txBody>
      </p:sp>
      <p:sp>
        <p:nvSpPr>
          <p:cNvPr id="51" name="楕円 50"/>
          <p:cNvSpPr/>
          <p:nvPr/>
        </p:nvSpPr>
        <p:spPr>
          <a:xfrm>
            <a:off x="154535" y="7388946"/>
            <a:ext cx="836547" cy="840040"/>
          </a:xfrm>
          <a:prstGeom prst="ellipse">
            <a:avLst/>
          </a:prstGeom>
          <a:solidFill>
            <a:srgbClr val="FFC000"/>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ＬＬＰの要件</a:t>
            </a:r>
          </a:p>
        </p:txBody>
      </p:sp>
      <p:sp>
        <p:nvSpPr>
          <p:cNvPr id="56" name="テキスト ボックス 55"/>
          <p:cNvSpPr txBox="1"/>
          <p:nvPr/>
        </p:nvSpPr>
        <p:spPr>
          <a:xfrm flipH="1">
            <a:off x="858690" y="7388946"/>
            <a:ext cx="6004014" cy="1754326"/>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 中小企業者又は小規模事業者のみが組合員となっていること</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 </a:t>
            </a:r>
            <a:r>
              <a:rPr lang="ja-JP" altLang="en-US" sz="900" dirty="0">
                <a:latin typeface="BIZ UDPゴシック" panose="020B0400000000000000" pitchFamily="50" charset="-128"/>
                <a:ea typeface="BIZ UDPゴシック" panose="020B0400000000000000" pitchFamily="50" charset="-128"/>
              </a:rPr>
              <a:t>有限責任事業組合契約に関する法律（平成</a:t>
            </a:r>
            <a:r>
              <a:rPr lang="en-US" altLang="ja-JP" sz="900" dirty="0">
                <a:latin typeface="BIZ UDPゴシック" panose="020B0400000000000000" pitchFamily="50" charset="-128"/>
                <a:ea typeface="BIZ UDPゴシック" panose="020B0400000000000000" pitchFamily="50" charset="-128"/>
              </a:rPr>
              <a:t>17</a:t>
            </a:r>
            <a:r>
              <a:rPr lang="ja-JP" altLang="en-US" sz="900" dirty="0">
                <a:latin typeface="BIZ UDPゴシック" panose="020B0400000000000000" pitchFamily="50" charset="-128"/>
                <a:ea typeface="BIZ UDPゴシック" panose="020B0400000000000000" pitchFamily="50" charset="-128"/>
              </a:rPr>
              <a:t>年法律第</a:t>
            </a:r>
            <a:r>
              <a:rPr lang="en-US" altLang="ja-JP" sz="900" dirty="0">
                <a:latin typeface="BIZ UDPゴシック" panose="020B0400000000000000" pitchFamily="50" charset="-128"/>
                <a:ea typeface="BIZ UDPゴシック" panose="020B0400000000000000" pitchFamily="50" charset="-128"/>
              </a:rPr>
              <a:t>40</a:t>
            </a:r>
            <a:r>
              <a:rPr lang="ja-JP" altLang="en-US" sz="900" dirty="0">
                <a:latin typeface="BIZ UDPゴシック" panose="020B0400000000000000" pitchFamily="50" charset="-128"/>
                <a:ea typeface="BIZ UDPゴシック" panose="020B0400000000000000" pitchFamily="50" charset="-128"/>
              </a:rPr>
              <a:t>号）第</a:t>
            </a:r>
            <a:r>
              <a:rPr lang="en-US" altLang="ja-JP" sz="900" dirty="0">
                <a:latin typeface="BIZ UDPゴシック" panose="020B0400000000000000" pitchFamily="50" charset="-128"/>
                <a:ea typeface="BIZ UDPゴシック" panose="020B0400000000000000" pitchFamily="50" charset="-128"/>
              </a:rPr>
              <a:t>4</a:t>
            </a:r>
            <a:r>
              <a:rPr lang="ja-JP" altLang="en-US" sz="900" dirty="0">
                <a:latin typeface="BIZ UDPゴシック" panose="020B0400000000000000" pitchFamily="50" charset="-128"/>
                <a:ea typeface="BIZ UDPゴシック" panose="020B0400000000000000" pitchFamily="50" charset="-128"/>
              </a:rPr>
              <a:t>条第</a:t>
            </a:r>
            <a:r>
              <a:rPr lang="en-US" altLang="ja-JP" sz="900" dirty="0">
                <a:latin typeface="BIZ UDPゴシック" panose="020B0400000000000000" pitchFamily="50" charset="-128"/>
                <a:ea typeface="BIZ UDPゴシック" panose="020B0400000000000000" pitchFamily="50" charset="-128"/>
              </a:rPr>
              <a:t>1</a:t>
            </a:r>
            <a:r>
              <a:rPr lang="ja-JP" altLang="en-US" sz="900" dirty="0">
                <a:latin typeface="BIZ UDPゴシック" panose="020B0400000000000000" pitchFamily="50" charset="-128"/>
                <a:ea typeface="BIZ UDPゴシック" panose="020B0400000000000000" pitchFamily="50" charset="-128"/>
              </a:rPr>
              <a:t>項に規定する組合契約書（以下「組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合契約書」）に、以下にある①～③の記載または記録されていること</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① </a:t>
            </a:r>
            <a:r>
              <a:rPr lang="ja-JP" altLang="en-US" sz="900" dirty="0">
                <a:latin typeface="BIZ UDPゴシック" panose="020B0400000000000000" pitchFamily="50" charset="-128"/>
                <a:ea typeface="BIZ UDPゴシック" panose="020B0400000000000000" pitchFamily="50" charset="-128"/>
              </a:rPr>
              <a:t>存続期間の満了の日までに更新しない旨の総組合員による決定がない限り、当該存続期間が更新される</a:t>
            </a:r>
            <a:endParaRPr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② </a:t>
            </a:r>
            <a:r>
              <a:rPr lang="ja-JP" altLang="en-US" sz="900" dirty="0">
                <a:latin typeface="BIZ UDPゴシック" panose="020B0400000000000000" pitchFamily="50" charset="-128"/>
                <a:ea typeface="BIZ UDPゴシック" panose="020B0400000000000000" pitchFamily="50" charset="-128"/>
              </a:rPr>
              <a:t>組合員は、総組合員の同意によらなければ、その持分を譲り渡すことができない</a:t>
            </a:r>
            <a:endParaRPr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③ </a:t>
            </a:r>
            <a:r>
              <a:rPr lang="ja-JP" altLang="en-US" sz="900" dirty="0">
                <a:latin typeface="BIZ UDPゴシック" panose="020B0400000000000000" pitchFamily="50" charset="-128"/>
                <a:ea typeface="BIZ UDPゴシック" panose="020B0400000000000000" pitchFamily="50" charset="-128"/>
              </a:rPr>
              <a:t>業務執行の決定が、総組合員の同意または総組合員の過半数もしくはこれを上回る割合以上の多数決に</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より行われる</a:t>
            </a:r>
            <a:br>
              <a:rPr lang="en-US" altLang="ja-JP" sz="900" dirty="0">
                <a:latin typeface="BIZ UDPゴシック" panose="020B0400000000000000" pitchFamily="50" charset="-128"/>
                <a:ea typeface="BIZ UDPゴシック" panose="020B0400000000000000" pitchFamily="50" charset="-128"/>
              </a:rPr>
            </a:br>
            <a:r>
              <a:rPr lang="ja-JP" altLang="en-US" sz="900" dirty="0">
                <a:latin typeface="BIZ UDPゴシック" panose="020B0400000000000000" pitchFamily="50" charset="-128"/>
                <a:ea typeface="BIZ UDPゴシック" panose="020B0400000000000000" pitchFamily="50" charset="-128"/>
              </a:rPr>
              <a:t>　・ 事業を行うために必要な経営的基礎を欠く等その目的達成することが著しく困難であると認められないこと</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 解散事由が生じた場合の措置として、以下にある①及び②を実施計画に記載すること</a:t>
            </a:r>
            <a:br>
              <a:rPr kumimoji="1" lang="en-US" altLang="ja-JP" sz="900" dirty="0">
                <a:latin typeface="BIZ UDPゴシック" panose="020B0400000000000000" pitchFamily="50" charset="-128"/>
                <a:ea typeface="BIZ UDPゴシック" panose="020B0400000000000000" pitchFamily="50" charset="-128"/>
              </a:rPr>
            </a:br>
            <a:r>
              <a:rPr kumimoji="1" lang="ja-JP" altLang="en-US"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① 組合が雇用する障害者を、特定事業主が雇用すること</a:t>
            </a:r>
            <a:br>
              <a:rPr lang="en-US" altLang="ja-JP" sz="900" dirty="0">
                <a:latin typeface="BIZ UDPゴシック" panose="020B0400000000000000" pitchFamily="50" charset="-128"/>
                <a:ea typeface="BIZ UDPゴシック" panose="020B0400000000000000" pitchFamily="50" charset="-128"/>
              </a:rPr>
            </a:b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② 特定事業主が協力して、障害者を雇用する意思がある事業主（特定事業主を除く）に対し、特定障害者の</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雇入れを求めることその他の特定障害者の新たな雇用の機会を提供すること</a:t>
            </a:r>
            <a:endParaRPr lang="en-US" altLang="ja-JP" sz="900" dirty="0">
              <a:latin typeface="BIZ UDPゴシック" panose="020B0400000000000000" pitchFamily="50" charset="-128"/>
              <a:ea typeface="BIZ UDPゴシック" panose="020B0400000000000000" pitchFamily="50" charset="-128"/>
            </a:endParaRPr>
          </a:p>
        </p:txBody>
      </p:sp>
      <p:sp>
        <p:nvSpPr>
          <p:cNvPr id="53" name="テキスト ボックス 52"/>
          <p:cNvSpPr txBox="1"/>
          <p:nvPr/>
        </p:nvSpPr>
        <p:spPr>
          <a:xfrm>
            <a:off x="4954073" y="2189070"/>
            <a:ext cx="998991" cy="215444"/>
          </a:xfrm>
          <a:prstGeom prst="rect">
            <a:avLst/>
          </a:prstGeom>
          <a:noFill/>
        </p:spPr>
        <p:txBody>
          <a:bodyPr wrap="none" rtlCol="0">
            <a:spAutoFit/>
          </a:bodyPr>
          <a:lstStyle/>
          <a:p>
            <a:r>
              <a:rPr kumimoji="1" lang="ja-JP" altLang="en-US" sz="800" b="1" dirty="0">
                <a:solidFill>
                  <a:srgbClr val="C00000"/>
                </a:solidFill>
                <a:latin typeface="BIZ UDPゴシック" panose="020B0400000000000000" pitchFamily="50" charset="-128"/>
                <a:ea typeface="BIZ UDPゴシック" panose="020B0400000000000000" pitchFamily="50" charset="-128"/>
              </a:rPr>
              <a:t>→通算はできない</a:t>
            </a:r>
            <a:endParaRPr kumimoji="1" lang="en-US" altLang="ja-JP" sz="800" b="1" dirty="0">
              <a:solidFill>
                <a:srgbClr val="C00000"/>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4954073" y="2853341"/>
            <a:ext cx="998991" cy="215444"/>
          </a:xfrm>
          <a:prstGeom prst="rect">
            <a:avLst/>
          </a:prstGeom>
          <a:noFill/>
        </p:spPr>
        <p:txBody>
          <a:bodyPr wrap="none" rtlCol="0">
            <a:spAutoFit/>
          </a:bodyPr>
          <a:lstStyle/>
          <a:p>
            <a:r>
              <a:rPr kumimoji="1" lang="ja-JP" altLang="en-US" sz="800" b="1" dirty="0">
                <a:solidFill>
                  <a:srgbClr val="C00000"/>
                </a:solidFill>
                <a:latin typeface="BIZ UDPゴシック" panose="020B0400000000000000" pitchFamily="50" charset="-128"/>
                <a:ea typeface="BIZ UDPゴシック" panose="020B0400000000000000" pitchFamily="50" charset="-128"/>
              </a:rPr>
              <a:t>→通算はできない</a:t>
            </a:r>
            <a:endParaRPr kumimoji="1" lang="en-US" altLang="ja-JP" sz="800" b="1" dirty="0">
              <a:solidFill>
                <a:srgbClr val="C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409897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1522</TotalTime>
  <Words>1827</Words>
  <Application>Microsoft Office PowerPoint</Application>
  <PresentationFormat>A4 210 x 297 mm</PresentationFormat>
  <Paragraphs>129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UDゴシック</vt:lpstr>
      <vt:lpstr>Meiryo UI</vt:lpstr>
      <vt:lpstr>UD デジタル 教科書体 NK-R</vt:lpstr>
      <vt:lpstr>Meiryo</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障がい者雇用の特例制度ご紹介</dc:title>
  <dc:creator>髙瀬　哲哉</dc:creator>
  <cp:lastModifiedBy>村田　直樹</cp:lastModifiedBy>
  <cp:revision>201</cp:revision>
  <cp:lastPrinted>2024-12-27T02:08:22Z</cp:lastPrinted>
  <dcterms:created xsi:type="dcterms:W3CDTF">2021-11-09T02:15:05Z</dcterms:created>
  <dcterms:modified xsi:type="dcterms:W3CDTF">2024-12-27T02:08:26Z</dcterms:modified>
</cp:coreProperties>
</file>