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0" r:id="rId2"/>
    <p:sldId id="259" r:id="rId3"/>
  </p:sldIdLst>
  <p:sldSz cx="6858000" cy="9906000" type="A4"/>
  <p:notesSz cx="6807200" cy="9939338"/>
  <p:defaultTextStyle>
    <a:defPPr>
      <a:defRPr lang="ja-JP"/>
    </a:defPPr>
    <a:lvl1pPr algn="l" rtl="0" fontAlgn="base">
      <a:spcBef>
        <a:spcPct val="0"/>
      </a:spcBef>
      <a:spcAft>
        <a:spcPct val="0"/>
      </a:spcAft>
      <a:defRPr kumimoji="1" sz="9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9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9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9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900" kern="1200">
        <a:solidFill>
          <a:schemeClr val="tx1"/>
        </a:solidFill>
        <a:latin typeface="Arial" charset="0"/>
        <a:ea typeface="ＭＳ Ｐゴシック" pitchFamily="50" charset="-128"/>
        <a:cs typeface="+mn-cs"/>
      </a:defRPr>
    </a:lvl5pPr>
    <a:lvl6pPr marL="2286000" algn="l" defTabSz="914400" rtl="0" eaLnBrk="1" latinLnBrk="0" hangingPunct="1">
      <a:defRPr kumimoji="1" sz="900" kern="1200">
        <a:solidFill>
          <a:schemeClr val="tx1"/>
        </a:solidFill>
        <a:latin typeface="Arial" charset="0"/>
        <a:ea typeface="ＭＳ Ｐゴシック" pitchFamily="50" charset="-128"/>
        <a:cs typeface="+mn-cs"/>
      </a:defRPr>
    </a:lvl6pPr>
    <a:lvl7pPr marL="2743200" algn="l" defTabSz="914400" rtl="0" eaLnBrk="1" latinLnBrk="0" hangingPunct="1">
      <a:defRPr kumimoji="1" sz="900" kern="1200">
        <a:solidFill>
          <a:schemeClr val="tx1"/>
        </a:solidFill>
        <a:latin typeface="Arial" charset="0"/>
        <a:ea typeface="ＭＳ Ｐゴシック" pitchFamily="50" charset="-128"/>
        <a:cs typeface="+mn-cs"/>
      </a:defRPr>
    </a:lvl7pPr>
    <a:lvl8pPr marL="3200400" algn="l" defTabSz="914400" rtl="0" eaLnBrk="1" latinLnBrk="0" hangingPunct="1">
      <a:defRPr kumimoji="1" sz="900" kern="1200">
        <a:solidFill>
          <a:schemeClr val="tx1"/>
        </a:solidFill>
        <a:latin typeface="Arial" charset="0"/>
        <a:ea typeface="ＭＳ Ｐゴシック" pitchFamily="50" charset="-128"/>
        <a:cs typeface="+mn-cs"/>
      </a:defRPr>
    </a:lvl8pPr>
    <a:lvl9pPr marL="3657600" algn="l" defTabSz="914400" rtl="0" eaLnBrk="1" latinLnBrk="0" hangingPunct="1">
      <a:defRPr kumimoji="1" sz="900"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3071" userDrawn="1">
          <p15:clr>
            <a:srgbClr val="A4A3A4"/>
          </p15:clr>
        </p15:guide>
        <p15:guide id="2" pos="2160" userDrawn="1">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66"/>
    <a:srgbClr val="548235"/>
    <a:srgbClr val="FF9900"/>
    <a:srgbClr val="FFCCFF"/>
    <a:srgbClr val="FFCC99"/>
    <a:srgbClr val="FFFFCC"/>
    <a:srgbClr val="FFCCCC"/>
    <a:srgbClr val="FF66FF"/>
    <a:srgbClr val="DDDDDD"/>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1" autoAdjust="0"/>
    <p:restoredTop sz="97662" autoAdjust="0"/>
  </p:normalViewPr>
  <p:slideViewPr>
    <p:cSldViewPr>
      <p:cViewPr varScale="1">
        <p:scale>
          <a:sx n="66" d="100"/>
          <a:sy n="66" d="100"/>
        </p:scale>
        <p:origin x="2846" y="67"/>
      </p:cViewPr>
      <p:guideLst>
        <p:guide orient="horz" pos="3071"/>
        <p:guide pos="216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854" y="-84"/>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2" y="0"/>
            <a:ext cx="2949575" cy="496888"/>
          </a:xfrm>
          <a:prstGeom prst="rect">
            <a:avLst/>
          </a:prstGeom>
          <a:noFill/>
          <a:ln w="9525">
            <a:noFill/>
            <a:miter lim="800000"/>
            <a:headEnd/>
            <a:tailEnd/>
          </a:ln>
          <a:effectLst/>
        </p:spPr>
        <p:txBody>
          <a:bodyPr vert="horz" wrap="square" lIns="91424" tIns="45712" rIns="91424" bIns="45712" numCol="1" anchor="t" anchorCtr="0" compatLnSpc="1">
            <a:prstTxWarp prst="textNoShape">
              <a:avLst/>
            </a:prstTxWarp>
          </a:bodyPr>
          <a:lstStyle>
            <a:lvl1pPr>
              <a:defRPr sz="1200">
                <a:ea typeface="ＭＳ Ｐゴシック" charset="-128"/>
              </a:defRPr>
            </a:lvl1pPr>
          </a:lstStyle>
          <a:p>
            <a:pPr>
              <a:defRPr/>
            </a:pPr>
            <a:endParaRPr lang="en-US" altLang="ja-JP"/>
          </a:p>
        </p:txBody>
      </p:sp>
      <p:sp>
        <p:nvSpPr>
          <p:cNvPr id="3075" name="Rectangle 3"/>
          <p:cNvSpPr>
            <a:spLocks noGrp="1" noChangeArrowheads="1"/>
          </p:cNvSpPr>
          <p:nvPr>
            <p:ph type="dt" sz="quarter" idx="1"/>
          </p:nvPr>
        </p:nvSpPr>
        <p:spPr bwMode="auto">
          <a:xfrm>
            <a:off x="3856039" y="0"/>
            <a:ext cx="2949575" cy="496888"/>
          </a:xfrm>
          <a:prstGeom prst="rect">
            <a:avLst/>
          </a:prstGeom>
          <a:noFill/>
          <a:ln w="9525">
            <a:noFill/>
            <a:miter lim="800000"/>
            <a:headEnd/>
            <a:tailEnd/>
          </a:ln>
          <a:effectLst/>
        </p:spPr>
        <p:txBody>
          <a:bodyPr vert="horz" wrap="square" lIns="91424" tIns="45712" rIns="91424" bIns="45712" numCol="1" anchor="t" anchorCtr="0" compatLnSpc="1">
            <a:prstTxWarp prst="textNoShape">
              <a:avLst/>
            </a:prstTxWarp>
          </a:bodyPr>
          <a:lstStyle>
            <a:lvl1pPr algn="r">
              <a:defRPr sz="1200">
                <a:ea typeface="ＭＳ Ｐゴシック" charset="-128"/>
              </a:defRPr>
            </a:lvl1pPr>
          </a:lstStyle>
          <a:p>
            <a:pPr>
              <a:defRPr/>
            </a:pPr>
            <a:endParaRPr lang="en-US" altLang="ja-JP"/>
          </a:p>
        </p:txBody>
      </p:sp>
      <p:sp>
        <p:nvSpPr>
          <p:cNvPr id="3076" name="Rectangle 4"/>
          <p:cNvSpPr>
            <a:spLocks noGrp="1" noChangeArrowheads="1"/>
          </p:cNvSpPr>
          <p:nvPr>
            <p:ph type="ftr" sz="quarter" idx="2"/>
          </p:nvPr>
        </p:nvSpPr>
        <p:spPr bwMode="auto">
          <a:xfrm>
            <a:off x="2" y="9440863"/>
            <a:ext cx="2949575" cy="496887"/>
          </a:xfrm>
          <a:prstGeom prst="rect">
            <a:avLst/>
          </a:prstGeom>
          <a:noFill/>
          <a:ln w="9525">
            <a:noFill/>
            <a:miter lim="800000"/>
            <a:headEnd/>
            <a:tailEnd/>
          </a:ln>
          <a:effectLst/>
        </p:spPr>
        <p:txBody>
          <a:bodyPr vert="horz" wrap="square" lIns="91424" tIns="45712" rIns="91424" bIns="45712" numCol="1" anchor="b" anchorCtr="0" compatLnSpc="1">
            <a:prstTxWarp prst="textNoShape">
              <a:avLst/>
            </a:prstTxWarp>
          </a:bodyPr>
          <a:lstStyle>
            <a:lvl1pPr>
              <a:defRPr sz="1200">
                <a:ea typeface="ＭＳ Ｐゴシック" charset="-128"/>
              </a:defRPr>
            </a:lvl1pPr>
          </a:lstStyle>
          <a:p>
            <a:pPr>
              <a:defRPr/>
            </a:pPr>
            <a:endParaRPr lang="en-US" altLang="ja-JP"/>
          </a:p>
        </p:txBody>
      </p:sp>
      <p:sp>
        <p:nvSpPr>
          <p:cNvPr id="3077" name="Rectangle 5"/>
          <p:cNvSpPr>
            <a:spLocks noGrp="1" noChangeArrowheads="1"/>
          </p:cNvSpPr>
          <p:nvPr>
            <p:ph type="sldNum" sz="quarter" idx="3"/>
          </p:nvPr>
        </p:nvSpPr>
        <p:spPr bwMode="auto">
          <a:xfrm>
            <a:off x="3856039" y="9440863"/>
            <a:ext cx="2949575" cy="496887"/>
          </a:xfrm>
          <a:prstGeom prst="rect">
            <a:avLst/>
          </a:prstGeom>
          <a:noFill/>
          <a:ln w="9525">
            <a:noFill/>
            <a:miter lim="800000"/>
            <a:headEnd/>
            <a:tailEnd/>
          </a:ln>
          <a:effectLst/>
        </p:spPr>
        <p:txBody>
          <a:bodyPr vert="horz" wrap="square" lIns="91424" tIns="45712" rIns="91424" bIns="45712" numCol="1" anchor="b" anchorCtr="0" compatLnSpc="1">
            <a:prstTxWarp prst="textNoShape">
              <a:avLst/>
            </a:prstTxWarp>
          </a:bodyPr>
          <a:lstStyle>
            <a:lvl1pPr algn="r">
              <a:defRPr sz="1200">
                <a:ea typeface="ＭＳ Ｐゴシック" charset="-128"/>
              </a:defRPr>
            </a:lvl1pPr>
          </a:lstStyle>
          <a:p>
            <a:pPr>
              <a:defRPr/>
            </a:pPr>
            <a:fld id="{23F0B749-3602-4A1C-8741-133FCE7A0723}" type="slidenum">
              <a:rPr lang="en-US" altLang="ja-JP"/>
              <a:pPr>
                <a:defRPr/>
              </a:pPr>
              <a:t>‹#›</a:t>
            </a:fld>
            <a:endParaRPr lang="en-US" altLang="ja-JP"/>
          </a:p>
        </p:txBody>
      </p:sp>
    </p:spTree>
    <p:extLst>
      <p:ext uri="{BB962C8B-B14F-4D97-AF65-F5344CB8AC3E}">
        <p14:creationId xmlns:p14="http://schemas.microsoft.com/office/powerpoint/2010/main" val="5433325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2" y="0"/>
            <a:ext cx="2949575" cy="496888"/>
          </a:xfrm>
          <a:prstGeom prst="rect">
            <a:avLst/>
          </a:prstGeom>
          <a:noFill/>
          <a:ln w="9525">
            <a:noFill/>
            <a:miter lim="800000"/>
            <a:headEnd/>
            <a:tailEnd/>
          </a:ln>
          <a:effectLst/>
        </p:spPr>
        <p:txBody>
          <a:bodyPr vert="horz" wrap="square" lIns="91424" tIns="45712" rIns="91424" bIns="45712" numCol="1" anchor="t" anchorCtr="0" compatLnSpc="1">
            <a:prstTxWarp prst="textNoShape">
              <a:avLst/>
            </a:prstTxWarp>
          </a:bodyPr>
          <a:lstStyle>
            <a:lvl1pPr>
              <a:defRPr sz="1200">
                <a:ea typeface="ＭＳ Ｐゴシック" charset="-128"/>
              </a:defRPr>
            </a:lvl1pPr>
          </a:lstStyle>
          <a:p>
            <a:pPr>
              <a:defRPr/>
            </a:pPr>
            <a:endParaRPr lang="en-US" altLang="ja-JP"/>
          </a:p>
        </p:txBody>
      </p:sp>
      <p:sp>
        <p:nvSpPr>
          <p:cNvPr id="5123" name="Rectangle 3"/>
          <p:cNvSpPr>
            <a:spLocks noGrp="1" noChangeArrowheads="1"/>
          </p:cNvSpPr>
          <p:nvPr>
            <p:ph type="dt" idx="1"/>
          </p:nvPr>
        </p:nvSpPr>
        <p:spPr bwMode="auto">
          <a:xfrm>
            <a:off x="3856039" y="0"/>
            <a:ext cx="2949575" cy="496888"/>
          </a:xfrm>
          <a:prstGeom prst="rect">
            <a:avLst/>
          </a:prstGeom>
          <a:noFill/>
          <a:ln w="9525">
            <a:noFill/>
            <a:miter lim="800000"/>
            <a:headEnd/>
            <a:tailEnd/>
          </a:ln>
          <a:effectLst/>
        </p:spPr>
        <p:txBody>
          <a:bodyPr vert="horz" wrap="square" lIns="91424" tIns="45712" rIns="91424" bIns="45712" numCol="1" anchor="t" anchorCtr="0" compatLnSpc="1">
            <a:prstTxWarp prst="textNoShape">
              <a:avLst/>
            </a:prstTxWarp>
          </a:bodyPr>
          <a:lstStyle>
            <a:lvl1pPr algn="r">
              <a:defRPr sz="1200">
                <a:ea typeface="ＭＳ Ｐゴシック" charset="-128"/>
              </a:defRPr>
            </a:lvl1pPr>
          </a:lstStyle>
          <a:p>
            <a:pPr>
              <a:defRPr/>
            </a:pPr>
            <a:endParaRPr lang="en-US" altLang="ja-JP"/>
          </a:p>
        </p:txBody>
      </p:sp>
      <p:sp>
        <p:nvSpPr>
          <p:cNvPr id="4100" name="Rectangle 4"/>
          <p:cNvSpPr>
            <a:spLocks noGrp="1" noRot="1" noChangeAspect="1" noChangeArrowheads="1" noTextEdit="1"/>
          </p:cNvSpPr>
          <p:nvPr>
            <p:ph type="sldImg" idx="2"/>
          </p:nvPr>
        </p:nvSpPr>
        <p:spPr bwMode="auto">
          <a:xfrm>
            <a:off x="2114550" y="746125"/>
            <a:ext cx="2578100" cy="3725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1039" y="4721226"/>
            <a:ext cx="5445125" cy="4471988"/>
          </a:xfrm>
          <a:prstGeom prst="rect">
            <a:avLst/>
          </a:prstGeom>
          <a:noFill/>
          <a:ln w="9525">
            <a:noFill/>
            <a:miter lim="800000"/>
            <a:headEnd/>
            <a:tailEnd/>
          </a:ln>
          <a:effectLst/>
        </p:spPr>
        <p:txBody>
          <a:bodyPr vert="horz" wrap="square" lIns="91424" tIns="45712" rIns="91424" bIns="45712"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5126" name="Rectangle 6"/>
          <p:cNvSpPr>
            <a:spLocks noGrp="1" noChangeArrowheads="1"/>
          </p:cNvSpPr>
          <p:nvPr>
            <p:ph type="ftr" sz="quarter" idx="4"/>
          </p:nvPr>
        </p:nvSpPr>
        <p:spPr bwMode="auto">
          <a:xfrm>
            <a:off x="2" y="9440863"/>
            <a:ext cx="2949575" cy="496887"/>
          </a:xfrm>
          <a:prstGeom prst="rect">
            <a:avLst/>
          </a:prstGeom>
          <a:noFill/>
          <a:ln w="9525">
            <a:noFill/>
            <a:miter lim="800000"/>
            <a:headEnd/>
            <a:tailEnd/>
          </a:ln>
          <a:effectLst/>
        </p:spPr>
        <p:txBody>
          <a:bodyPr vert="horz" wrap="square" lIns="91424" tIns="45712" rIns="91424" bIns="45712" numCol="1" anchor="b" anchorCtr="0" compatLnSpc="1">
            <a:prstTxWarp prst="textNoShape">
              <a:avLst/>
            </a:prstTxWarp>
          </a:bodyPr>
          <a:lstStyle>
            <a:lvl1pPr>
              <a:defRPr sz="1200">
                <a:ea typeface="ＭＳ Ｐゴシック" charset="-128"/>
              </a:defRPr>
            </a:lvl1pPr>
          </a:lstStyle>
          <a:p>
            <a:pPr>
              <a:defRPr/>
            </a:pPr>
            <a:endParaRPr lang="en-US" altLang="ja-JP"/>
          </a:p>
        </p:txBody>
      </p:sp>
      <p:sp>
        <p:nvSpPr>
          <p:cNvPr id="5127" name="Rectangle 7"/>
          <p:cNvSpPr>
            <a:spLocks noGrp="1" noChangeArrowheads="1"/>
          </p:cNvSpPr>
          <p:nvPr>
            <p:ph type="sldNum" sz="quarter" idx="5"/>
          </p:nvPr>
        </p:nvSpPr>
        <p:spPr bwMode="auto">
          <a:xfrm>
            <a:off x="3856039" y="9440863"/>
            <a:ext cx="2949575" cy="496887"/>
          </a:xfrm>
          <a:prstGeom prst="rect">
            <a:avLst/>
          </a:prstGeom>
          <a:noFill/>
          <a:ln w="9525">
            <a:noFill/>
            <a:miter lim="800000"/>
            <a:headEnd/>
            <a:tailEnd/>
          </a:ln>
          <a:effectLst/>
        </p:spPr>
        <p:txBody>
          <a:bodyPr vert="horz" wrap="square" lIns="91424" tIns="45712" rIns="91424" bIns="45712" numCol="1" anchor="b" anchorCtr="0" compatLnSpc="1">
            <a:prstTxWarp prst="textNoShape">
              <a:avLst/>
            </a:prstTxWarp>
          </a:bodyPr>
          <a:lstStyle>
            <a:lvl1pPr algn="r">
              <a:defRPr sz="1200">
                <a:ea typeface="ＭＳ Ｐゴシック" charset="-128"/>
              </a:defRPr>
            </a:lvl1pPr>
          </a:lstStyle>
          <a:p>
            <a:pPr>
              <a:defRPr/>
            </a:pPr>
            <a:fld id="{93FF6CC0-232D-4159-BED6-36C7BDA70979}" type="slidenum">
              <a:rPr lang="en-US" altLang="ja-JP"/>
              <a:pPr>
                <a:defRPr/>
              </a:pPr>
              <a:t>‹#›</a:t>
            </a:fld>
            <a:endParaRPr lang="en-US" altLang="ja-JP"/>
          </a:p>
        </p:txBody>
      </p:sp>
    </p:spTree>
    <p:extLst>
      <p:ext uri="{BB962C8B-B14F-4D97-AF65-F5344CB8AC3E}">
        <p14:creationId xmlns:p14="http://schemas.microsoft.com/office/powerpoint/2010/main" val="321277002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txBox="1">
            <a:spLocks noGrp="1" noChangeArrowheads="1"/>
          </p:cNvSpPr>
          <p:nvPr/>
        </p:nvSpPr>
        <p:spPr bwMode="auto">
          <a:xfrm>
            <a:off x="3856039" y="9440863"/>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nchor="b"/>
          <a:lstStyle>
            <a:lvl1pPr eaLnBrk="0" hangingPunct="0">
              <a:spcBef>
                <a:spcPct val="30000"/>
              </a:spcBef>
              <a:defRPr kumimoji="1" sz="1200">
                <a:solidFill>
                  <a:schemeClr val="tx1"/>
                </a:solidFill>
                <a:latin typeface="Arial" charset="0"/>
                <a:ea typeface="ＭＳ Ｐ明朝" pitchFamily="18" charset="-128"/>
              </a:defRPr>
            </a:lvl1pPr>
            <a:lvl2pPr marL="742950" indent="-285750" eaLnBrk="0" hangingPunct="0">
              <a:spcBef>
                <a:spcPct val="30000"/>
              </a:spcBef>
              <a:defRPr kumimoji="1" sz="1200">
                <a:solidFill>
                  <a:schemeClr val="tx1"/>
                </a:solidFill>
                <a:latin typeface="Arial" charset="0"/>
                <a:ea typeface="ＭＳ Ｐ明朝" pitchFamily="18" charset="-128"/>
              </a:defRPr>
            </a:lvl2pPr>
            <a:lvl3pPr marL="1143000" indent="-228600" eaLnBrk="0" hangingPunct="0">
              <a:spcBef>
                <a:spcPct val="30000"/>
              </a:spcBef>
              <a:defRPr kumimoji="1" sz="1200">
                <a:solidFill>
                  <a:schemeClr val="tx1"/>
                </a:solidFill>
                <a:latin typeface="Arial" charset="0"/>
                <a:ea typeface="ＭＳ Ｐ明朝" pitchFamily="18" charset="-128"/>
              </a:defRPr>
            </a:lvl3pPr>
            <a:lvl4pPr marL="1600200" indent="-228600" eaLnBrk="0" hangingPunct="0">
              <a:spcBef>
                <a:spcPct val="30000"/>
              </a:spcBef>
              <a:defRPr kumimoji="1" sz="1200">
                <a:solidFill>
                  <a:schemeClr val="tx1"/>
                </a:solidFill>
                <a:latin typeface="Arial" charset="0"/>
                <a:ea typeface="ＭＳ Ｐ明朝" pitchFamily="18" charset="-128"/>
              </a:defRPr>
            </a:lvl4pPr>
            <a:lvl5pPr marL="2057400" indent="-228600" eaLnBrk="0" hangingPunct="0">
              <a:spcBef>
                <a:spcPct val="30000"/>
              </a:spcBef>
              <a:defRPr kumimoji="1" sz="1200">
                <a:solidFill>
                  <a:schemeClr val="tx1"/>
                </a:solidFill>
                <a:latin typeface="Arial"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Arial"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algn="r" eaLnBrk="1" hangingPunct="1">
              <a:spcBef>
                <a:spcPct val="0"/>
              </a:spcBef>
            </a:pPr>
            <a:fld id="{C084D724-93DE-4093-A17F-1E208E23FA5C}" type="slidenum">
              <a:rPr lang="en-US" altLang="ja-JP">
                <a:ea typeface="ＭＳ Ｐゴシック" pitchFamily="50" charset="-128"/>
              </a:rPr>
              <a:pPr algn="r" eaLnBrk="1" hangingPunct="1">
                <a:spcBef>
                  <a:spcPct val="0"/>
                </a:spcBef>
              </a:pPr>
              <a:t>1</a:t>
            </a:fld>
            <a:endParaRPr lang="en-US" altLang="ja-JP" dirty="0">
              <a:ea typeface="ＭＳ Ｐゴシック" pitchFamily="50" charset="-128"/>
            </a:endParaRPr>
          </a:p>
        </p:txBody>
      </p:sp>
      <p:sp>
        <p:nvSpPr>
          <p:cNvPr id="5123" name="Rectangle 2"/>
          <p:cNvSpPr>
            <a:spLocks noGrp="1" noRot="1" noChangeAspect="1" noChangeArrowheads="1" noTextEdit="1"/>
          </p:cNvSpPr>
          <p:nvPr>
            <p:ph type="sldImg"/>
          </p:nvPr>
        </p:nvSpPr>
        <p:spPr>
          <a:xfrm>
            <a:off x="2114550" y="746125"/>
            <a:ext cx="2578100" cy="3725863"/>
          </a:xfrm>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dirty="0">
              <a:ea typeface="ＭＳ Ｐ明朝" pitchFamily="18" charset="-128"/>
            </a:endParaRPr>
          </a:p>
        </p:txBody>
      </p:sp>
    </p:spTree>
    <p:extLst>
      <p:ext uri="{BB962C8B-B14F-4D97-AF65-F5344CB8AC3E}">
        <p14:creationId xmlns:p14="http://schemas.microsoft.com/office/powerpoint/2010/main" val="3586923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txBox="1">
            <a:spLocks noGrp="1" noChangeArrowheads="1"/>
          </p:cNvSpPr>
          <p:nvPr/>
        </p:nvSpPr>
        <p:spPr bwMode="auto">
          <a:xfrm>
            <a:off x="3856039" y="9440863"/>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nchor="b"/>
          <a:lstStyle>
            <a:lvl1pPr eaLnBrk="0" hangingPunct="0">
              <a:spcBef>
                <a:spcPct val="30000"/>
              </a:spcBef>
              <a:defRPr kumimoji="1" sz="1200">
                <a:solidFill>
                  <a:schemeClr val="tx1"/>
                </a:solidFill>
                <a:latin typeface="Arial" charset="0"/>
                <a:ea typeface="ＭＳ Ｐ明朝" pitchFamily="18" charset="-128"/>
              </a:defRPr>
            </a:lvl1pPr>
            <a:lvl2pPr marL="742950" indent="-285750" eaLnBrk="0" hangingPunct="0">
              <a:spcBef>
                <a:spcPct val="30000"/>
              </a:spcBef>
              <a:defRPr kumimoji="1" sz="1200">
                <a:solidFill>
                  <a:schemeClr val="tx1"/>
                </a:solidFill>
                <a:latin typeface="Arial" charset="0"/>
                <a:ea typeface="ＭＳ Ｐ明朝" pitchFamily="18" charset="-128"/>
              </a:defRPr>
            </a:lvl2pPr>
            <a:lvl3pPr marL="1143000" indent="-228600" eaLnBrk="0" hangingPunct="0">
              <a:spcBef>
                <a:spcPct val="30000"/>
              </a:spcBef>
              <a:defRPr kumimoji="1" sz="1200">
                <a:solidFill>
                  <a:schemeClr val="tx1"/>
                </a:solidFill>
                <a:latin typeface="Arial" charset="0"/>
                <a:ea typeface="ＭＳ Ｐ明朝" pitchFamily="18" charset="-128"/>
              </a:defRPr>
            </a:lvl3pPr>
            <a:lvl4pPr marL="1600200" indent="-228600" eaLnBrk="0" hangingPunct="0">
              <a:spcBef>
                <a:spcPct val="30000"/>
              </a:spcBef>
              <a:defRPr kumimoji="1" sz="1200">
                <a:solidFill>
                  <a:schemeClr val="tx1"/>
                </a:solidFill>
                <a:latin typeface="Arial" charset="0"/>
                <a:ea typeface="ＭＳ Ｐ明朝" pitchFamily="18" charset="-128"/>
              </a:defRPr>
            </a:lvl4pPr>
            <a:lvl5pPr marL="2057400" indent="-228600" eaLnBrk="0" hangingPunct="0">
              <a:spcBef>
                <a:spcPct val="30000"/>
              </a:spcBef>
              <a:defRPr kumimoji="1" sz="1200">
                <a:solidFill>
                  <a:schemeClr val="tx1"/>
                </a:solidFill>
                <a:latin typeface="Arial"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Arial"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algn="r" eaLnBrk="1" hangingPunct="1">
              <a:spcBef>
                <a:spcPct val="0"/>
              </a:spcBef>
            </a:pPr>
            <a:fld id="{C084D724-93DE-4093-A17F-1E208E23FA5C}" type="slidenum">
              <a:rPr lang="en-US" altLang="ja-JP">
                <a:ea typeface="ＭＳ Ｐゴシック" pitchFamily="50" charset="-128"/>
              </a:rPr>
              <a:pPr algn="r" eaLnBrk="1" hangingPunct="1">
                <a:spcBef>
                  <a:spcPct val="0"/>
                </a:spcBef>
              </a:pPr>
              <a:t>2</a:t>
            </a:fld>
            <a:endParaRPr lang="en-US" altLang="ja-JP" dirty="0">
              <a:ea typeface="ＭＳ Ｐゴシック" pitchFamily="50" charset="-128"/>
            </a:endParaRPr>
          </a:p>
        </p:txBody>
      </p:sp>
      <p:sp>
        <p:nvSpPr>
          <p:cNvPr id="5123" name="Rectangle 2"/>
          <p:cNvSpPr>
            <a:spLocks noGrp="1" noRot="1" noChangeAspect="1" noChangeArrowheads="1" noTextEdit="1"/>
          </p:cNvSpPr>
          <p:nvPr>
            <p:ph type="sldImg"/>
          </p:nvPr>
        </p:nvSpPr>
        <p:spPr>
          <a:xfrm>
            <a:off x="2114550" y="746125"/>
            <a:ext cx="2578100" cy="3725863"/>
          </a:xfrm>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dirty="0">
              <a:ea typeface="ＭＳ Ｐ明朝" pitchFamily="18" charset="-128"/>
            </a:endParaRPr>
          </a:p>
        </p:txBody>
      </p:sp>
    </p:spTree>
    <p:extLst>
      <p:ext uri="{BB962C8B-B14F-4D97-AF65-F5344CB8AC3E}">
        <p14:creationId xmlns:p14="http://schemas.microsoft.com/office/powerpoint/2010/main" val="25039466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6708"/>
            <a:ext cx="5829300" cy="2123942"/>
          </a:xfrm>
        </p:spPr>
        <p:txBody>
          <a:bodyPr/>
          <a:lstStyle/>
          <a:p>
            <a:r>
              <a:rPr lang="ja-JP" altLang="en-US"/>
              <a:t>マスタ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1EA6BCA-3CCA-4D34-A236-328BF7EF964D}" type="slidenum">
              <a:rPr lang="en-US" altLang="ja-JP"/>
              <a:pPr>
                <a:defRPr/>
              </a:pPr>
              <a:t>‹#›</a:t>
            </a:fld>
            <a:endParaRPr lang="en-US" altLang="ja-JP"/>
          </a:p>
        </p:txBody>
      </p:sp>
    </p:spTree>
    <p:extLst>
      <p:ext uri="{BB962C8B-B14F-4D97-AF65-F5344CB8AC3E}">
        <p14:creationId xmlns:p14="http://schemas.microsoft.com/office/powerpoint/2010/main" val="2863135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9E996F5-1D42-4962-A21F-5F23E4609CCE}" type="slidenum">
              <a:rPr lang="en-US" altLang="ja-JP"/>
              <a:pPr>
                <a:defRPr/>
              </a:pPr>
              <a:t>‹#›</a:t>
            </a:fld>
            <a:endParaRPr lang="en-US" altLang="ja-JP"/>
          </a:p>
        </p:txBody>
      </p:sp>
    </p:spTree>
    <p:extLst>
      <p:ext uri="{BB962C8B-B14F-4D97-AF65-F5344CB8AC3E}">
        <p14:creationId xmlns:p14="http://schemas.microsoft.com/office/powerpoint/2010/main" val="3914484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7273"/>
            <a:ext cx="1543050" cy="8451056"/>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342900" y="397273"/>
            <a:ext cx="4476750" cy="8451056"/>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571B133-D59A-458C-84A8-2128CF5BAFC2}" type="slidenum">
              <a:rPr lang="en-US" altLang="ja-JP"/>
              <a:pPr>
                <a:defRPr/>
              </a:pPr>
              <a:t>‹#›</a:t>
            </a:fld>
            <a:endParaRPr lang="en-US" altLang="ja-JP"/>
          </a:p>
        </p:txBody>
      </p:sp>
    </p:spTree>
    <p:extLst>
      <p:ext uri="{BB962C8B-B14F-4D97-AF65-F5344CB8AC3E}">
        <p14:creationId xmlns:p14="http://schemas.microsoft.com/office/powerpoint/2010/main" val="1541542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15B92DD-2FEB-44D9-A687-AF6BC9474F9F}" type="slidenum">
              <a:rPr lang="en-US" altLang="ja-JP"/>
              <a:pPr>
                <a:defRPr/>
              </a:pPr>
              <a:t>‹#›</a:t>
            </a:fld>
            <a:endParaRPr lang="en-US" altLang="ja-JP"/>
          </a:p>
        </p:txBody>
      </p:sp>
    </p:spTree>
    <p:extLst>
      <p:ext uri="{BB962C8B-B14F-4D97-AF65-F5344CB8AC3E}">
        <p14:creationId xmlns:p14="http://schemas.microsoft.com/office/powerpoint/2010/main" val="2909686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6364949"/>
            <a:ext cx="5829300" cy="1967442"/>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541338" y="4198012"/>
            <a:ext cx="5829300" cy="216693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0A406FA-3F5F-4B14-817D-991326D3A807}" type="slidenum">
              <a:rPr lang="en-US" altLang="ja-JP"/>
              <a:pPr>
                <a:defRPr/>
              </a:pPr>
              <a:t>‹#›</a:t>
            </a:fld>
            <a:endParaRPr lang="en-US" altLang="ja-JP"/>
          </a:p>
        </p:txBody>
      </p:sp>
    </p:spTree>
    <p:extLst>
      <p:ext uri="{BB962C8B-B14F-4D97-AF65-F5344CB8AC3E}">
        <p14:creationId xmlns:p14="http://schemas.microsoft.com/office/powerpoint/2010/main" val="1659273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342900" y="2311400"/>
            <a:ext cx="3009900" cy="653692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3505200" y="2311400"/>
            <a:ext cx="3009900" cy="653692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26F30C59-1687-40FE-BEB6-935B90DCD40D}" type="slidenum">
              <a:rPr lang="en-US" altLang="ja-JP"/>
              <a:pPr>
                <a:defRPr/>
              </a:pPr>
              <a:t>‹#›</a:t>
            </a:fld>
            <a:endParaRPr lang="en-US" altLang="ja-JP"/>
          </a:p>
        </p:txBody>
      </p:sp>
    </p:spTree>
    <p:extLst>
      <p:ext uri="{BB962C8B-B14F-4D97-AF65-F5344CB8AC3E}">
        <p14:creationId xmlns:p14="http://schemas.microsoft.com/office/powerpoint/2010/main" val="3742190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342900" y="2216812"/>
            <a:ext cx="3030538" cy="92524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342900" y="3142060"/>
            <a:ext cx="3030538" cy="57062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3484564" y="2216812"/>
            <a:ext cx="3030537" cy="92524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3484564" y="3142060"/>
            <a:ext cx="3030537" cy="57062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C4101828-6E51-4F74-AA40-87DC71CEBB98}" type="slidenum">
              <a:rPr lang="en-US" altLang="ja-JP"/>
              <a:pPr>
                <a:defRPr/>
              </a:pPr>
              <a:t>‹#›</a:t>
            </a:fld>
            <a:endParaRPr lang="en-US" altLang="ja-JP"/>
          </a:p>
        </p:txBody>
      </p:sp>
    </p:spTree>
    <p:extLst>
      <p:ext uri="{BB962C8B-B14F-4D97-AF65-F5344CB8AC3E}">
        <p14:creationId xmlns:p14="http://schemas.microsoft.com/office/powerpoint/2010/main" val="578602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ACC85E35-AB24-4834-AC5E-BB2EB5AC6FCA}" type="slidenum">
              <a:rPr lang="en-US" altLang="ja-JP"/>
              <a:pPr>
                <a:defRPr/>
              </a:pPr>
              <a:t>‹#›</a:t>
            </a:fld>
            <a:endParaRPr lang="en-US" altLang="ja-JP"/>
          </a:p>
        </p:txBody>
      </p:sp>
    </p:spTree>
    <p:extLst>
      <p:ext uri="{BB962C8B-B14F-4D97-AF65-F5344CB8AC3E}">
        <p14:creationId xmlns:p14="http://schemas.microsoft.com/office/powerpoint/2010/main" val="895667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34C55B08-58EC-484F-A5EE-960F1EF1E6F3}" type="slidenum">
              <a:rPr lang="en-US" altLang="ja-JP"/>
              <a:pPr>
                <a:defRPr/>
              </a:pPr>
              <a:t>‹#›</a:t>
            </a:fld>
            <a:endParaRPr lang="en-US" altLang="ja-JP"/>
          </a:p>
        </p:txBody>
      </p:sp>
    </p:spTree>
    <p:extLst>
      <p:ext uri="{BB962C8B-B14F-4D97-AF65-F5344CB8AC3E}">
        <p14:creationId xmlns:p14="http://schemas.microsoft.com/office/powerpoint/2010/main" val="1588159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3833"/>
            <a:ext cx="2255838" cy="1678517"/>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2681288" y="393833"/>
            <a:ext cx="3833812" cy="845449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342900" y="2072350"/>
            <a:ext cx="2255838" cy="677597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A4AE4F98-6BC8-40C4-A8C1-BC976223021A}" type="slidenum">
              <a:rPr lang="en-US" altLang="ja-JP"/>
              <a:pPr>
                <a:defRPr/>
              </a:pPr>
              <a:t>‹#›</a:t>
            </a:fld>
            <a:endParaRPr lang="en-US" altLang="ja-JP"/>
          </a:p>
        </p:txBody>
      </p:sp>
    </p:spTree>
    <p:extLst>
      <p:ext uri="{BB962C8B-B14F-4D97-AF65-F5344CB8AC3E}">
        <p14:creationId xmlns:p14="http://schemas.microsoft.com/office/powerpoint/2010/main" val="966649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934200"/>
            <a:ext cx="4114800" cy="818621"/>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344613" y="885693"/>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344613" y="7752821"/>
            <a:ext cx="4114800" cy="116257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C8B061BB-5230-485E-AE29-E21160AB8462}" type="slidenum">
              <a:rPr lang="en-US" altLang="ja-JP"/>
              <a:pPr>
                <a:defRPr/>
              </a:pPr>
              <a:t>‹#›</a:t>
            </a:fld>
            <a:endParaRPr lang="en-US" altLang="ja-JP"/>
          </a:p>
        </p:txBody>
      </p:sp>
    </p:spTree>
    <p:extLst>
      <p:ext uri="{BB962C8B-B14F-4D97-AF65-F5344CB8AC3E}">
        <p14:creationId xmlns:p14="http://schemas.microsoft.com/office/powerpoint/2010/main" val="1753397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7272"/>
            <a:ext cx="6172200"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342900" y="2311400"/>
            <a:ext cx="6172200" cy="65369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342900" y="9020308"/>
            <a:ext cx="1600200" cy="68791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ＭＳ Ｐゴシック"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2343150" y="9020308"/>
            <a:ext cx="2171700" cy="68791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ＭＳ Ｐゴシック"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4914900" y="9020308"/>
            <a:ext cx="1600200" cy="68791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charset="-128"/>
              </a:defRPr>
            </a:lvl1pPr>
          </a:lstStyle>
          <a:p>
            <a:pPr>
              <a:defRPr/>
            </a:pPr>
            <a:fld id="{B6486778-FD02-423F-B6EC-B6CAFE4015AD}"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a:extLst>
              <a:ext uri="{FF2B5EF4-FFF2-40B4-BE49-F238E27FC236}">
                <a16:creationId xmlns:a16="http://schemas.microsoft.com/office/drawing/2014/main" id="{C95F3992-3C94-4DCD-BA2A-667A6ECA6B79}"/>
              </a:ext>
            </a:extLst>
          </p:cNvPr>
          <p:cNvGrpSpPr/>
          <p:nvPr/>
        </p:nvGrpSpPr>
        <p:grpSpPr>
          <a:xfrm>
            <a:off x="-289826" y="-87560"/>
            <a:ext cx="7354826" cy="10188000"/>
            <a:chOff x="-289826" y="-87560"/>
            <a:chExt cx="7354826" cy="10188000"/>
          </a:xfrm>
        </p:grpSpPr>
        <p:sp>
          <p:nvSpPr>
            <p:cNvPr id="6" name="楕円 5">
              <a:extLst>
                <a:ext uri="{FF2B5EF4-FFF2-40B4-BE49-F238E27FC236}">
                  <a16:creationId xmlns:a16="http://schemas.microsoft.com/office/drawing/2014/main" id="{87782A12-3F3B-41E3-B375-5A7D79B58BFC}"/>
                </a:ext>
              </a:extLst>
            </p:cNvPr>
            <p:cNvSpPr/>
            <p:nvPr/>
          </p:nvSpPr>
          <p:spPr>
            <a:xfrm>
              <a:off x="487335" y="6316254"/>
              <a:ext cx="5762470" cy="108000"/>
            </a:xfrm>
            <a:prstGeom prst="ellipse">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四角形: 角を丸くする 18">
              <a:extLst>
                <a:ext uri="{FF2B5EF4-FFF2-40B4-BE49-F238E27FC236}">
                  <a16:creationId xmlns:a16="http://schemas.microsoft.com/office/drawing/2014/main" id="{6775DB6D-ACC1-4A3D-A943-E2707D6E435A}"/>
                </a:ext>
              </a:extLst>
            </p:cNvPr>
            <p:cNvSpPr/>
            <p:nvPr/>
          </p:nvSpPr>
          <p:spPr>
            <a:xfrm>
              <a:off x="645735" y="8723973"/>
              <a:ext cx="3940347" cy="713246"/>
            </a:xfrm>
            <a:prstGeom prst="round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2" name="思考の吹き出し: 雲形 31">
              <a:extLst>
                <a:ext uri="{FF2B5EF4-FFF2-40B4-BE49-F238E27FC236}">
                  <a16:creationId xmlns:a16="http://schemas.microsoft.com/office/drawing/2014/main" id="{60127AF8-9A4F-4A66-BAA8-4C4E9C032544}"/>
                </a:ext>
              </a:extLst>
            </p:cNvPr>
            <p:cNvSpPr/>
            <p:nvPr/>
          </p:nvSpPr>
          <p:spPr>
            <a:xfrm flipV="1">
              <a:off x="1645790" y="4295919"/>
              <a:ext cx="1639195" cy="438930"/>
            </a:xfrm>
            <a:prstGeom prst="cloudCallout">
              <a:avLst>
                <a:gd name="adj1" fmla="val -29054"/>
                <a:gd name="adj2" fmla="val 6423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4" name="思考の吹き出し: 雲形 33">
              <a:extLst>
                <a:ext uri="{FF2B5EF4-FFF2-40B4-BE49-F238E27FC236}">
                  <a16:creationId xmlns:a16="http://schemas.microsoft.com/office/drawing/2014/main" id="{918D0919-5F49-48DB-B1DE-7C3DF82A5807}"/>
                </a:ext>
              </a:extLst>
            </p:cNvPr>
            <p:cNvSpPr/>
            <p:nvPr/>
          </p:nvSpPr>
          <p:spPr>
            <a:xfrm>
              <a:off x="1462676" y="5086310"/>
              <a:ext cx="2024258" cy="677574"/>
            </a:xfrm>
            <a:prstGeom prst="cloudCallout">
              <a:avLst>
                <a:gd name="adj1" fmla="val 44341"/>
                <a:gd name="adj2" fmla="val 54115"/>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12" name="思考の吹き出し: 雲形 11">
              <a:extLst>
                <a:ext uri="{FF2B5EF4-FFF2-40B4-BE49-F238E27FC236}">
                  <a16:creationId xmlns:a16="http://schemas.microsoft.com/office/drawing/2014/main" id="{2AD7A671-3A81-46D1-BBE0-4D6E5191F095}"/>
                </a:ext>
              </a:extLst>
            </p:cNvPr>
            <p:cNvSpPr/>
            <p:nvPr/>
          </p:nvSpPr>
          <p:spPr>
            <a:xfrm flipV="1">
              <a:off x="1722307" y="3748935"/>
              <a:ext cx="1406472" cy="438930"/>
            </a:xfrm>
            <a:prstGeom prst="cloud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6" name="テキスト ボックス 55"/>
            <p:cNvSpPr txBox="1"/>
            <p:nvPr/>
          </p:nvSpPr>
          <p:spPr>
            <a:xfrm>
              <a:off x="630176" y="6052263"/>
              <a:ext cx="5619629" cy="369332"/>
            </a:xfrm>
            <a:prstGeom prst="rect">
              <a:avLst/>
            </a:prstGeom>
            <a:noFill/>
            <a:ln>
              <a:noFill/>
            </a:ln>
          </p:spPr>
          <p:txBody>
            <a:bodyPr wrap="square" rtlCol="0">
              <a:spAutoFit/>
            </a:bodyPr>
            <a:lstStyle/>
            <a:p>
              <a:r>
                <a:rPr lang="ja-JP" altLang="en-US" sz="1800" dirty="0">
                  <a:effectLst>
                    <a:glow rad="88900">
                      <a:schemeClr val="bg1"/>
                    </a:glow>
                  </a:effectLst>
                </a:rPr>
                <a:t>手話通訳を必要とする方の職業生活を支援しています</a:t>
              </a:r>
              <a:endParaRPr lang="ja-JP" altLang="en-US" sz="1800" b="1" dirty="0">
                <a:effectLst>
                  <a:glow rad="88900">
                    <a:schemeClr val="bg1"/>
                  </a:glow>
                </a:effectLst>
              </a:endParaRPr>
            </a:p>
          </p:txBody>
        </p:sp>
        <p:sp>
          <p:nvSpPr>
            <p:cNvPr id="3" name="テキスト ボックス 2"/>
            <p:cNvSpPr txBox="1"/>
            <p:nvPr/>
          </p:nvSpPr>
          <p:spPr>
            <a:xfrm>
              <a:off x="170304" y="815799"/>
              <a:ext cx="5875241" cy="523220"/>
            </a:xfrm>
            <a:prstGeom prst="rect">
              <a:avLst/>
            </a:prstGeom>
            <a:noFill/>
          </p:spPr>
          <p:txBody>
            <a:bodyPr wrap="square" rtlCol="0">
              <a:spAutoFit/>
            </a:bodyPr>
            <a:lstStyle/>
            <a:p>
              <a:r>
                <a:rPr lang="ja-JP" altLang="en-US" sz="1400" dirty="0"/>
                <a:t>府内に居住又は勤務する聴覚障がい者等のみなさま</a:t>
              </a:r>
              <a:endParaRPr lang="en-US" altLang="ja-JP" sz="1400" dirty="0"/>
            </a:p>
            <a:p>
              <a:r>
                <a:rPr lang="ja-JP" altLang="en-US" sz="1400" dirty="0"/>
                <a:t>聴覚障がい者等を雇用又は雇用しようとしている府内の事業者のみなさまへ</a:t>
              </a:r>
            </a:p>
          </p:txBody>
        </p:sp>
        <p:grpSp>
          <p:nvGrpSpPr>
            <p:cNvPr id="2" name="グループ化 1">
              <a:extLst>
                <a:ext uri="{FF2B5EF4-FFF2-40B4-BE49-F238E27FC236}">
                  <a16:creationId xmlns:a16="http://schemas.microsoft.com/office/drawing/2014/main" id="{2B36007F-800F-4103-AFA6-80F12D60D0F7}"/>
                </a:ext>
              </a:extLst>
            </p:cNvPr>
            <p:cNvGrpSpPr/>
            <p:nvPr/>
          </p:nvGrpSpPr>
          <p:grpSpPr>
            <a:xfrm>
              <a:off x="4485448" y="3495731"/>
              <a:ext cx="1259091" cy="1260000"/>
              <a:chOff x="5362760" y="3393706"/>
              <a:chExt cx="1259091" cy="1260000"/>
            </a:xfrm>
          </p:grpSpPr>
          <p:sp>
            <p:nvSpPr>
              <p:cNvPr id="8" name="楕円 7">
                <a:extLst>
                  <a:ext uri="{FF2B5EF4-FFF2-40B4-BE49-F238E27FC236}">
                    <a16:creationId xmlns:a16="http://schemas.microsoft.com/office/drawing/2014/main" id="{893D8227-623C-47BC-927F-F10CF4F79309}"/>
                  </a:ext>
                </a:extLst>
              </p:cNvPr>
              <p:cNvSpPr>
                <a:spLocks noChangeAspect="1"/>
              </p:cNvSpPr>
              <p:nvPr/>
            </p:nvSpPr>
            <p:spPr>
              <a:xfrm>
                <a:off x="5362760" y="3393706"/>
                <a:ext cx="1259091" cy="1260000"/>
              </a:xfrm>
              <a:prstGeom prst="ellipse">
                <a:avLst/>
              </a:prstGeom>
              <a:solidFill>
                <a:schemeClr val="accent3">
                  <a:lumMod val="95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ja-JP" altLang="en-US"/>
              </a:p>
            </p:txBody>
          </p:sp>
          <p:sp>
            <p:nvSpPr>
              <p:cNvPr id="21" name="テキスト ボックス 20">
                <a:extLst>
                  <a:ext uri="{FF2B5EF4-FFF2-40B4-BE49-F238E27FC236}">
                    <a16:creationId xmlns:a16="http://schemas.microsoft.com/office/drawing/2014/main" id="{7D3F3B1C-21BE-4FF8-9DA3-A24B71CFF2A8}"/>
                  </a:ext>
                </a:extLst>
              </p:cNvPr>
              <p:cNvSpPr txBox="1"/>
              <p:nvPr/>
            </p:nvSpPr>
            <p:spPr>
              <a:xfrm>
                <a:off x="5506305" y="3537706"/>
                <a:ext cx="972000" cy="972000"/>
              </a:xfrm>
              <a:prstGeom prst="rect">
                <a:avLst/>
              </a:prstGeom>
              <a:noFill/>
            </p:spPr>
            <p:txBody>
              <a:bodyPr wrap="square" rtlCol="0">
                <a:spAutoFit/>
              </a:bodyPr>
              <a:lstStyle/>
              <a:p>
                <a:pPr algn="ctr"/>
                <a:r>
                  <a:rPr lang="ja-JP" altLang="en-US" sz="2800" dirty="0">
                    <a:latin typeface="HG丸ｺﾞｼｯｸM-PRO" panose="020F0600000000000000" pitchFamily="50" charset="-128"/>
                    <a:ea typeface="HG丸ｺﾞｼｯｸM-PRO" panose="020F0600000000000000" pitchFamily="50" charset="-128"/>
                  </a:rPr>
                  <a:t>相談</a:t>
                </a:r>
                <a:endParaRPr lang="en-US" altLang="ja-JP" sz="2800" dirty="0">
                  <a:latin typeface="HG丸ｺﾞｼｯｸM-PRO" panose="020F0600000000000000" pitchFamily="50" charset="-128"/>
                  <a:ea typeface="HG丸ｺﾞｼｯｸM-PRO" panose="020F0600000000000000" pitchFamily="50" charset="-128"/>
                </a:endParaRPr>
              </a:p>
              <a:p>
                <a:pPr algn="ctr"/>
                <a:r>
                  <a:rPr lang="ja-JP" altLang="en-US" sz="2800" dirty="0">
                    <a:latin typeface="HG丸ｺﾞｼｯｸM-PRO" panose="020F0600000000000000" pitchFamily="50" charset="-128"/>
                    <a:ea typeface="HG丸ｺﾞｼｯｸM-PRO" panose="020F0600000000000000" pitchFamily="50" charset="-128"/>
                  </a:rPr>
                  <a:t>無料</a:t>
                </a:r>
                <a:endParaRPr lang="ja-JP" altLang="en-US" sz="2000" dirty="0">
                  <a:latin typeface="HG丸ｺﾞｼｯｸM-PRO" panose="020F0600000000000000" pitchFamily="50" charset="-128"/>
                  <a:ea typeface="HG丸ｺﾞｼｯｸM-PRO" panose="020F0600000000000000" pitchFamily="50" charset="-128"/>
                </a:endParaRPr>
              </a:p>
            </p:txBody>
          </p:sp>
        </p:grpSp>
        <p:pic>
          <p:nvPicPr>
            <p:cNvPr id="23" name="図 22">
              <a:extLst>
                <a:ext uri="{FF2B5EF4-FFF2-40B4-BE49-F238E27FC236}">
                  <a16:creationId xmlns:a16="http://schemas.microsoft.com/office/drawing/2014/main" id="{7C12ED3C-266F-4746-9DD6-0A869796EB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6963" y="2455945"/>
              <a:ext cx="1699773" cy="1252213"/>
            </a:xfrm>
            <a:prstGeom prst="rect">
              <a:avLst/>
            </a:prstGeom>
          </p:spPr>
        </p:pic>
        <p:pic>
          <p:nvPicPr>
            <p:cNvPr id="33" name="図 32">
              <a:extLst>
                <a:ext uri="{FF2B5EF4-FFF2-40B4-BE49-F238E27FC236}">
                  <a16:creationId xmlns:a16="http://schemas.microsoft.com/office/drawing/2014/main" id="{FF99A7A0-F164-4339-A1B5-E2A24961CD0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209392" y="5274062"/>
              <a:ext cx="1388447" cy="679225"/>
            </a:xfrm>
            <a:prstGeom prst="rect">
              <a:avLst/>
            </a:prstGeom>
          </p:spPr>
        </p:pic>
        <p:pic>
          <p:nvPicPr>
            <p:cNvPr id="35" name="図 34">
              <a:extLst>
                <a:ext uri="{FF2B5EF4-FFF2-40B4-BE49-F238E27FC236}">
                  <a16:creationId xmlns:a16="http://schemas.microsoft.com/office/drawing/2014/main" id="{0C3617D2-403B-4119-9D09-4120E62EE03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352219" y="4846830"/>
              <a:ext cx="751874" cy="1110460"/>
            </a:xfrm>
            <a:prstGeom prst="rect">
              <a:avLst/>
            </a:prstGeom>
          </p:spPr>
        </p:pic>
        <p:sp>
          <p:nvSpPr>
            <p:cNvPr id="42" name="テキスト ボックス 41">
              <a:extLst>
                <a:ext uri="{FF2B5EF4-FFF2-40B4-BE49-F238E27FC236}">
                  <a16:creationId xmlns:a16="http://schemas.microsoft.com/office/drawing/2014/main" id="{B5C4157E-D6B5-4AF9-AA23-840059837534}"/>
                </a:ext>
              </a:extLst>
            </p:cNvPr>
            <p:cNvSpPr txBox="1"/>
            <p:nvPr/>
          </p:nvSpPr>
          <p:spPr>
            <a:xfrm>
              <a:off x="2274540" y="2156216"/>
              <a:ext cx="4112083" cy="1261884"/>
            </a:xfrm>
            <a:prstGeom prst="rect">
              <a:avLst/>
            </a:prstGeom>
            <a:noFill/>
            <a:ln>
              <a:noFill/>
            </a:ln>
          </p:spPr>
          <p:txBody>
            <a:bodyPr wrap="square" rtlCol="0">
              <a:spAutoFit/>
            </a:bodyPr>
            <a:lstStyle/>
            <a:p>
              <a:r>
                <a:rPr lang="ja-JP" altLang="en-US" sz="2000" b="1" dirty="0"/>
                <a:t>職業生活で悩みやトラブルを抱えていませんか？</a:t>
              </a:r>
              <a:endParaRPr lang="en-US" altLang="ja-JP" sz="2000" b="1" dirty="0"/>
            </a:p>
            <a:p>
              <a:r>
                <a:rPr lang="ja-JP" altLang="en-US" sz="1200" dirty="0"/>
                <a:t>就職活動や働く上での悩みやトラブル、雇用管理においての従業員とのコミュニケーション問題等に、手話のできる専門の相談員が解決に向けてお手伝いします！</a:t>
              </a:r>
              <a:endParaRPr lang="en-US" altLang="ja-JP" sz="1200" dirty="0"/>
            </a:p>
          </p:txBody>
        </p:sp>
        <p:sp>
          <p:nvSpPr>
            <p:cNvPr id="26" name="テキスト ボックス 25">
              <a:extLst>
                <a:ext uri="{FF2B5EF4-FFF2-40B4-BE49-F238E27FC236}">
                  <a16:creationId xmlns:a16="http://schemas.microsoft.com/office/drawing/2014/main" id="{406D1935-0744-4769-8164-B29B2B29AA3F}"/>
                </a:ext>
              </a:extLst>
            </p:cNvPr>
            <p:cNvSpPr txBox="1"/>
            <p:nvPr/>
          </p:nvSpPr>
          <p:spPr>
            <a:xfrm>
              <a:off x="2013911" y="3818830"/>
              <a:ext cx="1034801" cy="276999"/>
            </a:xfrm>
            <a:prstGeom prst="rect">
              <a:avLst/>
            </a:prstGeom>
            <a:noFill/>
            <a:ln>
              <a:noFill/>
            </a:ln>
          </p:spPr>
          <p:txBody>
            <a:bodyPr wrap="square" rtlCol="0">
              <a:spAutoFit/>
            </a:bodyPr>
            <a:lstStyle/>
            <a:p>
              <a:r>
                <a:rPr lang="ja-JP" altLang="en-US" sz="1200" dirty="0"/>
                <a:t>就職活動</a:t>
              </a:r>
            </a:p>
          </p:txBody>
        </p:sp>
        <p:sp>
          <p:nvSpPr>
            <p:cNvPr id="27" name="テキスト ボックス 26">
              <a:extLst>
                <a:ext uri="{FF2B5EF4-FFF2-40B4-BE49-F238E27FC236}">
                  <a16:creationId xmlns:a16="http://schemas.microsoft.com/office/drawing/2014/main" id="{BB0EA339-CB13-4D07-81EA-19C49CA855E6}"/>
                </a:ext>
              </a:extLst>
            </p:cNvPr>
            <p:cNvSpPr txBox="1"/>
            <p:nvPr/>
          </p:nvSpPr>
          <p:spPr>
            <a:xfrm>
              <a:off x="1761002" y="4366592"/>
              <a:ext cx="1309939" cy="276999"/>
            </a:xfrm>
            <a:prstGeom prst="rect">
              <a:avLst/>
            </a:prstGeom>
            <a:noFill/>
            <a:ln>
              <a:noFill/>
            </a:ln>
          </p:spPr>
          <p:txBody>
            <a:bodyPr wrap="square" rtlCol="0">
              <a:spAutoFit/>
            </a:bodyPr>
            <a:lstStyle/>
            <a:p>
              <a:r>
                <a:rPr lang="ja-JP" altLang="en-US" sz="1200" dirty="0"/>
                <a:t>職場の人間関係</a:t>
              </a:r>
            </a:p>
          </p:txBody>
        </p:sp>
        <p:sp>
          <p:nvSpPr>
            <p:cNvPr id="29" name="思考の吹き出し: 雲形 28">
              <a:extLst>
                <a:ext uri="{FF2B5EF4-FFF2-40B4-BE49-F238E27FC236}">
                  <a16:creationId xmlns:a16="http://schemas.microsoft.com/office/drawing/2014/main" id="{E0B8C719-DB2A-4A85-97FC-50915D1FF41F}"/>
                </a:ext>
              </a:extLst>
            </p:cNvPr>
            <p:cNvSpPr/>
            <p:nvPr/>
          </p:nvSpPr>
          <p:spPr>
            <a:xfrm flipV="1">
              <a:off x="555864" y="3985730"/>
              <a:ext cx="1187143" cy="438930"/>
            </a:xfrm>
            <a:prstGeom prst="cloudCallout">
              <a:avLst>
                <a:gd name="adj1" fmla="val -6747"/>
                <a:gd name="adj2" fmla="val 8506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0" name="テキスト ボックス 29">
              <a:extLst>
                <a:ext uri="{FF2B5EF4-FFF2-40B4-BE49-F238E27FC236}">
                  <a16:creationId xmlns:a16="http://schemas.microsoft.com/office/drawing/2014/main" id="{33EDDAC7-3E59-48D5-A667-2694C1E03AFF}"/>
                </a:ext>
              </a:extLst>
            </p:cNvPr>
            <p:cNvSpPr txBox="1"/>
            <p:nvPr/>
          </p:nvSpPr>
          <p:spPr>
            <a:xfrm>
              <a:off x="1748978" y="5194264"/>
              <a:ext cx="1646841" cy="461665"/>
            </a:xfrm>
            <a:prstGeom prst="rect">
              <a:avLst/>
            </a:prstGeom>
            <a:noFill/>
            <a:ln>
              <a:noFill/>
            </a:ln>
          </p:spPr>
          <p:txBody>
            <a:bodyPr wrap="square" rtlCol="0">
              <a:spAutoFit/>
            </a:bodyPr>
            <a:lstStyle/>
            <a:p>
              <a:r>
                <a:rPr lang="ja-JP" altLang="en-US" sz="1200" dirty="0"/>
                <a:t>職場での</a:t>
              </a:r>
              <a:endParaRPr lang="en-US" altLang="ja-JP" sz="1200" dirty="0"/>
            </a:p>
            <a:p>
              <a:r>
                <a:rPr lang="ja-JP" altLang="en-US" sz="1200" dirty="0"/>
                <a:t>コミュニケーション</a:t>
              </a:r>
              <a:endParaRPr lang="en-US" altLang="ja-JP" sz="1200" dirty="0"/>
            </a:p>
          </p:txBody>
        </p:sp>
        <p:sp>
          <p:nvSpPr>
            <p:cNvPr id="31" name="テキスト ボックス 30">
              <a:extLst>
                <a:ext uri="{FF2B5EF4-FFF2-40B4-BE49-F238E27FC236}">
                  <a16:creationId xmlns:a16="http://schemas.microsoft.com/office/drawing/2014/main" id="{D774384E-29E6-4D3F-B701-A514ED96516C}"/>
                </a:ext>
              </a:extLst>
            </p:cNvPr>
            <p:cNvSpPr txBox="1"/>
            <p:nvPr/>
          </p:nvSpPr>
          <p:spPr>
            <a:xfrm>
              <a:off x="718264" y="4066696"/>
              <a:ext cx="890316" cy="276999"/>
            </a:xfrm>
            <a:prstGeom prst="rect">
              <a:avLst/>
            </a:prstGeom>
            <a:noFill/>
            <a:ln>
              <a:noFill/>
            </a:ln>
          </p:spPr>
          <p:txBody>
            <a:bodyPr wrap="square" rtlCol="0">
              <a:spAutoFit/>
            </a:bodyPr>
            <a:lstStyle/>
            <a:p>
              <a:r>
                <a:rPr lang="ja-JP" altLang="en-US" sz="1200" dirty="0"/>
                <a:t>労働条件</a:t>
              </a:r>
            </a:p>
          </p:txBody>
        </p:sp>
        <p:pic>
          <p:nvPicPr>
            <p:cNvPr id="17" name="図 16">
              <a:extLst>
                <a:ext uri="{FF2B5EF4-FFF2-40B4-BE49-F238E27FC236}">
                  <a16:creationId xmlns:a16="http://schemas.microsoft.com/office/drawing/2014/main" id="{3F159EFF-FD60-447F-8980-6AC94F64AD4C}"/>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flipH="1">
              <a:off x="3587836" y="4834503"/>
              <a:ext cx="751873" cy="1187924"/>
            </a:xfrm>
            <a:prstGeom prst="rect">
              <a:avLst/>
            </a:prstGeom>
          </p:spPr>
        </p:pic>
        <p:sp>
          <p:nvSpPr>
            <p:cNvPr id="16" name="矢印: 五方向 15">
              <a:extLst>
                <a:ext uri="{FF2B5EF4-FFF2-40B4-BE49-F238E27FC236}">
                  <a16:creationId xmlns:a16="http://schemas.microsoft.com/office/drawing/2014/main" id="{23469C70-FC8D-4982-8E4E-8FA7B4654E1B}"/>
                </a:ext>
              </a:extLst>
            </p:cNvPr>
            <p:cNvSpPr/>
            <p:nvPr/>
          </p:nvSpPr>
          <p:spPr>
            <a:xfrm>
              <a:off x="343655" y="6556141"/>
              <a:ext cx="1295646" cy="446993"/>
            </a:xfrm>
            <a:prstGeom prst="homePlate">
              <a:avLst/>
            </a:prstGeom>
            <a:ln w="28575">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6" name="テキスト ボックス 35">
              <a:extLst>
                <a:ext uri="{FF2B5EF4-FFF2-40B4-BE49-F238E27FC236}">
                  <a16:creationId xmlns:a16="http://schemas.microsoft.com/office/drawing/2014/main" id="{174E8403-5B54-4D11-96B1-8FEC9FD7AA03}"/>
                </a:ext>
              </a:extLst>
            </p:cNvPr>
            <p:cNvSpPr txBox="1"/>
            <p:nvPr/>
          </p:nvSpPr>
          <p:spPr>
            <a:xfrm>
              <a:off x="430787" y="6561399"/>
              <a:ext cx="1208515" cy="400110"/>
            </a:xfrm>
            <a:prstGeom prst="rect">
              <a:avLst/>
            </a:prstGeom>
            <a:noFill/>
            <a:ln>
              <a:noFill/>
            </a:ln>
          </p:spPr>
          <p:txBody>
            <a:bodyPr wrap="square" rtlCol="0">
              <a:spAutoFit/>
            </a:bodyPr>
            <a:lstStyle/>
            <a:p>
              <a:r>
                <a:rPr lang="ja-JP" altLang="en-US" sz="2000" dirty="0">
                  <a:effectLst>
                    <a:glow rad="88900">
                      <a:schemeClr val="bg1"/>
                    </a:glow>
                  </a:effectLst>
                  <a:latin typeface="HG丸ｺﾞｼｯｸM-PRO" panose="020F0600000000000000" pitchFamily="50" charset="-128"/>
                  <a:ea typeface="HG丸ｺﾞｼｯｸM-PRO" panose="020F0600000000000000" pitchFamily="50" charset="-128"/>
                </a:rPr>
                <a:t>相談先</a:t>
              </a:r>
            </a:p>
          </p:txBody>
        </p:sp>
        <p:sp>
          <p:nvSpPr>
            <p:cNvPr id="37" name="テキスト ボックス 36">
              <a:extLst>
                <a:ext uri="{FF2B5EF4-FFF2-40B4-BE49-F238E27FC236}">
                  <a16:creationId xmlns:a16="http://schemas.microsoft.com/office/drawing/2014/main" id="{4B1D0DDF-CDB0-491B-9D3C-D2B5B84E36A0}"/>
                </a:ext>
              </a:extLst>
            </p:cNvPr>
            <p:cNvSpPr txBox="1"/>
            <p:nvPr/>
          </p:nvSpPr>
          <p:spPr>
            <a:xfrm>
              <a:off x="1681061" y="6555851"/>
              <a:ext cx="2553526" cy="400110"/>
            </a:xfrm>
            <a:prstGeom prst="rect">
              <a:avLst/>
            </a:prstGeom>
            <a:noFill/>
            <a:ln>
              <a:noFill/>
            </a:ln>
          </p:spPr>
          <p:txBody>
            <a:bodyPr wrap="square" rtlCol="0">
              <a:spAutoFit/>
            </a:bodyPr>
            <a:lstStyle/>
            <a:p>
              <a:r>
                <a:rPr lang="ja-JP" altLang="en-US" sz="2000" dirty="0">
                  <a:latin typeface="HG丸ｺﾞｼｯｸM-PRO" panose="020F0600000000000000" pitchFamily="50" charset="-128"/>
                  <a:ea typeface="HG丸ｺﾞｼｯｸM-PRO" panose="020F0600000000000000" pitchFamily="50" charset="-128"/>
                </a:rPr>
                <a:t>大阪ろうあ会館</a:t>
              </a:r>
            </a:p>
          </p:txBody>
        </p:sp>
        <p:sp>
          <p:nvSpPr>
            <p:cNvPr id="38" name="テキスト ボックス 37">
              <a:extLst>
                <a:ext uri="{FF2B5EF4-FFF2-40B4-BE49-F238E27FC236}">
                  <a16:creationId xmlns:a16="http://schemas.microsoft.com/office/drawing/2014/main" id="{EA8A7CA9-C25A-418E-A1D6-9E401B38E1FD}"/>
                </a:ext>
              </a:extLst>
            </p:cNvPr>
            <p:cNvSpPr txBox="1"/>
            <p:nvPr/>
          </p:nvSpPr>
          <p:spPr>
            <a:xfrm>
              <a:off x="456855" y="7047981"/>
              <a:ext cx="6370665" cy="1231106"/>
            </a:xfrm>
            <a:prstGeom prst="rect">
              <a:avLst/>
            </a:prstGeom>
            <a:noFill/>
          </p:spPr>
          <p:txBody>
            <a:bodyPr wrap="square" rtlCol="0">
              <a:spAutoFit/>
            </a:bodyPr>
            <a:lstStyle/>
            <a:p>
              <a:r>
                <a:rPr lang="ja-JP" altLang="en-US" sz="1600" dirty="0"/>
                <a:t>電話</a:t>
              </a:r>
              <a:r>
                <a:rPr lang="en-US" altLang="ja-JP" sz="1600" dirty="0"/>
                <a:t>   </a:t>
              </a:r>
              <a:r>
                <a:rPr lang="ja-JP" altLang="en-US" sz="1600" dirty="0"/>
                <a:t>　　　　０６－６７４８－０３８０</a:t>
              </a:r>
              <a:endParaRPr lang="en-US" altLang="ja-JP" sz="1600" dirty="0"/>
            </a:p>
            <a:p>
              <a:pPr>
                <a:spcBef>
                  <a:spcPts val="600"/>
                </a:spcBef>
              </a:pPr>
              <a:r>
                <a:rPr lang="ja-JP" altLang="en-US" sz="1600" dirty="0"/>
                <a:t>ﾌｧｸｼﾐﾘ　　　 ０６－６７４８－０３８３</a:t>
              </a:r>
              <a:endParaRPr lang="en-US" altLang="ja-JP" sz="1600" dirty="0"/>
            </a:p>
            <a:p>
              <a:pPr>
                <a:spcBef>
                  <a:spcPts val="600"/>
                </a:spcBef>
              </a:pPr>
              <a:r>
                <a:rPr lang="ja-JP" altLang="en-US" sz="1600" dirty="0"/>
                <a:t>受付時間　　月～金　　９：００～１２：３０　１３：３０～２１：００</a:t>
              </a:r>
              <a:endParaRPr lang="en-US" altLang="ja-JP" sz="1600" dirty="0"/>
            </a:p>
            <a:p>
              <a:pPr>
                <a:spcBef>
                  <a:spcPts val="0"/>
                </a:spcBef>
              </a:pPr>
              <a:r>
                <a:rPr lang="ja-JP" altLang="en-US" sz="1600" dirty="0"/>
                <a:t>　　　　　　　　土　　　　　９：００～１２：３０　１３：３０～１７：３０</a:t>
              </a:r>
              <a:endParaRPr lang="en-US" altLang="ja-JP" sz="1600" dirty="0"/>
            </a:p>
          </p:txBody>
        </p:sp>
        <p:sp>
          <p:nvSpPr>
            <p:cNvPr id="39" name="テキスト ボックス 38">
              <a:extLst>
                <a:ext uri="{FF2B5EF4-FFF2-40B4-BE49-F238E27FC236}">
                  <a16:creationId xmlns:a16="http://schemas.microsoft.com/office/drawing/2014/main" id="{811B39E1-C3EF-45C5-9E12-4FF0E497285A}"/>
                </a:ext>
              </a:extLst>
            </p:cNvPr>
            <p:cNvSpPr txBox="1"/>
            <p:nvPr/>
          </p:nvSpPr>
          <p:spPr>
            <a:xfrm>
              <a:off x="5565" y="1414673"/>
              <a:ext cx="6868849" cy="461665"/>
            </a:xfrm>
            <a:prstGeom prst="rect">
              <a:avLst/>
            </a:prstGeom>
            <a:noFill/>
            <a:ln>
              <a:noFill/>
            </a:ln>
          </p:spPr>
          <p:txBody>
            <a:bodyPr wrap="square" rtlCol="0">
              <a:spAutoFit/>
            </a:bodyPr>
            <a:lstStyle/>
            <a:p>
              <a:pPr algn="ctr"/>
              <a:r>
                <a:rPr lang="ja-JP" altLang="en-US" sz="2400" b="1" dirty="0">
                  <a:effectLst>
                    <a:glow rad="38100">
                      <a:schemeClr val="bg1"/>
                    </a:glow>
                  </a:effectLst>
                  <a:latin typeface="HG丸ｺﾞｼｯｸM-PRO" panose="020F0600000000000000" pitchFamily="50" charset="-128"/>
                  <a:ea typeface="HG丸ｺﾞｼｯｸM-PRO" panose="020F0600000000000000" pitchFamily="50" charset="-128"/>
                </a:rPr>
                <a:t>聴覚障がい者等ワークライフ支援事業のご案内</a:t>
              </a:r>
              <a:endParaRPr lang="en-US" altLang="ja-JP" sz="2400" b="1" dirty="0">
                <a:effectLst>
                  <a:glow rad="38100">
                    <a:schemeClr val="bg1"/>
                  </a:glow>
                </a:effectLst>
                <a:latin typeface="HG丸ｺﾞｼｯｸM-PRO" panose="020F0600000000000000" pitchFamily="50" charset="-128"/>
                <a:ea typeface="HG丸ｺﾞｼｯｸM-PRO" panose="020F0600000000000000" pitchFamily="50" charset="-128"/>
              </a:endParaRPr>
            </a:p>
          </p:txBody>
        </p:sp>
        <p:cxnSp>
          <p:nvCxnSpPr>
            <p:cNvPr id="22" name="直線コネクタ 21">
              <a:extLst>
                <a:ext uri="{FF2B5EF4-FFF2-40B4-BE49-F238E27FC236}">
                  <a16:creationId xmlns:a16="http://schemas.microsoft.com/office/drawing/2014/main" id="{8CD094D5-AF45-4B0B-B062-AF8828309EA6}"/>
                </a:ext>
              </a:extLst>
            </p:cNvPr>
            <p:cNvCxnSpPr>
              <a:cxnSpLocks/>
            </p:cNvCxnSpPr>
            <p:nvPr/>
          </p:nvCxnSpPr>
          <p:spPr>
            <a:xfrm>
              <a:off x="-207000" y="335600"/>
              <a:ext cx="72720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40" name="直線コネクタ 39">
              <a:extLst>
                <a:ext uri="{FF2B5EF4-FFF2-40B4-BE49-F238E27FC236}">
                  <a16:creationId xmlns:a16="http://schemas.microsoft.com/office/drawing/2014/main" id="{CC8D7B6A-0264-4714-905C-8CB4ADF284A2}"/>
                </a:ext>
              </a:extLst>
            </p:cNvPr>
            <p:cNvCxnSpPr>
              <a:cxnSpLocks/>
            </p:cNvCxnSpPr>
            <p:nvPr/>
          </p:nvCxnSpPr>
          <p:spPr>
            <a:xfrm>
              <a:off x="-289826" y="9570400"/>
              <a:ext cx="73080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41" name="直線コネクタ 40">
              <a:extLst>
                <a:ext uri="{FF2B5EF4-FFF2-40B4-BE49-F238E27FC236}">
                  <a16:creationId xmlns:a16="http://schemas.microsoft.com/office/drawing/2014/main" id="{85316644-4FBA-4228-B6C2-D9BC730AFD49}"/>
                </a:ext>
              </a:extLst>
            </p:cNvPr>
            <p:cNvCxnSpPr>
              <a:cxnSpLocks/>
            </p:cNvCxnSpPr>
            <p:nvPr/>
          </p:nvCxnSpPr>
          <p:spPr>
            <a:xfrm>
              <a:off x="151891" y="-87560"/>
              <a:ext cx="0" cy="1018800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43" name="直線コネクタ 42">
              <a:extLst>
                <a:ext uri="{FF2B5EF4-FFF2-40B4-BE49-F238E27FC236}">
                  <a16:creationId xmlns:a16="http://schemas.microsoft.com/office/drawing/2014/main" id="{736406A1-5B5D-4EF5-9777-A7AFE4AE11E0}"/>
                </a:ext>
              </a:extLst>
            </p:cNvPr>
            <p:cNvCxnSpPr>
              <a:cxnSpLocks/>
            </p:cNvCxnSpPr>
            <p:nvPr/>
          </p:nvCxnSpPr>
          <p:spPr>
            <a:xfrm>
              <a:off x="6706109" y="-87560"/>
              <a:ext cx="0" cy="1018800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46" name="直線コネクタ 45">
              <a:extLst>
                <a:ext uri="{FF2B5EF4-FFF2-40B4-BE49-F238E27FC236}">
                  <a16:creationId xmlns:a16="http://schemas.microsoft.com/office/drawing/2014/main" id="{57AB39B0-7E7A-455E-9989-AC219E5A1F13}"/>
                </a:ext>
              </a:extLst>
            </p:cNvPr>
            <p:cNvCxnSpPr>
              <a:cxnSpLocks/>
            </p:cNvCxnSpPr>
            <p:nvPr/>
          </p:nvCxnSpPr>
          <p:spPr>
            <a:xfrm>
              <a:off x="-207000" y="2000003"/>
              <a:ext cx="7272000" cy="0"/>
            </a:xfrm>
            <a:prstGeom prst="line">
              <a:avLst/>
            </a:prstGeom>
            <a:ln w="57150"/>
          </p:spPr>
          <p:style>
            <a:lnRef idx="1">
              <a:schemeClr val="accent1"/>
            </a:lnRef>
            <a:fillRef idx="0">
              <a:schemeClr val="accent1"/>
            </a:fillRef>
            <a:effectRef idx="0">
              <a:schemeClr val="accent1"/>
            </a:effectRef>
            <a:fontRef idx="minor">
              <a:schemeClr val="tx1"/>
            </a:fontRef>
          </p:style>
        </p:cxnSp>
        <p:pic>
          <p:nvPicPr>
            <p:cNvPr id="9" name="図 8">
              <a:extLst>
                <a:ext uri="{FF2B5EF4-FFF2-40B4-BE49-F238E27FC236}">
                  <a16:creationId xmlns:a16="http://schemas.microsoft.com/office/drawing/2014/main" id="{5070E93A-F2D1-45D4-8182-2FAED142CE3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12544" y="8625408"/>
              <a:ext cx="900000" cy="900000"/>
            </a:xfrm>
            <a:prstGeom prst="rect">
              <a:avLst/>
            </a:prstGeom>
          </p:spPr>
        </p:pic>
        <p:cxnSp>
          <p:nvCxnSpPr>
            <p:cNvPr id="53" name="直線コネクタ 52">
              <a:extLst>
                <a:ext uri="{FF2B5EF4-FFF2-40B4-BE49-F238E27FC236}">
                  <a16:creationId xmlns:a16="http://schemas.microsoft.com/office/drawing/2014/main" id="{843B667A-6981-457E-A9E4-3AD70AF979A3}"/>
                </a:ext>
              </a:extLst>
            </p:cNvPr>
            <p:cNvCxnSpPr>
              <a:cxnSpLocks/>
            </p:cNvCxnSpPr>
            <p:nvPr/>
          </p:nvCxnSpPr>
          <p:spPr>
            <a:xfrm>
              <a:off x="523923" y="7361722"/>
              <a:ext cx="3140871"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54" name="直線コネクタ 53">
              <a:extLst>
                <a:ext uri="{FF2B5EF4-FFF2-40B4-BE49-F238E27FC236}">
                  <a16:creationId xmlns:a16="http://schemas.microsoft.com/office/drawing/2014/main" id="{6E898EA5-55F5-4F14-9E7F-60864BB4AD65}"/>
                </a:ext>
              </a:extLst>
            </p:cNvPr>
            <p:cNvCxnSpPr>
              <a:cxnSpLocks/>
            </p:cNvCxnSpPr>
            <p:nvPr/>
          </p:nvCxnSpPr>
          <p:spPr>
            <a:xfrm>
              <a:off x="536703" y="7668660"/>
              <a:ext cx="3140871"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57" name="テキスト ボックス 56">
              <a:extLst>
                <a:ext uri="{FF2B5EF4-FFF2-40B4-BE49-F238E27FC236}">
                  <a16:creationId xmlns:a16="http://schemas.microsoft.com/office/drawing/2014/main" id="{38F7D6D1-AF66-4E39-8C81-7700329B4B06}"/>
                </a:ext>
              </a:extLst>
            </p:cNvPr>
            <p:cNvSpPr txBox="1"/>
            <p:nvPr/>
          </p:nvSpPr>
          <p:spPr>
            <a:xfrm>
              <a:off x="765333" y="8772755"/>
              <a:ext cx="3571708" cy="646331"/>
            </a:xfrm>
            <a:prstGeom prst="rect">
              <a:avLst/>
            </a:prstGeom>
            <a:noFill/>
            <a:ln>
              <a:noFill/>
            </a:ln>
          </p:spPr>
          <p:txBody>
            <a:bodyPr wrap="square" rtlCol="0">
              <a:spAutoFit/>
            </a:bodyPr>
            <a:lstStyle/>
            <a:p>
              <a:pPr>
                <a:spcBef>
                  <a:spcPts val="1200"/>
                </a:spcBef>
              </a:pPr>
              <a:r>
                <a:rPr lang="en-US" altLang="ja-JP" sz="1200" dirty="0"/>
                <a:t>LINE</a:t>
              </a:r>
              <a:r>
                <a:rPr lang="ja-JP" altLang="en-US" sz="1200" dirty="0"/>
                <a:t>ビデオチャットでの労働相談も可能です。</a:t>
              </a:r>
              <a:endParaRPr lang="en-US" altLang="ja-JP" sz="1200" dirty="0"/>
            </a:p>
            <a:p>
              <a:r>
                <a:rPr lang="en-US" altLang="ja-JP" sz="1200" dirty="0"/>
                <a:t>QR</a:t>
              </a:r>
              <a:r>
                <a:rPr lang="ja-JP" altLang="en-US" sz="1200" dirty="0"/>
                <a:t>コードを読込んで、</a:t>
              </a:r>
              <a:r>
                <a:rPr lang="en-US" altLang="ja-JP" sz="1200" dirty="0"/>
                <a:t>LINE</a:t>
              </a:r>
              <a:r>
                <a:rPr lang="ja-JP" altLang="en-US" sz="1200" dirty="0"/>
                <a:t>の「友だち」に追加し、</a:t>
              </a:r>
              <a:endParaRPr lang="en-US" altLang="ja-JP" sz="1200" dirty="0"/>
            </a:p>
            <a:p>
              <a:r>
                <a:rPr lang="ja-JP" altLang="en-US" sz="1200" dirty="0"/>
                <a:t>トーク（メッセージ）で氏名をご連絡ください。</a:t>
              </a:r>
              <a:endParaRPr lang="en-US" altLang="ja-JP" sz="1200" dirty="0"/>
            </a:p>
          </p:txBody>
        </p:sp>
        <p:sp>
          <p:nvSpPr>
            <p:cNvPr id="20" name="直角三角形 19">
              <a:extLst>
                <a:ext uri="{FF2B5EF4-FFF2-40B4-BE49-F238E27FC236}">
                  <a16:creationId xmlns:a16="http://schemas.microsoft.com/office/drawing/2014/main" id="{A5661AD1-34E5-4C84-8A9C-D4F27F0EC65A}"/>
                </a:ext>
              </a:extLst>
            </p:cNvPr>
            <p:cNvSpPr/>
            <p:nvPr/>
          </p:nvSpPr>
          <p:spPr>
            <a:xfrm flipV="1">
              <a:off x="4581128" y="8909415"/>
              <a:ext cx="516763" cy="236150"/>
            </a:xfrm>
            <a:prstGeom prst="rtTriangle">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4" name="テキスト ボックス 43">
              <a:extLst>
                <a:ext uri="{FF2B5EF4-FFF2-40B4-BE49-F238E27FC236}">
                  <a16:creationId xmlns:a16="http://schemas.microsoft.com/office/drawing/2014/main" id="{9E557D55-1848-4C08-8A8D-92A2A84C9DA9}"/>
                </a:ext>
              </a:extLst>
            </p:cNvPr>
            <p:cNvSpPr txBox="1"/>
            <p:nvPr/>
          </p:nvSpPr>
          <p:spPr>
            <a:xfrm>
              <a:off x="1578100" y="8201537"/>
              <a:ext cx="5040655" cy="430887"/>
            </a:xfrm>
            <a:prstGeom prst="rect">
              <a:avLst/>
            </a:prstGeom>
            <a:noFill/>
          </p:spPr>
          <p:txBody>
            <a:bodyPr wrap="square" rtlCol="0">
              <a:spAutoFit/>
            </a:bodyPr>
            <a:lstStyle/>
            <a:p>
              <a:r>
                <a:rPr lang="ja-JP" altLang="en-US" sz="1100" dirty="0">
                  <a:latin typeface="+mn-ea"/>
                  <a:ea typeface="+mn-ea"/>
                </a:rPr>
                <a:t>大阪ろうあ会館休館日（日曜日、祝日、５月３日～５日、８月１３日～１５日、</a:t>
              </a:r>
              <a:endParaRPr lang="en-US" altLang="ja-JP" sz="1100" dirty="0">
                <a:latin typeface="+mn-ea"/>
                <a:ea typeface="+mn-ea"/>
              </a:endParaRPr>
            </a:p>
            <a:p>
              <a:r>
                <a:rPr lang="ja-JP" altLang="en-US" sz="1100" dirty="0">
                  <a:latin typeface="+mn-ea"/>
                  <a:ea typeface="+mn-ea"/>
                </a:rPr>
                <a:t>１２月２９日～１月４日、大阪府立福祉情報コミュニケーションセンター休館日）を除く</a:t>
              </a:r>
            </a:p>
          </p:txBody>
        </p:sp>
        <p:sp>
          <p:nvSpPr>
            <p:cNvPr id="5" name="大かっこ 4">
              <a:extLst>
                <a:ext uri="{FF2B5EF4-FFF2-40B4-BE49-F238E27FC236}">
                  <a16:creationId xmlns:a16="http://schemas.microsoft.com/office/drawing/2014/main" id="{EFF7F278-E527-4B46-8F99-2E4EC8AE6F08}"/>
                </a:ext>
              </a:extLst>
            </p:cNvPr>
            <p:cNvSpPr/>
            <p:nvPr/>
          </p:nvSpPr>
          <p:spPr>
            <a:xfrm>
              <a:off x="1608820" y="8242717"/>
              <a:ext cx="4990100" cy="360000"/>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pic>
          <p:nvPicPr>
            <p:cNvPr id="7" name="図 6">
              <a:extLst>
                <a:ext uri="{FF2B5EF4-FFF2-40B4-BE49-F238E27FC236}">
                  <a16:creationId xmlns:a16="http://schemas.microsoft.com/office/drawing/2014/main" id="{F86B9EDC-2602-4800-8DE6-F5C8D8F8A3C6}"/>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38495" y="371583"/>
              <a:ext cx="1184313" cy="341424"/>
            </a:xfrm>
            <a:prstGeom prst="rect">
              <a:avLst/>
            </a:prstGeom>
          </p:spPr>
        </p:pic>
      </p:grpSp>
    </p:spTree>
    <p:extLst>
      <p:ext uri="{BB962C8B-B14F-4D97-AF65-F5344CB8AC3E}">
        <p14:creationId xmlns:p14="http://schemas.microsoft.com/office/powerpoint/2010/main" val="3637285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a:extLst>
              <a:ext uri="{FF2B5EF4-FFF2-40B4-BE49-F238E27FC236}">
                <a16:creationId xmlns:a16="http://schemas.microsoft.com/office/drawing/2014/main" id="{60631AE7-F096-4CEF-8EE5-6F9DAC82210A}"/>
              </a:ext>
            </a:extLst>
          </p:cNvPr>
          <p:cNvGrpSpPr/>
          <p:nvPr/>
        </p:nvGrpSpPr>
        <p:grpSpPr>
          <a:xfrm>
            <a:off x="-531440" y="-70525"/>
            <a:ext cx="7635151" cy="10136093"/>
            <a:chOff x="-531440" y="-70525"/>
            <a:chExt cx="7635151" cy="10136093"/>
          </a:xfrm>
        </p:grpSpPr>
        <p:sp>
          <p:nvSpPr>
            <p:cNvPr id="13" name="正方形/長方形 12">
              <a:extLst>
                <a:ext uri="{FF2B5EF4-FFF2-40B4-BE49-F238E27FC236}">
                  <a16:creationId xmlns:a16="http://schemas.microsoft.com/office/drawing/2014/main" id="{984BFEC8-58F0-40FA-AADE-CC2B1CB3637A}"/>
                </a:ext>
              </a:extLst>
            </p:cNvPr>
            <p:cNvSpPr/>
            <p:nvPr/>
          </p:nvSpPr>
          <p:spPr>
            <a:xfrm>
              <a:off x="-171400" y="8193360"/>
              <a:ext cx="7128792" cy="1872208"/>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051" name="Rectangle 16"/>
            <p:cNvSpPr>
              <a:spLocks noChangeArrowheads="1"/>
            </p:cNvSpPr>
            <p:nvPr/>
          </p:nvSpPr>
          <p:spPr bwMode="auto">
            <a:xfrm>
              <a:off x="111092" y="9104790"/>
              <a:ext cx="6716449" cy="5838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ts val="200"/>
                </a:spcBef>
                <a:buNone/>
              </a:pPr>
              <a:r>
                <a:rPr lang="ja-JP" altLang="en-US" sz="1200" dirty="0"/>
                <a:t>大阪府　障がい者雇用に関するホームページ</a:t>
              </a:r>
              <a:endParaRPr lang="en-US" altLang="ja-JP" sz="1200" dirty="0"/>
            </a:p>
            <a:p>
              <a:pPr eaLnBrk="1" hangingPunct="1">
                <a:spcBef>
                  <a:spcPts val="200"/>
                </a:spcBef>
                <a:buNone/>
              </a:pPr>
              <a:r>
                <a:rPr lang="en-US" altLang="ja-JP" sz="1200" dirty="0"/>
                <a:t>https://www.pref.osaka.lg.jp/koyotaisaku/syogaisyakoyo/index.html</a:t>
              </a:r>
            </a:p>
          </p:txBody>
        </p:sp>
        <p:sp>
          <p:nvSpPr>
            <p:cNvPr id="2052" name="Rectangle 23"/>
            <p:cNvSpPr>
              <a:spLocks noChangeArrowheads="1"/>
            </p:cNvSpPr>
            <p:nvPr/>
          </p:nvSpPr>
          <p:spPr bwMode="auto">
            <a:xfrm>
              <a:off x="111092" y="7766878"/>
              <a:ext cx="6992619" cy="276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1100" dirty="0">
                  <a:latin typeface="+mn-ea"/>
                  <a:ea typeface="+mn-ea"/>
                  <a:cs typeface="メイリオ" panose="020B0604030504040204" pitchFamily="50" charset="-128"/>
                </a:rPr>
                <a:t>本事業は、大阪府が公益社団法人大阪聴力障害者協会への委託により実施しております。</a:t>
              </a:r>
              <a:endParaRPr lang="en-US" altLang="ja-JP" sz="1100" dirty="0">
                <a:latin typeface="+mn-ea"/>
                <a:ea typeface="+mn-ea"/>
                <a:cs typeface="メイリオ" panose="020B0604030504040204" pitchFamily="50" charset="-128"/>
              </a:endParaRPr>
            </a:p>
            <a:p>
              <a:pPr eaLnBrk="1" hangingPunct="1">
                <a:spcBef>
                  <a:spcPct val="0"/>
                </a:spcBef>
                <a:buFontTx/>
                <a:buNone/>
              </a:pPr>
              <a:r>
                <a:rPr lang="ja-JP" altLang="en-US" sz="1100" dirty="0">
                  <a:latin typeface="+mn-ea"/>
                  <a:ea typeface="+mn-ea"/>
                  <a:cs typeface="メイリオ" panose="020B0604030504040204" pitchFamily="50" charset="-128"/>
                </a:rPr>
                <a:t>業務上知り得た情報については、関係法令に基づき、適正に管理しています。</a:t>
              </a:r>
            </a:p>
          </p:txBody>
        </p:sp>
        <p:sp>
          <p:nvSpPr>
            <p:cNvPr id="56" name="テキスト ボックス 55"/>
            <p:cNvSpPr txBox="1"/>
            <p:nvPr/>
          </p:nvSpPr>
          <p:spPr>
            <a:xfrm>
              <a:off x="4139624" y="176654"/>
              <a:ext cx="2718376" cy="276999"/>
            </a:xfrm>
            <a:prstGeom prst="rect">
              <a:avLst/>
            </a:prstGeom>
            <a:noFill/>
            <a:ln>
              <a:noFill/>
            </a:ln>
          </p:spPr>
          <p:txBody>
            <a:bodyPr wrap="square" rtlCol="0">
              <a:spAutoFit/>
            </a:bodyPr>
            <a:lstStyle/>
            <a:p>
              <a:pPr algn="ctr"/>
              <a:r>
                <a:rPr lang="ja-JP" altLang="en-US" sz="1200" b="1" dirty="0"/>
                <a:t>聴覚障がい者等ワークライフ支援事業</a:t>
              </a:r>
            </a:p>
          </p:txBody>
        </p:sp>
        <p:sp>
          <p:nvSpPr>
            <p:cNvPr id="65" name="テキスト ボックス 64"/>
            <p:cNvSpPr txBox="1"/>
            <p:nvPr/>
          </p:nvSpPr>
          <p:spPr>
            <a:xfrm>
              <a:off x="260648" y="5169025"/>
              <a:ext cx="3741822" cy="1461939"/>
            </a:xfrm>
            <a:prstGeom prst="rect">
              <a:avLst/>
            </a:prstGeom>
            <a:noFill/>
          </p:spPr>
          <p:txBody>
            <a:bodyPr wrap="square" rtlCol="0">
              <a:spAutoFit/>
            </a:bodyPr>
            <a:lstStyle/>
            <a:p>
              <a:r>
                <a:rPr lang="ja-JP" altLang="en-US" sz="1400" dirty="0"/>
                <a:t>＜相談先へのアクセス＞大阪ろうあ会館</a:t>
              </a:r>
              <a:endParaRPr lang="en-US" altLang="ja-JP" sz="1400" dirty="0"/>
            </a:p>
            <a:p>
              <a:pPr>
                <a:spcBef>
                  <a:spcPts val="600"/>
                </a:spcBef>
              </a:pPr>
              <a:r>
                <a:rPr lang="ja-JP" altLang="en-US" sz="1200" dirty="0"/>
                <a:t>住所：大阪市東成区中道１丁目３番５９号</a:t>
              </a:r>
              <a:endParaRPr lang="en-US" altLang="ja-JP" sz="1200" dirty="0"/>
            </a:p>
            <a:p>
              <a:r>
                <a:rPr lang="ja-JP" altLang="en-US" sz="1200" dirty="0"/>
                <a:t>　　　　大阪府立福祉情報コミュニケーションセンター３階</a:t>
              </a:r>
              <a:endParaRPr lang="en-US" altLang="ja-JP" sz="1200" dirty="0"/>
            </a:p>
            <a:p>
              <a:r>
                <a:rPr lang="ja-JP" altLang="en-US" sz="1200" dirty="0"/>
                <a:t>　　　　聴覚障がい者支援センター（手話）</a:t>
              </a:r>
              <a:endParaRPr lang="en-US" altLang="ja-JP" sz="1200" dirty="0"/>
            </a:p>
            <a:p>
              <a:r>
                <a:rPr lang="ja-JP" altLang="en-US" sz="1200" dirty="0"/>
                <a:t>　　　　</a:t>
              </a:r>
              <a:r>
                <a:rPr lang="ja-JP" altLang="en-US" sz="1200" dirty="0">
                  <a:latin typeface="+mn-ea"/>
                  <a:cs typeface="メイリオ" panose="020B0604030504040204" pitchFamily="50" charset="-128"/>
                </a:rPr>
                <a:t>公益社団法人大阪聴力障害者協会</a:t>
              </a:r>
              <a:endParaRPr lang="en-US" altLang="ja-JP" sz="1200" dirty="0">
                <a:latin typeface="+mn-ea"/>
                <a:cs typeface="メイリオ" panose="020B0604030504040204" pitchFamily="50" charset="-128"/>
              </a:endParaRPr>
            </a:p>
            <a:p>
              <a:pPr>
                <a:spcBef>
                  <a:spcPts val="1200"/>
                </a:spcBef>
              </a:pPr>
              <a:r>
                <a:rPr lang="ja-JP" altLang="en-US" sz="1200" dirty="0"/>
                <a:t>ＪＲ環状線・大阪メトロ「森ノ宮」駅より徒歩約</a:t>
              </a:r>
              <a:r>
                <a:rPr lang="en-US" altLang="ja-JP" sz="1200" dirty="0"/>
                <a:t>6</a:t>
              </a:r>
              <a:r>
                <a:rPr lang="ja-JP" altLang="en-US" sz="1200" dirty="0"/>
                <a:t>分</a:t>
              </a:r>
              <a:endParaRPr lang="en-US" altLang="ja-JP" sz="1200" dirty="0"/>
            </a:p>
          </p:txBody>
        </p:sp>
        <p:sp>
          <p:nvSpPr>
            <p:cNvPr id="29" name="テキスト ボックス 28"/>
            <p:cNvSpPr txBox="1"/>
            <p:nvPr/>
          </p:nvSpPr>
          <p:spPr>
            <a:xfrm>
              <a:off x="272136" y="2308567"/>
              <a:ext cx="6300000" cy="2631490"/>
            </a:xfrm>
            <a:prstGeom prst="rect">
              <a:avLst/>
            </a:prstGeom>
            <a:noFill/>
            <a:ln w="28575">
              <a:solidFill>
                <a:srgbClr val="0070C0"/>
              </a:solidFill>
            </a:ln>
          </p:spPr>
          <p:txBody>
            <a:bodyPr wrap="square" rtlCol="0">
              <a:spAutoFit/>
            </a:bodyPr>
            <a:lstStyle/>
            <a:p>
              <a:pPr>
                <a:spcBef>
                  <a:spcPts val="600"/>
                </a:spcBef>
              </a:pPr>
              <a:r>
                <a:rPr lang="ja-JP" altLang="en-US" sz="1400" dirty="0"/>
                <a:t>①労働条件、職場の人間関係、リストラ、セクハラなど様々な悩みについて</a:t>
              </a:r>
              <a:br>
                <a:rPr lang="en-US" altLang="ja-JP" sz="1400" dirty="0"/>
              </a:br>
              <a:r>
                <a:rPr lang="ja-JP" altLang="en-US" sz="1400" dirty="0"/>
                <a:t>　 相談を受け付けます。</a:t>
              </a:r>
              <a:endParaRPr lang="en-US" altLang="ja-JP" sz="1400" dirty="0"/>
            </a:p>
            <a:p>
              <a:pPr>
                <a:spcBef>
                  <a:spcPts val="600"/>
                </a:spcBef>
              </a:pPr>
              <a:r>
                <a:rPr lang="ja-JP" altLang="en-US" sz="1400" dirty="0"/>
                <a:t>②職場でのコミュニケーション不足等から生じる問題に、専門の相談員が相談に</a:t>
              </a:r>
              <a:br>
                <a:rPr lang="en-US" altLang="ja-JP" sz="1400" dirty="0"/>
              </a:br>
              <a:r>
                <a:rPr lang="ja-JP" altLang="en-US" sz="1400" dirty="0"/>
                <a:t>　 応じます。</a:t>
              </a:r>
              <a:endParaRPr lang="en-US" altLang="ja-JP" sz="1400" dirty="0"/>
            </a:p>
            <a:p>
              <a:pPr marL="152400" indent="-152400">
                <a:spcBef>
                  <a:spcPts val="600"/>
                </a:spcBef>
              </a:pPr>
              <a:r>
                <a:rPr lang="ja-JP" altLang="en-US" sz="1400" dirty="0"/>
                <a:t>③職場での話し合いの場、労働基準監督署、弁護士との面談などに必要に応じて相談員が同行し、トラブルの解決を支援します。</a:t>
              </a:r>
              <a:endParaRPr lang="en-US" altLang="ja-JP" sz="1400" dirty="0"/>
            </a:p>
            <a:p>
              <a:pPr marL="152400" indent="-152400">
                <a:spcBef>
                  <a:spcPts val="600"/>
                </a:spcBef>
              </a:pPr>
              <a:r>
                <a:rPr lang="ja-JP" altLang="en-US" sz="1400" dirty="0"/>
                <a:t>④府内の様々な機関が実施している事業にも協力します。</a:t>
              </a:r>
              <a:br>
                <a:rPr lang="en-US" altLang="ja-JP" sz="1400" dirty="0"/>
              </a:br>
              <a:r>
                <a:rPr lang="ja-JP" altLang="en-US" sz="1400" dirty="0"/>
                <a:t>市町村等での労働相談、就業・生活支援センターなどを利用する際に、</a:t>
              </a:r>
              <a:br>
                <a:rPr lang="en-US" altLang="ja-JP" sz="1400" dirty="0"/>
              </a:br>
              <a:r>
                <a:rPr lang="ja-JP" altLang="en-US" sz="1400" dirty="0"/>
                <a:t>必要な協力をしていきます。</a:t>
              </a:r>
              <a:endParaRPr lang="en-US" altLang="ja-JP" sz="1400" dirty="0"/>
            </a:p>
            <a:p>
              <a:pPr>
                <a:spcBef>
                  <a:spcPts val="600"/>
                </a:spcBef>
              </a:pPr>
              <a:r>
                <a:rPr lang="ja-JP" altLang="en-US" sz="1400" dirty="0"/>
                <a:t>⑤聴こえない・聴こえにくい人が働くことについての情報を提供します。</a:t>
              </a:r>
              <a:endParaRPr lang="ja-JP" altLang="en-US" sz="1100" dirty="0"/>
            </a:p>
          </p:txBody>
        </p:sp>
        <p:sp>
          <p:nvSpPr>
            <p:cNvPr id="32" name="テキスト ボックス 31"/>
            <p:cNvSpPr txBox="1"/>
            <p:nvPr/>
          </p:nvSpPr>
          <p:spPr>
            <a:xfrm>
              <a:off x="30461" y="8350737"/>
              <a:ext cx="6580903" cy="754053"/>
            </a:xfrm>
            <a:prstGeom prst="rect">
              <a:avLst/>
            </a:prstGeom>
            <a:noFill/>
          </p:spPr>
          <p:txBody>
            <a:bodyPr wrap="square" rtlCol="0">
              <a:spAutoFit/>
            </a:bodyPr>
            <a:lstStyle/>
            <a:p>
              <a:r>
                <a:rPr lang="ja-JP" altLang="en-US" sz="1400" b="1" dirty="0"/>
                <a:t>＜事業に関するお問い合わせ先＞</a:t>
              </a:r>
              <a:endParaRPr lang="en-US" altLang="ja-JP" sz="1400" b="1" dirty="0"/>
            </a:p>
            <a:p>
              <a:pPr>
                <a:spcBef>
                  <a:spcPts val="600"/>
                </a:spcBef>
              </a:pPr>
              <a:r>
                <a:rPr lang="ja-JP" altLang="en-US" sz="1200" dirty="0"/>
                <a:t>大阪府 商工労働部 雇用推進室 就業促進課 障がい者雇用促進グループ</a:t>
              </a:r>
              <a:endParaRPr lang="en-US" altLang="ja-JP" sz="1200" dirty="0"/>
            </a:p>
            <a:p>
              <a:r>
                <a:rPr lang="ja-JP" altLang="en-US" sz="1200" dirty="0"/>
                <a:t>電話：０６－６３６０－９０７７　　ﾌｧｸｼﾐﾘ：０６－６３６０－９０７９　　</a:t>
              </a:r>
            </a:p>
          </p:txBody>
        </p:sp>
        <p:sp>
          <p:nvSpPr>
            <p:cNvPr id="27" name="テキスト ボックス 26">
              <a:extLst>
                <a:ext uri="{FF2B5EF4-FFF2-40B4-BE49-F238E27FC236}">
                  <a16:creationId xmlns:a16="http://schemas.microsoft.com/office/drawing/2014/main" id="{2B5ADEF9-69F9-4B09-9A61-933793DFB57C}"/>
                </a:ext>
              </a:extLst>
            </p:cNvPr>
            <p:cNvSpPr txBox="1"/>
            <p:nvPr/>
          </p:nvSpPr>
          <p:spPr>
            <a:xfrm>
              <a:off x="1170535" y="1019058"/>
              <a:ext cx="2016224" cy="830997"/>
            </a:xfrm>
            <a:prstGeom prst="rect">
              <a:avLst/>
            </a:prstGeom>
            <a:noFill/>
          </p:spPr>
          <p:txBody>
            <a:bodyPr wrap="square" rtlCol="0">
              <a:spAutoFit/>
            </a:bodyPr>
            <a:lstStyle/>
            <a:p>
              <a:r>
                <a:rPr lang="ja-JP" altLang="en-US" sz="2400" dirty="0"/>
                <a:t>　　働く上で</a:t>
              </a:r>
              <a:endParaRPr lang="en-US" altLang="ja-JP" sz="2400" dirty="0"/>
            </a:p>
            <a:p>
              <a:r>
                <a:rPr lang="ja-JP" altLang="en-US" sz="2400" dirty="0"/>
                <a:t>雇用する上で</a:t>
              </a:r>
            </a:p>
          </p:txBody>
        </p:sp>
        <p:sp>
          <p:nvSpPr>
            <p:cNvPr id="28" name="テキスト ボックス 27">
              <a:extLst>
                <a:ext uri="{FF2B5EF4-FFF2-40B4-BE49-F238E27FC236}">
                  <a16:creationId xmlns:a16="http://schemas.microsoft.com/office/drawing/2014/main" id="{5A92EB19-1E72-4ACE-8D01-7FF9E69DAD13}"/>
                </a:ext>
              </a:extLst>
            </p:cNvPr>
            <p:cNvSpPr txBox="1"/>
            <p:nvPr/>
          </p:nvSpPr>
          <p:spPr>
            <a:xfrm>
              <a:off x="3068960" y="1203723"/>
              <a:ext cx="3173562" cy="461665"/>
            </a:xfrm>
            <a:prstGeom prst="rect">
              <a:avLst/>
            </a:prstGeom>
            <a:noFill/>
          </p:spPr>
          <p:txBody>
            <a:bodyPr wrap="square" rtlCol="0">
              <a:spAutoFit/>
            </a:bodyPr>
            <a:lstStyle/>
            <a:p>
              <a:r>
                <a:rPr lang="ja-JP" altLang="en-US" sz="2400" dirty="0"/>
                <a:t>困っていませんか？　</a:t>
              </a:r>
              <a:endParaRPr lang="ja-JP" altLang="en-US" sz="2400" dirty="0">
                <a:latin typeface="メイリオ" panose="020B0604030504040204" pitchFamily="50" charset="-128"/>
                <a:ea typeface="メイリオ" panose="020B0604030504040204" pitchFamily="50" charset="-128"/>
              </a:endParaRPr>
            </a:p>
          </p:txBody>
        </p:sp>
        <p:sp>
          <p:nvSpPr>
            <p:cNvPr id="31" name="テキスト ボックス 30">
              <a:extLst>
                <a:ext uri="{FF2B5EF4-FFF2-40B4-BE49-F238E27FC236}">
                  <a16:creationId xmlns:a16="http://schemas.microsoft.com/office/drawing/2014/main" id="{F50504A0-38F3-4B4F-87B6-20D3D22D2191}"/>
                </a:ext>
              </a:extLst>
            </p:cNvPr>
            <p:cNvSpPr txBox="1"/>
            <p:nvPr/>
          </p:nvSpPr>
          <p:spPr>
            <a:xfrm>
              <a:off x="-171400" y="1970013"/>
              <a:ext cx="4896544" cy="338554"/>
            </a:xfrm>
            <a:prstGeom prst="rect">
              <a:avLst/>
            </a:prstGeom>
            <a:noFill/>
          </p:spPr>
          <p:txBody>
            <a:bodyPr wrap="square" rtlCol="0">
              <a:spAutoFit/>
            </a:bodyPr>
            <a:lstStyle/>
            <a:p>
              <a:r>
                <a:rPr lang="ja-JP" altLang="en-US" sz="1600" dirty="0"/>
                <a:t>　　例えば、このような相談に応じます！</a:t>
              </a:r>
              <a:endParaRPr lang="ja-JP" altLang="en-US" sz="2400" dirty="0"/>
            </a:p>
          </p:txBody>
        </p:sp>
        <p:sp>
          <p:nvSpPr>
            <p:cNvPr id="12" name="直角三角形 11">
              <a:extLst>
                <a:ext uri="{FF2B5EF4-FFF2-40B4-BE49-F238E27FC236}">
                  <a16:creationId xmlns:a16="http://schemas.microsoft.com/office/drawing/2014/main" id="{92FC597C-D270-4271-B143-D8490D882114}"/>
                </a:ext>
              </a:extLst>
            </p:cNvPr>
            <p:cNvSpPr/>
            <p:nvPr/>
          </p:nvSpPr>
          <p:spPr>
            <a:xfrm flipV="1">
              <a:off x="-531440" y="-70525"/>
              <a:ext cx="5427984" cy="1015663"/>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0" name="テキスト ボックス 29">
              <a:extLst>
                <a:ext uri="{FF2B5EF4-FFF2-40B4-BE49-F238E27FC236}">
                  <a16:creationId xmlns:a16="http://schemas.microsoft.com/office/drawing/2014/main" id="{CDCBF165-0783-4524-A6B6-347A4A19D71B}"/>
                </a:ext>
              </a:extLst>
            </p:cNvPr>
            <p:cNvSpPr txBox="1"/>
            <p:nvPr/>
          </p:nvSpPr>
          <p:spPr>
            <a:xfrm>
              <a:off x="75612" y="176654"/>
              <a:ext cx="1929186" cy="400110"/>
            </a:xfrm>
            <a:prstGeom prst="rect">
              <a:avLst/>
            </a:prstGeom>
            <a:noFill/>
          </p:spPr>
          <p:txBody>
            <a:bodyPr wrap="square" rtlCol="0">
              <a:spAutoFit/>
            </a:bodyPr>
            <a:lstStyle/>
            <a:p>
              <a:r>
                <a:rPr lang="ja-JP" altLang="en-US" sz="2000" dirty="0">
                  <a:effectLst>
                    <a:glow rad="88900">
                      <a:schemeClr val="bg1"/>
                    </a:glow>
                  </a:effectLst>
                </a:rPr>
                <a:t>事業のご案内</a:t>
              </a:r>
              <a:endParaRPr lang="ja-JP" altLang="en-US" sz="2000" dirty="0">
                <a:effectLst>
                  <a:glow rad="88900">
                    <a:schemeClr val="bg1"/>
                  </a:glow>
                </a:effectLst>
                <a:latin typeface="メイリオ" panose="020B0604030504040204" pitchFamily="50" charset="-128"/>
                <a:ea typeface="メイリオ" panose="020B0604030504040204" pitchFamily="50" charset="-128"/>
              </a:endParaRPr>
            </a:p>
          </p:txBody>
        </p:sp>
        <p:grpSp>
          <p:nvGrpSpPr>
            <p:cNvPr id="3" name="グループ化 2">
              <a:extLst>
                <a:ext uri="{FF2B5EF4-FFF2-40B4-BE49-F238E27FC236}">
                  <a16:creationId xmlns:a16="http://schemas.microsoft.com/office/drawing/2014/main" id="{301BF10B-C90C-4577-B009-E9E471BF2FF9}"/>
                </a:ext>
              </a:extLst>
            </p:cNvPr>
            <p:cNvGrpSpPr/>
            <p:nvPr/>
          </p:nvGrpSpPr>
          <p:grpSpPr>
            <a:xfrm>
              <a:off x="3916822" y="5169025"/>
              <a:ext cx="2941178" cy="2230173"/>
              <a:chOff x="3916822" y="5169025"/>
              <a:chExt cx="2941178" cy="2230173"/>
            </a:xfrm>
          </p:grpSpPr>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16822" y="5169025"/>
                <a:ext cx="2941178" cy="2230173"/>
              </a:xfrm>
              <a:prstGeom prst="rect">
                <a:avLst/>
              </a:prstGeom>
            </p:spPr>
          </p:pic>
          <p:sp>
            <p:nvSpPr>
              <p:cNvPr id="2" name="正方形/長方形 1">
                <a:extLst>
                  <a:ext uri="{FF2B5EF4-FFF2-40B4-BE49-F238E27FC236}">
                    <a16:creationId xmlns:a16="http://schemas.microsoft.com/office/drawing/2014/main" id="{F9C6AF24-C555-406E-8144-68FFF42BC73F}"/>
                  </a:ext>
                </a:extLst>
              </p:cNvPr>
              <p:cNvSpPr/>
              <p:nvPr/>
            </p:nvSpPr>
            <p:spPr>
              <a:xfrm>
                <a:off x="4210522" y="5674322"/>
                <a:ext cx="468000" cy="72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Tree>
    <p:extLst>
      <p:ext uri="{BB962C8B-B14F-4D97-AF65-F5344CB8AC3E}">
        <p14:creationId xmlns:p14="http://schemas.microsoft.com/office/powerpoint/2010/main" val="1467802609"/>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8836</TotalTime>
  <Words>557</Words>
  <Application>Microsoft Office PowerPoint</Application>
  <PresentationFormat>A4 210 x 297 mm</PresentationFormat>
  <Paragraphs>50</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HG丸ｺﾞｼｯｸM-PRO</vt:lpstr>
      <vt:lpstr>ＭＳ Ｐゴシック</vt:lpstr>
      <vt:lpstr>メイリオ</vt:lpstr>
      <vt:lpstr>Arial</vt:lpstr>
      <vt:lpstr>標準デザイン</vt:lpstr>
      <vt:lpstr>PowerPoint プレゼンテーション</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秋田　あゆみ</dc:creator>
  <cp:lastModifiedBy>秋田　あゆみ</cp:lastModifiedBy>
  <cp:revision>841</cp:revision>
  <cp:lastPrinted>2024-12-06T05:53:00Z</cp:lastPrinted>
  <dcterms:created xsi:type="dcterms:W3CDTF">2010-06-01T06:31:04Z</dcterms:created>
  <dcterms:modified xsi:type="dcterms:W3CDTF">2024-12-09T05:35:52Z</dcterms:modified>
</cp:coreProperties>
</file>