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4"/>
  </p:notesMasterIdLst>
  <p:handoutMasterIdLst>
    <p:handoutMasterId r:id="rId5"/>
  </p:handoutMasterIdLst>
  <p:sldIdLst>
    <p:sldId id="258" r:id="rId2"/>
    <p:sldId id="259" r:id="rId3"/>
  </p:sldIdLst>
  <p:sldSz cx="6858000" cy="9906000" type="A4"/>
  <p:notesSz cx="6646863" cy="97774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A23C"/>
    <a:srgbClr val="FEE9AC"/>
    <a:srgbClr val="FEF2D2"/>
    <a:srgbClr val="FDCE49"/>
    <a:srgbClr val="D6FFC1"/>
    <a:srgbClr val="C4FF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217" autoAdjust="0"/>
    <p:restoredTop sz="94660"/>
  </p:normalViewPr>
  <p:slideViewPr>
    <p:cSldViewPr snapToGrid="0">
      <p:cViewPr varScale="1">
        <p:scale>
          <a:sx n="69" d="100"/>
          <a:sy n="69" d="100"/>
        </p:scale>
        <p:origin x="2784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0101" cy="490354"/>
          </a:xfrm>
          <a:prstGeom prst="rect">
            <a:avLst/>
          </a:prstGeom>
        </p:spPr>
        <p:txBody>
          <a:bodyPr vert="horz" lIns="89675" tIns="44838" rIns="89675" bIns="4483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765213" y="1"/>
            <a:ext cx="2880101" cy="490354"/>
          </a:xfrm>
          <a:prstGeom prst="rect">
            <a:avLst/>
          </a:prstGeom>
        </p:spPr>
        <p:txBody>
          <a:bodyPr vert="horz" lIns="89675" tIns="44838" rIns="89675" bIns="44838" rtlCol="0"/>
          <a:lstStyle>
            <a:lvl1pPr algn="r">
              <a:defRPr sz="1200"/>
            </a:lvl1pPr>
          </a:lstStyle>
          <a:p>
            <a:fld id="{C087F4D5-EC4E-4E04-98F9-606AF3B474FC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287059"/>
            <a:ext cx="2880101" cy="490354"/>
          </a:xfrm>
          <a:prstGeom prst="rect">
            <a:avLst/>
          </a:prstGeom>
        </p:spPr>
        <p:txBody>
          <a:bodyPr vert="horz" lIns="89675" tIns="44838" rIns="89675" bIns="4483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765213" y="9287059"/>
            <a:ext cx="2880101" cy="490354"/>
          </a:xfrm>
          <a:prstGeom prst="rect">
            <a:avLst/>
          </a:prstGeom>
        </p:spPr>
        <p:txBody>
          <a:bodyPr vert="horz" lIns="89675" tIns="44838" rIns="89675" bIns="44838" rtlCol="0" anchor="b"/>
          <a:lstStyle>
            <a:lvl1pPr algn="r">
              <a:defRPr sz="1200"/>
            </a:lvl1pPr>
          </a:lstStyle>
          <a:p>
            <a:fld id="{0B804F21-114B-4A64-8FB4-22351F3BB5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597549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0101" cy="490354"/>
          </a:xfrm>
          <a:prstGeom prst="rect">
            <a:avLst/>
          </a:prstGeom>
        </p:spPr>
        <p:txBody>
          <a:bodyPr vert="horz" lIns="89675" tIns="44838" rIns="89675" bIns="4483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65213" y="1"/>
            <a:ext cx="2880101" cy="490354"/>
          </a:xfrm>
          <a:prstGeom prst="rect">
            <a:avLst/>
          </a:prstGeom>
        </p:spPr>
        <p:txBody>
          <a:bodyPr vert="horz" lIns="89675" tIns="44838" rIns="89675" bIns="44838" rtlCol="0"/>
          <a:lstStyle>
            <a:lvl1pPr algn="r">
              <a:defRPr sz="1200"/>
            </a:lvl1pPr>
          </a:lstStyle>
          <a:p>
            <a:fld id="{F56BCE38-6A35-4E37-9923-08BDAD68BD44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81225" y="1222375"/>
            <a:ext cx="2284413" cy="33004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675" tIns="44838" rIns="89675" bIns="4483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4997" y="4705215"/>
            <a:ext cx="5316870" cy="3849436"/>
          </a:xfrm>
          <a:prstGeom prst="rect">
            <a:avLst/>
          </a:prstGeom>
        </p:spPr>
        <p:txBody>
          <a:bodyPr vert="horz" lIns="89675" tIns="44838" rIns="89675" bIns="4483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287059"/>
            <a:ext cx="2880101" cy="490354"/>
          </a:xfrm>
          <a:prstGeom prst="rect">
            <a:avLst/>
          </a:prstGeom>
        </p:spPr>
        <p:txBody>
          <a:bodyPr vert="horz" lIns="89675" tIns="44838" rIns="89675" bIns="4483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65213" y="9287059"/>
            <a:ext cx="2880101" cy="490354"/>
          </a:xfrm>
          <a:prstGeom prst="rect">
            <a:avLst/>
          </a:prstGeom>
        </p:spPr>
        <p:txBody>
          <a:bodyPr vert="horz" lIns="89675" tIns="44838" rIns="89675" bIns="44838" rtlCol="0" anchor="b"/>
          <a:lstStyle>
            <a:lvl1pPr algn="r">
              <a:defRPr sz="1200"/>
            </a:lvl1pPr>
          </a:lstStyle>
          <a:p>
            <a:fld id="{AF5865C1-A66E-4E9B-BD49-0CBE31BF92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580631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82A3B-5939-47E1-8AD2-DF51414BA4E4}" type="datetime1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1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C7875-BDE1-4BBE-826F-B80414941E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8629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3AF4-E72F-449F-8933-F8FF8EDEE19B}" type="datetime1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1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C7875-BDE1-4BBE-826F-B80414941E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7326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385B5-EB7D-4279-BB7A-312C5A546356}" type="datetime1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1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C7875-BDE1-4BBE-826F-B80414941E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2337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9FDAF-ADB3-4A6D-81E4-42AD5B977913}" type="datetime1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1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C7875-BDE1-4BBE-826F-B80414941E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775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CAE62-CBAF-47E7-A955-255476255DBB}" type="datetime1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1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C7875-BDE1-4BBE-826F-B80414941E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3220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8EEED-3D11-4D4A-8D36-2257DD2B8EE2}" type="datetime1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1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C7875-BDE1-4BBE-826F-B80414941E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9794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B8838-1CF7-456A-880C-436C77A40B85}" type="datetime1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1</a:t>
            </a:r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C7875-BDE1-4BBE-826F-B80414941E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0936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D70B9-0F58-4D09-B706-06C033E10020}" type="datetime1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1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C7875-BDE1-4BBE-826F-B80414941E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8675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C6196-9E65-4DEA-9AF1-9BCBFE8D7E0E}" type="datetime1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1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C7875-BDE1-4BBE-826F-B80414941E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6283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B9B73-773E-4500-B78F-8201E2139FF5}" type="datetime1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1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C7875-BDE1-4BBE-826F-B80414941E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1819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580D-EACB-4C52-89CF-04317D4706F3}" type="datetime1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1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C7875-BDE1-4BBE-826F-B80414941E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7706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D0358-57FA-48E4-936F-4392FE76FEF5}" type="datetime1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1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C7875-BDE1-4BBE-826F-B80414941E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0112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ine-osaka.jp/trainfo-2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ef.osaka.lg.jp/o090070/chiikiseikatsu/shogai-chiki/sabikankensyu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9707" y="337540"/>
            <a:ext cx="6201617" cy="362153"/>
          </a:xfrm>
          <a:prstGeom prst="roundRect">
            <a:avLst/>
          </a:prstGeom>
          <a:solidFill>
            <a:srgbClr val="FEE9AC"/>
          </a:solidFill>
          <a:ln>
            <a:solidFill>
              <a:srgbClr val="FEA23C"/>
            </a:solidFill>
          </a:ln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サービス管理責任者等更新研修のご案内</a:t>
            </a:r>
            <a:endParaRPr kumimoji="1" lang="ja-JP" altLang="en-US" sz="1600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79707" y="745746"/>
            <a:ext cx="6201617" cy="528350"/>
          </a:xfrm>
          <a:prstGeom prst="rect">
            <a:avLst/>
          </a:prstGeom>
          <a:noFill/>
          <a:ln w="19050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サービス管理責任者・児童発達支援管理責任者研修は、令和元年度より、研修制度が見直され、現任者を対象とした「更新研修」が創設されました。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0428" y="6072976"/>
            <a:ext cx="6201617" cy="1528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① 当該年度に受講しなければサービス管理責任者等の要件を欠いてしまう方</a:t>
            </a:r>
          </a:p>
          <a:p>
            <a:pPr>
              <a:lnSpc>
                <a:spcPts val="1600"/>
              </a:lnSpc>
            </a:pP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令和２年度に更新研修１回目を修了された方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② サービス管理責任者等実践研修、更新研修を修了した年度の翌年度を初年度として以降の５年度ごとの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末日までの残っている期間が少ない方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あと１年⇒あと２年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pPr>
              <a:lnSpc>
                <a:spcPts val="1600"/>
              </a:lnSpc>
            </a:pP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あと 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1 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年：令和３年度に更新研修１回目を修了された方または実践研修を修了された方</a:t>
            </a:r>
          </a:p>
          <a:p>
            <a:pPr>
              <a:lnSpc>
                <a:spcPts val="1600"/>
              </a:lnSpc>
            </a:pP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あと 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2 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年：令和４年度に更新研修１回目を修了された方または実践研修を修了された方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79707" y="1646903"/>
            <a:ext cx="6168609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下記（１）～（３）のいずれかに該当する方が研修対象者となります。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（１）更新研修</a:t>
            </a:r>
            <a:r>
              <a:rPr kumimoji="1" lang="ja-JP" altLang="en-US" sz="105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３回目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受講の方（令和元年度に更新研修１回目を修了し、令和２年度から令和６年度に　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 更新研修２回目を修了した方）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（２）更新研修</a:t>
            </a:r>
            <a:r>
              <a:rPr kumimoji="1" lang="ja-JP" altLang="en-US" sz="105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２回目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受講の方（令和２年度から令和５年度に更新研修１回目を修了した方）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（３）令和３年度以降に</a:t>
            </a:r>
            <a:r>
              <a:rPr kumimoji="1" lang="ja-JP" altLang="en-US" sz="105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実践研修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を修了した方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○更新研修の受講要件は、以下①もしくは②のいずれかとなります。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①現にサービス管理責任者、児童発達支援管理責任者、管理者、相談支援専門員として従事している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②更新研修受講日前５年間に２年以上のサービス管理責任者、児童発達支援管理責任者、管理者、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 相談支援専門員としての実務経験がある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kumimoji="1" lang="ja-JP" altLang="en-US" sz="105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令和２年度に更新研修１回目を修了した方は</a:t>
            </a:r>
            <a:r>
              <a:rPr kumimoji="1" lang="ja-JP" altLang="en-US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令和７年度末までに更新研修２回目を修了しなければ、</a:t>
            </a:r>
            <a:r>
              <a:rPr kumimoji="1" lang="ja-JP" altLang="en-US" sz="105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サービス管理責任者等として引き続き従事することができません。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受講できなかった場合、再度サービス管理責任者等として従事するには、実践研修の修了が必要となります。各事業所において、更新研修への申込み忘れのないようお気を付けください。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平成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31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31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日までにサービス管理責任者等としての従事要件を満たしていた方で、令和５年度末までに更新研修１回目を修了できなかった方は、サービス管理責任者等として従事することができません。修了できなかった場合、サービス管理責任者等として従事するには、「実践研修」の修了が必要となります。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79707" y="1308349"/>
            <a:ext cx="49762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rgbClr val="FEA23C"/>
                </a:solidFill>
                <a:effectLst>
                  <a:outerShdw blurRad="50800" dist="38100" dir="2700000" algn="tl" rotWithShape="0">
                    <a:srgbClr val="FEE9AC">
                      <a:alpha val="40000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■令和７年度の受講対象者について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70428" y="5738344"/>
            <a:ext cx="38919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rgbClr val="FEA23C"/>
                </a:solidFill>
                <a:effectLst>
                  <a:outerShdw blurRad="50800" dist="38100" dir="2700000" algn="tl" rotWithShape="0">
                    <a:srgbClr val="FEE9AC">
                      <a:alpha val="40000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■令和７年度の優先受講対象者について</a:t>
            </a:r>
          </a:p>
        </p:txBody>
      </p:sp>
      <p:sp>
        <p:nvSpPr>
          <p:cNvPr id="134" name="テキスト ボックス 133"/>
          <p:cNvSpPr txBox="1"/>
          <p:nvPr/>
        </p:nvSpPr>
        <p:spPr>
          <a:xfrm>
            <a:off x="4663549" y="72910"/>
            <a:ext cx="20885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≪更新研修の案内</a:t>
            </a:r>
            <a:r>
              <a:rPr kumimoji="1" lang="en-US" altLang="ja-JP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kumimoji="1"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事業所用</a:t>
            </a:r>
            <a:r>
              <a:rPr kumimoji="1" lang="en-US" altLang="ja-JP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r>
              <a:rPr kumimoji="1"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≫</a:t>
            </a: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2266258" y="9582150"/>
            <a:ext cx="2314575" cy="266350"/>
          </a:xfrm>
        </p:spPr>
        <p:txBody>
          <a:bodyPr/>
          <a:lstStyle/>
          <a:p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370428" y="7599639"/>
            <a:ext cx="59855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rgbClr val="FEA23C"/>
                </a:solidFill>
                <a:effectLst>
                  <a:outerShdw blurRad="50800" dist="50800" dir="5400000" algn="ctr" rotWithShape="0">
                    <a:srgbClr val="FEE9AC"/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■令和７年度大阪府サービス管理責任者等更新研修実施予定</a:t>
            </a:r>
          </a:p>
        </p:txBody>
      </p:sp>
      <p:graphicFrame>
        <p:nvGraphicFramePr>
          <p:cNvPr id="112" name="表 1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1575600"/>
              </p:ext>
            </p:extLst>
          </p:nvPr>
        </p:nvGraphicFramePr>
        <p:xfrm>
          <a:off x="491097" y="7936231"/>
          <a:ext cx="5864895" cy="1645919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704479">
                  <a:extLst>
                    <a:ext uri="{9D8B030D-6E8A-4147-A177-3AD203B41FA5}">
                      <a16:colId xmlns:a16="http://schemas.microsoft.com/office/drawing/2014/main" val="3105123629"/>
                    </a:ext>
                  </a:extLst>
                </a:gridCol>
                <a:gridCol w="4160416">
                  <a:extLst>
                    <a:ext uri="{9D8B030D-6E8A-4147-A177-3AD203B41FA5}">
                      <a16:colId xmlns:a16="http://schemas.microsoft.com/office/drawing/2014/main" val="44495426"/>
                    </a:ext>
                  </a:extLst>
                </a:gridCol>
              </a:tblGrid>
              <a:tr h="33711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研修事業者名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FEE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大阪府地域福祉推進財団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EE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99962459"/>
                  </a:ext>
                </a:extLst>
              </a:tr>
              <a:tr h="32720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募集期間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FEE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令和７年８月</a:t>
                      </a: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日から令和７年９月５日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EE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520907693"/>
                  </a:ext>
                </a:extLst>
              </a:tr>
              <a:tr h="32720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研修期間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FEE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令和７年</a:t>
                      </a: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日から令和８年３月</a:t>
                      </a: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EE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725911440"/>
                  </a:ext>
                </a:extLst>
              </a:tr>
              <a:tr h="32720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会場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FEE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大阪市内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EE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668905040"/>
                  </a:ext>
                </a:extLst>
              </a:tr>
              <a:tr h="327201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ホームページ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FEE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hlinkClick r:id="rId2"/>
                        </a:rPr>
                        <a:t>https://www.fine-osaka.jp/trainfo-2.htm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EE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6845391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5155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>
          <a:xfrm>
            <a:off x="2303547" y="9626600"/>
            <a:ext cx="2314575" cy="228250"/>
          </a:xfrm>
        </p:spPr>
        <p:txBody>
          <a:bodyPr/>
          <a:lstStyle/>
          <a:p>
            <a:r>
              <a:rPr kumimoji="1" lang="en-US" altLang="ja-JP" dirty="0"/>
              <a:t>2</a:t>
            </a:r>
          </a:p>
        </p:txBody>
      </p:sp>
      <p:grpSp>
        <p:nvGrpSpPr>
          <p:cNvPr id="3" name="グループ化 2"/>
          <p:cNvGrpSpPr/>
          <p:nvPr/>
        </p:nvGrpSpPr>
        <p:grpSpPr>
          <a:xfrm>
            <a:off x="364740" y="6479338"/>
            <a:ext cx="6236480" cy="797847"/>
            <a:chOff x="314465" y="5302003"/>
            <a:chExt cx="6236480" cy="797847"/>
          </a:xfrm>
        </p:grpSpPr>
        <p:sp>
          <p:nvSpPr>
            <p:cNvPr id="6" name="テキスト ボックス 5"/>
            <p:cNvSpPr txBox="1"/>
            <p:nvPr/>
          </p:nvSpPr>
          <p:spPr>
            <a:xfrm>
              <a:off x="314465" y="5302003"/>
              <a:ext cx="6236480" cy="797847"/>
            </a:xfrm>
            <a:prstGeom prst="rect">
              <a:avLst/>
            </a:prstGeom>
            <a:noFill/>
            <a:ln>
              <a:solidFill>
                <a:srgbClr val="FEA23C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1500"/>
                </a:lnSpc>
              </a:pPr>
              <a:r>
                <a:rPr kumimoji="1"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問合せ先：</a:t>
              </a:r>
              <a:r>
                <a:rPr kumimoji="1" lang="ja-JP" altLang="en-US" sz="1050" dirty="0" err="1">
                  <a:latin typeface="Meiryo UI" panose="020B0604030504040204" pitchFamily="50" charset="-128"/>
                  <a:ea typeface="Meiryo UI" panose="020B0604030504040204" pitchFamily="50" charset="-128"/>
                </a:rPr>
                <a:t>大阪府福祉部障がい</a:t>
              </a:r>
              <a:r>
                <a:rPr kumimoji="1"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福祉室地域生活支援課（０６－６９４４－６６７１）</a:t>
              </a:r>
              <a:endPara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ts val="1500"/>
                </a:lnSpc>
              </a:pPr>
              <a:r>
                <a:rPr kumimoji="1"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大阪府ホームページ：</a:t>
              </a:r>
              <a:r>
                <a:rPr kumimoji="1" lang="en-US" altLang="ja-JP" sz="105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hlinkClick r:id="rId2"/>
                </a:rPr>
                <a:t>https://www.pref.osaka.lg.jp/o090070/chiikiseikatsu/shogai-chiki/sabikankensyu.html</a:t>
              </a:r>
              <a:endParaRPr kumimoji="1" lang="en-US" altLang="ja-JP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>
                <a:lnSpc>
                  <a:spcPts val="1500"/>
                </a:lnSpc>
              </a:pPr>
              <a:endParaRPr kumimoji="1" lang="en-US" altLang="ja-JP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>
                <a:lnSpc>
                  <a:spcPts val="0"/>
                </a:lnSpc>
              </a:pPr>
              <a:endParaRPr kumimoji="1" lang="en-US" altLang="ja-JP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>
                <a:lnSpc>
                  <a:spcPts val="0"/>
                </a:lnSpc>
              </a:pPr>
              <a:endParaRPr kumimoji="1" lang="en-US" altLang="ja-JP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>
                <a:lnSpc>
                  <a:spcPts val="1000"/>
                </a:lnSpc>
              </a:pPr>
              <a:endParaRPr kumimoji="1" lang="en-US" altLang="ja-JP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>
                <a:lnSpc>
                  <a:spcPts val="0"/>
                </a:lnSpc>
              </a:pPr>
              <a:r>
                <a:rPr kumimoji="1" lang="ja-JP" altLang="en-US" sz="105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　　　　　　　　　　　　　</a:t>
              </a:r>
              <a:endParaRPr kumimoji="1" lang="en-US" altLang="ja-JP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2" name="正方形/長方形 1"/>
            <p:cNvSpPr/>
            <p:nvPr/>
          </p:nvSpPr>
          <p:spPr>
            <a:xfrm>
              <a:off x="1632632" y="5794090"/>
              <a:ext cx="2266281" cy="252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5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大阪府　サービス管理責任者等研修</a:t>
              </a:r>
            </a:p>
          </p:txBody>
        </p:sp>
        <p:sp>
          <p:nvSpPr>
            <p:cNvPr id="76" name="正方形/長方形 75"/>
            <p:cNvSpPr/>
            <p:nvPr/>
          </p:nvSpPr>
          <p:spPr>
            <a:xfrm>
              <a:off x="3934093" y="5794091"/>
              <a:ext cx="522701" cy="252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5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検索</a:t>
              </a:r>
            </a:p>
          </p:txBody>
        </p:sp>
      </p:grpSp>
      <p:grpSp>
        <p:nvGrpSpPr>
          <p:cNvPr id="5" name="グループ化 4"/>
          <p:cNvGrpSpPr/>
          <p:nvPr/>
        </p:nvGrpSpPr>
        <p:grpSpPr>
          <a:xfrm>
            <a:off x="335783" y="304688"/>
            <a:ext cx="6294038" cy="5865187"/>
            <a:chOff x="366888" y="497030"/>
            <a:chExt cx="6294038" cy="5029492"/>
          </a:xfrm>
        </p:grpSpPr>
        <p:grpSp>
          <p:nvGrpSpPr>
            <p:cNvPr id="4" name="グループ化 3"/>
            <p:cNvGrpSpPr/>
            <p:nvPr/>
          </p:nvGrpSpPr>
          <p:grpSpPr>
            <a:xfrm>
              <a:off x="366888" y="497030"/>
              <a:ext cx="6294038" cy="5029492"/>
              <a:chOff x="330642" y="390571"/>
              <a:chExt cx="6294038" cy="4175109"/>
            </a:xfrm>
          </p:grpSpPr>
          <p:grpSp>
            <p:nvGrpSpPr>
              <p:cNvPr id="9" name="グループ化 8"/>
              <p:cNvGrpSpPr/>
              <p:nvPr/>
            </p:nvGrpSpPr>
            <p:grpSpPr>
              <a:xfrm>
                <a:off x="408747" y="1131781"/>
                <a:ext cx="6202820" cy="774495"/>
                <a:chOff x="1118005" y="3785285"/>
                <a:chExt cx="7662380" cy="1145350"/>
              </a:xfrm>
            </p:grpSpPr>
            <p:sp>
              <p:nvSpPr>
                <p:cNvPr id="46" name="角丸四角形 45"/>
                <p:cNvSpPr/>
                <p:nvPr/>
              </p:nvSpPr>
              <p:spPr bwMode="auto">
                <a:xfrm>
                  <a:off x="7870620" y="4301021"/>
                  <a:ext cx="530225" cy="552594"/>
                </a:xfrm>
                <a:prstGeom prst="roundRect">
                  <a:avLst/>
                </a:prstGeom>
                <a:solidFill>
                  <a:srgbClr val="FEF1E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anchor="ctr"/>
                <a:lstStyle/>
                <a:p>
                  <a:pPr algn="ctr">
                    <a:defRPr/>
                  </a:pPr>
                  <a:r>
                    <a:rPr lang="en-US" altLang="ja-JP" sz="9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11</a:t>
                  </a:r>
                  <a:r>
                    <a:rPr lang="ja-JP" altLang="en-US" sz="9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年目</a:t>
                  </a:r>
                </a:p>
              </p:txBody>
            </p:sp>
            <p:sp>
              <p:nvSpPr>
                <p:cNvPr id="47" name="正方形/長方形 46"/>
                <p:cNvSpPr/>
                <p:nvPr/>
              </p:nvSpPr>
              <p:spPr bwMode="auto">
                <a:xfrm>
                  <a:off x="1756803" y="4262048"/>
                  <a:ext cx="3023059" cy="630470"/>
                </a:xfrm>
                <a:prstGeom prst="rect">
                  <a:avLst/>
                </a:prstGeom>
                <a:noFill/>
                <a:ln cmpd="dbl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lnSpc>
                      <a:spcPct val="105000"/>
                    </a:lnSpc>
                    <a:defRPr/>
                  </a:pPr>
                  <a:endParaRPr lang="ja-JP" altLang="en-US" sz="700" dirty="0">
                    <a:solidFill>
                      <a:schemeClr val="tx2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48" name="正方形/長方形 47"/>
                <p:cNvSpPr/>
                <p:nvPr/>
              </p:nvSpPr>
              <p:spPr bwMode="auto">
                <a:xfrm>
                  <a:off x="1178177" y="4262048"/>
                  <a:ext cx="535795" cy="625642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anchor="ctr"/>
                <a:lstStyle/>
                <a:p>
                  <a:pPr algn="ctr">
                    <a:defRPr/>
                  </a:pPr>
                  <a:r>
                    <a:rPr lang="ja-JP" altLang="en-US" sz="7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更新研修</a:t>
                  </a:r>
                  <a:endParaRPr lang="en-US" altLang="ja-JP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 algn="ctr">
                    <a:defRPr/>
                  </a:pPr>
                  <a:r>
                    <a:rPr lang="en-US" altLang="ja-JP" sz="7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1</a:t>
                  </a:r>
                  <a:r>
                    <a:rPr lang="ja-JP" altLang="en-US" sz="7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回目修了</a:t>
                  </a:r>
                  <a:endParaRPr lang="ja-JP" altLang="en-US" sz="8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49" name="正方形/長方形 48"/>
                <p:cNvSpPr/>
                <p:nvPr/>
              </p:nvSpPr>
              <p:spPr bwMode="auto">
                <a:xfrm>
                  <a:off x="4217730" y="4299773"/>
                  <a:ext cx="529200" cy="553843"/>
                </a:xfrm>
                <a:prstGeom prst="rect">
                  <a:avLst/>
                </a:prstGeom>
                <a:no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anchor="ctr"/>
                <a:lstStyle/>
                <a:p>
                  <a:pPr algn="ctr">
                    <a:defRPr/>
                  </a:pPr>
                  <a:r>
                    <a:rPr lang="ja-JP" altLang="en-US" sz="7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更新研修</a:t>
                  </a:r>
                  <a:endParaRPr lang="en-US" altLang="ja-JP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 algn="ctr">
                    <a:defRPr/>
                  </a:pPr>
                  <a:r>
                    <a:rPr lang="en-US" altLang="ja-JP" sz="7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2</a:t>
                  </a:r>
                  <a:r>
                    <a:rPr lang="ja-JP" altLang="en-US" sz="7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回目修了</a:t>
                  </a:r>
                </a:p>
              </p:txBody>
            </p:sp>
            <p:sp>
              <p:nvSpPr>
                <p:cNvPr id="50" name="正方形/長方形 49"/>
                <p:cNvSpPr/>
                <p:nvPr/>
              </p:nvSpPr>
              <p:spPr bwMode="auto">
                <a:xfrm>
                  <a:off x="4788678" y="4262048"/>
                  <a:ext cx="3024000" cy="630405"/>
                </a:xfrm>
                <a:prstGeom prst="rect">
                  <a:avLst/>
                </a:prstGeom>
                <a:noFill/>
                <a:ln cmpd="dbl"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lnSpc>
                      <a:spcPct val="105000"/>
                    </a:lnSpc>
                    <a:defRPr/>
                  </a:pPr>
                  <a:endParaRPr lang="ja-JP" altLang="en-US" sz="700" dirty="0">
                    <a:solidFill>
                      <a:schemeClr val="tx2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51" name="正方形/長方形 50"/>
                <p:cNvSpPr/>
                <p:nvPr/>
              </p:nvSpPr>
              <p:spPr bwMode="auto">
                <a:xfrm>
                  <a:off x="6020825" y="4299771"/>
                  <a:ext cx="529200" cy="553846"/>
                </a:xfrm>
                <a:prstGeom prst="rect">
                  <a:avLst/>
                </a:prstGeom>
                <a:no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anchor="ctr"/>
                <a:lstStyle/>
                <a:p>
                  <a:pPr algn="ctr">
                    <a:defRPr/>
                  </a:pPr>
                  <a:r>
                    <a:rPr lang="ja-JP" altLang="en-US" sz="7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更新研修</a:t>
                  </a:r>
                  <a:endParaRPr lang="en-US" altLang="ja-JP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 algn="ctr">
                    <a:defRPr/>
                  </a:pPr>
                  <a:r>
                    <a:rPr lang="en-US" altLang="ja-JP" sz="7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3</a:t>
                  </a:r>
                  <a:r>
                    <a:rPr lang="ja-JP" altLang="en-US" sz="7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回目修了</a:t>
                  </a:r>
                </a:p>
              </p:txBody>
            </p:sp>
            <p:sp>
              <p:nvSpPr>
                <p:cNvPr id="52" name="正方形/長方形 51"/>
                <p:cNvSpPr/>
                <p:nvPr/>
              </p:nvSpPr>
              <p:spPr bwMode="auto">
                <a:xfrm>
                  <a:off x="7824737" y="4262048"/>
                  <a:ext cx="595314" cy="630408"/>
                </a:xfrm>
                <a:prstGeom prst="rect">
                  <a:avLst/>
                </a:prstGeom>
                <a:noFill/>
                <a:ln cmpd="dbl"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lnSpc>
                      <a:spcPct val="105000"/>
                    </a:lnSpc>
                    <a:defRPr/>
                  </a:pPr>
                  <a:endParaRPr lang="ja-JP" altLang="en-US" sz="700" dirty="0">
                    <a:solidFill>
                      <a:schemeClr val="tx2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grpSp>
              <p:nvGrpSpPr>
                <p:cNvPr id="53" name="グループ化 105"/>
                <p:cNvGrpSpPr>
                  <a:grpSpLocks/>
                </p:cNvGrpSpPr>
                <p:nvPr/>
              </p:nvGrpSpPr>
              <p:grpSpPr bwMode="auto">
                <a:xfrm rot="18977787">
                  <a:off x="8169608" y="4203213"/>
                  <a:ext cx="610777" cy="727422"/>
                  <a:chOff x="8234947" y="2131873"/>
                  <a:chExt cx="229869" cy="204516"/>
                </a:xfrm>
              </p:grpSpPr>
              <p:cxnSp>
                <p:nvCxnSpPr>
                  <p:cNvPr id="74" name="曲線コネクタ 73"/>
                  <p:cNvCxnSpPr/>
                  <p:nvPr/>
                </p:nvCxnSpPr>
                <p:spPr>
                  <a:xfrm flipV="1">
                    <a:off x="8234947" y="2131873"/>
                    <a:ext cx="203735" cy="191277"/>
                  </a:xfrm>
                  <a:prstGeom prst="curvedConnector3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" name="曲線コネクタ 74"/>
                  <p:cNvCxnSpPr/>
                  <p:nvPr/>
                </p:nvCxnSpPr>
                <p:spPr>
                  <a:xfrm flipV="1">
                    <a:off x="8262276" y="2145928"/>
                    <a:ext cx="202540" cy="190461"/>
                  </a:xfrm>
                  <a:prstGeom prst="curvedConnector3">
                    <a:avLst>
                      <a:gd name="adj1" fmla="val 48360"/>
                    </a:avLst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55" name="テキスト ボックス 165"/>
                <p:cNvSpPr txBox="1">
                  <a:spLocks noChangeArrowheads="1"/>
                </p:cNvSpPr>
                <p:nvPr/>
              </p:nvSpPr>
              <p:spPr bwMode="auto">
                <a:xfrm>
                  <a:off x="1118005" y="3810681"/>
                  <a:ext cx="666176" cy="50066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anchor="ctr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ja-JP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R2</a:t>
                  </a:r>
                  <a:r>
                    <a:rPr lang="ja-JP" altLang="en-US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年度</a:t>
                  </a:r>
                  <a:endParaRPr lang="en-US" altLang="ja-JP" sz="80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ja-JP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(2020)</a:t>
                  </a:r>
                  <a:endParaRPr lang="ja-JP" altLang="en-US" sz="80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56" name="テキスト ボックス 166"/>
                <p:cNvSpPr txBox="1">
                  <a:spLocks noChangeArrowheads="1"/>
                </p:cNvSpPr>
                <p:nvPr/>
              </p:nvSpPr>
              <p:spPr bwMode="auto">
                <a:xfrm>
                  <a:off x="1725262" y="3806986"/>
                  <a:ext cx="663923" cy="50066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anchor="ctr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ja-JP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R3</a:t>
                  </a:r>
                  <a:r>
                    <a:rPr lang="ja-JP" altLang="en-US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年度</a:t>
                  </a:r>
                  <a:endParaRPr lang="en-US" altLang="ja-JP" sz="80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ja-JP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(2021)</a:t>
                  </a:r>
                  <a:endParaRPr lang="ja-JP" altLang="en-US" sz="80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57" name="テキスト ボックス 167"/>
                <p:cNvSpPr txBox="1">
                  <a:spLocks noChangeArrowheads="1"/>
                </p:cNvSpPr>
                <p:nvPr/>
              </p:nvSpPr>
              <p:spPr bwMode="auto">
                <a:xfrm>
                  <a:off x="2324406" y="3806986"/>
                  <a:ext cx="713917" cy="50066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anchor="ctr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ja-JP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R4</a:t>
                  </a:r>
                  <a:r>
                    <a:rPr lang="ja-JP" altLang="en-US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年度</a:t>
                  </a:r>
                  <a:endParaRPr lang="en-US" altLang="ja-JP" sz="80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ja-JP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(2022)</a:t>
                  </a:r>
                  <a:endPara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58" name="テキスト ボックス 168"/>
                <p:cNvSpPr txBox="1">
                  <a:spLocks noChangeArrowheads="1"/>
                </p:cNvSpPr>
                <p:nvPr/>
              </p:nvSpPr>
              <p:spPr bwMode="auto">
                <a:xfrm>
                  <a:off x="2937235" y="3806986"/>
                  <a:ext cx="665893" cy="50066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anchor="ctr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ja-JP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R5</a:t>
                  </a:r>
                  <a:r>
                    <a:rPr lang="ja-JP" altLang="en-US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年度</a:t>
                  </a:r>
                  <a:endParaRPr lang="en-US" altLang="ja-JP" sz="80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ja-JP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(2023)</a:t>
                  </a:r>
                  <a:endPara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59" name="テキスト ボックス 169"/>
                <p:cNvSpPr txBox="1">
                  <a:spLocks noChangeArrowheads="1"/>
                </p:cNvSpPr>
                <p:nvPr/>
              </p:nvSpPr>
              <p:spPr bwMode="auto">
                <a:xfrm>
                  <a:off x="3549023" y="3792956"/>
                  <a:ext cx="735523" cy="50066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anchor="ctr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ja-JP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R6</a:t>
                  </a:r>
                  <a:r>
                    <a:rPr lang="ja-JP" altLang="en-US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年度</a:t>
                  </a:r>
                  <a:endParaRPr lang="en-US" altLang="ja-JP" sz="80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ja-JP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(2024)</a:t>
                  </a:r>
                  <a:endPara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60" name="テキスト ボックス 170"/>
                <p:cNvSpPr txBox="1">
                  <a:spLocks noChangeArrowheads="1"/>
                </p:cNvSpPr>
                <p:nvPr/>
              </p:nvSpPr>
              <p:spPr bwMode="auto">
                <a:xfrm>
                  <a:off x="4141216" y="3791470"/>
                  <a:ext cx="727321" cy="50066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anchor="ctr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ja-JP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R7</a:t>
                  </a:r>
                  <a:r>
                    <a:rPr lang="ja-JP" altLang="en-US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年度</a:t>
                  </a:r>
                  <a:endParaRPr lang="en-US" altLang="ja-JP" sz="80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ja-JP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(2025)</a:t>
                  </a:r>
                  <a:endPara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61" name="テキスト ボックス 171"/>
                <p:cNvSpPr txBox="1">
                  <a:spLocks noChangeArrowheads="1"/>
                </p:cNvSpPr>
                <p:nvPr/>
              </p:nvSpPr>
              <p:spPr bwMode="auto">
                <a:xfrm>
                  <a:off x="4740286" y="3791470"/>
                  <a:ext cx="785625" cy="50066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anchor="ctr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ja-JP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R8</a:t>
                  </a:r>
                  <a:r>
                    <a:rPr lang="ja-JP" altLang="en-US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年度</a:t>
                  </a:r>
                  <a:endParaRPr lang="en-US" altLang="ja-JP" sz="80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ja-JP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(2026)</a:t>
                  </a:r>
                  <a:endPara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62" name="テキスト ボックス 172"/>
                <p:cNvSpPr txBox="1">
                  <a:spLocks noChangeArrowheads="1"/>
                </p:cNvSpPr>
                <p:nvPr/>
              </p:nvSpPr>
              <p:spPr bwMode="auto">
                <a:xfrm>
                  <a:off x="5325373" y="3791470"/>
                  <a:ext cx="773696" cy="50066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anchor="ctr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ja-JP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R9</a:t>
                  </a:r>
                  <a:r>
                    <a:rPr lang="ja-JP" altLang="en-US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年度</a:t>
                  </a:r>
                  <a:endParaRPr lang="en-US" altLang="ja-JP" sz="80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ja-JP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(2027)</a:t>
                  </a:r>
                  <a:endPara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63" name="テキスト ボックス 173"/>
                <p:cNvSpPr txBox="1">
                  <a:spLocks noChangeArrowheads="1"/>
                </p:cNvSpPr>
                <p:nvPr/>
              </p:nvSpPr>
              <p:spPr bwMode="auto">
                <a:xfrm>
                  <a:off x="5937198" y="3791470"/>
                  <a:ext cx="727023" cy="50066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anchor="ctr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ja-JP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R10</a:t>
                  </a:r>
                  <a:r>
                    <a:rPr lang="ja-JP" altLang="en-US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年度</a:t>
                  </a:r>
                  <a:endParaRPr lang="en-US" altLang="ja-JP" sz="80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ja-JP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(2028)</a:t>
                  </a:r>
                  <a:endPara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64" name="テキスト ボックス 174"/>
                <p:cNvSpPr txBox="1">
                  <a:spLocks noChangeArrowheads="1"/>
                </p:cNvSpPr>
                <p:nvPr/>
              </p:nvSpPr>
              <p:spPr bwMode="auto">
                <a:xfrm>
                  <a:off x="6546436" y="3791470"/>
                  <a:ext cx="746867" cy="50066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anchor="ctr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ja-JP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R11</a:t>
                  </a:r>
                  <a:r>
                    <a:rPr lang="ja-JP" altLang="en-US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年度</a:t>
                  </a:r>
                  <a:endParaRPr lang="en-US" altLang="ja-JP" sz="80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ja-JP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(2029)</a:t>
                  </a:r>
                  <a:endPara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65" name="テキスト ボックス 175"/>
                <p:cNvSpPr txBox="1">
                  <a:spLocks noChangeArrowheads="1"/>
                </p:cNvSpPr>
                <p:nvPr/>
              </p:nvSpPr>
              <p:spPr bwMode="auto">
                <a:xfrm>
                  <a:off x="7147921" y="3785285"/>
                  <a:ext cx="794896" cy="50066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anchor="ctr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ja-JP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R12</a:t>
                  </a:r>
                  <a:r>
                    <a:rPr lang="ja-JP" altLang="en-US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年度</a:t>
                  </a:r>
                  <a:endParaRPr lang="en-US" altLang="ja-JP" sz="80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ja-JP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(2030)</a:t>
                  </a:r>
                  <a:endPara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66" name="角丸四角形 65"/>
                <p:cNvSpPr/>
                <p:nvPr/>
              </p:nvSpPr>
              <p:spPr bwMode="auto">
                <a:xfrm>
                  <a:off x="1804427" y="4302099"/>
                  <a:ext cx="530225" cy="556044"/>
                </a:xfrm>
                <a:prstGeom prst="round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anchor="ctr"/>
                <a:lstStyle/>
                <a:p>
                  <a:pPr algn="ctr">
                    <a:defRPr/>
                  </a:pPr>
                  <a:r>
                    <a:rPr lang="ja-JP" altLang="en-US" sz="10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１年目</a:t>
                  </a:r>
                </a:p>
              </p:txBody>
            </p:sp>
            <p:sp>
              <p:nvSpPr>
                <p:cNvPr id="67" name="角丸四角形 66"/>
                <p:cNvSpPr/>
                <p:nvPr/>
              </p:nvSpPr>
              <p:spPr bwMode="auto">
                <a:xfrm>
                  <a:off x="2409267" y="4302099"/>
                  <a:ext cx="528637" cy="556044"/>
                </a:xfrm>
                <a:prstGeom prst="round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anchor="ctr"/>
                <a:lstStyle/>
                <a:p>
                  <a:pPr algn="ctr">
                    <a:defRPr/>
                  </a:pPr>
                  <a:r>
                    <a:rPr lang="ja-JP" altLang="en-US" sz="10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２年目</a:t>
                  </a:r>
                </a:p>
              </p:txBody>
            </p:sp>
            <p:sp>
              <p:nvSpPr>
                <p:cNvPr id="68" name="角丸四角形 67"/>
                <p:cNvSpPr/>
                <p:nvPr/>
              </p:nvSpPr>
              <p:spPr bwMode="auto">
                <a:xfrm>
                  <a:off x="3012166" y="4302099"/>
                  <a:ext cx="530225" cy="554150"/>
                </a:xfrm>
                <a:prstGeom prst="round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anchor="ctr"/>
                <a:lstStyle/>
                <a:p>
                  <a:pPr algn="ctr">
                    <a:defRPr/>
                  </a:pPr>
                  <a:r>
                    <a:rPr lang="ja-JP" altLang="en-US" sz="10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３年目</a:t>
                  </a:r>
                </a:p>
              </p:txBody>
            </p:sp>
            <p:sp>
              <p:nvSpPr>
                <p:cNvPr id="69" name="角丸四角形 68"/>
                <p:cNvSpPr/>
                <p:nvPr/>
              </p:nvSpPr>
              <p:spPr bwMode="auto">
                <a:xfrm>
                  <a:off x="3622416" y="4299774"/>
                  <a:ext cx="530225" cy="554522"/>
                </a:xfrm>
                <a:prstGeom prst="round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anchor="ctr"/>
                <a:lstStyle/>
                <a:p>
                  <a:pPr algn="ctr">
                    <a:defRPr/>
                  </a:pPr>
                  <a:r>
                    <a:rPr lang="ja-JP" altLang="en-US" sz="10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４年目</a:t>
                  </a:r>
                </a:p>
              </p:txBody>
            </p:sp>
            <p:sp>
              <p:nvSpPr>
                <p:cNvPr id="70" name="角丸四角形 69"/>
                <p:cNvSpPr/>
                <p:nvPr/>
              </p:nvSpPr>
              <p:spPr bwMode="auto">
                <a:xfrm>
                  <a:off x="4838140" y="4299772"/>
                  <a:ext cx="530225" cy="556502"/>
                </a:xfrm>
                <a:prstGeom prst="roundRect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anchor="ctr"/>
                <a:lstStyle/>
                <a:p>
                  <a:pPr algn="ctr">
                    <a:defRPr/>
                  </a:pPr>
                  <a:r>
                    <a:rPr lang="ja-JP" altLang="en-US" sz="10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６年目</a:t>
                  </a:r>
                </a:p>
              </p:txBody>
            </p:sp>
            <p:sp>
              <p:nvSpPr>
                <p:cNvPr id="71" name="角丸四角形 70"/>
                <p:cNvSpPr/>
                <p:nvPr/>
              </p:nvSpPr>
              <p:spPr bwMode="auto">
                <a:xfrm>
                  <a:off x="5426308" y="4299771"/>
                  <a:ext cx="530225" cy="560264"/>
                </a:xfrm>
                <a:prstGeom prst="roundRect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anchor="ctr"/>
                <a:lstStyle/>
                <a:p>
                  <a:pPr algn="ctr">
                    <a:defRPr/>
                  </a:pPr>
                  <a:r>
                    <a:rPr lang="ja-JP" altLang="en-US" sz="10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７年目</a:t>
                  </a:r>
                </a:p>
              </p:txBody>
            </p:sp>
            <p:sp>
              <p:nvSpPr>
                <p:cNvPr id="72" name="角丸四角形 71"/>
                <p:cNvSpPr/>
                <p:nvPr/>
              </p:nvSpPr>
              <p:spPr bwMode="auto">
                <a:xfrm>
                  <a:off x="6630005" y="4302099"/>
                  <a:ext cx="530225" cy="557936"/>
                </a:xfrm>
                <a:prstGeom prst="roundRect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anchor="ctr"/>
                <a:lstStyle/>
                <a:p>
                  <a:pPr algn="ctr">
                    <a:defRPr/>
                  </a:pPr>
                  <a:r>
                    <a:rPr lang="ja-JP" altLang="en-US" sz="10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９年目</a:t>
                  </a:r>
                </a:p>
              </p:txBody>
            </p:sp>
            <p:sp>
              <p:nvSpPr>
                <p:cNvPr id="73" name="角丸四角形 72"/>
                <p:cNvSpPr/>
                <p:nvPr/>
              </p:nvSpPr>
              <p:spPr bwMode="auto">
                <a:xfrm>
                  <a:off x="7225463" y="4302099"/>
                  <a:ext cx="530225" cy="563581"/>
                </a:xfrm>
                <a:prstGeom prst="roundRect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anchor="ctr"/>
                <a:lstStyle/>
                <a:p>
                  <a:pPr algn="ctr">
                    <a:defRPr/>
                  </a:pPr>
                  <a:r>
                    <a:rPr lang="en-US" altLang="ja-JP" sz="9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10</a:t>
                  </a:r>
                  <a:r>
                    <a:rPr lang="ja-JP" altLang="en-US" sz="9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年目</a:t>
                  </a:r>
                </a:p>
              </p:txBody>
            </p:sp>
          </p:grpSp>
          <p:sp>
            <p:nvSpPr>
              <p:cNvPr id="10" name="テキスト ボックス 9"/>
              <p:cNvSpPr txBox="1"/>
              <p:nvPr/>
            </p:nvSpPr>
            <p:spPr>
              <a:xfrm>
                <a:off x="341476" y="390571"/>
                <a:ext cx="5908421" cy="2790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600" dirty="0">
                    <a:solidFill>
                      <a:srgbClr val="FEA23C"/>
                    </a:solidFill>
                    <a:effectLst>
                      <a:outerShdw blurRad="50800" dist="50800" dir="5400000" algn="ctr" rotWithShape="0">
                        <a:srgbClr val="FEE9AC"/>
                      </a:outerShdw>
                    </a:effectLst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■更新研修は５年度毎に１回の受講が必要です</a:t>
                </a:r>
              </a:p>
            </p:txBody>
          </p:sp>
          <p:sp>
            <p:nvSpPr>
              <p:cNvPr id="11" name="テキスト ボックス 10"/>
              <p:cNvSpPr txBox="1"/>
              <p:nvPr/>
            </p:nvSpPr>
            <p:spPr>
              <a:xfrm>
                <a:off x="331277" y="1959322"/>
                <a:ext cx="6106580" cy="6499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600"/>
                  </a:lnSpc>
                  <a:defRPr/>
                </a:pPr>
                <a:r>
                  <a:rPr lang="ja-JP" altLang="en-US" sz="10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初回の更新研修を修了した翌年度を初年度として、以降５年度毎に１回更新研修を受講する必要があります。</a:t>
                </a:r>
                <a:endParaRPr lang="en-US" altLang="ja-JP" sz="100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>
                  <a:lnSpc>
                    <a:spcPts val="1600"/>
                  </a:lnSpc>
                  <a:defRPr/>
                </a:pPr>
                <a:r>
                  <a:rPr lang="ja-JP" altLang="en-US" sz="10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令和２年度に更新研修を修了した場合、令和３年度から７年度までの間に２回目の更新研修を修了する必要があります。令和７年度末までに更新研修を修了できなかった場合は、実践研修を修了しなければサービス管理責任者等として従事することができません。</a:t>
                </a:r>
              </a:p>
            </p:txBody>
          </p:sp>
          <p:sp>
            <p:nvSpPr>
              <p:cNvPr id="12" name="テキスト ボックス 11"/>
              <p:cNvSpPr txBox="1"/>
              <p:nvPr/>
            </p:nvSpPr>
            <p:spPr>
              <a:xfrm>
                <a:off x="359218" y="1008291"/>
                <a:ext cx="3318849" cy="1798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05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【</a:t>
                </a:r>
                <a:r>
                  <a:rPr kumimoji="1"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例：令和２年度に更新研修１回目を修了した場合</a:t>
                </a:r>
                <a:r>
                  <a:rPr kumimoji="1" lang="en-US" altLang="ja-JP" sz="105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】</a:t>
                </a:r>
                <a:endParaRPr kumimoji="1"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grpSp>
            <p:nvGrpSpPr>
              <p:cNvPr id="13" name="グループ化 12"/>
              <p:cNvGrpSpPr/>
              <p:nvPr/>
            </p:nvGrpSpPr>
            <p:grpSpPr>
              <a:xfrm>
                <a:off x="354107" y="3114344"/>
                <a:ext cx="6270573" cy="729753"/>
                <a:chOff x="1143113" y="3381521"/>
                <a:chExt cx="7616510" cy="1262273"/>
              </a:xfrm>
            </p:grpSpPr>
            <p:sp>
              <p:nvSpPr>
                <p:cNvPr id="16" name="角丸四角形 15"/>
                <p:cNvSpPr/>
                <p:nvPr/>
              </p:nvSpPr>
              <p:spPr bwMode="auto">
                <a:xfrm>
                  <a:off x="7900847" y="3974893"/>
                  <a:ext cx="530225" cy="630001"/>
                </a:xfrm>
                <a:prstGeom prst="roundRect">
                  <a:avLst/>
                </a:prstGeom>
                <a:solidFill>
                  <a:srgbClr val="FEF1E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anchor="ctr"/>
                <a:lstStyle/>
                <a:p>
                  <a:pPr algn="ctr">
                    <a:defRPr/>
                  </a:pPr>
                  <a:r>
                    <a:rPr lang="en-US" altLang="ja-JP" sz="9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11</a:t>
                  </a:r>
                  <a:r>
                    <a:rPr lang="ja-JP" altLang="en-US" sz="9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年目</a:t>
                  </a:r>
                </a:p>
              </p:txBody>
            </p:sp>
            <p:sp>
              <p:nvSpPr>
                <p:cNvPr id="17" name="正方形/長方形 16"/>
                <p:cNvSpPr/>
                <p:nvPr/>
              </p:nvSpPr>
              <p:spPr bwMode="auto">
                <a:xfrm>
                  <a:off x="1787028" y="3950408"/>
                  <a:ext cx="3023059" cy="693386"/>
                </a:xfrm>
                <a:prstGeom prst="rect">
                  <a:avLst/>
                </a:prstGeom>
                <a:noFill/>
                <a:ln cmpd="dbl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lnSpc>
                      <a:spcPct val="105000"/>
                    </a:lnSpc>
                    <a:defRPr/>
                  </a:pPr>
                  <a:endParaRPr lang="ja-JP" altLang="en-US" sz="700" dirty="0">
                    <a:solidFill>
                      <a:schemeClr val="tx2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18" name="正方形/長方形 17"/>
                <p:cNvSpPr/>
                <p:nvPr/>
              </p:nvSpPr>
              <p:spPr bwMode="auto">
                <a:xfrm>
                  <a:off x="1202022" y="3964189"/>
                  <a:ext cx="535795" cy="652769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anchor="ctr"/>
                <a:lstStyle/>
                <a:p>
                  <a:pPr algn="ctr">
                    <a:defRPr/>
                  </a:pPr>
                  <a:r>
                    <a:rPr lang="ja-JP" altLang="en-US" sz="8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実践研修</a:t>
                  </a:r>
                  <a:endParaRPr lang="en-US" altLang="ja-JP" sz="8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 algn="ctr">
                    <a:defRPr/>
                  </a:pPr>
                  <a:r>
                    <a:rPr lang="ja-JP" altLang="en-US" sz="8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修了</a:t>
                  </a:r>
                </a:p>
              </p:txBody>
            </p:sp>
            <p:sp>
              <p:nvSpPr>
                <p:cNvPr id="19" name="正方形/長方形 18"/>
                <p:cNvSpPr/>
                <p:nvPr/>
              </p:nvSpPr>
              <p:spPr bwMode="auto">
                <a:xfrm>
                  <a:off x="3638833" y="3980319"/>
                  <a:ext cx="529199" cy="630000"/>
                </a:xfrm>
                <a:prstGeom prst="rect">
                  <a:avLst/>
                </a:prstGeom>
                <a:no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anchor="ctr"/>
                <a:lstStyle/>
                <a:p>
                  <a:pPr algn="ctr">
                    <a:defRPr/>
                  </a:pPr>
                  <a:r>
                    <a:rPr lang="ja-JP" altLang="en-US" sz="7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更新研修</a:t>
                  </a:r>
                  <a:endParaRPr lang="en-US" altLang="ja-JP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 algn="ctr">
                    <a:defRPr/>
                  </a:pPr>
                  <a:r>
                    <a:rPr lang="en-US" altLang="ja-JP" sz="7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1</a:t>
                  </a:r>
                  <a:r>
                    <a:rPr lang="ja-JP" altLang="en-US" sz="7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回目修了</a:t>
                  </a:r>
                </a:p>
              </p:txBody>
            </p:sp>
            <p:sp>
              <p:nvSpPr>
                <p:cNvPr id="20" name="正方形/長方形 19"/>
                <p:cNvSpPr/>
                <p:nvPr/>
              </p:nvSpPr>
              <p:spPr bwMode="auto">
                <a:xfrm>
                  <a:off x="4818905" y="3948895"/>
                  <a:ext cx="3024001" cy="694836"/>
                </a:xfrm>
                <a:prstGeom prst="rect">
                  <a:avLst/>
                </a:prstGeom>
                <a:noFill/>
                <a:ln cmpd="dbl"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lnSpc>
                      <a:spcPct val="105000"/>
                    </a:lnSpc>
                    <a:defRPr/>
                  </a:pPr>
                  <a:endParaRPr lang="ja-JP" altLang="en-US" sz="700" dirty="0">
                    <a:solidFill>
                      <a:schemeClr val="tx2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21" name="正方形/長方形 20"/>
                <p:cNvSpPr/>
                <p:nvPr/>
              </p:nvSpPr>
              <p:spPr bwMode="auto">
                <a:xfrm>
                  <a:off x="6051051" y="3974894"/>
                  <a:ext cx="529199" cy="630000"/>
                </a:xfrm>
                <a:prstGeom prst="rect">
                  <a:avLst/>
                </a:prstGeom>
                <a:no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anchor="ctr"/>
                <a:lstStyle/>
                <a:p>
                  <a:pPr algn="ctr">
                    <a:defRPr/>
                  </a:pPr>
                  <a:r>
                    <a:rPr lang="ja-JP" altLang="en-US" sz="7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更新研修</a:t>
                  </a:r>
                  <a:endParaRPr lang="en-US" altLang="ja-JP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 algn="ctr">
                    <a:defRPr/>
                  </a:pPr>
                  <a:r>
                    <a:rPr lang="en-US" altLang="ja-JP" sz="7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2</a:t>
                  </a:r>
                  <a:r>
                    <a:rPr lang="ja-JP" altLang="en-US" sz="7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回目修了</a:t>
                  </a:r>
                </a:p>
              </p:txBody>
            </p:sp>
            <p:sp>
              <p:nvSpPr>
                <p:cNvPr id="22" name="正方形/長方形 21"/>
                <p:cNvSpPr/>
                <p:nvPr/>
              </p:nvSpPr>
              <p:spPr bwMode="auto">
                <a:xfrm>
                  <a:off x="7854964" y="3948895"/>
                  <a:ext cx="595314" cy="694836"/>
                </a:xfrm>
                <a:prstGeom prst="rect">
                  <a:avLst/>
                </a:prstGeom>
                <a:noFill/>
                <a:ln cmpd="dbl"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lnSpc>
                      <a:spcPct val="105000"/>
                    </a:lnSpc>
                    <a:defRPr/>
                  </a:pPr>
                  <a:endParaRPr lang="ja-JP" altLang="en-US" sz="700" dirty="0">
                    <a:solidFill>
                      <a:schemeClr val="tx2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grpSp>
              <p:nvGrpSpPr>
                <p:cNvPr id="23" name="グループ化 105"/>
                <p:cNvGrpSpPr>
                  <a:grpSpLocks/>
                </p:cNvGrpSpPr>
                <p:nvPr/>
              </p:nvGrpSpPr>
              <p:grpSpPr bwMode="auto">
                <a:xfrm rot="18977787">
                  <a:off x="8135661" y="3892767"/>
                  <a:ext cx="623962" cy="727752"/>
                  <a:chOff x="8305699" y="2063450"/>
                  <a:chExt cx="234831" cy="204609"/>
                </a:xfrm>
              </p:grpSpPr>
              <p:cxnSp>
                <p:nvCxnSpPr>
                  <p:cNvPr id="44" name="曲線コネクタ 43"/>
                  <p:cNvCxnSpPr/>
                  <p:nvPr/>
                </p:nvCxnSpPr>
                <p:spPr>
                  <a:xfrm flipV="1">
                    <a:off x="8305699" y="2063450"/>
                    <a:ext cx="203735" cy="191277"/>
                  </a:xfrm>
                  <a:prstGeom prst="curvedConnector3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" name="曲線コネクタ 44"/>
                  <p:cNvCxnSpPr/>
                  <p:nvPr/>
                </p:nvCxnSpPr>
                <p:spPr>
                  <a:xfrm flipV="1">
                    <a:off x="8337990" y="2077598"/>
                    <a:ext cx="202540" cy="190461"/>
                  </a:xfrm>
                  <a:prstGeom prst="curvedConnector3">
                    <a:avLst>
                      <a:gd name="adj1" fmla="val 48360"/>
                    </a:avLst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4" name="テキスト ボックス 164"/>
                <p:cNvSpPr txBox="1">
                  <a:spLocks noChangeArrowheads="1"/>
                </p:cNvSpPr>
                <p:nvPr/>
              </p:nvSpPr>
              <p:spPr bwMode="auto">
                <a:xfrm>
                  <a:off x="1143113" y="3417003"/>
                  <a:ext cx="695057" cy="58560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anchor="ctr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ja-JP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R3</a:t>
                  </a:r>
                  <a:r>
                    <a:rPr lang="ja-JP" altLang="en-US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年度</a:t>
                  </a:r>
                  <a:endParaRPr lang="en-US" altLang="ja-JP" sz="80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ja-JP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(2021)</a:t>
                  </a:r>
                  <a:endParaRPr lang="ja-JP" altLang="en-US" sz="80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25" name="テキスト ボックス 165"/>
                <p:cNvSpPr txBox="1">
                  <a:spLocks noChangeArrowheads="1"/>
                </p:cNvSpPr>
                <p:nvPr/>
              </p:nvSpPr>
              <p:spPr bwMode="auto">
                <a:xfrm>
                  <a:off x="1728497" y="3403221"/>
                  <a:ext cx="666176" cy="58560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anchor="ctr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ja-JP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R4</a:t>
                  </a:r>
                  <a:r>
                    <a:rPr lang="ja-JP" altLang="en-US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年度</a:t>
                  </a:r>
                  <a:endParaRPr lang="en-US" altLang="ja-JP" sz="80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ja-JP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(2022)</a:t>
                  </a:r>
                  <a:endParaRPr lang="ja-JP" altLang="en-US" sz="80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26" name="テキスト ボックス 166"/>
                <p:cNvSpPr txBox="1">
                  <a:spLocks noChangeArrowheads="1"/>
                </p:cNvSpPr>
                <p:nvPr/>
              </p:nvSpPr>
              <p:spPr bwMode="auto">
                <a:xfrm>
                  <a:off x="2360335" y="3403221"/>
                  <a:ext cx="663922" cy="58560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anchor="ctr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ja-JP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R5</a:t>
                  </a:r>
                  <a:r>
                    <a:rPr lang="ja-JP" altLang="en-US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年度</a:t>
                  </a:r>
                  <a:endParaRPr lang="en-US" altLang="ja-JP" sz="80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ja-JP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(2023)</a:t>
                  </a:r>
                  <a:endParaRPr lang="ja-JP" altLang="en-US" sz="80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27" name="テキスト ボックス 167"/>
                <p:cNvSpPr txBox="1">
                  <a:spLocks noChangeArrowheads="1"/>
                </p:cNvSpPr>
                <p:nvPr/>
              </p:nvSpPr>
              <p:spPr bwMode="auto">
                <a:xfrm>
                  <a:off x="2959479" y="3403221"/>
                  <a:ext cx="713916" cy="58560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anchor="ctr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ja-JP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R6</a:t>
                  </a:r>
                  <a:r>
                    <a:rPr lang="ja-JP" altLang="en-US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年度</a:t>
                  </a:r>
                  <a:endParaRPr lang="en-US" altLang="ja-JP" sz="80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ja-JP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(2024)</a:t>
                  </a:r>
                  <a:endPara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28" name="テキスト ボックス 168"/>
                <p:cNvSpPr txBox="1">
                  <a:spLocks noChangeArrowheads="1"/>
                </p:cNvSpPr>
                <p:nvPr/>
              </p:nvSpPr>
              <p:spPr bwMode="auto">
                <a:xfrm>
                  <a:off x="3572308" y="3403221"/>
                  <a:ext cx="665893" cy="58560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anchor="ctr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ja-JP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R7</a:t>
                  </a:r>
                  <a:r>
                    <a:rPr lang="ja-JP" altLang="en-US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年度</a:t>
                  </a:r>
                  <a:endParaRPr lang="en-US" altLang="ja-JP" sz="80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ja-JP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(2025)</a:t>
                  </a:r>
                  <a:endPara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29" name="テキスト ボックス 169"/>
                <p:cNvSpPr txBox="1">
                  <a:spLocks noChangeArrowheads="1"/>
                </p:cNvSpPr>
                <p:nvPr/>
              </p:nvSpPr>
              <p:spPr bwMode="auto">
                <a:xfrm>
                  <a:off x="4184096" y="3389192"/>
                  <a:ext cx="735522" cy="58560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anchor="ctr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ja-JP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R8</a:t>
                  </a:r>
                  <a:r>
                    <a:rPr lang="ja-JP" altLang="en-US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年度</a:t>
                  </a:r>
                  <a:endParaRPr lang="en-US" altLang="ja-JP" sz="80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ja-JP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(2026)</a:t>
                  </a:r>
                  <a:endPara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30" name="テキスト ボックス 170"/>
                <p:cNvSpPr txBox="1">
                  <a:spLocks noChangeArrowheads="1"/>
                </p:cNvSpPr>
                <p:nvPr/>
              </p:nvSpPr>
              <p:spPr bwMode="auto">
                <a:xfrm>
                  <a:off x="4776289" y="3387708"/>
                  <a:ext cx="727321" cy="58560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anchor="ctr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ja-JP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R9</a:t>
                  </a:r>
                  <a:r>
                    <a:rPr lang="ja-JP" altLang="en-US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年度</a:t>
                  </a:r>
                  <a:endParaRPr lang="en-US" altLang="ja-JP" sz="80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ja-JP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(2027)</a:t>
                  </a:r>
                  <a:endPara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31" name="テキスト ボックス 171"/>
                <p:cNvSpPr txBox="1">
                  <a:spLocks noChangeArrowheads="1"/>
                </p:cNvSpPr>
                <p:nvPr/>
              </p:nvSpPr>
              <p:spPr bwMode="auto">
                <a:xfrm>
                  <a:off x="5375358" y="3387708"/>
                  <a:ext cx="785625" cy="58560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anchor="ctr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ja-JP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R10</a:t>
                  </a:r>
                  <a:r>
                    <a:rPr lang="ja-JP" altLang="en-US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年度</a:t>
                  </a:r>
                  <a:endParaRPr lang="en-US" altLang="ja-JP" sz="80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ja-JP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(2028)</a:t>
                  </a:r>
                  <a:endPara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32" name="テキスト ボックス 172"/>
                <p:cNvSpPr txBox="1">
                  <a:spLocks noChangeArrowheads="1"/>
                </p:cNvSpPr>
                <p:nvPr/>
              </p:nvSpPr>
              <p:spPr bwMode="auto">
                <a:xfrm>
                  <a:off x="5960446" y="3387708"/>
                  <a:ext cx="773695" cy="58560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anchor="ctr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ja-JP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R11</a:t>
                  </a:r>
                  <a:r>
                    <a:rPr lang="ja-JP" altLang="en-US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年度</a:t>
                  </a:r>
                  <a:endParaRPr lang="en-US" altLang="ja-JP" sz="80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ja-JP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(2029)</a:t>
                  </a:r>
                  <a:endPara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33" name="テキスト ボックス 173"/>
                <p:cNvSpPr txBox="1">
                  <a:spLocks noChangeArrowheads="1"/>
                </p:cNvSpPr>
                <p:nvPr/>
              </p:nvSpPr>
              <p:spPr bwMode="auto">
                <a:xfrm>
                  <a:off x="6572270" y="3387708"/>
                  <a:ext cx="727022" cy="58560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anchor="ctr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ja-JP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R12</a:t>
                  </a:r>
                  <a:r>
                    <a:rPr lang="ja-JP" altLang="en-US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年度</a:t>
                  </a:r>
                  <a:endParaRPr lang="en-US" altLang="ja-JP" sz="80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ja-JP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(2030)</a:t>
                  </a:r>
                  <a:endPara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34" name="テキスト ボックス 174"/>
                <p:cNvSpPr txBox="1">
                  <a:spLocks noChangeArrowheads="1"/>
                </p:cNvSpPr>
                <p:nvPr/>
              </p:nvSpPr>
              <p:spPr bwMode="auto">
                <a:xfrm>
                  <a:off x="7181509" y="3387708"/>
                  <a:ext cx="746867" cy="58560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anchor="ctr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ja-JP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R13</a:t>
                  </a:r>
                  <a:r>
                    <a:rPr lang="ja-JP" altLang="en-US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年度</a:t>
                  </a:r>
                  <a:endParaRPr lang="en-US" altLang="ja-JP" sz="80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ja-JP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(2031)</a:t>
                  </a:r>
                  <a:endPara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35" name="テキスト ボックス 175"/>
                <p:cNvSpPr txBox="1">
                  <a:spLocks noChangeArrowheads="1"/>
                </p:cNvSpPr>
                <p:nvPr/>
              </p:nvSpPr>
              <p:spPr bwMode="auto">
                <a:xfrm>
                  <a:off x="7782994" y="3381521"/>
                  <a:ext cx="794895" cy="58560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anchor="ctr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50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ja-JP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R14</a:t>
                  </a:r>
                  <a:r>
                    <a:rPr lang="ja-JP" altLang="en-US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年度</a:t>
                  </a:r>
                  <a:endParaRPr lang="en-US" altLang="ja-JP" sz="80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ja-JP" sz="8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(2032)</a:t>
                  </a:r>
                  <a:endPara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36" name="角丸四角形 35"/>
                <p:cNvSpPr/>
                <p:nvPr/>
              </p:nvSpPr>
              <p:spPr bwMode="auto">
                <a:xfrm>
                  <a:off x="1834654" y="3979420"/>
                  <a:ext cx="530225" cy="630000"/>
                </a:xfrm>
                <a:prstGeom prst="round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anchor="ctr"/>
                <a:lstStyle/>
                <a:p>
                  <a:pPr algn="ctr">
                    <a:defRPr/>
                  </a:pPr>
                  <a:r>
                    <a:rPr lang="ja-JP" altLang="en-US" sz="10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１年目</a:t>
                  </a:r>
                </a:p>
              </p:txBody>
            </p:sp>
            <p:sp>
              <p:nvSpPr>
                <p:cNvPr id="37" name="角丸四角形 36"/>
                <p:cNvSpPr/>
                <p:nvPr/>
              </p:nvSpPr>
              <p:spPr bwMode="auto">
                <a:xfrm>
                  <a:off x="2439492" y="3979420"/>
                  <a:ext cx="528637" cy="630000"/>
                </a:xfrm>
                <a:prstGeom prst="round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anchor="ctr"/>
                <a:lstStyle/>
                <a:p>
                  <a:pPr algn="ctr">
                    <a:defRPr/>
                  </a:pPr>
                  <a:r>
                    <a:rPr lang="ja-JP" altLang="en-US" sz="10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２年目</a:t>
                  </a:r>
                </a:p>
              </p:txBody>
            </p:sp>
            <p:sp>
              <p:nvSpPr>
                <p:cNvPr id="38" name="角丸四角形 37"/>
                <p:cNvSpPr/>
                <p:nvPr/>
              </p:nvSpPr>
              <p:spPr bwMode="auto">
                <a:xfrm>
                  <a:off x="4230494" y="3975575"/>
                  <a:ext cx="530225" cy="639491"/>
                </a:xfrm>
                <a:prstGeom prst="round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anchor="ctr"/>
                <a:lstStyle/>
                <a:p>
                  <a:pPr algn="ctr">
                    <a:defRPr/>
                  </a:pPr>
                  <a:r>
                    <a:rPr lang="ja-JP" altLang="en-US" sz="10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５年目</a:t>
                  </a:r>
                </a:p>
              </p:txBody>
            </p:sp>
            <p:sp>
              <p:nvSpPr>
                <p:cNvPr id="39" name="角丸四角形 38"/>
                <p:cNvSpPr/>
                <p:nvPr/>
              </p:nvSpPr>
              <p:spPr bwMode="auto">
                <a:xfrm>
                  <a:off x="3039447" y="3983473"/>
                  <a:ext cx="530225" cy="630000"/>
                </a:xfrm>
                <a:prstGeom prst="round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anchor="ctr"/>
                <a:lstStyle/>
                <a:p>
                  <a:pPr algn="ctr">
                    <a:defRPr/>
                  </a:pPr>
                  <a:r>
                    <a:rPr lang="ja-JP" altLang="en-US" sz="10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３年目</a:t>
                  </a:r>
                </a:p>
              </p:txBody>
            </p:sp>
            <p:sp>
              <p:nvSpPr>
                <p:cNvPr id="40" name="角丸四角形 39"/>
                <p:cNvSpPr/>
                <p:nvPr/>
              </p:nvSpPr>
              <p:spPr bwMode="auto">
                <a:xfrm>
                  <a:off x="4868366" y="3977551"/>
                  <a:ext cx="530225" cy="630000"/>
                </a:xfrm>
                <a:prstGeom prst="roundRect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anchor="ctr"/>
                <a:lstStyle/>
                <a:p>
                  <a:pPr algn="ctr">
                    <a:defRPr/>
                  </a:pPr>
                  <a:r>
                    <a:rPr lang="ja-JP" altLang="en-US" sz="10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６年目</a:t>
                  </a:r>
                </a:p>
              </p:txBody>
            </p:sp>
            <p:sp>
              <p:nvSpPr>
                <p:cNvPr id="41" name="角丸四角形 40"/>
                <p:cNvSpPr/>
                <p:nvPr/>
              </p:nvSpPr>
              <p:spPr bwMode="auto">
                <a:xfrm>
                  <a:off x="5456534" y="3981313"/>
                  <a:ext cx="530225" cy="630000"/>
                </a:xfrm>
                <a:prstGeom prst="roundRect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anchor="ctr"/>
                <a:lstStyle/>
                <a:p>
                  <a:pPr algn="ctr">
                    <a:defRPr/>
                  </a:pPr>
                  <a:r>
                    <a:rPr lang="ja-JP" altLang="en-US" sz="10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７年目</a:t>
                  </a:r>
                </a:p>
              </p:txBody>
            </p:sp>
            <p:sp>
              <p:nvSpPr>
                <p:cNvPr id="42" name="角丸四角形 41"/>
                <p:cNvSpPr/>
                <p:nvPr/>
              </p:nvSpPr>
              <p:spPr bwMode="auto">
                <a:xfrm>
                  <a:off x="6660231" y="3981313"/>
                  <a:ext cx="530225" cy="630000"/>
                </a:xfrm>
                <a:prstGeom prst="roundRect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anchor="ctr"/>
                <a:lstStyle/>
                <a:p>
                  <a:pPr algn="ctr">
                    <a:defRPr/>
                  </a:pPr>
                  <a:r>
                    <a:rPr lang="ja-JP" altLang="en-US" sz="10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９年目</a:t>
                  </a:r>
                </a:p>
              </p:txBody>
            </p:sp>
            <p:sp>
              <p:nvSpPr>
                <p:cNvPr id="43" name="角丸四角形 42"/>
                <p:cNvSpPr/>
                <p:nvPr/>
              </p:nvSpPr>
              <p:spPr bwMode="auto">
                <a:xfrm>
                  <a:off x="7255689" y="3986958"/>
                  <a:ext cx="530226" cy="630000"/>
                </a:xfrm>
                <a:prstGeom prst="roundRect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anchor="ctr"/>
                <a:lstStyle/>
                <a:p>
                  <a:pPr algn="ctr">
                    <a:defRPr/>
                  </a:pPr>
                  <a:r>
                    <a:rPr lang="en-US" altLang="ja-JP" sz="9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10</a:t>
                  </a:r>
                  <a:r>
                    <a:rPr lang="ja-JP" altLang="en-US" sz="9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年目</a:t>
                  </a:r>
                </a:p>
              </p:txBody>
            </p:sp>
          </p:grpSp>
          <p:sp>
            <p:nvSpPr>
              <p:cNvPr id="14" name="テキスト ボックス 13"/>
              <p:cNvSpPr txBox="1"/>
              <p:nvPr/>
            </p:nvSpPr>
            <p:spPr>
              <a:xfrm>
                <a:off x="330642" y="2915207"/>
                <a:ext cx="2749471" cy="1807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【</a:t>
                </a:r>
                <a:r>
                  <a:rPr kumimoji="1"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例：令和３年度に実践研修を修了した場合</a:t>
                </a:r>
                <a:r>
                  <a:rPr kumimoji="1" lang="en-US" altLang="ja-JP" sz="105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】</a:t>
                </a:r>
                <a:endParaRPr kumimoji="1"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15" name="テキスト ボックス 14"/>
              <p:cNvSpPr txBox="1"/>
              <p:nvPr/>
            </p:nvSpPr>
            <p:spPr>
              <a:xfrm>
                <a:off x="338341" y="3915715"/>
                <a:ext cx="6031659" cy="6499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600"/>
                  </a:lnSpc>
                  <a:defRPr/>
                </a:pPr>
                <a:r>
                  <a:rPr lang="ja-JP" altLang="en-US" sz="10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実践研修を修了した翌年度を初年度として、以降５年度毎に１回更新研修を受講する必要があります。</a:t>
                </a:r>
                <a:endParaRPr lang="en-US" altLang="ja-JP" sz="100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>
                  <a:lnSpc>
                    <a:spcPts val="1600"/>
                  </a:lnSpc>
                  <a:defRPr/>
                </a:pPr>
                <a:r>
                  <a:rPr lang="ja-JP" altLang="en-US" sz="10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令和３年度に更新研修を修了した場合、令和４年度から８年度までの間に１回目の更新研修を修了する必要があります。令和８年度までに更新研修を修了できなかった場合は、改めて実践研修を修了しなければサービス管理責任者等として従事することができません。</a:t>
                </a:r>
              </a:p>
            </p:txBody>
          </p:sp>
        </p:grpSp>
        <p:sp>
          <p:nvSpPr>
            <p:cNvPr id="77" name="テキスト ボックス 175"/>
            <p:cNvSpPr txBox="1">
              <a:spLocks noChangeArrowheads="1"/>
            </p:cNvSpPr>
            <p:nvPr/>
          </p:nvSpPr>
          <p:spPr bwMode="auto">
            <a:xfrm>
              <a:off x="5830622" y="1418145"/>
              <a:ext cx="643481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ja-JP" sz="8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R13</a:t>
              </a: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年度</a:t>
              </a:r>
              <a:endPara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ja-JP" sz="8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(2031)</a:t>
              </a:r>
              <a:endPara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78" name="テキスト ボックス 77"/>
          <p:cNvSpPr txBox="1"/>
          <p:nvPr/>
        </p:nvSpPr>
        <p:spPr>
          <a:xfrm>
            <a:off x="382863" y="703680"/>
            <a:ext cx="620023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○平成</a:t>
            </a:r>
            <a:r>
              <a:rPr kumimoji="1" lang="en-US" altLang="ja-JP" sz="105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31</a:t>
            </a:r>
            <a:r>
              <a:rPr kumimoji="1" lang="ja-JP" altLang="en-US" sz="105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105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05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05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31</a:t>
            </a:r>
            <a:r>
              <a:rPr kumimoji="1" lang="ja-JP" altLang="en-US" sz="105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日までにサービス管理責任者等としての従事要件を満たしていた方で、</a:t>
            </a:r>
            <a:r>
              <a:rPr kumimoji="1" lang="ja-JP" altLang="en-US" sz="11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令和５年度末までに　</a:t>
            </a:r>
            <a:endParaRPr kumimoji="1" lang="en-US" altLang="ja-JP" sz="110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更新研修１回目を修了した方の場合</a:t>
            </a:r>
            <a:endParaRPr kumimoji="1" lang="ja-JP" altLang="en-US" sz="105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335783" y="3563856"/>
            <a:ext cx="62002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○令和３年度以降に実践研修を修了した方の場合</a:t>
            </a:r>
          </a:p>
        </p:txBody>
      </p:sp>
    </p:spTree>
    <p:extLst>
      <p:ext uri="{BB962C8B-B14F-4D97-AF65-F5344CB8AC3E}">
        <p14:creationId xmlns:p14="http://schemas.microsoft.com/office/powerpoint/2010/main" val="4178432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1085</Words>
  <Application>Microsoft Office PowerPoint</Application>
  <PresentationFormat>A4 210 x 297 mm</PresentationFormat>
  <Paragraphs>136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Meiryo UI</vt:lpstr>
      <vt:lpstr>ＭＳ Ｐゴシック</vt:lpstr>
      <vt:lpstr>游ゴシック</vt:lpstr>
      <vt:lpstr>Arial</vt:lpstr>
      <vt:lpstr>Calibri</vt:lpstr>
      <vt:lpstr>Calibri Light</vt:lpstr>
      <vt:lpstr>Office テーマ</vt:lpstr>
      <vt:lpstr>サービス管理責任者等更新研修のご案内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2025-03-21T15:47:30Z</dcterms:created>
  <dcterms:modified xsi:type="dcterms:W3CDTF">2025-03-24T00:34:46Z</dcterms:modified>
</cp:coreProperties>
</file>