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7" r:id="rId2"/>
    <p:sldId id="262" r:id="rId3"/>
    <p:sldId id="261" r:id="rId4"/>
    <p:sldId id="259" r:id="rId5"/>
  </p:sldIdLst>
  <p:sldSz cx="9144000" cy="6858000" type="screen4x3"/>
  <p:notesSz cx="6770688" cy="9902825"/>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33700" cy="495300"/>
          </a:xfrm>
          <a:prstGeom prst="rect">
            <a:avLst/>
          </a:prstGeom>
        </p:spPr>
        <p:txBody>
          <a:bodyPr vert="horz" lIns="91028" tIns="45513" rIns="91028" bIns="45513"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35400" y="0"/>
            <a:ext cx="2933700" cy="495300"/>
          </a:xfrm>
          <a:prstGeom prst="rect">
            <a:avLst/>
          </a:prstGeom>
        </p:spPr>
        <p:txBody>
          <a:bodyPr vert="horz" lIns="91028" tIns="45513" rIns="91028" bIns="45513" rtlCol="0"/>
          <a:lstStyle>
            <a:lvl1pPr algn="r" eaLnBrk="1" fontAlgn="auto" hangingPunct="1">
              <a:spcBef>
                <a:spcPts val="0"/>
              </a:spcBef>
              <a:spcAft>
                <a:spcPts val="0"/>
              </a:spcAft>
              <a:defRPr sz="1200">
                <a:latin typeface="+mn-lt"/>
                <a:ea typeface="+mn-ea"/>
              </a:defRPr>
            </a:lvl1pPr>
          </a:lstStyle>
          <a:p>
            <a:pPr>
              <a:defRPr/>
            </a:pPr>
            <a:fld id="{073E69F1-E4E2-4561-B9CC-D8435E418CB1}" type="datetimeFigureOut">
              <a:rPr lang="ja-JP" altLang="en-US"/>
              <a:pPr>
                <a:defRPr/>
              </a:pPr>
              <a:t>2021/2/12</a:t>
            </a:fld>
            <a:endParaRPr lang="ja-JP" altLang="en-US"/>
          </a:p>
        </p:txBody>
      </p:sp>
      <p:sp>
        <p:nvSpPr>
          <p:cNvPr id="4" name="フッター プレースホルダー 3"/>
          <p:cNvSpPr>
            <a:spLocks noGrp="1"/>
          </p:cNvSpPr>
          <p:nvPr>
            <p:ph type="ftr" sz="quarter" idx="2"/>
          </p:nvPr>
        </p:nvSpPr>
        <p:spPr>
          <a:xfrm>
            <a:off x="0" y="9405938"/>
            <a:ext cx="2933700" cy="495300"/>
          </a:xfrm>
          <a:prstGeom prst="rect">
            <a:avLst/>
          </a:prstGeom>
        </p:spPr>
        <p:txBody>
          <a:bodyPr vert="horz" lIns="91028" tIns="45513" rIns="91028" bIns="45513"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35400" y="9405938"/>
            <a:ext cx="2933700" cy="495300"/>
          </a:xfrm>
          <a:prstGeom prst="rect">
            <a:avLst/>
          </a:prstGeom>
        </p:spPr>
        <p:txBody>
          <a:bodyPr vert="horz" wrap="square" lIns="91028" tIns="45513" rIns="91028" bIns="45513" numCol="1" anchor="b" anchorCtr="0" compatLnSpc="1">
            <a:prstTxWarp prst="textNoShape">
              <a:avLst/>
            </a:prstTxWarp>
          </a:bodyPr>
          <a:lstStyle>
            <a:lvl1pPr algn="r" eaLnBrk="1" hangingPunct="1">
              <a:defRPr sz="1200"/>
            </a:lvl1pPr>
          </a:lstStyle>
          <a:p>
            <a:pPr>
              <a:defRPr/>
            </a:pPr>
            <a:fld id="{5B73DFA0-6E5A-48E9-A3AC-DE188AA2E85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33700" cy="495300"/>
          </a:xfrm>
          <a:prstGeom prst="rect">
            <a:avLst/>
          </a:prstGeom>
        </p:spPr>
        <p:txBody>
          <a:bodyPr vert="horz" lIns="91028" tIns="45513" rIns="91028" bIns="45513"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35400" y="0"/>
            <a:ext cx="2933700" cy="495300"/>
          </a:xfrm>
          <a:prstGeom prst="rect">
            <a:avLst/>
          </a:prstGeom>
        </p:spPr>
        <p:txBody>
          <a:bodyPr vert="horz" lIns="91028" tIns="45513" rIns="91028" bIns="45513" rtlCol="0"/>
          <a:lstStyle>
            <a:lvl1pPr algn="r" eaLnBrk="1" fontAlgn="auto" hangingPunct="1">
              <a:spcBef>
                <a:spcPts val="0"/>
              </a:spcBef>
              <a:spcAft>
                <a:spcPts val="0"/>
              </a:spcAft>
              <a:defRPr sz="1200">
                <a:latin typeface="+mn-lt"/>
                <a:ea typeface="+mn-ea"/>
              </a:defRPr>
            </a:lvl1pPr>
          </a:lstStyle>
          <a:p>
            <a:pPr>
              <a:defRPr/>
            </a:pPr>
            <a:fld id="{F97E1F9C-B278-4921-8626-D9C1AAA3BB4C}" type="datetimeFigureOut">
              <a:rPr lang="ja-JP" altLang="en-US"/>
              <a:pPr>
                <a:defRPr/>
              </a:pPr>
              <a:t>2021/2/12</a:t>
            </a:fld>
            <a:endParaRPr lang="ja-JP" altLang="en-US"/>
          </a:p>
        </p:txBody>
      </p:sp>
      <p:sp>
        <p:nvSpPr>
          <p:cNvPr id="4" name="スライド イメージ プレースホルダー 3"/>
          <p:cNvSpPr>
            <a:spLocks noGrp="1" noRot="1" noChangeAspect="1"/>
          </p:cNvSpPr>
          <p:nvPr>
            <p:ph type="sldImg" idx="2"/>
          </p:nvPr>
        </p:nvSpPr>
        <p:spPr>
          <a:xfrm>
            <a:off x="911225" y="742950"/>
            <a:ext cx="4948238" cy="3713163"/>
          </a:xfrm>
          <a:prstGeom prst="rect">
            <a:avLst/>
          </a:prstGeom>
          <a:noFill/>
          <a:ln w="12700">
            <a:solidFill>
              <a:prstClr val="black"/>
            </a:solidFill>
          </a:ln>
        </p:spPr>
        <p:txBody>
          <a:bodyPr vert="horz" lIns="91028" tIns="45513" rIns="91028" bIns="45513" rtlCol="0" anchor="ctr"/>
          <a:lstStyle/>
          <a:p>
            <a:pPr lvl="0"/>
            <a:endParaRPr lang="ja-JP" altLang="en-US" noProof="0"/>
          </a:p>
        </p:txBody>
      </p:sp>
      <p:sp>
        <p:nvSpPr>
          <p:cNvPr id="5" name="ノート プレースホルダー 4"/>
          <p:cNvSpPr>
            <a:spLocks noGrp="1"/>
          </p:cNvSpPr>
          <p:nvPr>
            <p:ph type="body" sz="quarter" idx="3"/>
          </p:nvPr>
        </p:nvSpPr>
        <p:spPr>
          <a:xfrm>
            <a:off x="677863" y="4703763"/>
            <a:ext cx="5414962" cy="4456112"/>
          </a:xfrm>
          <a:prstGeom prst="rect">
            <a:avLst/>
          </a:prstGeom>
        </p:spPr>
        <p:txBody>
          <a:bodyPr vert="horz" lIns="91028" tIns="45513" rIns="91028" bIns="45513"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05938"/>
            <a:ext cx="2933700" cy="495300"/>
          </a:xfrm>
          <a:prstGeom prst="rect">
            <a:avLst/>
          </a:prstGeom>
        </p:spPr>
        <p:txBody>
          <a:bodyPr vert="horz" lIns="91028" tIns="45513" rIns="91028" bIns="45513"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35400" y="9405938"/>
            <a:ext cx="2933700" cy="495300"/>
          </a:xfrm>
          <a:prstGeom prst="rect">
            <a:avLst/>
          </a:prstGeom>
        </p:spPr>
        <p:txBody>
          <a:bodyPr vert="horz" wrap="square" lIns="91028" tIns="45513" rIns="91028" bIns="45513" numCol="1" anchor="b" anchorCtr="0" compatLnSpc="1">
            <a:prstTxWarp prst="textNoShape">
              <a:avLst/>
            </a:prstTxWarp>
          </a:bodyPr>
          <a:lstStyle>
            <a:lvl1pPr algn="r" eaLnBrk="1" hangingPunct="1">
              <a:defRPr sz="1200"/>
            </a:lvl1pPr>
          </a:lstStyle>
          <a:p>
            <a:pPr>
              <a:defRPr/>
            </a:pPr>
            <a:fld id="{362B885D-A6DB-4748-BD13-7AE47F1FA54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BE35ACF-B7F6-4A5B-A618-BE50BA8D1B5E}" type="datetime1">
              <a:rPr lang="ja-JP" altLang="en-US"/>
              <a:pPr>
                <a:defRPr/>
              </a:pPr>
              <a:t>2021/2/12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DDF6B34-C7FA-499C-8800-A43FF115CFD7}" type="slidenum">
              <a:rPr lang="ja-JP" altLang="en-US"/>
              <a:pPr>
                <a:defRPr/>
              </a:pPr>
              <a:t>‹#›</a:t>
            </a:fld>
            <a:endParaRPr lang="ja-JP" altLang="en-US"/>
          </a:p>
        </p:txBody>
      </p:sp>
    </p:spTree>
    <p:extLst>
      <p:ext uri="{BB962C8B-B14F-4D97-AF65-F5344CB8AC3E}">
        <p14:creationId xmlns:p14="http://schemas.microsoft.com/office/powerpoint/2010/main" val="2284993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B28A9C7-D15A-445F-9F60-FF595C0C784E}" type="datetime1">
              <a:rPr lang="ja-JP" altLang="en-US"/>
              <a:pPr>
                <a:defRPr/>
              </a:pPr>
              <a:t>2021/2/12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95522EE-CC3A-449D-8E46-13CEA7F7B65D}" type="slidenum">
              <a:rPr lang="ja-JP" altLang="en-US"/>
              <a:pPr>
                <a:defRPr/>
              </a:pPr>
              <a:t>‹#›</a:t>
            </a:fld>
            <a:endParaRPr lang="ja-JP" altLang="en-US"/>
          </a:p>
        </p:txBody>
      </p:sp>
    </p:spTree>
    <p:extLst>
      <p:ext uri="{BB962C8B-B14F-4D97-AF65-F5344CB8AC3E}">
        <p14:creationId xmlns:p14="http://schemas.microsoft.com/office/powerpoint/2010/main" val="403348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2D207C8-06AB-473D-8E62-913C57A45575}" type="datetime1">
              <a:rPr lang="ja-JP" altLang="en-US"/>
              <a:pPr>
                <a:defRPr/>
              </a:pPr>
              <a:t>2021/2/12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20C5061-D761-42E4-9368-A3B04AD8B9C8}" type="slidenum">
              <a:rPr lang="ja-JP" altLang="en-US"/>
              <a:pPr>
                <a:defRPr/>
              </a:pPr>
              <a:t>‹#›</a:t>
            </a:fld>
            <a:endParaRPr lang="ja-JP" altLang="en-US"/>
          </a:p>
        </p:txBody>
      </p:sp>
    </p:spTree>
    <p:extLst>
      <p:ext uri="{BB962C8B-B14F-4D97-AF65-F5344CB8AC3E}">
        <p14:creationId xmlns:p14="http://schemas.microsoft.com/office/powerpoint/2010/main" val="136065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52B59DFE-DA88-4ABB-B107-F1E7FFF2743C}" type="datetime1">
              <a:rPr lang="ja-JP" altLang="en-US"/>
              <a:pPr>
                <a:defRPr/>
              </a:pPr>
              <a:t>2021/2/12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0B5D32E-9AC4-4B5C-A020-6E8C51C37FDC}" type="slidenum">
              <a:rPr lang="ja-JP" altLang="en-US"/>
              <a:pPr>
                <a:defRPr/>
              </a:pPr>
              <a:t>‹#›</a:t>
            </a:fld>
            <a:endParaRPr lang="ja-JP" altLang="en-US"/>
          </a:p>
        </p:txBody>
      </p:sp>
    </p:spTree>
    <p:extLst>
      <p:ext uri="{BB962C8B-B14F-4D97-AF65-F5344CB8AC3E}">
        <p14:creationId xmlns:p14="http://schemas.microsoft.com/office/powerpoint/2010/main" val="1715256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0FCBB049-40F2-4DDE-A5E0-C338EAE4CBBD}" type="datetime1">
              <a:rPr lang="ja-JP" altLang="en-US"/>
              <a:pPr>
                <a:defRPr/>
              </a:pPr>
              <a:t>2021/2/12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8A41FC1-E71E-409A-AE5E-701FF2943F2F}" type="slidenum">
              <a:rPr lang="ja-JP" altLang="en-US"/>
              <a:pPr>
                <a:defRPr/>
              </a:pPr>
              <a:t>‹#›</a:t>
            </a:fld>
            <a:endParaRPr lang="ja-JP" altLang="en-US"/>
          </a:p>
        </p:txBody>
      </p:sp>
    </p:spTree>
    <p:extLst>
      <p:ext uri="{BB962C8B-B14F-4D97-AF65-F5344CB8AC3E}">
        <p14:creationId xmlns:p14="http://schemas.microsoft.com/office/powerpoint/2010/main" val="163521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9AA57D28-A57B-4423-9A4C-C3D2E01D3E5B}" type="datetime1">
              <a:rPr lang="ja-JP" altLang="en-US"/>
              <a:pPr>
                <a:defRPr/>
              </a:pPr>
              <a:t>2021/2/12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72FEC8A-8CB0-4E12-9AEA-493A80DE49C7}" type="slidenum">
              <a:rPr lang="ja-JP" altLang="en-US"/>
              <a:pPr>
                <a:defRPr/>
              </a:pPr>
              <a:t>‹#›</a:t>
            </a:fld>
            <a:endParaRPr lang="ja-JP" altLang="en-US"/>
          </a:p>
        </p:txBody>
      </p:sp>
    </p:spTree>
    <p:extLst>
      <p:ext uri="{BB962C8B-B14F-4D97-AF65-F5344CB8AC3E}">
        <p14:creationId xmlns:p14="http://schemas.microsoft.com/office/powerpoint/2010/main" val="302469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D0139E8-C97B-4509-AF18-54ED582ADDF4}" type="datetime1">
              <a:rPr lang="ja-JP" altLang="en-US"/>
              <a:pPr>
                <a:defRPr/>
              </a:pPr>
              <a:t>2021/2/12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5D74CE8A-ABED-4DFB-B24E-B395AA05F3B5}" type="slidenum">
              <a:rPr lang="ja-JP" altLang="en-US"/>
              <a:pPr>
                <a:defRPr/>
              </a:pPr>
              <a:t>‹#›</a:t>
            </a:fld>
            <a:endParaRPr lang="ja-JP" altLang="en-US"/>
          </a:p>
        </p:txBody>
      </p:sp>
    </p:spTree>
    <p:extLst>
      <p:ext uri="{BB962C8B-B14F-4D97-AF65-F5344CB8AC3E}">
        <p14:creationId xmlns:p14="http://schemas.microsoft.com/office/powerpoint/2010/main" val="207550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567CD5A-A6DB-4D25-8FE8-469A254FF3DC}" type="datetime1">
              <a:rPr lang="ja-JP" altLang="en-US"/>
              <a:pPr>
                <a:defRPr/>
              </a:pPr>
              <a:t>2021/2/12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64BDABEA-545E-4877-BB0F-960C1B7C1B6A}" type="slidenum">
              <a:rPr lang="ja-JP" altLang="en-US"/>
              <a:pPr>
                <a:defRPr/>
              </a:pPr>
              <a:t>‹#›</a:t>
            </a:fld>
            <a:endParaRPr lang="ja-JP" altLang="en-US"/>
          </a:p>
        </p:txBody>
      </p:sp>
    </p:spTree>
    <p:extLst>
      <p:ext uri="{BB962C8B-B14F-4D97-AF65-F5344CB8AC3E}">
        <p14:creationId xmlns:p14="http://schemas.microsoft.com/office/powerpoint/2010/main" val="684736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F7553614-D2D0-4A6A-900D-02E1F8745C3D}" type="datetime1">
              <a:rPr lang="ja-JP" altLang="en-US"/>
              <a:pPr>
                <a:defRPr/>
              </a:pPr>
              <a:t>2021/2/12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8C1AC86-ADC5-470A-9ED2-6977F4299560}" type="slidenum">
              <a:rPr lang="ja-JP" altLang="en-US"/>
              <a:pPr>
                <a:defRPr/>
              </a:pPr>
              <a:t>‹#›</a:t>
            </a:fld>
            <a:endParaRPr lang="ja-JP" altLang="en-US"/>
          </a:p>
        </p:txBody>
      </p:sp>
    </p:spTree>
    <p:extLst>
      <p:ext uri="{BB962C8B-B14F-4D97-AF65-F5344CB8AC3E}">
        <p14:creationId xmlns:p14="http://schemas.microsoft.com/office/powerpoint/2010/main" val="124982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E0D286F-17C2-49B3-91E4-DE9EB56ED5CA}" type="datetime1">
              <a:rPr lang="ja-JP" altLang="en-US"/>
              <a:pPr>
                <a:defRPr/>
              </a:pPr>
              <a:t>2021/2/12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B0C124C-8BA0-4A63-A3AF-1D57EAFF8363}" type="slidenum">
              <a:rPr lang="ja-JP" altLang="en-US"/>
              <a:pPr>
                <a:defRPr/>
              </a:pPr>
              <a:t>‹#›</a:t>
            </a:fld>
            <a:endParaRPr lang="ja-JP" altLang="en-US"/>
          </a:p>
        </p:txBody>
      </p:sp>
    </p:spTree>
    <p:extLst>
      <p:ext uri="{BB962C8B-B14F-4D97-AF65-F5344CB8AC3E}">
        <p14:creationId xmlns:p14="http://schemas.microsoft.com/office/powerpoint/2010/main" val="2790012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DEA4E05-69C8-4C47-B234-317DCE2DDCE4}" type="datetime1">
              <a:rPr lang="ja-JP" altLang="en-US"/>
              <a:pPr>
                <a:defRPr/>
              </a:pPr>
              <a:t>2021/2/12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8853D0F-F895-47FA-9984-F5FE4EF26CF7}" type="slidenum">
              <a:rPr lang="ja-JP" altLang="en-US"/>
              <a:pPr>
                <a:defRPr/>
              </a:pPr>
              <a:t>‹#›</a:t>
            </a:fld>
            <a:endParaRPr lang="ja-JP" altLang="en-US"/>
          </a:p>
        </p:txBody>
      </p:sp>
    </p:spTree>
    <p:extLst>
      <p:ext uri="{BB962C8B-B14F-4D97-AF65-F5344CB8AC3E}">
        <p14:creationId xmlns:p14="http://schemas.microsoft.com/office/powerpoint/2010/main" val="3264949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ea typeface="+mn-ea"/>
              </a:defRPr>
            </a:lvl1pPr>
          </a:lstStyle>
          <a:p>
            <a:pPr>
              <a:defRPr/>
            </a:pPr>
            <a:fld id="{B6C4A7B4-466E-437C-A2E5-FF403015F330}" type="datetime1">
              <a:rPr lang="ja-JP" altLang="en-US"/>
              <a:pPr>
                <a:defRPr/>
              </a:pPr>
              <a:t>2021/2/12</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95EFD5B-D3C1-403C-B407-AAE1C079B01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700" y="55563"/>
            <a:ext cx="9118600" cy="47625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00"/>
                </a:solidFill>
              </a:rPr>
              <a:t>　　サービス管理責任者・児童発達支援管理責任者研修の見直しについて</a:t>
            </a:r>
          </a:p>
        </p:txBody>
      </p:sp>
      <p:sp>
        <p:nvSpPr>
          <p:cNvPr id="6" name="正方形/長方形 5"/>
          <p:cNvSpPr/>
          <p:nvPr/>
        </p:nvSpPr>
        <p:spPr>
          <a:xfrm>
            <a:off x="82550" y="603250"/>
            <a:ext cx="8956675" cy="3097213"/>
          </a:xfrm>
          <a:prstGeom prst="rect">
            <a:avLst/>
          </a:prstGeom>
          <a:noFill/>
          <a:ln w="190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265113" indent="-180975">
              <a:defRPr/>
            </a:pPr>
            <a:r>
              <a:rPr lang="ja-JP" altLang="en-US" sz="1400" dirty="0">
                <a:solidFill>
                  <a:schemeClr val="tx1"/>
                </a:solidFill>
                <a:latin typeface="+mn-ea"/>
              </a:rPr>
              <a:t>○　一定期間毎の知識や技術の更新を図るとともに、実践の積み重ねを行いながら段階的なスキルアップを図ることができるよう、研修を</a:t>
            </a:r>
            <a:r>
              <a:rPr lang="ja-JP" altLang="en-US" sz="1400" b="1" u="sng" dirty="0">
                <a:solidFill>
                  <a:schemeClr val="tx1"/>
                </a:solidFill>
                <a:latin typeface="+mn-ea"/>
              </a:rPr>
              <a:t>基礎研修、実践研修、更新研修</a:t>
            </a:r>
            <a:r>
              <a:rPr lang="ja-JP" altLang="en-US" sz="1400" dirty="0">
                <a:solidFill>
                  <a:schemeClr val="tx1"/>
                </a:solidFill>
                <a:latin typeface="+mn-ea"/>
              </a:rPr>
              <a:t>と分け、研修の受講に当たっては、</a:t>
            </a:r>
            <a:r>
              <a:rPr lang="ja-JP" altLang="en-US" sz="1400" b="1" u="sng" dirty="0">
                <a:solidFill>
                  <a:schemeClr val="tx1"/>
                </a:solidFill>
                <a:latin typeface="+mn-ea"/>
              </a:rPr>
              <a:t>一定の実務経験の要件</a:t>
            </a:r>
            <a:endParaRPr lang="en-US" altLang="ja-JP" sz="1400" b="1" u="sng" dirty="0">
              <a:solidFill>
                <a:schemeClr val="tx1"/>
              </a:solidFill>
              <a:latin typeface="+mn-ea"/>
            </a:endParaRPr>
          </a:p>
          <a:p>
            <a:pPr marL="265113" indent="-180975">
              <a:defRPr/>
            </a:pPr>
            <a:r>
              <a:rPr lang="en-US" altLang="ja-JP" sz="1400" b="1" dirty="0">
                <a:solidFill>
                  <a:schemeClr val="tx1"/>
                </a:solidFill>
                <a:latin typeface="+mn-ea"/>
              </a:rPr>
              <a:t>   </a:t>
            </a:r>
            <a:r>
              <a:rPr lang="en-US" altLang="ja-JP" sz="1400" b="1" u="sng" dirty="0">
                <a:solidFill>
                  <a:schemeClr val="tx1"/>
                </a:solidFill>
                <a:latin typeface="+mn-ea"/>
              </a:rPr>
              <a:t>(</a:t>
            </a:r>
            <a:r>
              <a:rPr lang="ja-JP" altLang="en-US" sz="1400" b="1" u="sng" dirty="0">
                <a:solidFill>
                  <a:schemeClr val="tx1"/>
                </a:solidFill>
                <a:latin typeface="+mn-ea"/>
              </a:rPr>
              <a:t>注</a:t>
            </a:r>
            <a:r>
              <a:rPr lang="en-US" altLang="ja-JP" sz="1400" b="1" u="sng" dirty="0">
                <a:solidFill>
                  <a:schemeClr val="tx1"/>
                </a:solidFill>
                <a:latin typeface="+mn-ea"/>
              </a:rPr>
              <a:t>)</a:t>
            </a:r>
            <a:r>
              <a:rPr lang="ja-JP" altLang="en-US" sz="1400" dirty="0">
                <a:solidFill>
                  <a:schemeClr val="tx1"/>
                </a:solidFill>
                <a:latin typeface="+mn-ea"/>
              </a:rPr>
              <a:t>を設定。</a:t>
            </a:r>
            <a:r>
              <a:rPr lang="ja-JP" altLang="en-US" sz="1200" dirty="0">
                <a:solidFill>
                  <a:schemeClr val="tx1"/>
                </a:solidFill>
                <a:latin typeface="+mn-ea"/>
              </a:rPr>
              <a:t>　　</a:t>
            </a:r>
            <a:r>
              <a:rPr lang="en-US" altLang="ja-JP" sz="1100" dirty="0">
                <a:solidFill>
                  <a:schemeClr val="tx1"/>
                </a:solidFill>
                <a:latin typeface="+mn-ea"/>
              </a:rPr>
              <a:t>※</a:t>
            </a:r>
            <a:r>
              <a:rPr lang="ja-JP" altLang="en-US" sz="1100" dirty="0">
                <a:solidFill>
                  <a:schemeClr val="tx1"/>
                </a:solidFill>
                <a:latin typeface="+mn-ea"/>
              </a:rPr>
              <a:t>　</a:t>
            </a:r>
            <a:r>
              <a:rPr lang="ja-JP" altLang="en-US" sz="1100" u="sng" dirty="0">
                <a:solidFill>
                  <a:schemeClr val="tx1"/>
                </a:solidFill>
                <a:latin typeface="+mn-ea"/>
              </a:rPr>
              <a:t>令和元年度から新体系による研修開始</a:t>
            </a:r>
            <a:r>
              <a:rPr lang="ja-JP" altLang="en-US" sz="1100" dirty="0">
                <a:solidFill>
                  <a:schemeClr val="tx1"/>
                </a:solidFill>
                <a:latin typeface="+mn-ea"/>
              </a:rPr>
              <a:t>。旧体系研修受講者は令和５年度末までに更新研修の受講が必要</a:t>
            </a:r>
            <a:r>
              <a:rPr lang="ja-JP" altLang="en-US" sz="1100" b="1" dirty="0">
                <a:solidFill>
                  <a:schemeClr val="tx1"/>
                </a:solidFill>
                <a:latin typeface="+mn-ea"/>
              </a:rPr>
              <a:t>。</a:t>
            </a:r>
            <a:endParaRPr lang="en-US" altLang="ja-JP" sz="1100" b="1" dirty="0">
              <a:solidFill>
                <a:schemeClr val="tx1"/>
              </a:solidFill>
              <a:latin typeface="+mn-ea"/>
            </a:endParaRPr>
          </a:p>
          <a:p>
            <a:pPr marL="265113" indent="-180975">
              <a:defRPr/>
            </a:pPr>
            <a:endParaRPr lang="en-US" altLang="ja-JP" sz="1200" dirty="0">
              <a:solidFill>
                <a:schemeClr val="tx1"/>
              </a:solidFill>
              <a:latin typeface="+mn-ea"/>
            </a:endParaRPr>
          </a:p>
          <a:p>
            <a:pPr marL="265113" indent="-180975">
              <a:defRPr/>
            </a:pPr>
            <a:r>
              <a:rPr lang="ja-JP" altLang="en-US" sz="1400" dirty="0">
                <a:solidFill>
                  <a:schemeClr val="tx1"/>
                </a:solidFill>
                <a:latin typeface="+mn-ea"/>
              </a:rPr>
              <a:t>○　分野を超えた連携を図るための共通基盤を構築する等の観点から、サービス管理責任者研修の全分野及び児童発達支援管理責任者研修の</a:t>
            </a:r>
            <a:r>
              <a:rPr lang="ja-JP" altLang="en-US" sz="1400" b="1" u="sng" dirty="0">
                <a:solidFill>
                  <a:schemeClr val="tx1"/>
                </a:solidFill>
                <a:latin typeface="+mn-ea"/>
              </a:rPr>
              <a:t>カリキュラムを統一し、共通で実施</a:t>
            </a:r>
            <a:r>
              <a:rPr lang="ja-JP" altLang="en-US" sz="1400" dirty="0">
                <a:solidFill>
                  <a:schemeClr val="tx1"/>
                </a:solidFill>
                <a:latin typeface="+mn-ea"/>
              </a:rPr>
              <a:t>する。</a:t>
            </a:r>
            <a:r>
              <a:rPr lang="ja-JP" altLang="en-US" sz="1400" b="1" u="sng" dirty="0">
                <a:solidFill>
                  <a:schemeClr val="tx1"/>
                </a:solidFill>
                <a:latin typeface="+mn-ea"/>
              </a:rPr>
              <a:t>他分野に従事する際の再受講は必要なし。</a:t>
            </a:r>
            <a:endParaRPr lang="en-US" altLang="ja-JP" sz="1400" b="1" u="sng" dirty="0">
              <a:solidFill>
                <a:schemeClr val="tx1"/>
              </a:solidFill>
              <a:latin typeface="+mn-ea"/>
            </a:endParaRPr>
          </a:p>
          <a:p>
            <a:pPr marL="265113" indent="-180975">
              <a:defRPr/>
            </a:pPr>
            <a:r>
              <a:rPr lang="ja-JP" altLang="en-US" sz="1200" dirty="0">
                <a:solidFill>
                  <a:schemeClr val="tx1"/>
                </a:solidFill>
                <a:latin typeface="+mn-ea"/>
              </a:rPr>
              <a:t>　　</a:t>
            </a:r>
            <a:r>
              <a:rPr lang="en-US" altLang="ja-JP" sz="1100" dirty="0">
                <a:solidFill>
                  <a:schemeClr val="tx1"/>
                </a:solidFill>
                <a:latin typeface="+mn-ea"/>
              </a:rPr>
              <a:t>※</a:t>
            </a:r>
            <a:r>
              <a:rPr lang="ja-JP" altLang="en-US" sz="1100" dirty="0">
                <a:solidFill>
                  <a:schemeClr val="tx1"/>
                </a:solidFill>
                <a:latin typeface="+mn-ea"/>
              </a:rPr>
              <a:t>　共通の知識及び技術に加えて各分野等において必要な知識や技術については、新たに専門コース別研修を創設して補完。</a:t>
            </a:r>
            <a:endParaRPr lang="en-US" altLang="ja-JP" sz="1100" dirty="0">
              <a:solidFill>
                <a:schemeClr val="tx1"/>
              </a:solidFill>
              <a:latin typeface="+mn-ea"/>
            </a:endParaRPr>
          </a:p>
          <a:p>
            <a:pPr marL="265113" indent="-180975">
              <a:defRPr/>
            </a:pPr>
            <a:r>
              <a:rPr lang="ja-JP" altLang="en-US" sz="1200" dirty="0">
                <a:solidFill>
                  <a:prstClr val="black"/>
                </a:solidFill>
                <a:latin typeface="ＭＳ Ｐゴシック" panose="020B0600070205080204" pitchFamily="50" charset="-128"/>
              </a:rPr>
              <a:t>　　</a:t>
            </a:r>
            <a:r>
              <a:rPr lang="en-US" altLang="ja-JP" sz="1100" dirty="0">
                <a:solidFill>
                  <a:prstClr val="black"/>
                </a:solidFill>
                <a:latin typeface="ＭＳ Ｐゴシック" panose="020B0600070205080204" pitchFamily="50" charset="-128"/>
              </a:rPr>
              <a:t>※</a:t>
            </a:r>
            <a:r>
              <a:rPr lang="ja-JP" altLang="en-US" sz="1100" dirty="0">
                <a:solidFill>
                  <a:prstClr val="black"/>
                </a:solidFill>
                <a:latin typeface="ＭＳ Ｐゴシック" panose="020B0600070205080204" pitchFamily="50" charset="-128"/>
              </a:rPr>
              <a:t>　平成</a:t>
            </a:r>
            <a:r>
              <a:rPr lang="en-US" altLang="ja-JP" sz="1100" dirty="0">
                <a:solidFill>
                  <a:prstClr val="black"/>
                </a:solidFill>
                <a:latin typeface="ＭＳ Ｐゴシック" panose="020B0600070205080204" pitchFamily="50" charset="-128"/>
              </a:rPr>
              <a:t>30</a:t>
            </a:r>
            <a:r>
              <a:rPr lang="ja-JP" altLang="en-US" sz="1100" dirty="0">
                <a:solidFill>
                  <a:prstClr val="black"/>
                </a:solidFill>
                <a:latin typeface="ＭＳ Ｐゴシック" panose="020B0600070205080204" pitchFamily="50" charset="-128"/>
              </a:rPr>
              <a:t>年度までの既受講者は、共通カリキュラムの修了者とみなす。</a:t>
            </a:r>
            <a:endParaRPr lang="en-US" altLang="ja-JP" sz="1100" dirty="0">
              <a:solidFill>
                <a:schemeClr val="tx1"/>
              </a:solidFill>
              <a:latin typeface="+mn-ea"/>
            </a:endParaRPr>
          </a:p>
          <a:p>
            <a:pPr marL="265113" indent="-180975">
              <a:defRPr/>
            </a:pPr>
            <a:endParaRPr lang="en-US" altLang="ja-JP" sz="800" dirty="0">
              <a:solidFill>
                <a:schemeClr val="tx1"/>
              </a:solidFill>
              <a:latin typeface="+mn-ea"/>
            </a:endParaRPr>
          </a:p>
          <a:p>
            <a:pPr marL="265113" indent="-180975">
              <a:defRPr/>
            </a:pPr>
            <a:r>
              <a:rPr lang="ja-JP" altLang="en-US" sz="1400" dirty="0">
                <a:solidFill>
                  <a:schemeClr val="tx1"/>
                </a:solidFill>
                <a:latin typeface="+mn-ea"/>
              </a:rPr>
              <a:t>○　</a:t>
            </a:r>
            <a:r>
              <a:rPr lang="ja-JP" altLang="en-US" sz="1400" b="1" u="sng" dirty="0">
                <a:solidFill>
                  <a:schemeClr val="tx1"/>
                </a:solidFill>
                <a:latin typeface="+mn-ea"/>
              </a:rPr>
              <a:t>直接支援業務による実務要件を</a:t>
            </a:r>
            <a:r>
              <a:rPr lang="en-US" altLang="ja-JP" sz="1400" b="1" u="sng" dirty="0">
                <a:solidFill>
                  <a:schemeClr val="tx1"/>
                </a:solidFill>
                <a:latin typeface="+mn-ea"/>
              </a:rPr>
              <a:t>10</a:t>
            </a:r>
            <a:r>
              <a:rPr lang="ja-JP" altLang="en-US" sz="1400" b="1" u="sng" dirty="0">
                <a:solidFill>
                  <a:schemeClr val="tx1"/>
                </a:solidFill>
                <a:latin typeface="+mn-ea"/>
              </a:rPr>
              <a:t>年⇒８年に緩和</a:t>
            </a:r>
            <a:r>
              <a:rPr lang="ja-JP" altLang="en-US" sz="1400" dirty="0">
                <a:solidFill>
                  <a:schemeClr val="tx1"/>
                </a:solidFill>
                <a:latin typeface="+mn-ea"/>
              </a:rPr>
              <a:t>するとともに、基礎研修受講時点において、サービス管理責任者等の一部業務を可能とする等の見直しを行う。</a:t>
            </a:r>
            <a:endParaRPr lang="en-US" altLang="ja-JP" sz="1400" dirty="0">
              <a:solidFill>
                <a:schemeClr val="tx1"/>
              </a:solidFill>
              <a:latin typeface="+mn-ea"/>
            </a:endParaRPr>
          </a:p>
          <a:p>
            <a:pPr marL="265113" indent="-180975">
              <a:defRPr/>
            </a:pPr>
            <a:r>
              <a:rPr lang="ja-JP" altLang="en-US" sz="1200" dirty="0">
                <a:solidFill>
                  <a:schemeClr val="tx1"/>
                </a:solidFill>
                <a:latin typeface="+mn-ea"/>
              </a:rPr>
              <a:t>　</a:t>
            </a:r>
            <a:r>
              <a:rPr lang="ja-JP" altLang="en-US" sz="1050" dirty="0">
                <a:solidFill>
                  <a:schemeClr val="tx1"/>
                </a:solidFill>
                <a:latin typeface="+mn-ea"/>
              </a:rPr>
              <a:t>　</a:t>
            </a:r>
            <a:r>
              <a:rPr lang="en-US" altLang="ja-JP" sz="1100" dirty="0">
                <a:solidFill>
                  <a:schemeClr val="tx1"/>
                </a:solidFill>
                <a:latin typeface="+mn-ea"/>
              </a:rPr>
              <a:t>※</a:t>
            </a:r>
            <a:r>
              <a:rPr lang="ja-JP" altLang="en-US" sz="1100" dirty="0">
                <a:solidFill>
                  <a:schemeClr val="tx1"/>
                </a:solidFill>
                <a:latin typeface="+mn-ea"/>
              </a:rPr>
              <a:t>　新体系移行時に実務要件を満たす者等について、一定期間、基礎研修受講後にサービス管理責任者等としての配置を認める経過措置。</a:t>
            </a:r>
            <a:endParaRPr lang="en-US" altLang="ja-JP" sz="1100" dirty="0">
              <a:solidFill>
                <a:schemeClr val="tx1"/>
              </a:solidFill>
              <a:latin typeface="+mn-ea"/>
            </a:endParaRPr>
          </a:p>
          <a:p>
            <a:pPr marL="265113" indent="-180975">
              <a:defRPr/>
            </a:pPr>
            <a:endParaRPr lang="en-US" altLang="ja-JP" sz="1050" dirty="0">
              <a:solidFill>
                <a:schemeClr val="tx1"/>
              </a:solidFill>
              <a:latin typeface="+mn-ea"/>
            </a:endParaRPr>
          </a:p>
          <a:p>
            <a:pPr marL="265113" indent="-180975">
              <a:defRPr/>
            </a:pPr>
            <a:r>
              <a:rPr lang="ja-JP" altLang="en-US" sz="1400" dirty="0">
                <a:solidFill>
                  <a:prstClr val="black"/>
                </a:solidFill>
                <a:latin typeface="ＭＳ Ｐゴシック" panose="020B0600070205080204" pitchFamily="50" charset="-128"/>
              </a:rPr>
              <a:t>○　既にサービス管理責任者が１名配置されている場合は、基礎研修修了者を</a:t>
            </a:r>
            <a:r>
              <a:rPr lang="ja-JP" altLang="en-US" sz="1400" b="1" u="sng" dirty="0">
                <a:solidFill>
                  <a:prstClr val="black"/>
                </a:solidFill>
                <a:latin typeface="ＭＳ Ｐゴシック" panose="020B0600070205080204" pitchFamily="50" charset="-128"/>
              </a:rPr>
              <a:t>、２人目以降のサービス管理責任者として配置可とするとともに、個別支援計画原案の作成を可能とする。</a:t>
            </a:r>
          </a:p>
          <a:p>
            <a:pPr marL="265113" indent="-180975">
              <a:defRPr/>
            </a:pPr>
            <a:endParaRPr lang="en-US" altLang="ja-JP" sz="1050" dirty="0">
              <a:solidFill>
                <a:schemeClr val="tx1"/>
              </a:solidFill>
              <a:latin typeface="+mn-ea"/>
            </a:endParaRPr>
          </a:p>
        </p:txBody>
      </p:sp>
      <p:grpSp>
        <p:nvGrpSpPr>
          <p:cNvPr id="4100" name="グループ化 1"/>
          <p:cNvGrpSpPr>
            <a:grpSpLocks/>
          </p:cNvGrpSpPr>
          <p:nvPr/>
        </p:nvGrpSpPr>
        <p:grpSpPr bwMode="auto">
          <a:xfrm>
            <a:off x="0" y="446088"/>
            <a:ext cx="9144000" cy="71437"/>
            <a:chOff x="0" y="188640"/>
            <a:chExt cx="9144000" cy="72008"/>
          </a:xfrm>
        </p:grpSpPr>
        <p:cxnSp>
          <p:nvCxnSpPr>
            <p:cNvPr id="8" name="直線コネクタ 7">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4101" name="テキスト ボックス 37"/>
          <p:cNvSpPr txBox="1">
            <a:spLocks noChangeArrowheads="1"/>
          </p:cNvSpPr>
          <p:nvPr/>
        </p:nvSpPr>
        <p:spPr bwMode="auto">
          <a:xfrm>
            <a:off x="82550" y="3744913"/>
            <a:ext cx="8956675" cy="3077766"/>
          </a:xfrm>
          <a:prstGeom prst="rect">
            <a:avLst/>
          </a:prstGeom>
          <a:solidFill>
            <a:schemeClr val="bg1"/>
          </a:solidFill>
          <a:ln w="9525">
            <a:solidFill>
              <a:schemeClr val="tx1"/>
            </a:solidFill>
            <a:prstDash val="dash"/>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t>(</a:t>
            </a:r>
            <a:r>
              <a:rPr lang="ja-JP" altLang="en-US" sz="1400" dirty="0"/>
              <a:t>注</a:t>
            </a:r>
            <a:r>
              <a:rPr lang="en-US" altLang="ja-JP" sz="1400" dirty="0"/>
              <a:t>)</a:t>
            </a:r>
            <a:r>
              <a:rPr lang="ja-JP" altLang="en-US" sz="1400" dirty="0"/>
              <a:t>一定の実務経験の要件</a:t>
            </a:r>
            <a:endParaRPr lang="en-US" altLang="ja-JP" sz="1400" dirty="0"/>
          </a:p>
          <a:p>
            <a:pPr>
              <a:spcBef>
                <a:spcPct val="0"/>
              </a:spcBef>
              <a:buFontTx/>
              <a:buNone/>
            </a:pPr>
            <a:r>
              <a:rPr lang="en-US" altLang="ja-JP" sz="1200" dirty="0"/>
              <a:t>【</a:t>
            </a:r>
            <a:r>
              <a:rPr lang="ja-JP" altLang="en-US" sz="1200" dirty="0"/>
              <a:t>基礎研修</a:t>
            </a:r>
            <a:r>
              <a:rPr lang="en-US" altLang="ja-JP" sz="1200" dirty="0"/>
              <a:t>】</a:t>
            </a:r>
            <a:r>
              <a:rPr lang="ja-JP" altLang="en-US" sz="1200" dirty="0"/>
              <a:t>＜サービス管理責任者＞　　　　　　　　　　　　　　　　　　　　　　　 ＜児童発達支援管理責任者＞ 　</a:t>
            </a:r>
            <a:endParaRPr lang="en-US" altLang="ja-JP" sz="1200" dirty="0"/>
          </a:p>
          <a:p>
            <a:pPr>
              <a:spcBef>
                <a:spcPct val="0"/>
              </a:spcBef>
              <a:buFont typeface="Arial" panose="020B0604020202020204" pitchFamily="34" charset="0"/>
              <a:buNone/>
            </a:pPr>
            <a:r>
              <a:rPr lang="ja-JP" altLang="en-US" sz="1200" dirty="0"/>
              <a:t>実務経験を満たして</a:t>
            </a:r>
            <a:r>
              <a:rPr lang="ja-JP" altLang="en-US" sz="1200" dirty="0" smtClean="0"/>
              <a:t>受講可（特区適用）</a:t>
            </a:r>
            <a:r>
              <a:rPr lang="en-US" altLang="ja-JP" sz="1200" dirty="0" smtClean="0">
                <a:solidFill>
                  <a:srgbClr val="FF0000"/>
                </a:solidFill>
              </a:rPr>
              <a:t>※</a:t>
            </a:r>
            <a:r>
              <a:rPr lang="ja-JP" altLang="en-US" sz="1200" dirty="0" smtClean="0">
                <a:solidFill>
                  <a:srgbClr val="FF0000"/>
                </a:solidFill>
              </a:rPr>
              <a:t>令和</a:t>
            </a:r>
            <a:r>
              <a:rPr lang="en-US" altLang="ja-JP" sz="1200" dirty="0" smtClean="0">
                <a:solidFill>
                  <a:srgbClr val="FF0000"/>
                </a:solidFill>
              </a:rPr>
              <a:t>3</a:t>
            </a:r>
            <a:r>
              <a:rPr lang="ja-JP" altLang="en-US" sz="1200" dirty="0" smtClean="0">
                <a:solidFill>
                  <a:srgbClr val="FF0000"/>
                </a:solidFill>
              </a:rPr>
              <a:t>年</a:t>
            </a:r>
            <a:r>
              <a:rPr lang="en-US" altLang="ja-JP" sz="1200" dirty="0">
                <a:solidFill>
                  <a:srgbClr val="FF0000"/>
                </a:solidFill>
              </a:rPr>
              <a:t>3</a:t>
            </a:r>
            <a:r>
              <a:rPr lang="ja-JP" altLang="en-US" sz="1200" dirty="0" smtClean="0">
                <a:solidFill>
                  <a:srgbClr val="FF0000"/>
                </a:solidFill>
              </a:rPr>
              <a:t>月</a:t>
            </a:r>
            <a:r>
              <a:rPr lang="en-US" altLang="ja-JP" sz="1200" dirty="0" smtClean="0">
                <a:solidFill>
                  <a:srgbClr val="FF0000"/>
                </a:solidFill>
              </a:rPr>
              <a:t>31</a:t>
            </a:r>
            <a:r>
              <a:rPr lang="ja-JP" altLang="en-US" sz="1200" dirty="0" smtClean="0">
                <a:solidFill>
                  <a:srgbClr val="FF0000"/>
                </a:solidFill>
              </a:rPr>
              <a:t>日まで</a:t>
            </a:r>
            <a:r>
              <a:rPr lang="ja-JP" altLang="en-US" sz="1200" dirty="0"/>
              <a:t>　　　　　　　　</a:t>
            </a:r>
            <a:r>
              <a:rPr lang="ja-JP" altLang="en-US" sz="1200" dirty="0" smtClean="0"/>
              <a:t>実務</a:t>
            </a:r>
            <a:r>
              <a:rPr lang="ja-JP" altLang="en-US" sz="1200" dirty="0"/>
              <a:t>経験に</a:t>
            </a:r>
            <a:r>
              <a:rPr lang="en-US" altLang="ja-JP" sz="1200" dirty="0"/>
              <a:t>2</a:t>
            </a:r>
            <a:r>
              <a:rPr lang="ja-JP" altLang="en-US" sz="1200" dirty="0"/>
              <a:t>年満たない段階から受講可</a:t>
            </a: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endParaRPr lang="en-US" altLang="ja-JP" sz="1200" dirty="0"/>
          </a:p>
          <a:p>
            <a:pPr>
              <a:spcBef>
                <a:spcPct val="0"/>
              </a:spcBef>
              <a:buFontTx/>
              <a:buNone/>
            </a:pPr>
            <a:r>
              <a:rPr lang="en-US" altLang="ja-JP" sz="1200" dirty="0"/>
              <a:t>【</a:t>
            </a:r>
            <a:r>
              <a:rPr lang="ja-JP" altLang="en-US" sz="1200" dirty="0"/>
              <a:t>実践研修</a:t>
            </a:r>
            <a:r>
              <a:rPr lang="en-US" altLang="ja-JP" sz="1200" dirty="0"/>
              <a:t>】</a:t>
            </a:r>
            <a:r>
              <a:rPr lang="ja-JP" altLang="en-US" sz="1200" dirty="0"/>
              <a:t>過去５年間に２年以上の相談支援又は直接支援業務の実務経験がある</a:t>
            </a:r>
            <a:endParaRPr lang="en-US" altLang="ja-JP" sz="1200" dirty="0"/>
          </a:p>
          <a:p>
            <a:pPr>
              <a:spcBef>
                <a:spcPct val="0"/>
              </a:spcBef>
              <a:buFontTx/>
              <a:buNone/>
            </a:pPr>
            <a:r>
              <a:rPr lang="en-US" altLang="ja-JP" sz="1200" dirty="0"/>
              <a:t>【</a:t>
            </a:r>
            <a:r>
              <a:rPr lang="ja-JP" altLang="en-US" sz="1200" dirty="0"/>
              <a:t>更新研修</a:t>
            </a:r>
            <a:r>
              <a:rPr lang="en-US" altLang="ja-JP" sz="1200" dirty="0"/>
              <a:t>】</a:t>
            </a:r>
            <a:r>
              <a:rPr lang="ja-JP" altLang="en-US" sz="1200" dirty="0"/>
              <a:t>①過去５年間に２年以上のサービス管理責任者等、管理者、相談支援専門員の実務経験がある又は</a:t>
            </a:r>
            <a:endParaRPr lang="en-US" altLang="ja-JP" sz="1200" dirty="0"/>
          </a:p>
          <a:p>
            <a:pPr>
              <a:spcBef>
                <a:spcPct val="0"/>
              </a:spcBef>
              <a:buFontTx/>
              <a:buNone/>
            </a:pPr>
            <a:r>
              <a:rPr lang="ja-JP" altLang="en-US" sz="1200" dirty="0"/>
              <a:t>　　　　　　　 ②現にサービス管理責任者</a:t>
            </a:r>
            <a:r>
              <a:rPr lang="ja-JP" altLang="en-US" sz="1200" dirty="0" smtClean="0"/>
              <a:t>等、管理者、相談支援専門員と</a:t>
            </a:r>
            <a:r>
              <a:rPr lang="ja-JP" altLang="en-US" sz="1200" dirty="0"/>
              <a:t>して従事している</a:t>
            </a:r>
            <a:endParaRPr lang="en-US" altLang="ja-JP" sz="1200" dirty="0"/>
          </a:p>
        </p:txBody>
      </p:sp>
      <p:graphicFrame>
        <p:nvGraphicFramePr>
          <p:cNvPr id="11" name="表 10"/>
          <p:cNvGraphicFramePr>
            <a:graphicFrameLocks noGrp="1"/>
          </p:cNvGraphicFramePr>
          <p:nvPr/>
        </p:nvGraphicFramePr>
        <p:xfrm>
          <a:off x="179388" y="4365625"/>
          <a:ext cx="3978275" cy="1737190"/>
        </p:xfrm>
        <a:graphic>
          <a:graphicData uri="http://schemas.openxmlformats.org/drawingml/2006/table">
            <a:tbl>
              <a:tblPr firstRow="1" bandRow="1">
                <a:tableStyleId>{5C22544A-7EE6-4342-B048-85BDC9FD1C3A}</a:tableStyleId>
              </a:tblPr>
              <a:tblGrid>
                <a:gridCol w="2878311">
                  <a:extLst>
                    <a:ext uri="{9D8B030D-6E8A-4147-A177-3AD203B41FA5}">
                      <a16:colId xmlns:a16="http://schemas.microsoft.com/office/drawing/2014/main" val="1831003008"/>
                    </a:ext>
                  </a:extLst>
                </a:gridCol>
                <a:gridCol w="1099964">
                  <a:extLst>
                    <a:ext uri="{9D8B030D-6E8A-4147-A177-3AD203B41FA5}">
                      <a16:colId xmlns:a16="http://schemas.microsoft.com/office/drawing/2014/main" val="1900636963"/>
                    </a:ext>
                  </a:extLst>
                </a:gridCol>
              </a:tblGrid>
              <a:tr h="274220">
                <a:tc>
                  <a:txBody>
                    <a:bodyPr/>
                    <a:lstStyle/>
                    <a:p>
                      <a:pPr algn="ctr"/>
                      <a:r>
                        <a:rPr kumimoji="1" lang="ja-JP" altLang="en-US" sz="1200" dirty="0" smtClean="0"/>
                        <a:t>業務</a:t>
                      </a:r>
                      <a:endParaRPr kumimoji="1" lang="ja-JP" altLang="en-US" sz="1200" dirty="0"/>
                    </a:p>
                  </a:txBody>
                  <a:tcPr marL="91434" marR="91434" marT="45703" marB="45703"/>
                </a:tc>
                <a:tc>
                  <a:txBody>
                    <a:bodyPr/>
                    <a:lstStyle/>
                    <a:p>
                      <a:pPr algn="ctr"/>
                      <a:r>
                        <a:rPr kumimoji="1" lang="ja-JP" altLang="en-US" sz="1200" dirty="0" smtClean="0"/>
                        <a:t>実務経験年数</a:t>
                      </a:r>
                      <a:endParaRPr kumimoji="1" lang="ja-JP" altLang="en-US" sz="1200" dirty="0"/>
                    </a:p>
                  </a:txBody>
                  <a:tcPr marL="91434" marR="91434" marT="45703" marB="45703"/>
                </a:tc>
                <a:extLst>
                  <a:ext uri="{0D108BD9-81ED-4DB2-BD59-A6C34878D82A}">
                    <a16:rowId xmlns:a16="http://schemas.microsoft.com/office/drawing/2014/main" val="376567972"/>
                  </a:ext>
                </a:extLst>
              </a:tr>
              <a:tr h="274220">
                <a:tc>
                  <a:txBody>
                    <a:bodyPr/>
                    <a:lstStyle/>
                    <a:p>
                      <a:r>
                        <a:rPr kumimoji="1" lang="zh-TW" altLang="en-US" sz="1200" dirty="0" smtClean="0"/>
                        <a:t>相談支援業務</a:t>
                      </a:r>
                      <a:endParaRPr kumimoji="1" lang="ja-JP" altLang="en-US" sz="1200" dirty="0"/>
                    </a:p>
                  </a:txBody>
                  <a:tcPr marL="91434" marR="91434" marT="45703" marB="45703"/>
                </a:tc>
                <a:tc>
                  <a:txBody>
                    <a:bodyPr/>
                    <a:lstStyle/>
                    <a:p>
                      <a:pPr algn="ctr"/>
                      <a:r>
                        <a:rPr kumimoji="1" lang="ja-JP" altLang="en-US" sz="1200" dirty="0" smtClean="0"/>
                        <a:t>３年</a:t>
                      </a:r>
                      <a:endParaRPr kumimoji="1" lang="ja-JP" altLang="en-US" sz="1200" dirty="0"/>
                    </a:p>
                  </a:txBody>
                  <a:tcPr marL="91434" marR="91434" marT="45703" marB="45703" anchor="ctr"/>
                </a:tc>
                <a:extLst>
                  <a:ext uri="{0D108BD9-81ED-4DB2-BD59-A6C34878D82A}">
                    <a16:rowId xmlns:a16="http://schemas.microsoft.com/office/drawing/2014/main" val="1367505455"/>
                  </a:ext>
                </a:extLst>
              </a:tr>
              <a:tr h="274220">
                <a:tc>
                  <a:txBody>
                    <a:bodyPr/>
                    <a:lstStyle/>
                    <a:p>
                      <a:r>
                        <a:rPr kumimoji="1" lang="ja-JP" altLang="en-US" sz="1200" dirty="0" smtClean="0"/>
                        <a:t>直接支援業務</a:t>
                      </a:r>
                      <a:endParaRPr kumimoji="1" lang="ja-JP" altLang="en-US" sz="1200" dirty="0"/>
                    </a:p>
                  </a:txBody>
                  <a:tcPr marL="91434" marR="91434" marT="45703" marB="45703"/>
                </a:tc>
                <a:tc>
                  <a:txBody>
                    <a:bodyPr/>
                    <a:lstStyle/>
                    <a:p>
                      <a:pPr algn="ctr"/>
                      <a:r>
                        <a:rPr kumimoji="1" lang="ja-JP" altLang="en-US" sz="1200" dirty="0" smtClean="0"/>
                        <a:t>５年</a:t>
                      </a:r>
                      <a:endParaRPr kumimoji="1" lang="ja-JP" altLang="en-US" sz="1200" dirty="0"/>
                    </a:p>
                  </a:txBody>
                  <a:tcPr marL="91434" marR="91434" marT="45703" marB="45703" anchor="ctr"/>
                </a:tc>
                <a:extLst>
                  <a:ext uri="{0D108BD9-81ED-4DB2-BD59-A6C34878D82A}">
                    <a16:rowId xmlns:a16="http://schemas.microsoft.com/office/drawing/2014/main" val="708451652"/>
                  </a:ext>
                </a:extLst>
              </a:tr>
              <a:tr h="457033">
                <a:tc>
                  <a:txBody>
                    <a:bodyPr/>
                    <a:lstStyle/>
                    <a:p>
                      <a:r>
                        <a:rPr kumimoji="1" lang="ja-JP" altLang="en-US" sz="1200" dirty="0" smtClean="0"/>
                        <a:t>社会福祉主事任用資格等を有する者による直接支援業務</a:t>
                      </a:r>
                    </a:p>
                  </a:txBody>
                  <a:tcPr marL="91434" marR="91434" marT="45703" marB="45703"/>
                </a:tc>
                <a:tc>
                  <a:txBody>
                    <a:bodyPr/>
                    <a:lstStyle/>
                    <a:p>
                      <a:pPr algn="ctr"/>
                      <a:r>
                        <a:rPr kumimoji="1" lang="ja-JP" altLang="en-US" sz="1200" dirty="0" smtClean="0"/>
                        <a:t>３年</a:t>
                      </a:r>
                      <a:endParaRPr kumimoji="1" lang="ja-JP" altLang="en-US" sz="1200" dirty="0"/>
                    </a:p>
                  </a:txBody>
                  <a:tcPr marL="91434" marR="91434" marT="45703" marB="45703" anchor="ctr"/>
                </a:tc>
                <a:extLst>
                  <a:ext uri="{0D108BD9-81ED-4DB2-BD59-A6C34878D82A}">
                    <a16:rowId xmlns:a16="http://schemas.microsoft.com/office/drawing/2014/main" val="1167333801"/>
                  </a:ext>
                </a:extLst>
              </a:tr>
              <a:tr h="457033">
                <a:tc>
                  <a:txBody>
                    <a:bodyPr/>
                    <a:lstStyle/>
                    <a:p>
                      <a:r>
                        <a:rPr kumimoji="1" lang="ja-JP" altLang="en-US" sz="1200" dirty="0" smtClean="0"/>
                        <a:t>国家資格等による業務に通算３年以上従事している者による相談・直接支援業務</a:t>
                      </a:r>
                    </a:p>
                  </a:txBody>
                  <a:tcPr marL="91434" marR="91434" marT="45703" marB="45703"/>
                </a:tc>
                <a:tc>
                  <a:txBody>
                    <a:bodyPr/>
                    <a:lstStyle/>
                    <a:p>
                      <a:pPr algn="ctr"/>
                      <a:r>
                        <a:rPr kumimoji="1" lang="ja-JP" altLang="en-US" sz="1200" dirty="0" smtClean="0"/>
                        <a:t>３年</a:t>
                      </a:r>
                      <a:endParaRPr kumimoji="1" lang="ja-JP" altLang="en-US" sz="1200" dirty="0"/>
                    </a:p>
                  </a:txBody>
                  <a:tcPr marL="91434" marR="91434" marT="45703" marB="45703" anchor="ctr"/>
                </a:tc>
                <a:extLst>
                  <a:ext uri="{0D108BD9-81ED-4DB2-BD59-A6C34878D82A}">
                    <a16:rowId xmlns:a16="http://schemas.microsoft.com/office/drawing/2014/main" val="755658817"/>
                  </a:ext>
                </a:extLst>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569922739"/>
              </p:ext>
            </p:extLst>
          </p:nvPr>
        </p:nvGraphicFramePr>
        <p:xfrm>
          <a:off x="4859338" y="4365625"/>
          <a:ext cx="3979862" cy="1737190"/>
        </p:xfrm>
        <a:graphic>
          <a:graphicData uri="http://schemas.openxmlformats.org/drawingml/2006/table">
            <a:tbl>
              <a:tblPr firstRow="1" bandRow="1">
                <a:tableStyleId>{5C22544A-7EE6-4342-B048-85BDC9FD1C3A}</a:tableStyleId>
              </a:tblPr>
              <a:tblGrid>
                <a:gridCol w="2879460">
                  <a:extLst>
                    <a:ext uri="{9D8B030D-6E8A-4147-A177-3AD203B41FA5}">
                      <a16:colId xmlns:a16="http://schemas.microsoft.com/office/drawing/2014/main" val="1831003008"/>
                    </a:ext>
                  </a:extLst>
                </a:gridCol>
                <a:gridCol w="1100402">
                  <a:extLst>
                    <a:ext uri="{9D8B030D-6E8A-4147-A177-3AD203B41FA5}">
                      <a16:colId xmlns:a16="http://schemas.microsoft.com/office/drawing/2014/main" val="1900636963"/>
                    </a:ext>
                  </a:extLst>
                </a:gridCol>
              </a:tblGrid>
              <a:tr h="274220">
                <a:tc>
                  <a:txBody>
                    <a:bodyPr/>
                    <a:lstStyle/>
                    <a:p>
                      <a:pPr algn="ctr"/>
                      <a:r>
                        <a:rPr kumimoji="1" lang="ja-JP" altLang="en-US" sz="1200" dirty="0" smtClean="0"/>
                        <a:t>業務</a:t>
                      </a:r>
                      <a:endParaRPr kumimoji="1" lang="ja-JP" altLang="en-US" sz="1200" dirty="0"/>
                    </a:p>
                  </a:txBody>
                  <a:tcPr marL="91471" marR="91471" marT="45703" marB="45703"/>
                </a:tc>
                <a:tc>
                  <a:txBody>
                    <a:bodyPr/>
                    <a:lstStyle/>
                    <a:p>
                      <a:pPr algn="ctr"/>
                      <a:r>
                        <a:rPr kumimoji="1" lang="ja-JP" altLang="en-US" sz="1200" dirty="0" smtClean="0"/>
                        <a:t>実務経験年数</a:t>
                      </a:r>
                      <a:endParaRPr kumimoji="1" lang="ja-JP" altLang="en-US" sz="1200" dirty="0"/>
                    </a:p>
                  </a:txBody>
                  <a:tcPr marL="91471" marR="91471" marT="45703" marB="45703"/>
                </a:tc>
                <a:extLst>
                  <a:ext uri="{0D108BD9-81ED-4DB2-BD59-A6C34878D82A}">
                    <a16:rowId xmlns:a16="http://schemas.microsoft.com/office/drawing/2014/main" val="376567972"/>
                  </a:ext>
                </a:extLst>
              </a:tr>
              <a:tr h="274220">
                <a:tc>
                  <a:txBody>
                    <a:bodyPr/>
                    <a:lstStyle/>
                    <a:p>
                      <a:r>
                        <a:rPr kumimoji="1" lang="zh-TW" altLang="en-US" sz="1200" dirty="0" smtClean="0"/>
                        <a:t>相談支援業務</a:t>
                      </a:r>
                      <a:endParaRPr kumimoji="1" lang="ja-JP" altLang="en-US" sz="1200" dirty="0"/>
                    </a:p>
                  </a:txBody>
                  <a:tcPr marL="91471" marR="91471" marT="45703" marB="45703"/>
                </a:tc>
                <a:tc>
                  <a:txBody>
                    <a:bodyPr/>
                    <a:lstStyle/>
                    <a:p>
                      <a:pPr algn="ctr"/>
                      <a:r>
                        <a:rPr kumimoji="1" lang="ja-JP" altLang="en-US" sz="1200" dirty="0" smtClean="0"/>
                        <a:t>３年</a:t>
                      </a:r>
                      <a:endParaRPr kumimoji="1" lang="ja-JP" altLang="en-US" sz="1200" dirty="0"/>
                    </a:p>
                  </a:txBody>
                  <a:tcPr marL="91471" marR="91471" marT="45703" marB="45703" anchor="ctr"/>
                </a:tc>
                <a:extLst>
                  <a:ext uri="{0D108BD9-81ED-4DB2-BD59-A6C34878D82A}">
                    <a16:rowId xmlns:a16="http://schemas.microsoft.com/office/drawing/2014/main" val="1367505455"/>
                  </a:ext>
                </a:extLst>
              </a:tr>
              <a:tr h="274220">
                <a:tc>
                  <a:txBody>
                    <a:bodyPr/>
                    <a:lstStyle/>
                    <a:p>
                      <a:r>
                        <a:rPr kumimoji="1" lang="ja-JP" altLang="en-US" sz="1200" dirty="0" smtClean="0"/>
                        <a:t>直接支援業務</a:t>
                      </a:r>
                      <a:endParaRPr kumimoji="1" lang="ja-JP" altLang="en-US" sz="1200" dirty="0"/>
                    </a:p>
                  </a:txBody>
                  <a:tcPr marL="91471" marR="91471" marT="45703" marB="45703"/>
                </a:tc>
                <a:tc>
                  <a:txBody>
                    <a:bodyPr/>
                    <a:lstStyle/>
                    <a:p>
                      <a:pPr algn="ctr"/>
                      <a:r>
                        <a:rPr kumimoji="1" lang="ja-JP" altLang="en-US" sz="1200" dirty="0" smtClean="0"/>
                        <a:t>６年</a:t>
                      </a:r>
                      <a:endParaRPr kumimoji="1" lang="ja-JP" altLang="en-US" sz="1200" dirty="0"/>
                    </a:p>
                  </a:txBody>
                  <a:tcPr marL="91471" marR="91471" marT="45703" marB="45703" anchor="ctr"/>
                </a:tc>
                <a:extLst>
                  <a:ext uri="{0D108BD9-81ED-4DB2-BD59-A6C34878D82A}">
                    <a16:rowId xmlns:a16="http://schemas.microsoft.com/office/drawing/2014/main" val="708451652"/>
                  </a:ext>
                </a:extLst>
              </a:tr>
              <a:tr h="457033">
                <a:tc>
                  <a:txBody>
                    <a:bodyPr/>
                    <a:lstStyle/>
                    <a:p>
                      <a:r>
                        <a:rPr kumimoji="1" lang="ja-JP" altLang="en-US" sz="1200" dirty="0" smtClean="0"/>
                        <a:t>社会福祉主事任用資格等を有する者による直接支援業務</a:t>
                      </a:r>
                    </a:p>
                  </a:txBody>
                  <a:tcPr marL="91471" marR="91471" marT="45703" marB="45703"/>
                </a:tc>
                <a:tc>
                  <a:txBody>
                    <a:bodyPr/>
                    <a:lstStyle/>
                    <a:p>
                      <a:pPr algn="ctr"/>
                      <a:r>
                        <a:rPr kumimoji="1" lang="ja-JP" altLang="en-US" sz="1200" dirty="0" smtClean="0"/>
                        <a:t>３年</a:t>
                      </a:r>
                      <a:endParaRPr kumimoji="1" lang="ja-JP" altLang="en-US" sz="1200" dirty="0"/>
                    </a:p>
                  </a:txBody>
                  <a:tcPr marL="91471" marR="91471" marT="45703" marB="45703" anchor="ctr"/>
                </a:tc>
                <a:extLst>
                  <a:ext uri="{0D108BD9-81ED-4DB2-BD59-A6C34878D82A}">
                    <a16:rowId xmlns:a16="http://schemas.microsoft.com/office/drawing/2014/main" val="1167333801"/>
                  </a:ext>
                </a:extLst>
              </a:tr>
              <a:tr h="457033">
                <a:tc>
                  <a:txBody>
                    <a:bodyPr/>
                    <a:lstStyle/>
                    <a:p>
                      <a:r>
                        <a:rPr kumimoji="1" lang="ja-JP" altLang="en-US" sz="1200" dirty="0" smtClean="0"/>
                        <a:t>国家資格等による業務に通算５年以上従事している者による相談・直接支援業務</a:t>
                      </a:r>
                    </a:p>
                  </a:txBody>
                  <a:tcPr marL="91471" marR="91471" marT="45703" marB="45703"/>
                </a:tc>
                <a:tc>
                  <a:txBody>
                    <a:bodyPr/>
                    <a:lstStyle/>
                    <a:p>
                      <a:pPr algn="ctr"/>
                      <a:r>
                        <a:rPr kumimoji="1" lang="ja-JP" altLang="en-US" sz="1200" dirty="0" smtClean="0"/>
                        <a:t>１年</a:t>
                      </a:r>
                      <a:endParaRPr kumimoji="1" lang="ja-JP" altLang="en-US" sz="1200" dirty="0"/>
                    </a:p>
                  </a:txBody>
                  <a:tcPr marL="91471" marR="91471" marT="45703" marB="45703" anchor="ctr"/>
                </a:tc>
                <a:extLst>
                  <a:ext uri="{0D108BD9-81ED-4DB2-BD59-A6C34878D82A}">
                    <a16:rowId xmlns:a16="http://schemas.microsoft.com/office/drawing/2014/main" val="755658817"/>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938" y="66675"/>
            <a:ext cx="9118600" cy="47625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00"/>
                </a:solidFill>
              </a:rPr>
              <a:t>　　サービス管理責任者・児童発達支援管理責任者研修の見直しについて</a:t>
            </a:r>
          </a:p>
        </p:txBody>
      </p:sp>
      <p:grpSp>
        <p:nvGrpSpPr>
          <p:cNvPr id="5123" name="グループ化 1"/>
          <p:cNvGrpSpPr>
            <a:grpSpLocks/>
          </p:cNvGrpSpPr>
          <p:nvPr/>
        </p:nvGrpSpPr>
        <p:grpSpPr bwMode="auto">
          <a:xfrm>
            <a:off x="0" y="461963"/>
            <a:ext cx="9144000" cy="71437"/>
            <a:chOff x="0" y="188640"/>
            <a:chExt cx="9144000" cy="72008"/>
          </a:xfrm>
        </p:grpSpPr>
        <p:cxnSp>
          <p:nvCxnSpPr>
            <p:cNvPr id="8" name="直線コネクタ 7">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3" name="加算記号 12"/>
          <p:cNvSpPr/>
          <p:nvPr/>
        </p:nvSpPr>
        <p:spPr>
          <a:xfrm>
            <a:off x="1924050" y="1804988"/>
            <a:ext cx="471488" cy="444500"/>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600"/>
          </a:p>
        </p:txBody>
      </p:sp>
      <p:sp>
        <p:nvSpPr>
          <p:cNvPr id="15" name="AutoShape 10"/>
          <p:cNvSpPr>
            <a:spLocks noChangeArrowheads="1"/>
          </p:cNvSpPr>
          <p:nvPr/>
        </p:nvSpPr>
        <p:spPr bwMode="auto">
          <a:xfrm rot="5400000">
            <a:off x="6234906" y="1847057"/>
            <a:ext cx="403225" cy="36988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a:defRPr/>
            </a:pPr>
            <a:endParaRPr lang="ja-JP" altLang="en-US" sz="2000" dirty="0">
              <a:solidFill>
                <a:srgbClr val="000000"/>
              </a:solidFill>
            </a:endParaRPr>
          </a:p>
        </p:txBody>
      </p:sp>
      <p:sp>
        <p:nvSpPr>
          <p:cNvPr id="17" name="Rectangle 7"/>
          <p:cNvSpPr>
            <a:spLocks noChangeArrowheads="1"/>
          </p:cNvSpPr>
          <p:nvPr/>
        </p:nvSpPr>
        <p:spPr bwMode="auto">
          <a:xfrm>
            <a:off x="6794500" y="1192213"/>
            <a:ext cx="1306513" cy="1700212"/>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algn="ctr">
              <a:defRPr/>
            </a:pPr>
            <a:r>
              <a:rPr lang="ja-JP" altLang="en-US" sz="1400" dirty="0">
                <a:solidFill>
                  <a:srgbClr val="000000"/>
                </a:solidFill>
                <a:latin typeface="+mn-ea"/>
              </a:rPr>
              <a:t>サービス管理責任者</a:t>
            </a:r>
            <a:endParaRPr lang="en-US" altLang="ja-JP" sz="1400" dirty="0">
              <a:solidFill>
                <a:srgbClr val="000000"/>
              </a:solidFill>
              <a:latin typeface="+mn-ea"/>
            </a:endParaRPr>
          </a:p>
          <a:p>
            <a:pPr algn="ctr">
              <a:defRPr/>
            </a:pPr>
            <a:r>
              <a:rPr lang="ja-JP" altLang="en-US" sz="1400" dirty="0">
                <a:solidFill>
                  <a:srgbClr val="000000"/>
                </a:solidFill>
                <a:latin typeface="+mn-ea"/>
              </a:rPr>
              <a:t>児童発達支援管理責任者として配置</a:t>
            </a:r>
          </a:p>
        </p:txBody>
      </p:sp>
      <p:sp>
        <p:nvSpPr>
          <p:cNvPr id="18" name="角丸四角形 17"/>
          <p:cNvSpPr/>
          <p:nvPr/>
        </p:nvSpPr>
        <p:spPr>
          <a:xfrm>
            <a:off x="93663" y="715963"/>
            <a:ext cx="1397000" cy="3556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ja-JP" altLang="en-US" sz="1400" dirty="0"/>
              <a:t>改定前</a:t>
            </a:r>
          </a:p>
        </p:txBody>
      </p:sp>
      <p:sp>
        <p:nvSpPr>
          <p:cNvPr id="19" name="正方形/長方形 18"/>
          <p:cNvSpPr/>
          <p:nvPr/>
        </p:nvSpPr>
        <p:spPr>
          <a:xfrm>
            <a:off x="2447925" y="3808413"/>
            <a:ext cx="1720850" cy="2033587"/>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defRPr/>
            </a:pPr>
            <a:r>
              <a:rPr lang="ja-JP" altLang="en-US" sz="1400" dirty="0">
                <a:solidFill>
                  <a:schemeClr val="tx1"/>
                </a:solidFill>
              </a:rPr>
              <a:t>相談支援従事者初任者研修</a:t>
            </a:r>
            <a:r>
              <a:rPr lang="en-US" altLang="ja-JP" sz="1400" dirty="0">
                <a:solidFill>
                  <a:schemeClr val="tx1"/>
                </a:solidFill>
              </a:rPr>
              <a:t>2</a:t>
            </a:r>
            <a:r>
              <a:rPr lang="ja-JP" altLang="en-US" sz="1400" dirty="0">
                <a:solidFill>
                  <a:schemeClr val="tx1"/>
                </a:solidFill>
              </a:rPr>
              <a:t>日課程を受講（１１ｈ）</a:t>
            </a:r>
            <a:endParaRPr lang="en-US" altLang="ja-JP" sz="1400" dirty="0">
              <a:solidFill>
                <a:schemeClr val="tx1"/>
              </a:solidFill>
            </a:endParaRPr>
          </a:p>
          <a:p>
            <a:pPr>
              <a:defRPr/>
            </a:pPr>
            <a:endParaRPr lang="en-US" altLang="ja-JP" sz="1400" dirty="0">
              <a:solidFill>
                <a:srgbClr val="FF0000"/>
              </a:solidFill>
            </a:endParaRPr>
          </a:p>
          <a:p>
            <a:pPr>
              <a:defRPr/>
            </a:pPr>
            <a:r>
              <a:rPr lang="en-US" altLang="ja-JP" sz="1400" b="1" dirty="0">
                <a:solidFill>
                  <a:srgbClr val="FF0000"/>
                </a:solidFill>
              </a:rPr>
              <a:t>【</a:t>
            </a:r>
            <a:r>
              <a:rPr lang="ja-JP" altLang="en-US" sz="1400" b="1" dirty="0">
                <a:solidFill>
                  <a:srgbClr val="FF0000"/>
                </a:solidFill>
              </a:rPr>
              <a:t>改定</a:t>
            </a:r>
            <a:r>
              <a:rPr lang="en-US" altLang="ja-JP" sz="1400" b="1" dirty="0">
                <a:solidFill>
                  <a:srgbClr val="FF0000"/>
                </a:solidFill>
              </a:rPr>
              <a:t>】</a:t>
            </a:r>
          </a:p>
          <a:p>
            <a:pPr>
              <a:defRPr/>
            </a:pPr>
            <a:r>
              <a:rPr lang="ja-JP" altLang="en-US" sz="1400" dirty="0">
                <a:solidFill>
                  <a:schemeClr val="tx1"/>
                </a:solidFill>
              </a:rPr>
              <a:t>サービス管理責任者等</a:t>
            </a:r>
            <a:r>
              <a:rPr lang="ja-JP" altLang="en-US" sz="1400" u="sng" dirty="0">
                <a:solidFill>
                  <a:srgbClr val="FF0000"/>
                </a:solidFill>
              </a:rPr>
              <a:t>基礎</a:t>
            </a:r>
            <a:r>
              <a:rPr lang="ja-JP" altLang="en-US" sz="1400" dirty="0">
                <a:solidFill>
                  <a:schemeClr val="tx1"/>
                </a:solidFill>
              </a:rPr>
              <a:t>研修</a:t>
            </a:r>
            <a:r>
              <a:rPr lang="ja-JP" altLang="en-US" sz="1400" b="1" u="sng" dirty="0">
                <a:solidFill>
                  <a:srgbClr val="FF0000"/>
                </a:solidFill>
              </a:rPr>
              <a:t>（分野統一）</a:t>
            </a:r>
            <a:r>
              <a:rPr lang="ja-JP" altLang="en-US" sz="1400" dirty="0">
                <a:solidFill>
                  <a:schemeClr val="tx1"/>
                </a:solidFill>
              </a:rPr>
              <a:t>研修講義・演習を受講</a:t>
            </a:r>
            <a:r>
              <a:rPr lang="ja-JP" altLang="en-US" sz="1400" b="1" u="sng" dirty="0">
                <a:solidFill>
                  <a:srgbClr val="FF0000"/>
                </a:solidFill>
              </a:rPr>
              <a:t>（１５ ｈ）</a:t>
            </a:r>
            <a:r>
              <a:rPr lang="ja-JP" altLang="en-US" sz="1100" b="1" u="sng" dirty="0">
                <a:solidFill>
                  <a:srgbClr val="FF0000"/>
                </a:solidFill>
              </a:rPr>
              <a:t>　</a:t>
            </a:r>
            <a:endParaRPr lang="en-US" altLang="ja-JP" sz="1100" b="1" u="sng" dirty="0">
              <a:solidFill>
                <a:srgbClr val="FF0000"/>
              </a:solidFill>
            </a:endParaRPr>
          </a:p>
        </p:txBody>
      </p:sp>
      <p:sp>
        <p:nvSpPr>
          <p:cNvPr id="20" name="正方形/長方形 19"/>
          <p:cNvSpPr/>
          <p:nvPr/>
        </p:nvSpPr>
        <p:spPr>
          <a:xfrm>
            <a:off x="4795838" y="3806825"/>
            <a:ext cx="1231900" cy="2019300"/>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a:defRPr/>
            </a:pPr>
            <a:r>
              <a:rPr lang="en-US" altLang="ja-JP" sz="1400" b="1" dirty="0">
                <a:solidFill>
                  <a:srgbClr val="FF0000"/>
                </a:solidFill>
              </a:rPr>
              <a:t>【</a:t>
            </a:r>
            <a:r>
              <a:rPr lang="ja-JP" altLang="en-US" sz="1400" b="1" dirty="0">
                <a:solidFill>
                  <a:srgbClr val="FF0000"/>
                </a:solidFill>
              </a:rPr>
              <a:t>新規創設</a:t>
            </a:r>
            <a:r>
              <a:rPr lang="en-US" altLang="ja-JP" sz="1400" b="1" dirty="0">
                <a:solidFill>
                  <a:srgbClr val="FF0000"/>
                </a:solidFill>
              </a:rPr>
              <a:t>】</a:t>
            </a:r>
          </a:p>
          <a:p>
            <a:pPr algn="ctr">
              <a:defRPr/>
            </a:pPr>
            <a:r>
              <a:rPr lang="ja-JP" altLang="en-US" sz="1400" b="1" dirty="0">
                <a:solidFill>
                  <a:srgbClr val="FF0000"/>
                </a:solidFill>
              </a:rPr>
              <a:t>サービス管理責任者等</a:t>
            </a:r>
            <a:endParaRPr lang="en-US" altLang="ja-JP" sz="1400" b="1" dirty="0">
              <a:solidFill>
                <a:srgbClr val="FF0000"/>
              </a:solidFill>
            </a:endParaRPr>
          </a:p>
          <a:p>
            <a:pPr algn="ctr">
              <a:defRPr/>
            </a:pPr>
            <a:r>
              <a:rPr lang="ja-JP" altLang="en-US" sz="1400" b="1" dirty="0">
                <a:solidFill>
                  <a:srgbClr val="FF0000"/>
                </a:solidFill>
              </a:rPr>
              <a:t>実践研修</a:t>
            </a:r>
            <a:endParaRPr lang="en-US" altLang="ja-JP" sz="1400" b="1" dirty="0">
              <a:solidFill>
                <a:srgbClr val="FF0000"/>
              </a:solidFill>
            </a:endParaRPr>
          </a:p>
          <a:p>
            <a:pPr algn="ctr">
              <a:defRPr/>
            </a:pPr>
            <a:r>
              <a:rPr lang="ja-JP" altLang="en-US" sz="1400" b="1" dirty="0">
                <a:solidFill>
                  <a:srgbClr val="FF0000"/>
                </a:solidFill>
              </a:rPr>
              <a:t>（１４．５ ｈ）</a:t>
            </a:r>
            <a:endParaRPr lang="en-US" altLang="ja-JP" sz="1400" b="1" dirty="0">
              <a:solidFill>
                <a:srgbClr val="FF0000"/>
              </a:solidFill>
            </a:endParaRPr>
          </a:p>
          <a:p>
            <a:pPr algn="ctr">
              <a:defRPr/>
            </a:pPr>
            <a:r>
              <a:rPr lang="en-US" altLang="ja-JP" sz="1400" b="1" dirty="0">
                <a:solidFill>
                  <a:srgbClr val="FF0000"/>
                </a:solidFill>
              </a:rPr>
              <a:t>※</a:t>
            </a:r>
            <a:r>
              <a:rPr lang="ja-JP" altLang="en-US" sz="1400" b="1" dirty="0">
                <a:solidFill>
                  <a:srgbClr val="FF0000"/>
                </a:solidFill>
              </a:rPr>
              <a:t>令和</a:t>
            </a:r>
            <a:r>
              <a:rPr lang="en-US" altLang="ja-JP" sz="1400" b="1" dirty="0">
                <a:solidFill>
                  <a:srgbClr val="FF0000"/>
                </a:solidFill>
              </a:rPr>
              <a:t>3</a:t>
            </a:r>
            <a:r>
              <a:rPr lang="ja-JP" altLang="en-US" sz="1400" b="1" dirty="0">
                <a:solidFill>
                  <a:srgbClr val="FF0000"/>
                </a:solidFill>
              </a:rPr>
              <a:t>年度より実施</a:t>
            </a:r>
          </a:p>
        </p:txBody>
      </p:sp>
      <p:sp>
        <p:nvSpPr>
          <p:cNvPr id="21" name="正方形/長方形 20"/>
          <p:cNvSpPr/>
          <p:nvPr/>
        </p:nvSpPr>
        <p:spPr>
          <a:xfrm>
            <a:off x="2374900" y="3727450"/>
            <a:ext cx="3781425" cy="215582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ja-JP" altLang="en-US" sz="1000" dirty="0">
              <a:solidFill>
                <a:schemeClr val="tx1"/>
              </a:solidFill>
            </a:endParaRPr>
          </a:p>
        </p:txBody>
      </p:sp>
      <p:sp>
        <p:nvSpPr>
          <p:cNvPr id="27" name="Rectangle 7"/>
          <p:cNvSpPr>
            <a:spLocks noChangeArrowheads="1"/>
          </p:cNvSpPr>
          <p:nvPr/>
        </p:nvSpPr>
        <p:spPr bwMode="auto">
          <a:xfrm>
            <a:off x="6507163" y="3706813"/>
            <a:ext cx="1100137" cy="1824037"/>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algn="ctr">
              <a:defRPr/>
            </a:pPr>
            <a:r>
              <a:rPr lang="ja-JP" altLang="en-US" sz="1400" dirty="0">
                <a:solidFill>
                  <a:srgbClr val="000000"/>
                </a:solidFill>
                <a:latin typeface="Arial" charset="0"/>
              </a:rPr>
              <a:t>サービス</a:t>
            </a:r>
            <a:endParaRPr lang="en-US" altLang="ja-JP" sz="1400" dirty="0">
              <a:solidFill>
                <a:srgbClr val="000000"/>
              </a:solidFill>
              <a:latin typeface="Arial" charset="0"/>
            </a:endParaRPr>
          </a:p>
          <a:p>
            <a:pPr algn="ctr">
              <a:defRPr/>
            </a:pPr>
            <a:r>
              <a:rPr lang="ja-JP" altLang="en-US" sz="1400" dirty="0">
                <a:solidFill>
                  <a:srgbClr val="000000"/>
                </a:solidFill>
                <a:latin typeface="Arial" charset="0"/>
              </a:rPr>
              <a:t>管理責任者児童発達</a:t>
            </a:r>
            <a:endParaRPr lang="en-US" altLang="ja-JP" sz="1400" dirty="0">
              <a:solidFill>
                <a:srgbClr val="000000"/>
              </a:solidFill>
              <a:latin typeface="Arial" charset="0"/>
            </a:endParaRPr>
          </a:p>
          <a:p>
            <a:pPr algn="ctr">
              <a:defRPr/>
            </a:pPr>
            <a:r>
              <a:rPr lang="ja-JP" altLang="en-US" sz="1400" dirty="0">
                <a:solidFill>
                  <a:srgbClr val="000000"/>
                </a:solidFill>
                <a:latin typeface="Arial" charset="0"/>
              </a:rPr>
              <a:t>支援管理</a:t>
            </a:r>
            <a:endParaRPr lang="en-US" altLang="ja-JP" sz="1400" dirty="0">
              <a:solidFill>
                <a:srgbClr val="000000"/>
              </a:solidFill>
              <a:latin typeface="Arial" charset="0"/>
            </a:endParaRPr>
          </a:p>
          <a:p>
            <a:pPr algn="ctr">
              <a:defRPr/>
            </a:pPr>
            <a:r>
              <a:rPr lang="ja-JP" altLang="en-US" sz="1400" dirty="0">
                <a:solidFill>
                  <a:srgbClr val="000000"/>
                </a:solidFill>
                <a:latin typeface="Arial" charset="0"/>
              </a:rPr>
              <a:t>責任者</a:t>
            </a:r>
            <a:endParaRPr lang="en-US" altLang="ja-JP" sz="1400" dirty="0">
              <a:solidFill>
                <a:srgbClr val="000000"/>
              </a:solidFill>
              <a:latin typeface="Arial" charset="0"/>
            </a:endParaRPr>
          </a:p>
          <a:p>
            <a:pPr algn="ctr">
              <a:defRPr/>
            </a:pPr>
            <a:r>
              <a:rPr lang="ja-JP" altLang="en-US" sz="1400" dirty="0">
                <a:solidFill>
                  <a:srgbClr val="000000"/>
                </a:solidFill>
                <a:latin typeface="Arial" charset="0"/>
              </a:rPr>
              <a:t>として配置</a:t>
            </a:r>
            <a:endParaRPr lang="en-US" altLang="ja-JP" sz="1400" dirty="0">
              <a:solidFill>
                <a:srgbClr val="000000"/>
              </a:solidFill>
              <a:latin typeface="Arial" charset="0"/>
            </a:endParaRPr>
          </a:p>
        </p:txBody>
      </p:sp>
      <p:sp>
        <p:nvSpPr>
          <p:cNvPr id="28" name="AutoShape 10"/>
          <p:cNvSpPr>
            <a:spLocks noChangeArrowheads="1"/>
          </p:cNvSpPr>
          <p:nvPr/>
        </p:nvSpPr>
        <p:spPr bwMode="auto">
          <a:xfrm rot="5400000">
            <a:off x="6146007" y="4577556"/>
            <a:ext cx="357188" cy="250825"/>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a:defRPr/>
            </a:pPr>
            <a:endParaRPr lang="ja-JP" altLang="en-US" dirty="0">
              <a:solidFill>
                <a:srgbClr val="000000"/>
              </a:solidFill>
            </a:endParaRPr>
          </a:p>
        </p:txBody>
      </p:sp>
      <p:sp>
        <p:nvSpPr>
          <p:cNvPr id="29" name="角丸四角形 28"/>
          <p:cNvSpPr/>
          <p:nvPr/>
        </p:nvSpPr>
        <p:spPr>
          <a:xfrm>
            <a:off x="130175" y="3362325"/>
            <a:ext cx="1397000" cy="350838"/>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t>改定後</a:t>
            </a:r>
          </a:p>
        </p:txBody>
      </p:sp>
      <p:sp>
        <p:nvSpPr>
          <p:cNvPr id="30" name="AutoShape 10"/>
          <p:cNvSpPr>
            <a:spLocks noChangeArrowheads="1"/>
          </p:cNvSpPr>
          <p:nvPr/>
        </p:nvSpPr>
        <p:spPr bwMode="auto">
          <a:xfrm rot="5400000">
            <a:off x="7612207" y="4576762"/>
            <a:ext cx="357188" cy="27463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a:defRPr/>
            </a:pPr>
            <a:endParaRPr lang="ja-JP" altLang="en-US" dirty="0">
              <a:solidFill>
                <a:srgbClr val="000000"/>
              </a:solidFill>
            </a:endParaRPr>
          </a:p>
        </p:txBody>
      </p:sp>
      <p:sp>
        <p:nvSpPr>
          <p:cNvPr id="31" name="正方形/長方形 30"/>
          <p:cNvSpPr/>
          <p:nvPr/>
        </p:nvSpPr>
        <p:spPr>
          <a:xfrm>
            <a:off x="7958138" y="3697288"/>
            <a:ext cx="1089025" cy="1833562"/>
          </a:xfrm>
          <a:prstGeom prst="rect">
            <a:avLst/>
          </a:prstGeom>
          <a:ln w="12700"/>
        </p:spPr>
        <p:style>
          <a:lnRef idx="2">
            <a:schemeClr val="dk1"/>
          </a:lnRef>
          <a:fillRef idx="1">
            <a:schemeClr val="lt1"/>
          </a:fillRef>
          <a:effectRef idx="0">
            <a:schemeClr val="dk1"/>
          </a:effectRef>
          <a:fontRef idx="minor">
            <a:schemeClr val="dk1"/>
          </a:fontRef>
        </p:style>
        <p:txBody>
          <a:bodyPr anchor="ctr"/>
          <a:lstStyle/>
          <a:p>
            <a:pPr algn="ctr">
              <a:defRPr/>
            </a:pPr>
            <a:r>
              <a:rPr lang="en-US" altLang="ja-JP" sz="1400" b="1" dirty="0">
                <a:solidFill>
                  <a:srgbClr val="FF0000"/>
                </a:solidFill>
              </a:rPr>
              <a:t>【</a:t>
            </a:r>
            <a:r>
              <a:rPr lang="ja-JP" altLang="en-US" sz="1400" b="1" dirty="0">
                <a:solidFill>
                  <a:srgbClr val="FF0000"/>
                </a:solidFill>
              </a:rPr>
              <a:t>新規創設</a:t>
            </a:r>
            <a:r>
              <a:rPr lang="en-US" altLang="ja-JP" sz="1400" b="1" dirty="0">
                <a:solidFill>
                  <a:srgbClr val="FF0000"/>
                </a:solidFill>
              </a:rPr>
              <a:t>】</a:t>
            </a:r>
            <a:endParaRPr lang="en-US" altLang="ja-JP" sz="1400" dirty="0">
              <a:solidFill>
                <a:srgbClr val="FF0000"/>
              </a:solidFill>
            </a:endParaRPr>
          </a:p>
          <a:p>
            <a:pPr algn="ctr">
              <a:defRPr/>
            </a:pPr>
            <a:r>
              <a:rPr lang="ja-JP" altLang="en-US" sz="1400" b="1" dirty="0">
                <a:solidFill>
                  <a:srgbClr val="FF0000"/>
                </a:solidFill>
              </a:rPr>
              <a:t>サービス</a:t>
            </a:r>
            <a:endParaRPr lang="en-US" altLang="ja-JP" sz="1400" b="1" dirty="0">
              <a:solidFill>
                <a:srgbClr val="FF0000"/>
              </a:solidFill>
            </a:endParaRPr>
          </a:p>
          <a:p>
            <a:pPr algn="ctr">
              <a:defRPr/>
            </a:pPr>
            <a:r>
              <a:rPr lang="ja-JP" altLang="en-US" sz="1400" b="1" dirty="0">
                <a:solidFill>
                  <a:srgbClr val="FF0000"/>
                </a:solidFill>
              </a:rPr>
              <a:t>管理責任者等更新研修</a:t>
            </a:r>
            <a:endParaRPr lang="en-US" altLang="ja-JP" sz="1400" dirty="0">
              <a:solidFill>
                <a:srgbClr val="FF0000"/>
              </a:solidFill>
            </a:endParaRPr>
          </a:p>
          <a:p>
            <a:pPr algn="ctr">
              <a:defRPr/>
            </a:pPr>
            <a:r>
              <a:rPr lang="ja-JP" altLang="en-US" sz="1400" b="1" dirty="0">
                <a:solidFill>
                  <a:srgbClr val="FF0000"/>
                </a:solidFill>
              </a:rPr>
              <a:t>（６ｈ程度）</a:t>
            </a:r>
            <a:endParaRPr lang="en-US" altLang="ja-JP" sz="1400" b="1" dirty="0">
              <a:solidFill>
                <a:srgbClr val="FF0000"/>
              </a:solidFill>
            </a:endParaRPr>
          </a:p>
          <a:p>
            <a:pPr algn="ctr">
              <a:defRPr/>
            </a:pPr>
            <a:r>
              <a:rPr lang="en-US" altLang="ja-JP" sz="1400" b="1" dirty="0">
                <a:solidFill>
                  <a:srgbClr val="FF0000"/>
                </a:solidFill>
              </a:rPr>
              <a:t>※</a:t>
            </a:r>
            <a:r>
              <a:rPr lang="ja-JP" altLang="en-US" sz="1400" b="1" dirty="0">
                <a:solidFill>
                  <a:srgbClr val="FF0000"/>
                </a:solidFill>
              </a:rPr>
              <a:t>５年毎に受講</a:t>
            </a:r>
            <a:endParaRPr lang="en-US" altLang="ja-JP" sz="1400" b="1" dirty="0">
              <a:solidFill>
                <a:srgbClr val="FF0000"/>
              </a:solidFill>
            </a:endParaRPr>
          </a:p>
        </p:txBody>
      </p:sp>
      <p:sp>
        <p:nvSpPr>
          <p:cNvPr id="33" name="加算記号 32"/>
          <p:cNvSpPr/>
          <p:nvPr/>
        </p:nvSpPr>
        <p:spPr>
          <a:xfrm>
            <a:off x="7073900" y="5614988"/>
            <a:ext cx="371475" cy="361950"/>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400"/>
          </a:p>
        </p:txBody>
      </p:sp>
      <p:cxnSp>
        <p:nvCxnSpPr>
          <p:cNvPr id="34" name="直線コネクタ 33"/>
          <p:cNvCxnSpPr/>
          <p:nvPr/>
        </p:nvCxnSpPr>
        <p:spPr>
          <a:xfrm flipV="1">
            <a:off x="0" y="3127375"/>
            <a:ext cx="9056688" cy="508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下矢印 34"/>
          <p:cNvSpPr/>
          <p:nvPr/>
        </p:nvSpPr>
        <p:spPr>
          <a:xfrm>
            <a:off x="3833813" y="3405188"/>
            <a:ext cx="1466850" cy="31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AutoShape 10"/>
          <p:cNvSpPr>
            <a:spLocks noChangeArrowheads="1"/>
          </p:cNvSpPr>
          <p:nvPr/>
        </p:nvSpPr>
        <p:spPr bwMode="auto">
          <a:xfrm rot="5400000">
            <a:off x="3949045" y="4551247"/>
            <a:ext cx="1066468" cy="503241"/>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algn="ctr">
              <a:defRPr/>
            </a:pPr>
            <a:r>
              <a:rPr lang="ja-JP" altLang="en-US" sz="1050" b="1" dirty="0">
                <a:solidFill>
                  <a:srgbClr val="0000FF"/>
                </a:solidFill>
                <a:latin typeface="Arial" charset="0"/>
              </a:rPr>
              <a:t>ＯＪＴ</a:t>
            </a:r>
            <a:endParaRPr lang="en-US" altLang="ja-JP" sz="1050" b="1" dirty="0">
              <a:solidFill>
                <a:srgbClr val="0000FF"/>
              </a:solidFill>
              <a:latin typeface="Arial" charset="0"/>
            </a:endParaRPr>
          </a:p>
          <a:p>
            <a:pPr algn="ctr">
              <a:defRPr/>
            </a:pPr>
            <a:r>
              <a:rPr lang="ja-JP" altLang="en-US" sz="1000" b="1" dirty="0">
                <a:solidFill>
                  <a:srgbClr val="FF0000"/>
                </a:solidFill>
                <a:latin typeface="Arial" charset="0"/>
              </a:rPr>
              <a:t>一部</a:t>
            </a:r>
            <a:endParaRPr lang="en-US" altLang="ja-JP" sz="1000" b="1" dirty="0">
              <a:solidFill>
                <a:srgbClr val="FF0000"/>
              </a:solidFill>
              <a:latin typeface="Arial" charset="0"/>
            </a:endParaRPr>
          </a:p>
          <a:p>
            <a:pPr algn="ctr">
              <a:defRPr/>
            </a:pPr>
            <a:r>
              <a:rPr lang="ja-JP" altLang="en-US" sz="1000" b="1" dirty="0">
                <a:solidFill>
                  <a:srgbClr val="FF0000"/>
                </a:solidFill>
                <a:latin typeface="Arial" charset="0"/>
              </a:rPr>
              <a:t>業務</a:t>
            </a:r>
            <a:endParaRPr lang="en-US" altLang="ja-JP" sz="1000" b="1" dirty="0">
              <a:solidFill>
                <a:srgbClr val="FF0000"/>
              </a:solidFill>
              <a:latin typeface="Arial" charset="0"/>
            </a:endParaRPr>
          </a:p>
          <a:p>
            <a:pPr algn="ctr">
              <a:defRPr/>
            </a:pPr>
            <a:r>
              <a:rPr lang="ja-JP" altLang="en-US" sz="1000" b="1" dirty="0">
                <a:solidFill>
                  <a:srgbClr val="FF0000"/>
                </a:solidFill>
                <a:latin typeface="Arial" charset="0"/>
              </a:rPr>
              <a:t>可能</a:t>
            </a:r>
            <a:endParaRPr lang="en-US" altLang="ja-JP" sz="1000" b="1" dirty="0">
              <a:solidFill>
                <a:srgbClr val="FF0000"/>
              </a:solidFill>
              <a:latin typeface="Arial" charset="0"/>
            </a:endParaRPr>
          </a:p>
        </p:txBody>
      </p:sp>
      <p:sp>
        <p:nvSpPr>
          <p:cNvPr id="32" name="正方形/長方形 31"/>
          <p:cNvSpPr/>
          <p:nvPr/>
        </p:nvSpPr>
        <p:spPr>
          <a:xfrm>
            <a:off x="5413375" y="6049963"/>
            <a:ext cx="3471863" cy="358775"/>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a:lnSpc>
                <a:spcPts val="1300"/>
              </a:lnSpc>
              <a:defRPr/>
            </a:pPr>
            <a:r>
              <a:rPr lang="en-US" altLang="ja-JP" sz="1400" b="1" dirty="0">
                <a:solidFill>
                  <a:srgbClr val="FF0000"/>
                </a:solidFill>
              </a:rPr>
              <a:t>【</a:t>
            </a:r>
            <a:r>
              <a:rPr lang="ja-JP" altLang="en-US" sz="1400" b="1" dirty="0">
                <a:solidFill>
                  <a:srgbClr val="FF0000"/>
                </a:solidFill>
              </a:rPr>
              <a:t>新規創設</a:t>
            </a:r>
            <a:r>
              <a:rPr lang="en-US" altLang="ja-JP" sz="1400" b="1" dirty="0">
                <a:solidFill>
                  <a:srgbClr val="FF0000"/>
                </a:solidFill>
              </a:rPr>
              <a:t>】</a:t>
            </a:r>
            <a:r>
              <a:rPr lang="ja-JP" altLang="en-US" sz="1400" dirty="0">
                <a:solidFill>
                  <a:schemeClr val="tx1"/>
                </a:solidFill>
              </a:rPr>
              <a:t>　専門コース別研修（任意研修）</a:t>
            </a:r>
            <a:endParaRPr lang="en-US" altLang="ja-JP" sz="1400" dirty="0">
              <a:solidFill>
                <a:schemeClr val="tx1"/>
              </a:solidFill>
            </a:endParaRPr>
          </a:p>
        </p:txBody>
      </p:sp>
      <p:sp>
        <p:nvSpPr>
          <p:cNvPr id="37" name="正方形/長方形 36"/>
          <p:cNvSpPr/>
          <p:nvPr/>
        </p:nvSpPr>
        <p:spPr>
          <a:xfrm>
            <a:off x="2493963" y="1211263"/>
            <a:ext cx="3487737" cy="1679575"/>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defRPr/>
            </a:pPr>
            <a:r>
              <a:rPr lang="ja-JP" altLang="en-US" sz="1400" dirty="0">
                <a:solidFill>
                  <a:schemeClr val="tx1"/>
                </a:solidFill>
                <a:latin typeface="+mn-ea"/>
              </a:rPr>
              <a:t>相談支援従事者初任者研修</a:t>
            </a:r>
            <a:endParaRPr lang="en-US" altLang="ja-JP" sz="1400" dirty="0">
              <a:solidFill>
                <a:schemeClr val="tx1"/>
              </a:solidFill>
              <a:latin typeface="+mn-ea"/>
            </a:endParaRPr>
          </a:p>
          <a:p>
            <a:pPr>
              <a:defRPr/>
            </a:pPr>
            <a:r>
              <a:rPr lang="en-US" altLang="ja-JP" sz="1400" dirty="0">
                <a:solidFill>
                  <a:schemeClr val="tx1"/>
                </a:solidFill>
                <a:latin typeface="+mn-ea"/>
              </a:rPr>
              <a:t>2</a:t>
            </a:r>
            <a:r>
              <a:rPr lang="ja-JP" altLang="en-US" sz="1400" dirty="0">
                <a:solidFill>
                  <a:schemeClr val="tx1"/>
                </a:solidFill>
                <a:latin typeface="+mn-ea"/>
              </a:rPr>
              <a:t>日課程を受講（１１ｈ）</a:t>
            </a:r>
            <a:endParaRPr lang="en-US" altLang="ja-JP" sz="1400" dirty="0">
              <a:solidFill>
                <a:schemeClr val="tx1"/>
              </a:solidFill>
              <a:latin typeface="+mn-ea"/>
            </a:endParaRPr>
          </a:p>
          <a:p>
            <a:pPr>
              <a:defRPr/>
            </a:pPr>
            <a:endParaRPr lang="en-US" altLang="ja-JP" sz="1400" dirty="0">
              <a:solidFill>
                <a:schemeClr val="tx1"/>
              </a:solidFill>
              <a:latin typeface="+mn-ea"/>
            </a:endParaRPr>
          </a:p>
          <a:p>
            <a:pPr>
              <a:defRPr/>
            </a:pPr>
            <a:endParaRPr lang="en-US" altLang="ja-JP" sz="1400" dirty="0">
              <a:solidFill>
                <a:schemeClr val="tx1"/>
              </a:solidFill>
              <a:latin typeface="+mn-ea"/>
            </a:endParaRPr>
          </a:p>
          <a:p>
            <a:pPr>
              <a:defRPr/>
            </a:pPr>
            <a:r>
              <a:rPr lang="ja-JP" altLang="en-US" sz="1400" dirty="0">
                <a:solidFill>
                  <a:schemeClr val="tx1"/>
                </a:solidFill>
                <a:latin typeface="+mn-ea"/>
              </a:rPr>
              <a:t>サービス管理責任者等研修共通講義及び</a:t>
            </a:r>
            <a:endParaRPr lang="en-US" altLang="ja-JP" sz="1400" dirty="0">
              <a:solidFill>
                <a:schemeClr val="tx1"/>
              </a:solidFill>
              <a:latin typeface="+mn-ea"/>
            </a:endParaRPr>
          </a:p>
          <a:p>
            <a:pPr>
              <a:defRPr/>
            </a:pPr>
            <a:r>
              <a:rPr lang="ja-JP" altLang="en-US" sz="1400" u="sng" dirty="0">
                <a:solidFill>
                  <a:schemeClr val="tx1"/>
                </a:solidFill>
                <a:latin typeface="+mn-ea"/>
              </a:rPr>
              <a:t>分野別</a:t>
            </a:r>
            <a:r>
              <a:rPr lang="ja-JP" altLang="en-US" sz="1400" dirty="0">
                <a:solidFill>
                  <a:schemeClr val="tx1"/>
                </a:solidFill>
                <a:latin typeface="+mn-ea"/>
              </a:rPr>
              <a:t>演習を受講（１９ｈ）</a:t>
            </a:r>
          </a:p>
        </p:txBody>
      </p:sp>
      <p:sp>
        <p:nvSpPr>
          <p:cNvPr id="39" name="加算記号 38"/>
          <p:cNvSpPr/>
          <p:nvPr/>
        </p:nvSpPr>
        <p:spPr>
          <a:xfrm>
            <a:off x="3467100" y="1857375"/>
            <a:ext cx="344488" cy="282575"/>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400"/>
          </a:p>
        </p:txBody>
      </p:sp>
      <p:sp>
        <p:nvSpPr>
          <p:cNvPr id="38" name="正方形/長方形 37"/>
          <p:cNvSpPr/>
          <p:nvPr/>
        </p:nvSpPr>
        <p:spPr>
          <a:xfrm>
            <a:off x="92075" y="1219200"/>
            <a:ext cx="1804988" cy="1624013"/>
          </a:xfrm>
          <a:prstGeom prst="rect">
            <a:avLst/>
          </a:prstGeom>
          <a:ln w="19050"/>
        </p:spPr>
        <p:style>
          <a:lnRef idx="2">
            <a:schemeClr val="dk1"/>
          </a:lnRef>
          <a:fillRef idx="1">
            <a:schemeClr val="lt1"/>
          </a:fillRef>
          <a:effectRef idx="0">
            <a:schemeClr val="dk1"/>
          </a:effectRef>
          <a:fontRef idx="minor">
            <a:schemeClr val="dk1"/>
          </a:fontRef>
        </p:style>
        <p:txBody>
          <a:bodyPr/>
          <a:lstStyle/>
          <a:p>
            <a:pPr algn="ctr" eaLnBrk="1" fontAlgn="auto" hangingPunct="1">
              <a:spcBef>
                <a:spcPts val="0"/>
              </a:spcBef>
              <a:spcAft>
                <a:spcPts val="0"/>
              </a:spcAft>
              <a:defRPr/>
            </a:pPr>
            <a:r>
              <a:rPr lang="ja-JP" altLang="en-US" sz="1600" dirty="0">
                <a:solidFill>
                  <a:srgbClr val="0000FF"/>
                </a:solidFill>
                <a:latin typeface="HG創英角ｺﾞｼｯｸUB" panose="020B0909000000000000" pitchFamily="49" charset="-128"/>
                <a:ea typeface="HG創英角ｺﾞｼｯｸUB" panose="020B0909000000000000" pitchFamily="49" charset="-128"/>
              </a:rPr>
              <a:t>実務経験</a:t>
            </a:r>
            <a:endParaRPr lang="en-US" altLang="ja-JP" sz="1600" dirty="0">
              <a:solidFill>
                <a:srgbClr val="0000FF"/>
              </a:solidFill>
              <a:latin typeface="HG創英角ｺﾞｼｯｸUB" panose="020B0909000000000000" pitchFamily="49" charset="-128"/>
              <a:ea typeface="HG創英角ｺﾞｼｯｸUB" panose="020B0909000000000000" pitchFamily="49" charset="-128"/>
            </a:endParaRPr>
          </a:p>
          <a:p>
            <a:pPr eaLnBrk="1" fontAlgn="auto" hangingPunct="1">
              <a:spcBef>
                <a:spcPts val="0"/>
              </a:spcBef>
              <a:spcAft>
                <a:spcPts val="0"/>
              </a:spcAft>
              <a:defRPr/>
            </a:pPr>
            <a:r>
              <a:rPr lang="ja-JP" altLang="en-US" sz="1400" dirty="0" err="1"/>
              <a:t>障がい</a:t>
            </a:r>
            <a:r>
              <a:rPr lang="ja-JP" altLang="en-US" sz="1400" dirty="0"/>
              <a:t>児者等の保健・医療・福祉・就労・教育の分野における直接支援・相談支援などの業務</a:t>
            </a:r>
            <a:endParaRPr lang="en-US" altLang="ja-JP" sz="1400" dirty="0"/>
          </a:p>
          <a:p>
            <a:pPr eaLnBrk="1" fontAlgn="auto" hangingPunct="1">
              <a:spcBef>
                <a:spcPts val="0"/>
              </a:spcBef>
              <a:spcAft>
                <a:spcPts val="0"/>
              </a:spcAft>
              <a:defRPr/>
            </a:pPr>
            <a:r>
              <a:rPr lang="ja-JP" altLang="en-US" sz="1400" dirty="0"/>
              <a:t>（３～</a:t>
            </a:r>
            <a:r>
              <a:rPr lang="ja-JP" altLang="en-US" sz="1400" dirty="0">
                <a:solidFill>
                  <a:schemeClr val="tx1"/>
                </a:solidFill>
              </a:rPr>
              <a:t>１０</a:t>
            </a:r>
            <a:r>
              <a:rPr lang="ja-JP" altLang="en-US" sz="1400" dirty="0"/>
              <a:t>年）</a:t>
            </a:r>
            <a:endParaRPr lang="ja-JP" altLang="en-US" sz="1400" dirty="0">
              <a:latin typeface="ＭＳ ゴシック" pitchFamily="49" charset="-128"/>
              <a:ea typeface="ＭＳ ゴシック" pitchFamily="49" charset="-128"/>
            </a:endParaRPr>
          </a:p>
        </p:txBody>
      </p:sp>
      <p:sp>
        <p:nvSpPr>
          <p:cNvPr id="40" name="正方形/長方形 39"/>
          <p:cNvSpPr/>
          <p:nvPr/>
        </p:nvSpPr>
        <p:spPr>
          <a:xfrm>
            <a:off x="96838" y="3959225"/>
            <a:ext cx="1800225" cy="1866900"/>
          </a:xfrm>
          <a:prstGeom prst="rect">
            <a:avLst/>
          </a:prstGeom>
          <a:ln w="19050"/>
        </p:spPr>
        <p:style>
          <a:lnRef idx="2">
            <a:schemeClr val="dk1"/>
          </a:lnRef>
          <a:fillRef idx="1">
            <a:schemeClr val="lt1"/>
          </a:fillRef>
          <a:effectRef idx="0">
            <a:schemeClr val="dk1"/>
          </a:effectRef>
          <a:fontRef idx="minor">
            <a:schemeClr val="dk1"/>
          </a:fontRef>
        </p:style>
        <p:txBody>
          <a:bodyPr/>
          <a:lstStyle/>
          <a:p>
            <a:pPr algn="ctr" eaLnBrk="1" fontAlgn="auto" hangingPunct="1">
              <a:spcBef>
                <a:spcPts val="0"/>
              </a:spcBef>
              <a:spcAft>
                <a:spcPts val="0"/>
              </a:spcAft>
              <a:defRPr/>
            </a:pPr>
            <a:r>
              <a:rPr lang="ja-JP" altLang="en-US" sz="1600" dirty="0">
                <a:solidFill>
                  <a:srgbClr val="0000FF"/>
                </a:solidFill>
                <a:latin typeface="HG創英角ｺﾞｼｯｸUB" panose="020B0909000000000000" pitchFamily="49" charset="-128"/>
                <a:ea typeface="HG創英角ｺﾞｼｯｸUB" panose="020B0909000000000000" pitchFamily="49" charset="-128"/>
              </a:rPr>
              <a:t>実務経験</a:t>
            </a:r>
            <a:endParaRPr lang="en-US" altLang="ja-JP" sz="1600" dirty="0">
              <a:solidFill>
                <a:srgbClr val="0000FF"/>
              </a:solidFill>
              <a:latin typeface="HG創英角ｺﾞｼｯｸUB" panose="020B0909000000000000" pitchFamily="49" charset="-128"/>
              <a:ea typeface="HG創英角ｺﾞｼｯｸUB" panose="020B0909000000000000" pitchFamily="49" charset="-128"/>
            </a:endParaRPr>
          </a:p>
          <a:p>
            <a:pPr algn="ctr" eaLnBrk="1" fontAlgn="auto" hangingPunct="1">
              <a:spcBef>
                <a:spcPts val="0"/>
              </a:spcBef>
              <a:spcAft>
                <a:spcPts val="0"/>
              </a:spcAft>
              <a:defRPr/>
            </a:pPr>
            <a:r>
              <a:rPr lang="en-US" altLang="ja-JP" sz="1200" b="1" dirty="0">
                <a:solidFill>
                  <a:srgbClr val="FF0000"/>
                </a:solidFill>
                <a:latin typeface="HG創英角ｺﾞｼｯｸUB" panose="020B0909000000000000" pitchFamily="49" charset="-128"/>
                <a:ea typeface="HG創英角ｺﾞｼｯｸUB" panose="020B0909000000000000" pitchFamily="49" charset="-128"/>
              </a:rPr>
              <a:t>【</a:t>
            </a:r>
            <a:r>
              <a:rPr lang="ja-JP" altLang="en-US" sz="1200" b="1" dirty="0">
                <a:solidFill>
                  <a:srgbClr val="FF0000"/>
                </a:solidFill>
                <a:latin typeface="HG創英角ｺﾞｼｯｸUB" panose="020B0909000000000000" pitchFamily="49" charset="-128"/>
                <a:ea typeface="HG創英角ｺﾞｼｯｸUB" panose="020B0909000000000000" pitchFamily="49" charset="-128"/>
              </a:rPr>
              <a:t>一部緩和</a:t>
            </a:r>
            <a:r>
              <a:rPr lang="en-US" altLang="ja-JP" sz="1200" b="1" dirty="0">
                <a:solidFill>
                  <a:srgbClr val="FF0000"/>
                </a:solidFill>
                <a:latin typeface="HG創英角ｺﾞｼｯｸUB" panose="020B0909000000000000" pitchFamily="49" charset="-128"/>
                <a:ea typeface="HG創英角ｺﾞｼｯｸUB" panose="020B0909000000000000" pitchFamily="49" charset="-128"/>
              </a:rPr>
              <a:t>】</a:t>
            </a:r>
            <a:endParaRPr lang="en-US" altLang="ja-JP" sz="1100" b="1" dirty="0">
              <a:solidFill>
                <a:srgbClr val="FF0000"/>
              </a:solidFill>
              <a:latin typeface="HG創英角ｺﾞｼｯｸUB" panose="020B0909000000000000" pitchFamily="49" charset="-128"/>
              <a:ea typeface="HG創英角ｺﾞｼｯｸUB" panose="020B0909000000000000" pitchFamily="49" charset="-128"/>
            </a:endParaRPr>
          </a:p>
          <a:p>
            <a:pPr eaLnBrk="1" fontAlgn="auto" hangingPunct="1">
              <a:spcBef>
                <a:spcPts val="0"/>
              </a:spcBef>
              <a:spcAft>
                <a:spcPts val="0"/>
              </a:spcAft>
              <a:defRPr/>
            </a:pPr>
            <a:r>
              <a:rPr lang="ja-JP" altLang="en-US" sz="1400" dirty="0" err="1"/>
              <a:t>障がい</a:t>
            </a:r>
            <a:r>
              <a:rPr lang="ja-JP" altLang="en-US" sz="1400" dirty="0"/>
              <a:t>児者等の保健・医療・福祉・就労・教育の分野における直接支援・相談支援などの業務</a:t>
            </a:r>
            <a:endParaRPr lang="en-US" altLang="ja-JP" sz="1400" dirty="0"/>
          </a:p>
          <a:p>
            <a:pPr eaLnBrk="1" fontAlgn="auto" hangingPunct="1">
              <a:spcBef>
                <a:spcPts val="0"/>
              </a:spcBef>
              <a:spcAft>
                <a:spcPts val="0"/>
              </a:spcAft>
              <a:defRPr/>
            </a:pPr>
            <a:r>
              <a:rPr lang="ja-JP" altLang="en-US" sz="1400" dirty="0"/>
              <a:t>（３～</a:t>
            </a:r>
            <a:r>
              <a:rPr lang="ja-JP" altLang="en-US" sz="1400" b="1" u="sng" dirty="0">
                <a:solidFill>
                  <a:srgbClr val="FF0000"/>
                </a:solidFill>
              </a:rPr>
              <a:t>８</a:t>
            </a:r>
            <a:r>
              <a:rPr lang="ja-JP" altLang="en-US" sz="1400" dirty="0"/>
              <a:t>年）</a:t>
            </a:r>
            <a:endParaRPr lang="ja-JP" altLang="en-US" sz="1400" dirty="0">
              <a:latin typeface="ＭＳ ゴシック" pitchFamily="49" charset="-128"/>
              <a:ea typeface="ＭＳ ゴシック" pitchFamily="49" charset="-128"/>
            </a:endParaRPr>
          </a:p>
        </p:txBody>
      </p:sp>
      <p:sp>
        <p:nvSpPr>
          <p:cNvPr id="41" name="加算記号 38"/>
          <p:cNvSpPr/>
          <p:nvPr/>
        </p:nvSpPr>
        <p:spPr>
          <a:xfrm>
            <a:off x="3121025" y="4524375"/>
            <a:ext cx="346075" cy="282575"/>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400"/>
          </a:p>
        </p:txBody>
      </p:sp>
      <p:sp>
        <p:nvSpPr>
          <p:cNvPr id="43" name="角丸四角形吹き出し 42"/>
          <p:cNvSpPr/>
          <p:nvPr/>
        </p:nvSpPr>
        <p:spPr>
          <a:xfrm>
            <a:off x="342900" y="6246813"/>
            <a:ext cx="3635375" cy="460375"/>
          </a:xfrm>
          <a:prstGeom prst="wedgeRoundRectCallout">
            <a:avLst>
              <a:gd name="adj1" fmla="val -34808"/>
              <a:gd name="adj2" fmla="val -129983"/>
              <a:gd name="adj3" fmla="val 16667"/>
            </a:avLst>
          </a:prstGeom>
          <a:ln w="9525"/>
        </p:spPr>
        <p:style>
          <a:lnRef idx="2">
            <a:schemeClr val="dk1"/>
          </a:lnRef>
          <a:fillRef idx="1">
            <a:schemeClr val="lt1"/>
          </a:fillRef>
          <a:effectRef idx="0">
            <a:schemeClr val="dk1"/>
          </a:effectRef>
          <a:fontRef idx="minor">
            <a:schemeClr val="dk1"/>
          </a:fontRef>
        </p:style>
        <p:txBody>
          <a:bodyPr anchor="ctr"/>
          <a:lstStyle/>
          <a:p>
            <a:pPr eaLnBrk="1" fontAlgn="auto" hangingPunct="1">
              <a:spcBef>
                <a:spcPts val="0"/>
              </a:spcBef>
              <a:spcAft>
                <a:spcPts val="0"/>
              </a:spcAft>
              <a:defRPr/>
            </a:pPr>
            <a:r>
              <a:rPr lang="ja-JP" altLang="en-US" sz="1200" dirty="0">
                <a:latin typeface="ＭＳ ゴシック" pitchFamily="49" charset="-128"/>
                <a:ea typeface="ＭＳ ゴシック" pitchFamily="49" charset="-128"/>
              </a:rPr>
              <a:t>　</a:t>
            </a:r>
            <a:r>
              <a:rPr lang="ja-JP" altLang="ja-JP" sz="1200" dirty="0"/>
              <a:t>実務経験にかかる業務内容等により年数が異なるため、指定担当部局にて確認してください。</a:t>
            </a:r>
            <a:endParaRPr lang="ja-JP" altLang="en-US" sz="1200" dirty="0">
              <a:latin typeface="ＭＳ ゴシック" pitchFamily="49" charset="-128"/>
              <a:ea typeface="ＭＳ ゴシック" pitchFamily="49" charset="-128"/>
            </a:endParaRPr>
          </a:p>
        </p:txBody>
      </p:sp>
      <p:sp>
        <p:nvSpPr>
          <p:cNvPr id="44" name="加算記号 12"/>
          <p:cNvSpPr/>
          <p:nvPr/>
        </p:nvSpPr>
        <p:spPr>
          <a:xfrm>
            <a:off x="1903413" y="4524375"/>
            <a:ext cx="471487" cy="444500"/>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6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938" y="95250"/>
            <a:ext cx="9118600" cy="47625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00"/>
                </a:solidFill>
              </a:rPr>
              <a:t>　　サービス管理責任者等の研修見直しに伴う経過措置について</a:t>
            </a:r>
          </a:p>
        </p:txBody>
      </p:sp>
      <p:grpSp>
        <p:nvGrpSpPr>
          <p:cNvPr id="6147" name="グループ化 1"/>
          <p:cNvGrpSpPr>
            <a:grpSpLocks/>
          </p:cNvGrpSpPr>
          <p:nvPr/>
        </p:nvGrpSpPr>
        <p:grpSpPr bwMode="auto">
          <a:xfrm>
            <a:off x="-17463" y="461963"/>
            <a:ext cx="9144001" cy="71437"/>
            <a:chOff x="0" y="188640"/>
            <a:chExt cx="9144000" cy="72008"/>
          </a:xfrm>
        </p:grpSpPr>
        <p:cxnSp>
          <p:nvCxnSpPr>
            <p:cNvPr id="8" name="直線コネクタ 7">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3" name="加算記号 12"/>
          <p:cNvSpPr/>
          <p:nvPr/>
        </p:nvSpPr>
        <p:spPr>
          <a:xfrm>
            <a:off x="1211985" y="2570050"/>
            <a:ext cx="412750" cy="428625"/>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600"/>
          </a:p>
        </p:txBody>
      </p:sp>
      <p:sp>
        <p:nvSpPr>
          <p:cNvPr id="20" name="正方形/長方形 19"/>
          <p:cNvSpPr/>
          <p:nvPr/>
        </p:nvSpPr>
        <p:spPr>
          <a:xfrm>
            <a:off x="6846888" y="5187181"/>
            <a:ext cx="612775" cy="1544240"/>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lgn="ctr">
              <a:defRPr/>
            </a:pPr>
            <a:r>
              <a:rPr lang="ja-JP" altLang="en-US" sz="1100" dirty="0">
                <a:solidFill>
                  <a:schemeClr val="tx1"/>
                </a:solidFill>
              </a:rPr>
              <a:t>サービス管理責任者等</a:t>
            </a:r>
            <a:endParaRPr lang="en-US" altLang="ja-JP" sz="1100" dirty="0">
              <a:solidFill>
                <a:schemeClr val="tx1"/>
              </a:solidFill>
            </a:endParaRPr>
          </a:p>
          <a:p>
            <a:pPr algn="ctr">
              <a:defRPr/>
            </a:pPr>
            <a:r>
              <a:rPr lang="ja-JP" altLang="en-US" sz="1100" dirty="0">
                <a:solidFill>
                  <a:srgbClr val="FF0000"/>
                </a:solidFill>
              </a:rPr>
              <a:t>実践研修</a:t>
            </a:r>
            <a:endParaRPr lang="en-US" altLang="ja-JP" sz="1100" dirty="0">
              <a:solidFill>
                <a:srgbClr val="FF0000"/>
              </a:solidFill>
            </a:endParaRPr>
          </a:p>
        </p:txBody>
      </p:sp>
      <p:sp>
        <p:nvSpPr>
          <p:cNvPr id="31" name="正方形/長方形 30"/>
          <p:cNvSpPr/>
          <p:nvPr/>
        </p:nvSpPr>
        <p:spPr>
          <a:xfrm>
            <a:off x="8257597" y="1218467"/>
            <a:ext cx="571655" cy="2786100"/>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eaVert" anchor="ctr"/>
          <a:lstStyle/>
          <a:p>
            <a:pPr algn="ctr">
              <a:defRPr/>
            </a:pPr>
            <a:r>
              <a:rPr lang="ja-JP" altLang="en-US" sz="1200" dirty="0">
                <a:solidFill>
                  <a:schemeClr val="tx1"/>
                </a:solidFill>
              </a:rPr>
              <a:t>サービス管理責任者</a:t>
            </a:r>
            <a:r>
              <a:rPr lang="ja-JP" altLang="en-US" sz="1200" dirty="0" smtClean="0">
                <a:solidFill>
                  <a:schemeClr val="tx1"/>
                </a:solidFill>
              </a:rPr>
              <a:t>等</a:t>
            </a:r>
            <a:r>
              <a:rPr lang="ja-JP" altLang="en-US" sz="1200" dirty="0" smtClean="0">
                <a:solidFill>
                  <a:srgbClr val="FF0000"/>
                </a:solidFill>
              </a:rPr>
              <a:t>更新</a:t>
            </a:r>
            <a:r>
              <a:rPr lang="ja-JP" altLang="en-US" sz="1200" dirty="0">
                <a:solidFill>
                  <a:srgbClr val="FF0000"/>
                </a:solidFill>
              </a:rPr>
              <a:t>研修</a:t>
            </a:r>
            <a:endParaRPr lang="en-US" altLang="ja-JP" sz="1200" dirty="0">
              <a:solidFill>
                <a:srgbClr val="FF0000"/>
              </a:solidFill>
            </a:endParaRPr>
          </a:p>
          <a:p>
            <a:pPr algn="ctr">
              <a:defRPr/>
            </a:pPr>
            <a:r>
              <a:rPr lang="en-US" altLang="ja-JP" sz="1200" dirty="0">
                <a:solidFill>
                  <a:schemeClr val="tx1"/>
                </a:solidFill>
              </a:rPr>
              <a:t>※</a:t>
            </a:r>
            <a:r>
              <a:rPr lang="ja-JP" altLang="en-US" sz="1200" dirty="0">
                <a:solidFill>
                  <a:schemeClr val="tx1"/>
                </a:solidFill>
              </a:rPr>
              <a:t>５年毎に受講</a:t>
            </a:r>
            <a:endParaRPr lang="en-US" altLang="ja-JP" sz="1200" dirty="0">
              <a:solidFill>
                <a:schemeClr val="tx1"/>
              </a:solidFill>
            </a:endParaRPr>
          </a:p>
        </p:txBody>
      </p:sp>
      <p:sp>
        <p:nvSpPr>
          <p:cNvPr id="37" name="正方形/長方形 36"/>
          <p:cNvSpPr/>
          <p:nvPr/>
        </p:nvSpPr>
        <p:spPr>
          <a:xfrm>
            <a:off x="1754041" y="1218467"/>
            <a:ext cx="784966" cy="986398"/>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defRPr/>
            </a:pPr>
            <a:r>
              <a:rPr lang="ja-JP" altLang="en-US" sz="1100" dirty="0">
                <a:solidFill>
                  <a:schemeClr val="tx1"/>
                </a:solidFill>
                <a:latin typeface="+mn-ea"/>
              </a:rPr>
              <a:t>相談</a:t>
            </a:r>
            <a:r>
              <a:rPr lang="ja-JP" altLang="en-US" sz="1100" dirty="0" smtClean="0">
                <a:solidFill>
                  <a:schemeClr val="tx1"/>
                </a:solidFill>
                <a:latin typeface="+mn-ea"/>
              </a:rPr>
              <a:t>支援</a:t>
            </a:r>
            <a:endParaRPr lang="en-US" altLang="ja-JP" sz="1100" dirty="0" smtClean="0">
              <a:solidFill>
                <a:schemeClr val="tx1"/>
              </a:solidFill>
              <a:latin typeface="+mn-ea"/>
            </a:endParaRPr>
          </a:p>
          <a:p>
            <a:pPr>
              <a:defRPr/>
            </a:pPr>
            <a:r>
              <a:rPr lang="ja-JP" altLang="en-US" sz="1100" dirty="0" smtClean="0">
                <a:solidFill>
                  <a:schemeClr val="tx1"/>
                </a:solidFill>
                <a:latin typeface="+mn-ea"/>
              </a:rPr>
              <a:t>従事者</a:t>
            </a:r>
            <a:endParaRPr lang="en-US" altLang="ja-JP" sz="1100" dirty="0">
              <a:solidFill>
                <a:schemeClr val="tx1"/>
              </a:solidFill>
              <a:latin typeface="+mn-ea"/>
            </a:endParaRPr>
          </a:p>
          <a:p>
            <a:pPr>
              <a:defRPr/>
            </a:pPr>
            <a:r>
              <a:rPr lang="ja-JP" altLang="en-US" sz="1100" dirty="0">
                <a:solidFill>
                  <a:schemeClr val="tx1"/>
                </a:solidFill>
                <a:latin typeface="+mn-ea"/>
              </a:rPr>
              <a:t>初任者</a:t>
            </a:r>
            <a:r>
              <a:rPr lang="ja-JP" altLang="en-US" sz="1100" dirty="0" smtClean="0">
                <a:solidFill>
                  <a:schemeClr val="tx1"/>
                </a:solidFill>
                <a:latin typeface="+mn-ea"/>
              </a:rPr>
              <a:t>研修</a:t>
            </a:r>
            <a:endParaRPr lang="en-US" altLang="ja-JP" sz="1100" dirty="0" smtClean="0">
              <a:solidFill>
                <a:schemeClr val="tx1"/>
              </a:solidFill>
              <a:latin typeface="+mn-ea"/>
            </a:endParaRPr>
          </a:p>
          <a:p>
            <a:pPr>
              <a:defRPr/>
            </a:pPr>
            <a:r>
              <a:rPr lang="ja-JP" altLang="en-US" sz="1100" dirty="0" smtClean="0">
                <a:solidFill>
                  <a:schemeClr val="tx1"/>
                </a:solidFill>
                <a:latin typeface="+mn-ea"/>
              </a:rPr>
              <a:t>（</a:t>
            </a:r>
            <a:r>
              <a:rPr lang="en-US" altLang="ja-JP" sz="1100" dirty="0" smtClean="0">
                <a:solidFill>
                  <a:schemeClr val="tx1"/>
                </a:solidFill>
                <a:latin typeface="+mn-ea"/>
              </a:rPr>
              <a:t>2</a:t>
            </a:r>
            <a:r>
              <a:rPr lang="ja-JP" altLang="en-US" sz="1100" dirty="0" smtClean="0">
                <a:solidFill>
                  <a:schemeClr val="tx1"/>
                </a:solidFill>
                <a:latin typeface="+mn-ea"/>
              </a:rPr>
              <a:t>日課程）</a:t>
            </a:r>
            <a:endParaRPr lang="en-US" altLang="ja-JP" sz="1100" dirty="0">
              <a:solidFill>
                <a:schemeClr val="tx1"/>
              </a:solidFill>
              <a:latin typeface="+mn-ea"/>
            </a:endParaRPr>
          </a:p>
        </p:txBody>
      </p:sp>
      <p:sp>
        <p:nvSpPr>
          <p:cNvPr id="38" name="正方形/長方形 37"/>
          <p:cNvSpPr/>
          <p:nvPr/>
        </p:nvSpPr>
        <p:spPr>
          <a:xfrm>
            <a:off x="266702" y="1120774"/>
            <a:ext cx="874711" cy="2897617"/>
          </a:xfrm>
          <a:prstGeom prst="rect">
            <a:avLst/>
          </a:prstGeom>
          <a:ln w="19050"/>
        </p:spPr>
        <p:style>
          <a:lnRef idx="2">
            <a:schemeClr val="dk1"/>
          </a:lnRef>
          <a:fillRef idx="1">
            <a:schemeClr val="lt1"/>
          </a:fillRef>
          <a:effectRef idx="0">
            <a:schemeClr val="dk1"/>
          </a:effectRef>
          <a:fontRef idx="minor">
            <a:schemeClr val="dk1"/>
          </a:fontRef>
        </p:style>
        <p:txBody>
          <a:bodyPr vert="eaVert"/>
          <a:lstStyle/>
          <a:p>
            <a:pPr eaLnBrk="1" fontAlgn="auto" hangingPunct="1">
              <a:spcBef>
                <a:spcPts val="0"/>
              </a:spcBef>
              <a:spcAft>
                <a:spcPts val="0"/>
              </a:spcAft>
              <a:defRPr/>
            </a:pPr>
            <a:r>
              <a:rPr lang="ja-JP" altLang="en-US" sz="1200" dirty="0">
                <a:solidFill>
                  <a:srgbClr val="0000FF"/>
                </a:solidFill>
                <a:latin typeface="HG創英角ｺﾞｼｯｸUB" panose="020B0909000000000000" pitchFamily="49" charset="-128"/>
                <a:ea typeface="HG創英角ｺﾞｼｯｸUB" panose="020B0909000000000000" pitchFamily="49" charset="-128"/>
              </a:rPr>
              <a:t>実務経験</a:t>
            </a:r>
            <a:endParaRPr lang="en-US" altLang="ja-JP" sz="1200" dirty="0">
              <a:solidFill>
                <a:srgbClr val="0000FF"/>
              </a:solidFill>
              <a:latin typeface="HG創英角ｺﾞｼｯｸUB" panose="020B0909000000000000" pitchFamily="49" charset="-128"/>
              <a:ea typeface="HG創英角ｺﾞｼｯｸUB" panose="020B0909000000000000" pitchFamily="49" charset="-128"/>
            </a:endParaRPr>
          </a:p>
          <a:p>
            <a:pPr eaLnBrk="1" fontAlgn="auto" hangingPunct="1">
              <a:spcBef>
                <a:spcPts val="0"/>
              </a:spcBef>
              <a:spcAft>
                <a:spcPts val="0"/>
              </a:spcAft>
              <a:defRPr/>
            </a:pPr>
            <a:r>
              <a:rPr lang="ja-JP" altLang="en-US" sz="1100" dirty="0" err="1"/>
              <a:t>障がい</a:t>
            </a:r>
            <a:r>
              <a:rPr lang="ja-JP" altLang="en-US" sz="1100" dirty="0"/>
              <a:t>児者等の保健・医療・福祉・就労・教育の分野における直接支援・相談支援などの</a:t>
            </a:r>
            <a:r>
              <a:rPr lang="ja-JP" altLang="en-US" sz="1100" dirty="0" smtClean="0"/>
              <a:t>業務（</a:t>
            </a:r>
            <a:r>
              <a:rPr lang="ja-JP" altLang="en-US" sz="1100" dirty="0"/>
              <a:t>　３～</a:t>
            </a:r>
            <a:r>
              <a:rPr lang="ja-JP" altLang="en-US" sz="1100" dirty="0">
                <a:solidFill>
                  <a:schemeClr val="tx1"/>
                </a:solidFill>
              </a:rPr>
              <a:t>１０</a:t>
            </a:r>
            <a:r>
              <a:rPr lang="ja-JP" altLang="en-US" sz="1100" dirty="0"/>
              <a:t>年）</a:t>
            </a:r>
            <a:endParaRPr lang="ja-JP" altLang="en-US" sz="1100" dirty="0">
              <a:latin typeface="ＭＳ ゴシック" pitchFamily="49" charset="-128"/>
              <a:ea typeface="ＭＳ ゴシック" pitchFamily="49" charset="-128"/>
            </a:endParaRPr>
          </a:p>
        </p:txBody>
      </p:sp>
      <p:sp>
        <p:nvSpPr>
          <p:cNvPr id="40" name="正方形/長方形 39"/>
          <p:cNvSpPr/>
          <p:nvPr/>
        </p:nvSpPr>
        <p:spPr>
          <a:xfrm>
            <a:off x="400593" y="5908499"/>
            <a:ext cx="2309812" cy="831850"/>
          </a:xfrm>
          <a:prstGeom prst="rect">
            <a:avLst/>
          </a:prstGeom>
          <a:ln w="19050">
            <a:noFill/>
          </a:ln>
        </p:spPr>
        <p:style>
          <a:lnRef idx="2">
            <a:schemeClr val="dk1"/>
          </a:lnRef>
          <a:fillRef idx="1">
            <a:schemeClr val="lt1"/>
          </a:fillRef>
          <a:effectRef idx="0">
            <a:schemeClr val="dk1"/>
          </a:effectRef>
          <a:fontRef idx="minor">
            <a:schemeClr val="dk1"/>
          </a:fontRef>
        </p:style>
        <p:txBody>
          <a:bodyPr/>
          <a:lstStyle/>
          <a:p>
            <a:pPr algn="ctr" eaLnBrk="1" fontAlgn="auto" hangingPunct="1">
              <a:spcBef>
                <a:spcPts val="0"/>
              </a:spcBef>
              <a:spcAft>
                <a:spcPts val="0"/>
              </a:spcAft>
              <a:defRPr/>
            </a:pPr>
            <a:r>
              <a:rPr lang="ja-JP" altLang="en-US" sz="1200" dirty="0">
                <a:solidFill>
                  <a:srgbClr val="0000FF"/>
                </a:solidFill>
                <a:latin typeface="HG創英角ｺﾞｼｯｸUB" panose="020B0909000000000000" pitchFamily="49" charset="-128"/>
                <a:ea typeface="HG創英角ｺﾞｼｯｸUB" panose="020B0909000000000000" pitchFamily="49" charset="-128"/>
              </a:rPr>
              <a:t>実務経験</a:t>
            </a:r>
            <a:endParaRPr lang="en-US" altLang="ja-JP" sz="1200" dirty="0">
              <a:solidFill>
                <a:srgbClr val="0000FF"/>
              </a:solidFill>
              <a:latin typeface="HG創英角ｺﾞｼｯｸUB" panose="020B0909000000000000" pitchFamily="49" charset="-128"/>
              <a:ea typeface="HG創英角ｺﾞｼｯｸUB" panose="020B0909000000000000" pitchFamily="49" charset="-128"/>
            </a:endParaRPr>
          </a:p>
          <a:p>
            <a:pPr algn="ctr" eaLnBrk="1" fontAlgn="auto" hangingPunct="1">
              <a:spcBef>
                <a:spcPts val="0"/>
              </a:spcBef>
              <a:spcAft>
                <a:spcPts val="0"/>
              </a:spcAft>
              <a:defRPr/>
            </a:pPr>
            <a:r>
              <a:rPr lang="ja-JP" altLang="en-US" sz="1100" dirty="0" err="1"/>
              <a:t>障がい</a:t>
            </a:r>
            <a:r>
              <a:rPr lang="ja-JP" altLang="en-US" sz="1100" dirty="0"/>
              <a:t>児者等の保健・医療・福祉・就労・教育の分野における直接支援・相談支援などの業務（３～</a:t>
            </a:r>
            <a:r>
              <a:rPr lang="ja-JP" altLang="en-US" sz="1100" dirty="0">
                <a:solidFill>
                  <a:srgbClr val="FF0000"/>
                </a:solidFill>
              </a:rPr>
              <a:t>８</a:t>
            </a:r>
            <a:r>
              <a:rPr lang="ja-JP" altLang="en-US" sz="1100" dirty="0"/>
              <a:t>年）</a:t>
            </a:r>
            <a:endParaRPr lang="ja-JP" altLang="en-US" sz="1100" dirty="0">
              <a:latin typeface="ＭＳ ゴシック" pitchFamily="49" charset="-128"/>
              <a:ea typeface="ＭＳ ゴシック" pitchFamily="49" charset="-128"/>
            </a:endParaRPr>
          </a:p>
        </p:txBody>
      </p:sp>
      <p:sp>
        <p:nvSpPr>
          <p:cNvPr id="2" name="正方形/長方形 1"/>
          <p:cNvSpPr/>
          <p:nvPr/>
        </p:nvSpPr>
        <p:spPr>
          <a:xfrm>
            <a:off x="95250" y="620712"/>
            <a:ext cx="8942388" cy="34991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55" name="テキスト ボックス 2"/>
          <p:cNvSpPr txBox="1">
            <a:spLocks noChangeArrowheads="1"/>
          </p:cNvSpPr>
          <p:nvPr/>
        </p:nvSpPr>
        <p:spPr bwMode="auto">
          <a:xfrm>
            <a:off x="179388" y="671513"/>
            <a:ext cx="5545137"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①平成</a:t>
            </a:r>
            <a:r>
              <a:rPr lang="en-US" altLang="ja-JP"/>
              <a:t>31</a:t>
            </a:r>
            <a:r>
              <a:rPr lang="ja-JP" altLang="en-US"/>
              <a:t>年</a:t>
            </a:r>
            <a:r>
              <a:rPr lang="en-US" altLang="ja-JP"/>
              <a:t>3</a:t>
            </a:r>
            <a:r>
              <a:rPr lang="ja-JP" altLang="en-US"/>
              <a:t>月</a:t>
            </a:r>
            <a:r>
              <a:rPr lang="en-US" altLang="ja-JP"/>
              <a:t>31</a:t>
            </a:r>
            <a:r>
              <a:rPr lang="ja-JP" altLang="en-US"/>
              <a:t>日までに研修受講済みの者について</a:t>
            </a:r>
          </a:p>
        </p:txBody>
      </p:sp>
      <p:cxnSp>
        <p:nvCxnSpPr>
          <p:cNvPr id="7" name="直線コネクタ 6"/>
          <p:cNvCxnSpPr/>
          <p:nvPr/>
        </p:nvCxnSpPr>
        <p:spPr>
          <a:xfrm>
            <a:off x="4278312" y="1531281"/>
            <a:ext cx="0" cy="25061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157" name="テキスト ボックス 10"/>
          <p:cNvSpPr txBox="1">
            <a:spLocks noChangeArrowheads="1"/>
          </p:cNvSpPr>
          <p:nvPr/>
        </p:nvSpPr>
        <p:spPr bwMode="auto">
          <a:xfrm>
            <a:off x="4245631" y="1074738"/>
            <a:ext cx="152109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en-US" altLang="ja-JP" sz="1600" dirty="0"/>
              <a:t>H31.4</a:t>
            </a:r>
            <a:r>
              <a:rPr lang="ja-JP" altLang="en-US" sz="1600" dirty="0" smtClean="0"/>
              <a:t>～</a:t>
            </a:r>
            <a:endParaRPr lang="en-US" altLang="ja-JP" sz="1600" dirty="0" smtClean="0"/>
          </a:p>
          <a:p>
            <a:r>
              <a:rPr lang="ja-JP" altLang="en-US" sz="1600" dirty="0" smtClean="0"/>
              <a:t>（</a:t>
            </a:r>
            <a:r>
              <a:rPr lang="ja-JP" altLang="en-US" sz="1600" dirty="0"/>
              <a:t>新体系移行）</a:t>
            </a:r>
          </a:p>
        </p:txBody>
      </p:sp>
      <p:cxnSp>
        <p:nvCxnSpPr>
          <p:cNvPr id="14" name="直線矢印コネクタ 13"/>
          <p:cNvCxnSpPr/>
          <p:nvPr/>
        </p:nvCxnSpPr>
        <p:spPr>
          <a:xfrm>
            <a:off x="3754438" y="1789113"/>
            <a:ext cx="523874" cy="0"/>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4315390" y="1770063"/>
            <a:ext cx="3942207" cy="4762"/>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25" name="四角形吹き出し 24"/>
          <p:cNvSpPr/>
          <p:nvPr/>
        </p:nvSpPr>
        <p:spPr>
          <a:xfrm>
            <a:off x="5841207" y="766377"/>
            <a:ext cx="2334377" cy="788987"/>
          </a:xfrm>
          <a:prstGeom prst="wedgeRectCallout">
            <a:avLst>
              <a:gd name="adj1" fmla="val -3759"/>
              <a:gd name="adj2" fmla="val 6998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61" name="テキスト ボックス 25"/>
          <p:cNvSpPr txBox="1">
            <a:spLocks noChangeArrowheads="1"/>
          </p:cNvSpPr>
          <p:nvPr/>
        </p:nvSpPr>
        <p:spPr bwMode="auto">
          <a:xfrm>
            <a:off x="5883411" y="784624"/>
            <a:ext cx="231858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200" dirty="0"/>
              <a:t>施行後５年間（令和</a:t>
            </a:r>
            <a:r>
              <a:rPr lang="en-US" altLang="ja-JP" sz="1200" dirty="0"/>
              <a:t>5</a:t>
            </a:r>
            <a:r>
              <a:rPr lang="ja-JP" altLang="en-US" sz="1200" dirty="0"/>
              <a:t>年度末まで）は、更新研修受講前でも引き続きサービス管理責任者等として業務可能</a:t>
            </a:r>
          </a:p>
        </p:txBody>
      </p:sp>
      <p:sp>
        <p:nvSpPr>
          <p:cNvPr id="51" name="正方形/長方形 50"/>
          <p:cNvSpPr/>
          <p:nvPr/>
        </p:nvSpPr>
        <p:spPr>
          <a:xfrm>
            <a:off x="95250" y="4202390"/>
            <a:ext cx="8942388" cy="2608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63" name="テキスト ボックス 51"/>
          <p:cNvSpPr txBox="1">
            <a:spLocks noChangeArrowheads="1"/>
          </p:cNvSpPr>
          <p:nvPr/>
        </p:nvSpPr>
        <p:spPr bwMode="auto">
          <a:xfrm>
            <a:off x="187421" y="4317637"/>
            <a:ext cx="596265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②基礎研修受講時点で実務要件を満たしている者について</a:t>
            </a:r>
            <a:endParaRPr lang="en-US" altLang="ja-JP"/>
          </a:p>
          <a:p>
            <a:r>
              <a:rPr lang="ja-JP" altLang="en-US" u="sng">
                <a:solidFill>
                  <a:srgbClr val="FF0000"/>
                </a:solidFill>
              </a:rPr>
              <a:t>　　　</a:t>
            </a:r>
            <a:r>
              <a:rPr lang="en-US" altLang="ja-JP" u="sng">
                <a:solidFill>
                  <a:srgbClr val="FF0000"/>
                </a:solidFill>
              </a:rPr>
              <a:t>※R</a:t>
            </a:r>
            <a:r>
              <a:rPr lang="ja-JP" altLang="en-US" u="sng">
                <a:solidFill>
                  <a:srgbClr val="FF0000"/>
                </a:solidFill>
              </a:rPr>
              <a:t>１～</a:t>
            </a:r>
            <a:r>
              <a:rPr lang="en-US" altLang="ja-JP" u="sng">
                <a:solidFill>
                  <a:srgbClr val="FF0000"/>
                </a:solidFill>
              </a:rPr>
              <a:t>R</a:t>
            </a:r>
            <a:r>
              <a:rPr lang="ja-JP" altLang="en-US" u="sng">
                <a:solidFill>
                  <a:srgbClr val="FF0000"/>
                </a:solidFill>
              </a:rPr>
              <a:t>３の基礎研修受講者に限る。</a:t>
            </a:r>
          </a:p>
        </p:txBody>
      </p:sp>
      <p:sp>
        <p:nvSpPr>
          <p:cNvPr id="6164" name="テキスト ボックス 47"/>
          <p:cNvSpPr txBox="1">
            <a:spLocks noChangeArrowheads="1"/>
          </p:cNvSpPr>
          <p:nvPr/>
        </p:nvSpPr>
        <p:spPr bwMode="auto">
          <a:xfrm>
            <a:off x="301730" y="5387390"/>
            <a:ext cx="711200"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入職</a:t>
            </a:r>
          </a:p>
        </p:txBody>
      </p:sp>
      <p:sp>
        <p:nvSpPr>
          <p:cNvPr id="54" name="正方形/長方形 53"/>
          <p:cNvSpPr/>
          <p:nvPr/>
        </p:nvSpPr>
        <p:spPr>
          <a:xfrm>
            <a:off x="7802563" y="5187181"/>
            <a:ext cx="930275" cy="1544240"/>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vert="eaVert" anchor="ctr"/>
          <a:lstStyle/>
          <a:p>
            <a:pPr algn="ctr">
              <a:defRPr/>
            </a:pPr>
            <a:r>
              <a:rPr lang="ja-JP" altLang="en-US" sz="1100" dirty="0">
                <a:solidFill>
                  <a:schemeClr val="tx1"/>
                </a:solidFill>
              </a:rPr>
              <a:t>サービス管理</a:t>
            </a:r>
            <a:r>
              <a:rPr lang="ja-JP" altLang="en-US" sz="1100" dirty="0" smtClean="0">
                <a:solidFill>
                  <a:schemeClr val="tx1"/>
                </a:solidFill>
              </a:rPr>
              <a:t>責任者等</a:t>
            </a:r>
            <a:r>
              <a:rPr lang="ja-JP" altLang="en-US" sz="1100" dirty="0">
                <a:solidFill>
                  <a:srgbClr val="FF0000"/>
                </a:solidFill>
              </a:rPr>
              <a:t>更新研修</a:t>
            </a:r>
            <a:endParaRPr lang="en-US" altLang="ja-JP" sz="1100" dirty="0">
              <a:solidFill>
                <a:srgbClr val="FF0000"/>
              </a:solidFill>
            </a:endParaRPr>
          </a:p>
          <a:p>
            <a:pPr algn="ctr">
              <a:defRPr/>
            </a:pPr>
            <a:r>
              <a:rPr lang="en-US" altLang="ja-JP" sz="1100" dirty="0">
                <a:solidFill>
                  <a:schemeClr val="tx1"/>
                </a:solidFill>
              </a:rPr>
              <a:t>※</a:t>
            </a:r>
            <a:r>
              <a:rPr lang="ja-JP" altLang="en-US" sz="1100" dirty="0">
                <a:solidFill>
                  <a:schemeClr val="tx1"/>
                </a:solidFill>
              </a:rPr>
              <a:t>実践研修修了後</a:t>
            </a:r>
            <a:endParaRPr lang="en-US" altLang="ja-JP" sz="1100" dirty="0">
              <a:solidFill>
                <a:schemeClr val="tx1"/>
              </a:solidFill>
            </a:endParaRPr>
          </a:p>
          <a:p>
            <a:pPr algn="ctr">
              <a:defRPr/>
            </a:pPr>
            <a:r>
              <a:rPr lang="ja-JP" altLang="en-US" sz="1100" dirty="0">
                <a:solidFill>
                  <a:schemeClr val="tx1"/>
                </a:solidFill>
              </a:rPr>
              <a:t>５年毎に受講</a:t>
            </a:r>
            <a:endParaRPr lang="en-US" altLang="ja-JP" sz="1100" dirty="0">
              <a:solidFill>
                <a:schemeClr val="tx1"/>
              </a:solidFill>
            </a:endParaRPr>
          </a:p>
        </p:txBody>
      </p:sp>
      <p:cxnSp>
        <p:nvCxnSpPr>
          <p:cNvPr id="55" name="直線矢印コネクタ 54"/>
          <p:cNvCxnSpPr/>
          <p:nvPr/>
        </p:nvCxnSpPr>
        <p:spPr>
          <a:xfrm flipV="1">
            <a:off x="1000230" y="5564520"/>
            <a:ext cx="2078037" cy="11113"/>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4725988" y="5624513"/>
            <a:ext cx="2146300" cy="7937"/>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7466013" y="5610225"/>
            <a:ext cx="330200" cy="0"/>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56" name="左右矢印 55"/>
          <p:cNvSpPr/>
          <p:nvPr/>
        </p:nvSpPr>
        <p:spPr>
          <a:xfrm>
            <a:off x="4725988" y="5211763"/>
            <a:ext cx="2106612" cy="24765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2" name="四角形吹き出し 61"/>
          <p:cNvSpPr/>
          <p:nvPr/>
        </p:nvSpPr>
        <p:spPr>
          <a:xfrm>
            <a:off x="6264347" y="4300520"/>
            <a:ext cx="2679701" cy="828693"/>
          </a:xfrm>
          <a:prstGeom prst="wedgeRectCallout">
            <a:avLst>
              <a:gd name="adj1" fmla="val -55181"/>
              <a:gd name="adj2" fmla="val 53835"/>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71" name="テキスト ボックス 62"/>
          <p:cNvSpPr txBox="1">
            <a:spLocks noChangeArrowheads="1"/>
          </p:cNvSpPr>
          <p:nvPr/>
        </p:nvSpPr>
        <p:spPr bwMode="auto">
          <a:xfrm>
            <a:off x="6270625" y="4325436"/>
            <a:ext cx="27781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200" dirty="0"/>
              <a:t>基礎研修終了時点において実務要件を満たしている場合は、実践研修を修了するまでの３年間は、サービス管理責任者等の要件を満たしているものとみなす。</a:t>
            </a:r>
          </a:p>
        </p:txBody>
      </p:sp>
      <p:sp>
        <p:nvSpPr>
          <p:cNvPr id="64" name="正方形/長方形 63"/>
          <p:cNvSpPr/>
          <p:nvPr/>
        </p:nvSpPr>
        <p:spPr>
          <a:xfrm>
            <a:off x="4935538" y="5665788"/>
            <a:ext cx="1682750" cy="468312"/>
          </a:xfrm>
          <a:prstGeom prst="rect">
            <a:avLst/>
          </a:prstGeom>
          <a:ln w="19050">
            <a:noFill/>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100" dirty="0">
                <a:solidFill>
                  <a:schemeClr val="tx1"/>
                </a:solidFill>
              </a:rPr>
              <a:t>基礎研修修了後３年間で２年以上の実務</a:t>
            </a:r>
            <a:endParaRPr lang="en-US" altLang="ja-JP" sz="1100" dirty="0">
              <a:solidFill>
                <a:schemeClr val="tx1"/>
              </a:solidFill>
            </a:endParaRPr>
          </a:p>
        </p:txBody>
      </p:sp>
      <p:sp>
        <p:nvSpPr>
          <p:cNvPr id="66" name="正方形/長方形 65"/>
          <p:cNvSpPr/>
          <p:nvPr/>
        </p:nvSpPr>
        <p:spPr>
          <a:xfrm>
            <a:off x="2843807" y="1220789"/>
            <a:ext cx="797917" cy="984076"/>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defRPr/>
            </a:pPr>
            <a:r>
              <a:rPr lang="ja-JP" altLang="en-US" sz="1100" dirty="0">
                <a:solidFill>
                  <a:schemeClr val="tx1"/>
                </a:solidFill>
                <a:latin typeface="+mn-ea"/>
              </a:rPr>
              <a:t>サービス管理責任者等</a:t>
            </a:r>
            <a:r>
              <a:rPr lang="ja-JP" altLang="en-US" sz="1100" dirty="0" smtClean="0">
                <a:solidFill>
                  <a:schemeClr val="tx1"/>
                </a:solidFill>
                <a:latin typeface="+mn-ea"/>
              </a:rPr>
              <a:t>研修</a:t>
            </a:r>
            <a:endParaRPr lang="en-US" altLang="ja-JP" sz="1100" dirty="0" smtClean="0">
              <a:solidFill>
                <a:schemeClr val="tx1"/>
              </a:solidFill>
              <a:latin typeface="+mn-ea"/>
            </a:endParaRPr>
          </a:p>
          <a:p>
            <a:pPr>
              <a:defRPr/>
            </a:pPr>
            <a:r>
              <a:rPr lang="ja-JP" altLang="en-US" sz="1100" dirty="0" smtClean="0">
                <a:solidFill>
                  <a:srgbClr val="FF0000"/>
                </a:solidFill>
                <a:latin typeface="+mn-ea"/>
              </a:rPr>
              <a:t>（</a:t>
            </a:r>
            <a:r>
              <a:rPr lang="ja-JP" altLang="en-US" sz="1100" dirty="0">
                <a:solidFill>
                  <a:srgbClr val="FF0000"/>
                </a:solidFill>
                <a:latin typeface="+mn-ea"/>
              </a:rPr>
              <a:t>　旧体系）</a:t>
            </a:r>
          </a:p>
        </p:txBody>
      </p:sp>
      <p:sp>
        <p:nvSpPr>
          <p:cNvPr id="67" name="正方形/長方形 66"/>
          <p:cNvSpPr/>
          <p:nvPr/>
        </p:nvSpPr>
        <p:spPr>
          <a:xfrm>
            <a:off x="1695025" y="1142002"/>
            <a:ext cx="2059413" cy="116839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ja-JP" altLang="en-US" sz="1000" dirty="0">
              <a:solidFill>
                <a:schemeClr val="tx1"/>
              </a:solidFill>
            </a:endParaRPr>
          </a:p>
        </p:txBody>
      </p:sp>
      <p:sp>
        <p:nvSpPr>
          <p:cNvPr id="69" name="正方形/長方形 68"/>
          <p:cNvSpPr/>
          <p:nvPr/>
        </p:nvSpPr>
        <p:spPr>
          <a:xfrm>
            <a:off x="3240554" y="5156433"/>
            <a:ext cx="598488" cy="1512888"/>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defRPr/>
            </a:pPr>
            <a:r>
              <a:rPr lang="ja-JP" altLang="en-US" sz="1100" dirty="0">
                <a:solidFill>
                  <a:schemeClr val="tx1"/>
                </a:solidFill>
                <a:latin typeface="+mn-ea"/>
              </a:rPr>
              <a:t>相談支援従事者</a:t>
            </a:r>
            <a:endParaRPr lang="en-US" altLang="ja-JP" sz="1100" dirty="0">
              <a:solidFill>
                <a:schemeClr val="tx1"/>
              </a:solidFill>
              <a:latin typeface="+mn-ea"/>
            </a:endParaRPr>
          </a:p>
          <a:p>
            <a:pPr>
              <a:defRPr/>
            </a:pPr>
            <a:r>
              <a:rPr lang="ja-JP" altLang="en-US" sz="1100" dirty="0">
                <a:solidFill>
                  <a:schemeClr val="tx1"/>
                </a:solidFill>
                <a:latin typeface="+mn-ea"/>
              </a:rPr>
              <a:t>初任者研修</a:t>
            </a:r>
            <a:r>
              <a:rPr lang="en-US" altLang="ja-JP" sz="1100" dirty="0">
                <a:solidFill>
                  <a:schemeClr val="tx1"/>
                </a:solidFill>
                <a:latin typeface="+mn-ea"/>
              </a:rPr>
              <a:t>2</a:t>
            </a:r>
            <a:r>
              <a:rPr lang="ja-JP" altLang="en-US" sz="1100" dirty="0">
                <a:solidFill>
                  <a:schemeClr val="tx1"/>
                </a:solidFill>
                <a:latin typeface="+mn-ea"/>
              </a:rPr>
              <a:t>日課程</a:t>
            </a:r>
            <a:endParaRPr lang="en-US" altLang="ja-JP" sz="1100" dirty="0">
              <a:solidFill>
                <a:schemeClr val="tx1"/>
              </a:solidFill>
              <a:latin typeface="+mn-ea"/>
            </a:endParaRPr>
          </a:p>
        </p:txBody>
      </p:sp>
      <p:sp>
        <p:nvSpPr>
          <p:cNvPr id="70" name="正方形/長方形 69"/>
          <p:cNvSpPr/>
          <p:nvPr/>
        </p:nvSpPr>
        <p:spPr>
          <a:xfrm>
            <a:off x="3937001" y="5156433"/>
            <a:ext cx="693737" cy="1504950"/>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defRPr/>
            </a:pPr>
            <a:r>
              <a:rPr lang="ja-JP" altLang="en-US" sz="1100" dirty="0">
                <a:solidFill>
                  <a:schemeClr val="tx1"/>
                </a:solidFill>
                <a:latin typeface="+mn-ea"/>
              </a:rPr>
              <a:t>サービス管理責任者等</a:t>
            </a:r>
            <a:r>
              <a:rPr lang="ja-JP" altLang="en-US" sz="1100" dirty="0">
                <a:solidFill>
                  <a:srgbClr val="FF0000"/>
                </a:solidFill>
                <a:latin typeface="+mn-ea"/>
              </a:rPr>
              <a:t>基礎研修</a:t>
            </a:r>
            <a:endParaRPr lang="en-US" altLang="ja-JP" sz="1100" dirty="0">
              <a:solidFill>
                <a:srgbClr val="FF0000"/>
              </a:solidFill>
              <a:latin typeface="+mn-ea"/>
            </a:endParaRPr>
          </a:p>
        </p:txBody>
      </p:sp>
      <p:sp>
        <p:nvSpPr>
          <p:cNvPr id="71" name="正方形/長方形 70"/>
          <p:cNvSpPr/>
          <p:nvPr/>
        </p:nvSpPr>
        <p:spPr>
          <a:xfrm>
            <a:off x="3092555" y="5081820"/>
            <a:ext cx="1612900" cy="165417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ja-JP" altLang="en-US" sz="1000" dirty="0">
              <a:solidFill>
                <a:schemeClr val="tx1"/>
              </a:solidFill>
            </a:endParaRPr>
          </a:p>
        </p:txBody>
      </p:sp>
      <p:sp>
        <p:nvSpPr>
          <p:cNvPr id="75" name="正方形/長方形 74"/>
          <p:cNvSpPr/>
          <p:nvPr/>
        </p:nvSpPr>
        <p:spPr>
          <a:xfrm>
            <a:off x="4770438" y="6118225"/>
            <a:ext cx="2032000" cy="468313"/>
          </a:xfrm>
          <a:prstGeom prst="rect">
            <a:avLst/>
          </a:prstGeom>
          <a:ln w="19050">
            <a:noFill/>
          </a:ln>
        </p:spPr>
        <p:style>
          <a:lnRef idx="2">
            <a:schemeClr val="dk1"/>
          </a:lnRef>
          <a:fillRef idx="1">
            <a:schemeClr val="lt1"/>
          </a:fillRef>
          <a:effectRef idx="0">
            <a:schemeClr val="dk1"/>
          </a:effectRef>
          <a:fontRef idx="minor">
            <a:schemeClr val="dk1"/>
          </a:fontRef>
        </p:style>
        <p:txBody>
          <a:bodyPr anchor="ctr"/>
          <a:lstStyle/>
          <a:p>
            <a:pPr algn="ctr">
              <a:defRPr/>
            </a:pPr>
            <a:r>
              <a:rPr lang="en-US" altLang="ja-JP" sz="1100" dirty="0">
                <a:solidFill>
                  <a:schemeClr val="tx1"/>
                </a:solidFill>
              </a:rPr>
              <a:t>※</a:t>
            </a:r>
            <a:r>
              <a:rPr lang="ja-JP" altLang="en-US" sz="1100" dirty="0">
                <a:solidFill>
                  <a:schemeClr val="tx1"/>
                </a:solidFill>
              </a:rPr>
              <a:t>基礎研修受講後に実務要件を満たした場合を含む。</a:t>
            </a:r>
            <a:endParaRPr lang="en-US" altLang="ja-JP" sz="1100" dirty="0">
              <a:solidFill>
                <a:schemeClr val="tx1"/>
              </a:solidFill>
            </a:endParaRPr>
          </a:p>
        </p:txBody>
      </p:sp>
      <p:sp>
        <p:nvSpPr>
          <p:cNvPr id="81" name="四角形吹き出し 80"/>
          <p:cNvSpPr/>
          <p:nvPr/>
        </p:nvSpPr>
        <p:spPr>
          <a:xfrm>
            <a:off x="423099" y="5908499"/>
            <a:ext cx="2244725" cy="811213"/>
          </a:xfrm>
          <a:prstGeom prst="wedgeRectCallout">
            <a:avLst>
              <a:gd name="adj1" fmla="val 34125"/>
              <a:gd name="adj2" fmla="val -8812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9" name="正方形/長方形 38"/>
          <p:cNvSpPr/>
          <p:nvPr/>
        </p:nvSpPr>
        <p:spPr>
          <a:xfrm>
            <a:off x="1754041" y="2409114"/>
            <a:ext cx="784966" cy="866536"/>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defRPr/>
            </a:pPr>
            <a:r>
              <a:rPr lang="ja-JP" altLang="en-US" sz="1100" dirty="0">
                <a:solidFill>
                  <a:schemeClr val="tx1"/>
                </a:solidFill>
                <a:latin typeface="+mn-ea"/>
              </a:rPr>
              <a:t>相談</a:t>
            </a:r>
            <a:r>
              <a:rPr lang="ja-JP" altLang="en-US" sz="1100" dirty="0" smtClean="0">
                <a:solidFill>
                  <a:schemeClr val="tx1"/>
                </a:solidFill>
                <a:latin typeface="+mn-ea"/>
              </a:rPr>
              <a:t>支援</a:t>
            </a:r>
            <a:endParaRPr lang="en-US" altLang="ja-JP" sz="1100" dirty="0" smtClean="0">
              <a:solidFill>
                <a:schemeClr val="tx1"/>
              </a:solidFill>
              <a:latin typeface="+mn-ea"/>
            </a:endParaRPr>
          </a:p>
          <a:p>
            <a:pPr>
              <a:defRPr/>
            </a:pPr>
            <a:r>
              <a:rPr lang="ja-JP" altLang="en-US" sz="1100" dirty="0" smtClean="0">
                <a:solidFill>
                  <a:schemeClr val="tx1"/>
                </a:solidFill>
                <a:latin typeface="+mn-ea"/>
              </a:rPr>
              <a:t>従事者</a:t>
            </a:r>
            <a:endParaRPr lang="en-US" altLang="ja-JP" sz="1100" dirty="0">
              <a:solidFill>
                <a:schemeClr val="tx1"/>
              </a:solidFill>
              <a:latin typeface="+mn-ea"/>
            </a:endParaRPr>
          </a:p>
          <a:p>
            <a:pPr>
              <a:defRPr/>
            </a:pPr>
            <a:r>
              <a:rPr lang="ja-JP" altLang="en-US" sz="1100" dirty="0">
                <a:solidFill>
                  <a:schemeClr val="tx1"/>
                </a:solidFill>
                <a:latin typeface="+mn-ea"/>
              </a:rPr>
              <a:t>初任者</a:t>
            </a:r>
            <a:r>
              <a:rPr lang="ja-JP" altLang="en-US" sz="1100" dirty="0" smtClean="0">
                <a:solidFill>
                  <a:schemeClr val="tx1"/>
                </a:solidFill>
                <a:latin typeface="+mn-ea"/>
              </a:rPr>
              <a:t>研修</a:t>
            </a:r>
            <a:endParaRPr lang="en-US" altLang="ja-JP" sz="1100" dirty="0" smtClean="0">
              <a:solidFill>
                <a:schemeClr val="tx1"/>
              </a:solidFill>
              <a:latin typeface="+mn-ea"/>
            </a:endParaRPr>
          </a:p>
          <a:p>
            <a:pPr>
              <a:defRPr/>
            </a:pPr>
            <a:r>
              <a:rPr lang="ja-JP" altLang="en-US" sz="1100" dirty="0" smtClean="0">
                <a:solidFill>
                  <a:schemeClr val="tx1"/>
                </a:solidFill>
                <a:latin typeface="+mn-ea"/>
              </a:rPr>
              <a:t>（</a:t>
            </a:r>
            <a:r>
              <a:rPr lang="en-US" altLang="ja-JP" sz="1100" dirty="0" smtClean="0">
                <a:solidFill>
                  <a:schemeClr val="tx1"/>
                </a:solidFill>
                <a:latin typeface="+mn-ea"/>
              </a:rPr>
              <a:t>2</a:t>
            </a:r>
            <a:r>
              <a:rPr lang="ja-JP" altLang="en-US" sz="1100" dirty="0">
                <a:solidFill>
                  <a:schemeClr val="tx1"/>
                </a:solidFill>
                <a:latin typeface="+mn-ea"/>
              </a:rPr>
              <a:t>日課</a:t>
            </a:r>
            <a:r>
              <a:rPr lang="ja-JP" altLang="en-US" sz="1100" dirty="0" smtClean="0">
                <a:solidFill>
                  <a:schemeClr val="tx1"/>
                </a:solidFill>
                <a:latin typeface="+mn-ea"/>
              </a:rPr>
              <a:t>程）</a:t>
            </a:r>
            <a:endParaRPr lang="en-US" altLang="ja-JP" sz="1100" dirty="0">
              <a:solidFill>
                <a:schemeClr val="tx1"/>
              </a:solidFill>
              <a:latin typeface="+mn-ea"/>
            </a:endParaRPr>
          </a:p>
        </p:txBody>
      </p:sp>
      <p:sp>
        <p:nvSpPr>
          <p:cNvPr id="41" name="正方形/長方形 40"/>
          <p:cNvSpPr/>
          <p:nvPr/>
        </p:nvSpPr>
        <p:spPr>
          <a:xfrm>
            <a:off x="2843807" y="3053370"/>
            <a:ext cx="797917" cy="984076"/>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defRPr/>
            </a:pPr>
            <a:r>
              <a:rPr lang="ja-JP" altLang="en-US" sz="1100" dirty="0">
                <a:solidFill>
                  <a:schemeClr val="tx1"/>
                </a:solidFill>
                <a:latin typeface="+mn-ea"/>
              </a:rPr>
              <a:t>サービス管理責任者等</a:t>
            </a:r>
            <a:r>
              <a:rPr lang="ja-JP" altLang="en-US" sz="1100" dirty="0" smtClean="0">
                <a:solidFill>
                  <a:schemeClr val="tx1"/>
                </a:solidFill>
                <a:latin typeface="+mn-ea"/>
              </a:rPr>
              <a:t>研修</a:t>
            </a:r>
            <a:endParaRPr lang="en-US" altLang="ja-JP" sz="1100" dirty="0" smtClean="0">
              <a:solidFill>
                <a:schemeClr val="tx1"/>
              </a:solidFill>
              <a:latin typeface="+mn-ea"/>
            </a:endParaRPr>
          </a:p>
          <a:p>
            <a:pPr>
              <a:defRPr/>
            </a:pPr>
            <a:r>
              <a:rPr lang="ja-JP" altLang="en-US" sz="1100" dirty="0" smtClean="0">
                <a:solidFill>
                  <a:srgbClr val="FF0000"/>
                </a:solidFill>
                <a:latin typeface="+mn-ea"/>
              </a:rPr>
              <a:t>（</a:t>
            </a:r>
            <a:r>
              <a:rPr lang="ja-JP" altLang="en-US" sz="1100" dirty="0">
                <a:solidFill>
                  <a:srgbClr val="FF0000"/>
                </a:solidFill>
                <a:latin typeface="+mn-ea"/>
              </a:rPr>
              <a:t>　旧体系）</a:t>
            </a:r>
          </a:p>
        </p:txBody>
      </p:sp>
      <p:cxnSp>
        <p:nvCxnSpPr>
          <p:cNvPr id="42" name="直線矢印コネクタ 41"/>
          <p:cNvCxnSpPr/>
          <p:nvPr/>
        </p:nvCxnSpPr>
        <p:spPr>
          <a:xfrm>
            <a:off x="2539007" y="2701973"/>
            <a:ext cx="1739305" cy="23765"/>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3641724" y="3545408"/>
            <a:ext cx="636588" cy="0"/>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4755524" y="2221289"/>
            <a:ext cx="797917" cy="961368"/>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defRPr/>
            </a:pPr>
            <a:r>
              <a:rPr lang="ja-JP" altLang="en-US" sz="1100" dirty="0">
                <a:solidFill>
                  <a:schemeClr val="tx1"/>
                </a:solidFill>
                <a:latin typeface="+mn-ea"/>
              </a:rPr>
              <a:t>サービス管理責任者</a:t>
            </a:r>
            <a:r>
              <a:rPr lang="ja-JP" altLang="en-US" sz="1100" dirty="0" smtClean="0">
                <a:solidFill>
                  <a:schemeClr val="tx1"/>
                </a:solidFill>
                <a:latin typeface="+mn-ea"/>
              </a:rPr>
              <a:t>等</a:t>
            </a:r>
            <a:endParaRPr lang="en-US" altLang="ja-JP" sz="1100" dirty="0" smtClean="0">
              <a:solidFill>
                <a:schemeClr val="tx1"/>
              </a:solidFill>
              <a:latin typeface="+mn-ea"/>
            </a:endParaRPr>
          </a:p>
          <a:p>
            <a:pPr>
              <a:defRPr/>
            </a:pPr>
            <a:r>
              <a:rPr lang="ja-JP" altLang="en-US" sz="1100" dirty="0" smtClean="0">
                <a:solidFill>
                  <a:srgbClr val="FF0000"/>
                </a:solidFill>
                <a:latin typeface="+mn-ea"/>
              </a:rPr>
              <a:t>基礎研修</a:t>
            </a:r>
            <a:endParaRPr lang="en-US" altLang="ja-JP" sz="1100" dirty="0" smtClean="0">
              <a:solidFill>
                <a:srgbClr val="FF0000"/>
              </a:solidFill>
              <a:latin typeface="+mn-ea"/>
            </a:endParaRPr>
          </a:p>
        </p:txBody>
      </p:sp>
      <p:sp>
        <p:nvSpPr>
          <p:cNvPr id="48" name="正方形/長方形 47"/>
          <p:cNvSpPr/>
          <p:nvPr/>
        </p:nvSpPr>
        <p:spPr>
          <a:xfrm>
            <a:off x="5776913" y="3134026"/>
            <a:ext cx="784966" cy="866536"/>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defRPr/>
            </a:pPr>
            <a:r>
              <a:rPr lang="ja-JP" altLang="en-US" sz="1100" dirty="0">
                <a:solidFill>
                  <a:schemeClr val="tx1"/>
                </a:solidFill>
                <a:latin typeface="+mn-ea"/>
              </a:rPr>
              <a:t>相談</a:t>
            </a:r>
            <a:r>
              <a:rPr lang="ja-JP" altLang="en-US" sz="1100" dirty="0" smtClean="0">
                <a:solidFill>
                  <a:schemeClr val="tx1"/>
                </a:solidFill>
                <a:latin typeface="+mn-ea"/>
              </a:rPr>
              <a:t>支援</a:t>
            </a:r>
            <a:endParaRPr lang="en-US" altLang="ja-JP" sz="1100" dirty="0" smtClean="0">
              <a:solidFill>
                <a:schemeClr val="tx1"/>
              </a:solidFill>
              <a:latin typeface="+mn-ea"/>
            </a:endParaRPr>
          </a:p>
          <a:p>
            <a:pPr>
              <a:defRPr/>
            </a:pPr>
            <a:r>
              <a:rPr lang="ja-JP" altLang="en-US" sz="1100" dirty="0" smtClean="0">
                <a:solidFill>
                  <a:schemeClr val="tx1"/>
                </a:solidFill>
                <a:latin typeface="+mn-ea"/>
              </a:rPr>
              <a:t>従事者</a:t>
            </a:r>
            <a:endParaRPr lang="en-US" altLang="ja-JP" sz="1100" dirty="0">
              <a:solidFill>
                <a:schemeClr val="tx1"/>
              </a:solidFill>
              <a:latin typeface="+mn-ea"/>
            </a:endParaRPr>
          </a:p>
          <a:p>
            <a:pPr>
              <a:defRPr/>
            </a:pPr>
            <a:r>
              <a:rPr lang="ja-JP" altLang="en-US" sz="1100" dirty="0">
                <a:solidFill>
                  <a:schemeClr val="tx1"/>
                </a:solidFill>
                <a:latin typeface="+mn-ea"/>
              </a:rPr>
              <a:t>初任者</a:t>
            </a:r>
            <a:r>
              <a:rPr lang="ja-JP" altLang="en-US" sz="1100" dirty="0" smtClean="0">
                <a:solidFill>
                  <a:schemeClr val="tx1"/>
                </a:solidFill>
                <a:latin typeface="+mn-ea"/>
              </a:rPr>
              <a:t>研修</a:t>
            </a:r>
            <a:endParaRPr lang="en-US" altLang="ja-JP" sz="1100" dirty="0" smtClean="0">
              <a:solidFill>
                <a:schemeClr val="tx1"/>
              </a:solidFill>
              <a:latin typeface="+mn-ea"/>
            </a:endParaRPr>
          </a:p>
          <a:p>
            <a:pPr>
              <a:defRPr/>
            </a:pPr>
            <a:r>
              <a:rPr lang="ja-JP" altLang="en-US" sz="1100" dirty="0" smtClean="0">
                <a:solidFill>
                  <a:schemeClr val="tx1"/>
                </a:solidFill>
                <a:latin typeface="+mn-ea"/>
              </a:rPr>
              <a:t>（</a:t>
            </a:r>
            <a:r>
              <a:rPr lang="en-US" altLang="ja-JP" sz="1100" dirty="0" smtClean="0">
                <a:solidFill>
                  <a:schemeClr val="tx1"/>
                </a:solidFill>
                <a:latin typeface="+mn-ea"/>
              </a:rPr>
              <a:t>2</a:t>
            </a:r>
            <a:r>
              <a:rPr lang="ja-JP" altLang="en-US" sz="1100" dirty="0">
                <a:solidFill>
                  <a:schemeClr val="tx1"/>
                </a:solidFill>
                <a:latin typeface="+mn-ea"/>
              </a:rPr>
              <a:t>日課</a:t>
            </a:r>
            <a:r>
              <a:rPr lang="ja-JP" altLang="en-US" sz="1100" dirty="0" smtClean="0">
                <a:solidFill>
                  <a:schemeClr val="tx1"/>
                </a:solidFill>
                <a:latin typeface="+mn-ea"/>
              </a:rPr>
              <a:t>程）</a:t>
            </a:r>
            <a:endParaRPr lang="en-US" altLang="ja-JP" sz="1100" dirty="0">
              <a:solidFill>
                <a:schemeClr val="tx1"/>
              </a:solidFill>
              <a:latin typeface="+mn-ea"/>
            </a:endParaRPr>
          </a:p>
        </p:txBody>
      </p:sp>
      <p:sp>
        <p:nvSpPr>
          <p:cNvPr id="49" name="正方形/長方形 48"/>
          <p:cNvSpPr/>
          <p:nvPr/>
        </p:nvSpPr>
        <p:spPr>
          <a:xfrm>
            <a:off x="6991422" y="2395624"/>
            <a:ext cx="612775" cy="1622768"/>
          </a:xfrm>
          <a:prstGeom prst="rect">
            <a:avLst/>
          </a:prstGeom>
          <a:ln w="19050"/>
        </p:spPr>
        <p:style>
          <a:lnRef idx="2">
            <a:schemeClr val="dk1"/>
          </a:lnRef>
          <a:fillRef idx="1">
            <a:schemeClr val="lt1"/>
          </a:fillRef>
          <a:effectRef idx="0">
            <a:schemeClr val="dk1"/>
          </a:effectRef>
          <a:fontRef idx="minor">
            <a:schemeClr val="dk1"/>
          </a:fontRef>
        </p:style>
        <p:txBody>
          <a:bodyPr vert="eaVert" anchor="ctr"/>
          <a:lstStyle/>
          <a:p>
            <a:pPr algn="ctr">
              <a:defRPr/>
            </a:pPr>
            <a:r>
              <a:rPr lang="ja-JP" altLang="en-US" sz="1100" dirty="0">
                <a:solidFill>
                  <a:schemeClr val="tx1"/>
                </a:solidFill>
              </a:rPr>
              <a:t>サービス管理責任者等</a:t>
            </a:r>
            <a:endParaRPr lang="en-US" altLang="ja-JP" sz="1100" dirty="0">
              <a:solidFill>
                <a:schemeClr val="tx1"/>
              </a:solidFill>
            </a:endParaRPr>
          </a:p>
          <a:p>
            <a:pPr algn="ctr">
              <a:defRPr/>
            </a:pPr>
            <a:r>
              <a:rPr lang="ja-JP" altLang="en-US" sz="1100" dirty="0">
                <a:solidFill>
                  <a:srgbClr val="FF0000"/>
                </a:solidFill>
              </a:rPr>
              <a:t>実践研修</a:t>
            </a:r>
            <a:endParaRPr lang="en-US" altLang="ja-JP" sz="1100" dirty="0">
              <a:solidFill>
                <a:srgbClr val="FF0000"/>
              </a:solidFill>
            </a:endParaRPr>
          </a:p>
        </p:txBody>
      </p:sp>
      <p:cxnSp>
        <p:nvCxnSpPr>
          <p:cNvPr id="52" name="直線矢印コネクタ 51"/>
          <p:cNvCxnSpPr/>
          <p:nvPr/>
        </p:nvCxnSpPr>
        <p:spPr>
          <a:xfrm flipV="1">
            <a:off x="4319380" y="2713055"/>
            <a:ext cx="447243" cy="12683"/>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4313161" y="3541627"/>
            <a:ext cx="1463752" cy="0"/>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a:off x="5565117" y="2713055"/>
            <a:ext cx="1426305" cy="12683"/>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6561879" y="3517901"/>
            <a:ext cx="429543" cy="0"/>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7631112" y="2701973"/>
            <a:ext cx="636588" cy="0"/>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a:off x="7631112" y="3513596"/>
            <a:ext cx="636588" cy="0"/>
          </a:xfrm>
          <a:prstGeom prst="straightConnector1">
            <a:avLst/>
          </a:prstGeom>
          <a:ln w="444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72" name="加算記号 12"/>
          <p:cNvSpPr/>
          <p:nvPr/>
        </p:nvSpPr>
        <p:spPr>
          <a:xfrm>
            <a:off x="1215050" y="1467782"/>
            <a:ext cx="412750" cy="428625"/>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600"/>
          </a:p>
        </p:txBody>
      </p:sp>
      <p:sp>
        <p:nvSpPr>
          <p:cNvPr id="73" name="加算記号 12"/>
          <p:cNvSpPr/>
          <p:nvPr/>
        </p:nvSpPr>
        <p:spPr>
          <a:xfrm>
            <a:off x="1211985" y="3459048"/>
            <a:ext cx="412750" cy="428625"/>
          </a:xfrm>
          <a:prstGeom prst="mathPlu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ja-JP" altLang="en-US" sz="1600"/>
          </a:p>
        </p:txBody>
      </p:sp>
      <p:sp>
        <p:nvSpPr>
          <p:cNvPr id="74" name="四角形吹き出し 73"/>
          <p:cNvSpPr/>
          <p:nvPr/>
        </p:nvSpPr>
        <p:spPr>
          <a:xfrm>
            <a:off x="5724525" y="2111118"/>
            <a:ext cx="1077913" cy="420971"/>
          </a:xfrm>
          <a:prstGeom prst="wedgeRectCallout">
            <a:avLst>
              <a:gd name="adj1" fmla="val -9600"/>
              <a:gd name="adj2" fmla="val 75462"/>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6" name="テキスト ボックス 62"/>
          <p:cNvSpPr txBox="1">
            <a:spLocks noChangeArrowheads="1"/>
          </p:cNvSpPr>
          <p:nvPr/>
        </p:nvSpPr>
        <p:spPr bwMode="auto">
          <a:xfrm>
            <a:off x="5754351" y="2103072"/>
            <a:ext cx="11179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200" dirty="0" smtClean="0"/>
              <a:t>３年間は</a:t>
            </a:r>
            <a:endParaRPr lang="en-US" altLang="ja-JP" sz="1200" dirty="0" smtClean="0"/>
          </a:p>
          <a:p>
            <a:r>
              <a:rPr lang="ja-JP" altLang="en-US" sz="1200" dirty="0" smtClean="0"/>
              <a:t>みなし配置可</a:t>
            </a:r>
            <a:endParaRPr lang="ja-JP" altLang="en-US" sz="1200" dirty="0"/>
          </a:p>
        </p:txBody>
      </p:sp>
      <p:sp>
        <p:nvSpPr>
          <p:cNvPr id="77" name="四角形吹き出し 76"/>
          <p:cNvSpPr/>
          <p:nvPr/>
        </p:nvSpPr>
        <p:spPr>
          <a:xfrm>
            <a:off x="5713410" y="2114120"/>
            <a:ext cx="1077913" cy="420971"/>
          </a:xfrm>
          <a:prstGeom prst="wedgeRectCallout">
            <a:avLst>
              <a:gd name="adj1" fmla="val 44844"/>
              <a:gd name="adj2" fmla="val 26673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44" name="直線コネクタ 43"/>
          <p:cNvCxnSpPr>
            <a:endCxn id="77" idx="2"/>
          </p:cNvCxnSpPr>
          <p:nvPr/>
        </p:nvCxnSpPr>
        <p:spPr>
          <a:xfrm>
            <a:off x="5940152" y="2532089"/>
            <a:ext cx="312215" cy="300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286493" y="2533740"/>
            <a:ext cx="312215" cy="300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正方形/長方形 130"/>
          <p:cNvSpPr/>
          <p:nvPr/>
        </p:nvSpPr>
        <p:spPr>
          <a:xfrm>
            <a:off x="444500" y="908050"/>
            <a:ext cx="8231956" cy="1433513"/>
          </a:xfrm>
          <a:prstGeom prst="rect">
            <a:avLst/>
          </a:prstGeom>
          <a:noFill/>
          <a:ln cmpd="thickThi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lnSpc>
                <a:spcPct val="105000"/>
              </a:lnSpc>
              <a:spcBef>
                <a:spcPts val="0"/>
              </a:spcBef>
              <a:spcAft>
                <a:spcPts val="0"/>
              </a:spcAft>
              <a:defRPr/>
            </a:pPr>
            <a:r>
              <a:rPr lang="ja-JP" altLang="en-US" sz="1400" dirty="0">
                <a:solidFill>
                  <a:schemeClr val="tx2"/>
                </a:solidFill>
                <a:latin typeface="ＭＳ ゴシック" pitchFamily="49" charset="-128"/>
                <a:ea typeface="ＭＳ ゴシック" pitchFamily="49" charset="-128"/>
              </a:rPr>
              <a:t>　サービス管理責任者・児童発達支援管理責任者更新研修は、実践研修を修了した翌年度を初年度とする５年度ごとの各年度末日までに、受講する必要があります。例えば、</a:t>
            </a:r>
            <a:r>
              <a:rPr lang="en-US" altLang="ja-JP" sz="1400" dirty="0">
                <a:solidFill>
                  <a:schemeClr val="tx2"/>
                </a:solidFill>
                <a:latin typeface="ＭＳ ゴシック" pitchFamily="49" charset="-128"/>
                <a:ea typeface="ＭＳ ゴシック" pitchFamily="49" charset="-128"/>
              </a:rPr>
              <a:t>2021</a:t>
            </a:r>
            <a:r>
              <a:rPr lang="ja-JP" altLang="en-US" sz="1400" dirty="0">
                <a:solidFill>
                  <a:schemeClr val="tx2"/>
                </a:solidFill>
                <a:latin typeface="ＭＳ ゴシック" pitchFamily="49" charset="-128"/>
                <a:ea typeface="ＭＳ ゴシック" pitchFamily="49" charset="-128"/>
              </a:rPr>
              <a:t>（令和３）年度に、実践研修を修了した方で</a:t>
            </a:r>
            <a:r>
              <a:rPr lang="ja-JP" altLang="en-US" sz="1400" dirty="0" smtClean="0">
                <a:solidFill>
                  <a:schemeClr val="tx2"/>
                </a:solidFill>
                <a:latin typeface="ＭＳ ゴシック" pitchFamily="49" charset="-128"/>
                <a:ea typeface="ＭＳ ゴシック" pitchFamily="49" charset="-128"/>
              </a:rPr>
              <a:t>、引き続きサービス</a:t>
            </a:r>
            <a:r>
              <a:rPr lang="ja-JP" altLang="en-US" sz="1400" dirty="0">
                <a:solidFill>
                  <a:schemeClr val="tx2"/>
                </a:solidFill>
                <a:latin typeface="ＭＳ ゴシック" pitchFamily="49" charset="-128"/>
                <a:ea typeface="ＭＳ ゴシック" pitchFamily="49" charset="-128"/>
              </a:rPr>
              <a:t>管理責任者・児童発達支援管理責任者として従事するためには、</a:t>
            </a:r>
            <a:r>
              <a:rPr lang="en-US" altLang="ja-JP" sz="1400" dirty="0">
                <a:solidFill>
                  <a:schemeClr val="tx2"/>
                </a:solidFill>
                <a:latin typeface="ＭＳ ゴシック" pitchFamily="49" charset="-128"/>
                <a:ea typeface="ＭＳ ゴシック" pitchFamily="49" charset="-128"/>
              </a:rPr>
              <a:t>2022</a:t>
            </a:r>
            <a:r>
              <a:rPr lang="ja-JP" altLang="en-US" sz="1400" dirty="0">
                <a:solidFill>
                  <a:schemeClr val="tx2"/>
                </a:solidFill>
                <a:latin typeface="ＭＳ ゴシック" pitchFamily="49" charset="-128"/>
                <a:ea typeface="ＭＳ ゴシック" pitchFamily="49" charset="-128"/>
              </a:rPr>
              <a:t>（令和４</a:t>
            </a:r>
            <a:r>
              <a:rPr lang="en-US" altLang="ja-JP" sz="1400" dirty="0">
                <a:solidFill>
                  <a:schemeClr val="tx2"/>
                </a:solidFill>
                <a:latin typeface="ＭＳ ゴシック" pitchFamily="49" charset="-128"/>
                <a:ea typeface="ＭＳ ゴシック" pitchFamily="49" charset="-128"/>
              </a:rPr>
              <a:t>)</a:t>
            </a:r>
            <a:r>
              <a:rPr lang="ja-JP" altLang="en-US" sz="1400" dirty="0">
                <a:solidFill>
                  <a:schemeClr val="tx2"/>
                </a:solidFill>
                <a:latin typeface="ＭＳ ゴシック" pitchFamily="49" charset="-128"/>
                <a:ea typeface="ＭＳ ゴシック" pitchFamily="49" charset="-128"/>
              </a:rPr>
              <a:t>年度から</a:t>
            </a:r>
            <a:r>
              <a:rPr lang="en-US" altLang="ja-JP" sz="1400" dirty="0">
                <a:solidFill>
                  <a:schemeClr val="tx2"/>
                </a:solidFill>
                <a:latin typeface="ＭＳ ゴシック" pitchFamily="49" charset="-128"/>
                <a:ea typeface="ＭＳ ゴシック" pitchFamily="49" charset="-128"/>
              </a:rPr>
              <a:t>2026(</a:t>
            </a:r>
            <a:r>
              <a:rPr lang="ja-JP" altLang="en-US" sz="1400" dirty="0">
                <a:solidFill>
                  <a:schemeClr val="tx2"/>
                </a:solidFill>
                <a:latin typeface="ＭＳ ゴシック" pitchFamily="49" charset="-128"/>
                <a:ea typeface="ＭＳ ゴシック" pitchFamily="49" charset="-128"/>
              </a:rPr>
              <a:t>令和８</a:t>
            </a:r>
            <a:r>
              <a:rPr lang="en-US" altLang="ja-JP" sz="1400" dirty="0">
                <a:solidFill>
                  <a:schemeClr val="tx2"/>
                </a:solidFill>
                <a:latin typeface="ＭＳ ゴシック" pitchFamily="49" charset="-128"/>
                <a:ea typeface="ＭＳ ゴシック" pitchFamily="49" charset="-128"/>
              </a:rPr>
              <a:t>)</a:t>
            </a:r>
            <a:r>
              <a:rPr lang="ja-JP" altLang="en-US" sz="1400" dirty="0">
                <a:solidFill>
                  <a:schemeClr val="tx2"/>
                </a:solidFill>
                <a:latin typeface="ＭＳ ゴシック" pitchFamily="49" charset="-128"/>
                <a:ea typeface="ＭＳ ゴシック" pitchFamily="49" charset="-128"/>
              </a:rPr>
              <a:t>年度までの間に更新研修を修了する必要があります</a:t>
            </a:r>
            <a:r>
              <a:rPr lang="ja-JP" altLang="en-US" sz="1400" dirty="0" smtClean="0">
                <a:solidFill>
                  <a:schemeClr val="tx2"/>
                </a:solidFill>
                <a:latin typeface="ＭＳ ゴシック" pitchFamily="49" charset="-128"/>
                <a:ea typeface="ＭＳ ゴシック" pitchFamily="49" charset="-128"/>
              </a:rPr>
              <a:t>。</a:t>
            </a:r>
            <a:r>
              <a:rPr lang="en-US" altLang="ja-JP" sz="1400" dirty="0" smtClean="0">
                <a:solidFill>
                  <a:schemeClr val="tx2"/>
                </a:solidFill>
                <a:latin typeface="ＭＳ ゴシック" pitchFamily="49" charset="-128"/>
                <a:ea typeface="ＭＳ ゴシック" pitchFamily="49" charset="-128"/>
              </a:rPr>
              <a:t>2026</a:t>
            </a:r>
            <a:r>
              <a:rPr lang="ja-JP" altLang="en-US" sz="1400" dirty="0">
                <a:solidFill>
                  <a:schemeClr val="tx2"/>
                </a:solidFill>
                <a:latin typeface="ＭＳ ゴシック" pitchFamily="49" charset="-128"/>
                <a:ea typeface="ＭＳ ゴシック" pitchFamily="49" charset="-128"/>
              </a:rPr>
              <a:t>（令和８）年度までに更新研修を修了しなかった場合は改めて実践研修を修了しなければなりません。</a:t>
            </a:r>
            <a:endParaRPr lang="en-US" altLang="ja-JP" sz="1400" dirty="0">
              <a:solidFill>
                <a:schemeClr val="tx2"/>
              </a:solidFill>
              <a:latin typeface="ＭＳ ゴシック" pitchFamily="49" charset="-128"/>
              <a:ea typeface="ＭＳ ゴシック" pitchFamily="49" charset="-128"/>
            </a:endParaRPr>
          </a:p>
          <a:p>
            <a:pPr fontAlgn="auto">
              <a:lnSpc>
                <a:spcPct val="105000"/>
              </a:lnSpc>
              <a:spcBef>
                <a:spcPts val="0"/>
              </a:spcBef>
              <a:spcAft>
                <a:spcPts val="0"/>
              </a:spcAft>
              <a:defRPr/>
            </a:pPr>
            <a:r>
              <a:rPr lang="ja-JP" altLang="en-US" sz="1100" dirty="0">
                <a:solidFill>
                  <a:schemeClr val="tx2"/>
                </a:solidFill>
                <a:latin typeface="ＭＳ ゴシック" pitchFamily="49" charset="-128"/>
                <a:ea typeface="ＭＳ ゴシック" pitchFamily="49" charset="-128"/>
              </a:rPr>
              <a:t>　　</a:t>
            </a:r>
          </a:p>
        </p:txBody>
      </p:sp>
      <p:sp>
        <p:nvSpPr>
          <p:cNvPr id="119" name="角丸四角形 118"/>
          <p:cNvSpPr/>
          <p:nvPr/>
        </p:nvSpPr>
        <p:spPr>
          <a:xfrm>
            <a:off x="444500" y="433388"/>
            <a:ext cx="8496300" cy="376237"/>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2000" b="1" dirty="0"/>
              <a:t>サービス管理責任者・児童発達支援管理責任者更新研修受講のイメージ</a:t>
            </a:r>
            <a:endParaRPr lang="en-US" altLang="ja-JP" sz="2000" b="1" dirty="0">
              <a:solidFill>
                <a:srgbClr val="000000"/>
              </a:solidFill>
              <a:latin typeface="ＭＳ Ｐゴシック"/>
            </a:endParaRPr>
          </a:p>
        </p:txBody>
      </p:sp>
      <p:grpSp>
        <p:nvGrpSpPr>
          <p:cNvPr id="7172" name="グループ化 5"/>
          <p:cNvGrpSpPr>
            <a:grpSpLocks/>
          </p:cNvGrpSpPr>
          <p:nvPr/>
        </p:nvGrpSpPr>
        <p:grpSpPr bwMode="auto">
          <a:xfrm>
            <a:off x="444500" y="2439988"/>
            <a:ext cx="8297863" cy="4121150"/>
            <a:chOff x="444427" y="1996157"/>
            <a:chExt cx="8115344" cy="2290866"/>
          </a:xfrm>
        </p:grpSpPr>
        <p:sp>
          <p:nvSpPr>
            <p:cNvPr id="158" name="角丸四角形 157"/>
            <p:cNvSpPr/>
            <p:nvPr/>
          </p:nvSpPr>
          <p:spPr>
            <a:xfrm>
              <a:off x="7634432" y="2667709"/>
              <a:ext cx="518562" cy="392695"/>
            </a:xfrm>
            <a:prstGeom prst="roundRect">
              <a:avLst/>
            </a:prstGeom>
            <a:solidFill>
              <a:srgbClr val="FEF1E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ja-JP" sz="1200" dirty="0">
                  <a:solidFill>
                    <a:schemeClr val="tx1"/>
                  </a:solidFill>
                  <a:latin typeface="+mj-ea"/>
                  <a:ea typeface="+mj-ea"/>
                </a:rPr>
                <a:t>11</a:t>
              </a:r>
              <a:r>
                <a:rPr lang="ja-JP" altLang="en-US" sz="1200" dirty="0">
                  <a:solidFill>
                    <a:schemeClr val="tx1"/>
                  </a:solidFill>
                </a:rPr>
                <a:t>年目</a:t>
              </a:r>
            </a:p>
          </p:txBody>
        </p:sp>
        <p:sp>
          <p:nvSpPr>
            <p:cNvPr id="187" name="角丸四角形 186"/>
            <p:cNvSpPr/>
            <p:nvPr/>
          </p:nvSpPr>
          <p:spPr>
            <a:xfrm>
              <a:off x="7612696" y="3400150"/>
              <a:ext cx="518562" cy="427111"/>
            </a:xfrm>
            <a:prstGeom prst="roundRect">
              <a:avLst/>
            </a:prstGeom>
            <a:solidFill>
              <a:srgbClr val="FEF1E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ja-JP" sz="1200" dirty="0">
                  <a:solidFill>
                    <a:schemeClr val="tx1"/>
                  </a:solidFill>
                  <a:latin typeface="+mj-ea"/>
                  <a:ea typeface="+mj-ea"/>
                </a:rPr>
                <a:t>11</a:t>
              </a:r>
              <a:r>
                <a:rPr lang="ja-JP" altLang="en-US" sz="1200" dirty="0">
                  <a:solidFill>
                    <a:schemeClr val="tx1"/>
                  </a:solidFill>
                </a:rPr>
                <a:t>年目</a:t>
              </a:r>
            </a:p>
          </p:txBody>
        </p:sp>
        <p:sp>
          <p:nvSpPr>
            <p:cNvPr id="68" name="正方形/長方形 67"/>
            <p:cNvSpPr/>
            <p:nvPr/>
          </p:nvSpPr>
          <p:spPr>
            <a:xfrm>
              <a:off x="1692703" y="2669474"/>
              <a:ext cx="2937484" cy="421816"/>
            </a:xfrm>
            <a:prstGeom prst="rect">
              <a:avLst/>
            </a:prstGeom>
            <a:noFill/>
            <a:ln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85" name="正方形/長方形 84"/>
            <p:cNvSpPr/>
            <p:nvPr/>
          </p:nvSpPr>
          <p:spPr>
            <a:xfrm>
              <a:off x="1180351" y="2663297"/>
              <a:ext cx="465774" cy="39710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800" dirty="0">
                  <a:solidFill>
                    <a:schemeClr val="tx1"/>
                  </a:solidFill>
                </a:rPr>
                <a:t>実践</a:t>
              </a:r>
              <a:endParaRPr lang="en-US" altLang="ja-JP" sz="800" dirty="0">
                <a:solidFill>
                  <a:schemeClr val="tx1"/>
                </a:solidFill>
              </a:endParaRPr>
            </a:p>
            <a:p>
              <a:pPr algn="ctr">
                <a:defRPr/>
              </a:pPr>
              <a:r>
                <a:rPr lang="ja-JP" altLang="en-US" sz="800" dirty="0">
                  <a:solidFill>
                    <a:schemeClr val="tx1"/>
                  </a:solidFill>
                </a:rPr>
                <a:t>研修修了</a:t>
              </a:r>
            </a:p>
          </p:txBody>
        </p:sp>
        <p:sp>
          <p:nvSpPr>
            <p:cNvPr id="86" name="正方形/長方形 85"/>
            <p:cNvSpPr/>
            <p:nvPr/>
          </p:nvSpPr>
          <p:spPr>
            <a:xfrm>
              <a:off x="4102309" y="2687123"/>
              <a:ext cx="464222" cy="39534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800" dirty="0">
                  <a:solidFill>
                    <a:schemeClr val="tx1"/>
                  </a:solidFill>
                </a:rPr>
                <a:t>更　新</a:t>
              </a:r>
              <a:endParaRPr lang="en-US" altLang="ja-JP" sz="800" dirty="0">
                <a:solidFill>
                  <a:schemeClr val="tx1"/>
                </a:solidFill>
              </a:endParaRPr>
            </a:p>
            <a:p>
              <a:pPr algn="ctr">
                <a:defRPr/>
              </a:pPr>
              <a:r>
                <a:rPr lang="ja-JP" altLang="en-US" sz="800" dirty="0">
                  <a:solidFill>
                    <a:schemeClr val="tx1"/>
                  </a:solidFill>
                </a:rPr>
                <a:t>研修修了</a:t>
              </a:r>
            </a:p>
          </p:txBody>
        </p:sp>
        <p:sp>
          <p:nvSpPr>
            <p:cNvPr id="87" name="正方形/長方形 86"/>
            <p:cNvSpPr/>
            <p:nvPr/>
          </p:nvSpPr>
          <p:spPr>
            <a:xfrm>
              <a:off x="4656581" y="2665062"/>
              <a:ext cx="2925064" cy="422698"/>
            </a:xfrm>
            <a:prstGeom prst="rect">
              <a:avLst/>
            </a:prstGeom>
            <a:noFill/>
            <a:ln cmpd="dbl">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88" name="正方形/長方形 87"/>
            <p:cNvSpPr/>
            <p:nvPr/>
          </p:nvSpPr>
          <p:spPr>
            <a:xfrm>
              <a:off x="7070845" y="2673003"/>
              <a:ext cx="465774" cy="39622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800" dirty="0">
                  <a:solidFill>
                    <a:schemeClr val="tx1"/>
                  </a:solidFill>
                </a:rPr>
                <a:t>更　新</a:t>
              </a:r>
              <a:endParaRPr lang="en-US" altLang="ja-JP" sz="800" dirty="0">
                <a:solidFill>
                  <a:schemeClr val="tx1"/>
                </a:solidFill>
              </a:endParaRPr>
            </a:p>
            <a:p>
              <a:pPr algn="ctr">
                <a:defRPr/>
              </a:pPr>
              <a:r>
                <a:rPr lang="ja-JP" altLang="en-US" sz="800" dirty="0">
                  <a:solidFill>
                    <a:schemeClr val="tx1"/>
                  </a:solidFill>
                </a:rPr>
                <a:t>研修修了</a:t>
              </a:r>
            </a:p>
          </p:txBody>
        </p:sp>
        <p:sp>
          <p:nvSpPr>
            <p:cNvPr id="94" name="正方形/長方形 93"/>
            <p:cNvSpPr/>
            <p:nvPr/>
          </p:nvSpPr>
          <p:spPr>
            <a:xfrm>
              <a:off x="7598723" y="2658002"/>
              <a:ext cx="582219" cy="422698"/>
            </a:xfrm>
            <a:prstGeom prst="rect">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109" name="正方形/長方形 108"/>
            <p:cNvSpPr/>
            <p:nvPr/>
          </p:nvSpPr>
          <p:spPr>
            <a:xfrm>
              <a:off x="8165415" y="2567991"/>
              <a:ext cx="130417" cy="630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7188" name="グループ化 105"/>
            <p:cNvGrpSpPr>
              <a:grpSpLocks/>
            </p:cNvGrpSpPr>
            <p:nvPr/>
          </p:nvGrpSpPr>
          <p:grpSpPr bwMode="auto">
            <a:xfrm rot="-2622213">
              <a:off x="7927614" y="2650271"/>
              <a:ext cx="578321" cy="461858"/>
              <a:chOff x="8235360" y="2109567"/>
              <a:chExt cx="222549" cy="213453"/>
            </a:xfrm>
          </p:grpSpPr>
          <p:cxnSp>
            <p:nvCxnSpPr>
              <p:cNvPr id="107" name="曲線コネクタ 106"/>
              <p:cNvCxnSpPr/>
              <p:nvPr/>
            </p:nvCxnSpPr>
            <p:spPr>
              <a:xfrm flipV="1">
                <a:off x="8237495" y="2107208"/>
                <a:ext cx="203735" cy="191277"/>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曲線コネクタ 107"/>
              <p:cNvCxnSpPr/>
              <p:nvPr/>
            </p:nvCxnSpPr>
            <p:spPr>
              <a:xfrm flipV="1">
                <a:off x="8254101" y="2131599"/>
                <a:ext cx="202540" cy="190461"/>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5" name="正方形/長方形 124"/>
            <p:cNvSpPr/>
            <p:nvPr/>
          </p:nvSpPr>
          <p:spPr>
            <a:xfrm>
              <a:off x="8213545" y="3281019"/>
              <a:ext cx="130417" cy="6291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2" name="正方形/長方形 131"/>
            <p:cNvSpPr/>
            <p:nvPr/>
          </p:nvSpPr>
          <p:spPr>
            <a:xfrm>
              <a:off x="1694256" y="3374559"/>
              <a:ext cx="2939036" cy="421816"/>
            </a:xfrm>
            <a:prstGeom prst="rect">
              <a:avLst/>
            </a:prstGeom>
            <a:noFill/>
            <a:ln cmpd="dbl">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133" name="正方形/長方形 132"/>
            <p:cNvSpPr/>
            <p:nvPr/>
          </p:nvSpPr>
          <p:spPr>
            <a:xfrm>
              <a:off x="1178799" y="3400150"/>
              <a:ext cx="465774" cy="3962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800" dirty="0">
                  <a:solidFill>
                    <a:schemeClr val="tx1"/>
                  </a:solidFill>
                </a:rPr>
                <a:t>実践</a:t>
              </a:r>
              <a:endParaRPr lang="en-US" altLang="ja-JP" sz="800" dirty="0">
                <a:solidFill>
                  <a:schemeClr val="tx1"/>
                </a:solidFill>
              </a:endParaRPr>
            </a:p>
            <a:p>
              <a:pPr algn="ctr">
                <a:defRPr/>
              </a:pPr>
              <a:r>
                <a:rPr lang="ja-JP" altLang="en-US" sz="800" dirty="0">
                  <a:solidFill>
                    <a:schemeClr val="tx1"/>
                  </a:solidFill>
                </a:rPr>
                <a:t>研修修了</a:t>
              </a:r>
            </a:p>
          </p:txBody>
        </p:sp>
        <p:sp>
          <p:nvSpPr>
            <p:cNvPr id="134" name="正方形/長方形 133"/>
            <p:cNvSpPr/>
            <p:nvPr/>
          </p:nvSpPr>
          <p:spPr>
            <a:xfrm>
              <a:off x="1714439" y="3386914"/>
              <a:ext cx="465774" cy="39710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800" dirty="0">
                  <a:solidFill>
                    <a:schemeClr val="tx1"/>
                  </a:solidFill>
                </a:rPr>
                <a:t>更　新</a:t>
              </a:r>
              <a:endParaRPr lang="en-US" altLang="ja-JP" sz="800" dirty="0">
                <a:solidFill>
                  <a:schemeClr val="tx1"/>
                </a:solidFill>
              </a:endParaRPr>
            </a:p>
            <a:p>
              <a:pPr algn="ctr">
                <a:defRPr/>
              </a:pPr>
              <a:r>
                <a:rPr lang="ja-JP" altLang="en-US" sz="800" dirty="0">
                  <a:solidFill>
                    <a:schemeClr val="tx1"/>
                  </a:solidFill>
                </a:rPr>
                <a:t>研修修了</a:t>
              </a:r>
            </a:p>
          </p:txBody>
        </p:sp>
        <p:sp>
          <p:nvSpPr>
            <p:cNvPr id="135" name="正方形/長方形 134"/>
            <p:cNvSpPr/>
            <p:nvPr/>
          </p:nvSpPr>
          <p:spPr>
            <a:xfrm>
              <a:off x="4669002" y="3369265"/>
              <a:ext cx="2923510" cy="421816"/>
            </a:xfrm>
            <a:prstGeom prst="rect">
              <a:avLst/>
            </a:prstGeom>
            <a:noFill/>
            <a:ln cmpd="dbl">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sp>
          <p:nvSpPr>
            <p:cNvPr id="136" name="正方形/長方形 135"/>
            <p:cNvSpPr/>
            <p:nvPr/>
          </p:nvSpPr>
          <p:spPr>
            <a:xfrm>
              <a:off x="5925040" y="3388679"/>
              <a:ext cx="464222" cy="39710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800" dirty="0">
                  <a:solidFill>
                    <a:schemeClr val="tx1"/>
                  </a:solidFill>
                </a:rPr>
                <a:t>更　新</a:t>
              </a:r>
              <a:endParaRPr lang="en-US" altLang="ja-JP" sz="800" dirty="0">
                <a:solidFill>
                  <a:schemeClr val="tx1"/>
                </a:solidFill>
              </a:endParaRPr>
            </a:p>
            <a:p>
              <a:pPr algn="ctr">
                <a:defRPr/>
              </a:pPr>
              <a:r>
                <a:rPr lang="ja-JP" altLang="en-US" sz="800" dirty="0">
                  <a:solidFill>
                    <a:schemeClr val="tx1"/>
                  </a:solidFill>
                </a:rPr>
                <a:t>研修修了</a:t>
              </a:r>
            </a:p>
          </p:txBody>
        </p:sp>
        <p:sp>
          <p:nvSpPr>
            <p:cNvPr id="137" name="正方形/長方形 136"/>
            <p:cNvSpPr/>
            <p:nvPr/>
          </p:nvSpPr>
          <p:spPr>
            <a:xfrm>
              <a:off x="7617354" y="3367500"/>
              <a:ext cx="583771" cy="421816"/>
            </a:xfrm>
            <a:prstGeom prst="rect">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5000"/>
                </a:lnSpc>
                <a:spcBef>
                  <a:spcPts val="0"/>
                </a:spcBef>
                <a:spcAft>
                  <a:spcPts val="0"/>
                </a:spcAft>
                <a:defRPr/>
              </a:pPr>
              <a:endParaRPr lang="ja-JP" altLang="en-US" sz="1000" dirty="0">
                <a:solidFill>
                  <a:schemeClr val="tx2"/>
                </a:solidFill>
                <a:latin typeface="ＭＳ ゴシック" pitchFamily="49" charset="-128"/>
                <a:ea typeface="ＭＳ ゴシック" pitchFamily="49" charset="-128"/>
              </a:endParaRPr>
            </a:p>
          </p:txBody>
        </p:sp>
        <p:grpSp>
          <p:nvGrpSpPr>
            <p:cNvPr id="7196" name="グループ化 147"/>
            <p:cNvGrpSpPr>
              <a:grpSpLocks/>
            </p:cNvGrpSpPr>
            <p:nvPr/>
          </p:nvGrpSpPr>
          <p:grpSpPr bwMode="auto">
            <a:xfrm rot="-2622213">
              <a:off x="7936345" y="3341195"/>
              <a:ext cx="623426" cy="452766"/>
              <a:chOff x="8468411" y="1838662"/>
              <a:chExt cx="239906" cy="209251"/>
            </a:xfrm>
          </p:grpSpPr>
          <p:cxnSp>
            <p:nvCxnSpPr>
              <p:cNvPr id="149" name="曲線コネクタ 148"/>
              <p:cNvCxnSpPr/>
              <p:nvPr/>
            </p:nvCxnSpPr>
            <p:spPr>
              <a:xfrm flipV="1">
                <a:off x="8502573" y="1855850"/>
                <a:ext cx="206722" cy="189645"/>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曲線コネクタ 149"/>
              <p:cNvCxnSpPr/>
              <p:nvPr/>
            </p:nvCxnSpPr>
            <p:spPr>
              <a:xfrm flipV="1">
                <a:off x="8467559" y="1835711"/>
                <a:ext cx="206124" cy="190053"/>
              </a:xfrm>
              <a:prstGeom prst="curved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97" name="テキスト ボックス 164"/>
            <p:cNvSpPr txBox="1">
              <a:spLocks noChangeArrowheads="1"/>
            </p:cNvSpPr>
            <p:nvPr/>
          </p:nvSpPr>
          <p:spPr bwMode="auto">
            <a:xfrm>
              <a:off x="1118281" y="2244545"/>
              <a:ext cx="576262"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a:latin typeface="ＭＳ ゴシック" panose="020B0609070205080204" pitchFamily="49" charset="-128"/>
                  <a:ea typeface="ＭＳ ゴシック" panose="020B0609070205080204" pitchFamily="49" charset="-128"/>
                </a:rPr>
                <a:t>2021</a:t>
              </a:r>
              <a:br>
                <a:rPr lang="en-US" altLang="ja-JP" sz="1000">
                  <a:latin typeface="ＭＳ ゴシック" panose="020B0609070205080204" pitchFamily="49" charset="-128"/>
                  <a:ea typeface="ＭＳ ゴシック" panose="020B0609070205080204" pitchFamily="49" charset="-128"/>
                </a:rPr>
              </a:br>
              <a:r>
                <a:rPr lang="en-US" altLang="ja-JP" sz="1000">
                  <a:latin typeface="ＭＳ ゴシック" panose="020B0609070205080204" pitchFamily="49" charset="-128"/>
                  <a:ea typeface="ＭＳ ゴシック" panose="020B0609070205080204" pitchFamily="49" charset="-128"/>
                </a:rPr>
                <a:t>(R3)</a:t>
              </a:r>
            </a:p>
            <a:p>
              <a:pPr>
                <a:spcBef>
                  <a:spcPct val="0"/>
                </a:spcBef>
                <a:buFontTx/>
                <a:buNone/>
              </a:pPr>
              <a:r>
                <a:rPr lang="ja-JP" altLang="en-US" sz="1000">
                  <a:latin typeface="ＭＳ ゴシック" panose="020B0609070205080204" pitchFamily="49" charset="-128"/>
                  <a:ea typeface="ＭＳ ゴシック" panose="020B0609070205080204" pitchFamily="49" charset="-128"/>
                </a:rPr>
                <a:t>年度</a:t>
              </a:r>
            </a:p>
          </p:txBody>
        </p:sp>
        <p:sp>
          <p:nvSpPr>
            <p:cNvPr id="7198" name="テキスト ボックス 165"/>
            <p:cNvSpPr txBox="1">
              <a:spLocks noChangeArrowheads="1"/>
            </p:cNvSpPr>
            <p:nvPr/>
          </p:nvSpPr>
          <p:spPr bwMode="auto">
            <a:xfrm>
              <a:off x="1692703" y="2244544"/>
              <a:ext cx="487511"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dirty="0">
                  <a:latin typeface="ＭＳ ゴシック" panose="020B0609070205080204" pitchFamily="49" charset="-128"/>
                  <a:ea typeface="ＭＳ ゴシック" panose="020B0609070205080204" pitchFamily="49" charset="-128"/>
                </a:rPr>
                <a:t>2022</a:t>
              </a:r>
              <a:br>
                <a:rPr lang="en-US" altLang="ja-JP" sz="1000" dirty="0">
                  <a:latin typeface="ＭＳ ゴシック" panose="020B0609070205080204" pitchFamily="49" charset="-128"/>
                  <a:ea typeface="ＭＳ ゴシック" panose="020B0609070205080204" pitchFamily="49" charset="-128"/>
                </a:rPr>
              </a:br>
              <a:r>
                <a:rPr lang="en-US" altLang="ja-JP" sz="1000" dirty="0">
                  <a:latin typeface="ＭＳ ゴシック" panose="020B0609070205080204" pitchFamily="49" charset="-128"/>
                  <a:ea typeface="ＭＳ ゴシック" panose="020B0609070205080204" pitchFamily="49" charset="-128"/>
                </a:rPr>
                <a:t>(R4)</a:t>
              </a:r>
              <a:r>
                <a:rPr lang="ja-JP" altLang="en-US" sz="1000" dirty="0">
                  <a:latin typeface="ＭＳ ゴシック" panose="020B0609070205080204" pitchFamily="49" charset="-128"/>
                  <a:ea typeface="ＭＳ ゴシック" panose="020B0609070205080204" pitchFamily="49" charset="-128"/>
                </a:rPr>
                <a:t>年度</a:t>
              </a:r>
            </a:p>
          </p:txBody>
        </p:sp>
        <p:sp>
          <p:nvSpPr>
            <p:cNvPr id="7199" name="テキスト ボックス 166"/>
            <p:cNvSpPr txBox="1">
              <a:spLocks noChangeArrowheads="1"/>
            </p:cNvSpPr>
            <p:nvPr/>
          </p:nvSpPr>
          <p:spPr bwMode="auto">
            <a:xfrm>
              <a:off x="2299381" y="2244544"/>
              <a:ext cx="548442"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dirty="0">
                  <a:latin typeface="ＭＳ ゴシック" panose="020B0609070205080204" pitchFamily="49" charset="-128"/>
                  <a:ea typeface="ＭＳ ゴシック" panose="020B0609070205080204" pitchFamily="49" charset="-128"/>
                </a:rPr>
                <a:t>2023</a:t>
              </a:r>
              <a:br>
                <a:rPr lang="en-US" altLang="ja-JP" sz="1000" dirty="0">
                  <a:latin typeface="ＭＳ ゴシック" panose="020B0609070205080204" pitchFamily="49" charset="-128"/>
                  <a:ea typeface="ＭＳ ゴシック" panose="020B0609070205080204" pitchFamily="49" charset="-128"/>
                </a:rPr>
              </a:br>
              <a:r>
                <a:rPr lang="en-US" altLang="ja-JP" sz="1000" dirty="0">
                  <a:latin typeface="ＭＳ ゴシック" panose="020B0609070205080204" pitchFamily="49" charset="-128"/>
                  <a:ea typeface="ＭＳ ゴシック" panose="020B0609070205080204" pitchFamily="49" charset="-128"/>
                </a:rPr>
                <a:t>(R5)</a:t>
              </a:r>
              <a:r>
                <a:rPr lang="ja-JP" altLang="en-US" sz="1000" dirty="0">
                  <a:latin typeface="ＭＳ ゴシック" panose="020B0609070205080204" pitchFamily="49" charset="-128"/>
                  <a:ea typeface="ＭＳ ゴシック" panose="020B0609070205080204" pitchFamily="49" charset="-128"/>
                </a:rPr>
                <a:t>年度</a:t>
              </a:r>
            </a:p>
          </p:txBody>
        </p:sp>
        <p:sp>
          <p:nvSpPr>
            <p:cNvPr id="7200" name="テキスト ボックス 167"/>
            <p:cNvSpPr txBox="1">
              <a:spLocks noChangeArrowheads="1"/>
            </p:cNvSpPr>
            <p:nvPr/>
          </p:nvSpPr>
          <p:spPr bwMode="auto">
            <a:xfrm>
              <a:off x="2889931" y="2244544"/>
              <a:ext cx="522248"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a:latin typeface="ＭＳ ゴシック" panose="020B0609070205080204" pitchFamily="49" charset="-128"/>
                  <a:ea typeface="ＭＳ ゴシック" panose="020B0609070205080204" pitchFamily="49" charset="-128"/>
                </a:rPr>
                <a:t>2024</a:t>
              </a:r>
              <a:br>
                <a:rPr lang="en-US" altLang="ja-JP" sz="1000">
                  <a:latin typeface="ＭＳ ゴシック" panose="020B0609070205080204" pitchFamily="49" charset="-128"/>
                  <a:ea typeface="ＭＳ ゴシック" panose="020B0609070205080204" pitchFamily="49" charset="-128"/>
                </a:rPr>
              </a:br>
              <a:r>
                <a:rPr lang="en-US" altLang="ja-JP" sz="1000">
                  <a:latin typeface="ＭＳ ゴシック" panose="020B0609070205080204" pitchFamily="49" charset="-128"/>
                  <a:ea typeface="ＭＳ ゴシック" panose="020B0609070205080204" pitchFamily="49" charset="-128"/>
                </a:rPr>
                <a:t>(R6)</a:t>
              </a:r>
              <a:r>
                <a:rPr lang="ja-JP" altLang="en-US" sz="1000">
                  <a:latin typeface="ＭＳ ゴシック" panose="020B0609070205080204" pitchFamily="49" charset="-128"/>
                  <a:ea typeface="ＭＳ ゴシック" panose="020B0609070205080204" pitchFamily="49" charset="-128"/>
                </a:rPr>
                <a:t>年度</a:t>
              </a:r>
              <a:endParaRPr lang="ja-JP" altLang="en-US" sz="1200">
                <a:latin typeface="ＭＳ ゴシック" panose="020B0609070205080204" pitchFamily="49" charset="-128"/>
                <a:ea typeface="ＭＳ ゴシック" panose="020B0609070205080204" pitchFamily="49" charset="-128"/>
              </a:endParaRPr>
            </a:p>
          </p:txBody>
        </p:sp>
        <p:sp>
          <p:nvSpPr>
            <p:cNvPr id="7201" name="テキスト ボックス 168"/>
            <p:cNvSpPr txBox="1">
              <a:spLocks noChangeArrowheads="1"/>
            </p:cNvSpPr>
            <p:nvPr/>
          </p:nvSpPr>
          <p:spPr bwMode="auto">
            <a:xfrm>
              <a:off x="3480481" y="2244544"/>
              <a:ext cx="550071"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dirty="0">
                  <a:latin typeface="ＭＳ ゴシック" panose="020B0609070205080204" pitchFamily="49" charset="-128"/>
                  <a:ea typeface="ＭＳ ゴシック" panose="020B0609070205080204" pitchFamily="49" charset="-128"/>
                </a:rPr>
                <a:t>2025</a:t>
              </a:r>
              <a:br>
                <a:rPr lang="en-US" altLang="ja-JP" sz="1000" dirty="0">
                  <a:latin typeface="ＭＳ ゴシック" panose="020B0609070205080204" pitchFamily="49" charset="-128"/>
                  <a:ea typeface="ＭＳ ゴシック" panose="020B0609070205080204" pitchFamily="49" charset="-128"/>
                </a:rPr>
              </a:br>
              <a:r>
                <a:rPr lang="en-US" altLang="ja-JP" sz="1000" dirty="0">
                  <a:latin typeface="ＭＳ ゴシック" panose="020B0609070205080204" pitchFamily="49" charset="-128"/>
                  <a:ea typeface="ＭＳ ゴシック" panose="020B0609070205080204" pitchFamily="49" charset="-128"/>
                </a:rPr>
                <a:t>(R7)</a:t>
              </a:r>
              <a:r>
                <a:rPr lang="ja-JP" altLang="en-US" sz="1000" dirty="0">
                  <a:latin typeface="ＭＳ ゴシック" panose="020B0609070205080204" pitchFamily="49" charset="-128"/>
                  <a:ea typeface="ＭＳ ゴシック" panose="020B0609070205080204" pitchFamily="49" charset="-128"/>
                </a:rPr>
                <a:t>年度</a:t>
              </a:r>
              <a:endParaRPr lang="ja-JP" altLang="en-US" sz="1200" dirty="0">
                <a:latin typeface="ＭＳ ゴシック" panose="020B0609070205080204" pitchFamily="49" charset="-128"/>
                <a:ea typeface="ＭＳ ゴシック" panose="020B0609070205080204" pitchFamily="49" charset="-128"/>
              </a:endParaRPr>
            </a:p>
          </p:txBody>
        </p:sp>
        <p:sp>
          <p:nvSpPr>
            <p:cNvPr id="7202" name="テキスト ボックス 169"/>
            <p:cNvSpPr txBox="1">
              <a:spLocks noChangeArrowheads="1"/>
            </p:cNvSpPr>
            <p:nvPr/>
          </p:nvSpPr>
          <p:spPr bwMode="auto">
            <a:xfrm>
              <a:off x="4071031" y="2244544"/>
              <a:ext cx="523877"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dirty="0">
                  <a:latin typeface="ＭＳ ゴシック" panose="020B0609070205080204" pitchFamily="49" charset="-128"/>
                  <a:ea typeface="ＭＳ ゴシック" panose="020B0609070205080204" pitchFamily="49" charset="-128"/>
                </a:rPr>
                <a:t>2026</a:t>
              </a:r>
              <a:br>
                <a:rPr lang="en-US" altLang="ja-JP" sz="1000" dirty="0">
                  <a:latin typeface="ＭＳ ゴシック" panose="020B0609070205080204" pitchFamily="49" charset="-128"/>
                  <a:ea typeface="ＭＳ ゴシック" panose="020B0609070205080204" pitchFamily="49" charset="-128"/>
                </a:rPr>
              </a:br>
              <a:r>
                <a:rPr lang="en-US" altLang="ja-JP" sz="1000" dirty="0">
                  <a:latin typeface="ＭＳ ゴシック" panose="020B0609070205080204" pitchFamily="49" charset="-128"/>
                  <a:ea typeface="ＭＳ ゴシック" panose="020B0609070205080204" pitchFamily="49" charset="-128"/>
                </a:rPr>
                <a:t>(R8)</a:t>
              </a:r>
              <a:r>
                <a:rPr lang="ja-JP" altLang="en-US" sz="1000" dirty="0">
                  <a:latin typeface="ＭＳ ゴシック" panose="020B0609070205080204" pitchFamily="49" charset="-128"/>
                  <a:ea typeface="ＭＳ ゴシック" panose="020B0609070205080204" pitchFamily="49" charset="-128"/>
                </a:rPr>
                <a:t>年度</a:t>
              </a:r>
              <a:endParaRPr lang="ja-JP" altLang="en-US" sz="1200" dirty="0">
                <a:latin typeface="ＭＳ ゴシック" panose="020B0609070205080204" pitchFamily="49" charset="-128"/>
                <a:ea typeface="ＭＳ ゴシック" panose="020B0609070205080204" pitchFamily="49" charset="-128"/>
              </a:endParaRPr>
            </a:p>
          </p:txBody>
        </p:sp>
        <p:sp>
          <p:nvSpPr>
            <p:cNvPr id="7203" name="テキスト ボックス 170"/>
            <p:cNvSpPr txBox="1">
              <a:spLocks noChangeArrowheads="1"/>
            </p:cNvSpPr>
            <p:nvPr/>
          </p:nvSpPr>
          <p:spPr bwMode="auto">
            <a:xfrm>
              <a:off x="4659993" y="2244544"/>
              <a:ext cx="499271"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dirty="0">
                  <a:latin typeface="ＭＳ ゴシック" panose="020B0609070205080204" pitchFamily="49" charset="-128"/>
                  <a:ea typeface="ＭＳ ゴシック" panose="020B0609070205080204" pitchFamily="49" charset="-128"/>
                </a:rPr>
                <a:t>2027</a:t>
              </a:r>
              <a:br>
                <a:rPr lang="en-US" altLang="ja-JP" sz="1000" dirty="0">
                  <a:latin typeface="ＭＳ ゴシック" panose="020B0609070205080204" pitchFamily="49" charset="-128"/>
                  <a:ea typeface="ＭＳ ゴシック" panose="020B0609070205080204" pitchFamily="49" charset="-128"/>
                </a:rPr>
              </a:br>
              <a:r>
                <a:rPr lang="en-US" altLang="ja-JP" sz="1000" dirty="0">
                  <a:latin typeface="ＭＳ ゴシック" panose="020B0609070205080204" pitchFamily="49" charset="-128"/>
                  <a:ea typeface="ＭＳ ゴシック" panose="020B0609070205080204" pitchFamily="49" charset="-128"/>
                </a:rPr>
                <a:t>(R9)</a:t>
              </a:r>
              <a:r>
                <a:rPr lang="ja-JP" altLang="en-US" sz="1000" dirty="0">
                  <a:latin typeface="ＭＳ ゴシック" panose="020B0609070205080204" pitchFamily="49" charset="-128"/>
                  <a:ea typeface="ＭＳ ゴシック" panose="020B0609070205080204" pitchFamily="49" charset="-128"/>
                </a:rPr>
                <a:t>年度</a:t>
              </a:r>
              <a:endParaRPr lang="ja-JP" altLang="en-US" sz="1200" dirty="0">
                <a:latin typeface="ＭＳ ゴシック" panose="020B0609070205080204" pitchFamily="49" charset="-128"/>
                <a:ea typeface="ＭＳ ゴシック" panose="020B0609070205080204" pitchFamily="49" charset="-128"/>
              </a:endParaRPr>
            </a:p>
          </p:txBody>
        </p:sp>
        <p:sp>
          <p:nvSpPr>
            <p:cNvPr id="7204" name="テキスト ボックス 171"/>
            <p:cNvSpPr txBox="1">
              <a:spLocks noChangeArrowheads="1"/>
            </p:cNvSpPr>
            <p:nvPr/>
          </p:nvSpPr>
          <p:spPr bwMode="auto">
            <a:xfrm>
              <a:off x="5276736" y="2244544"/>
              <a:ext cx="576263"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a:latin typeface="ＭＳ ゴシック" panose="020B0609070205080204" pitchFamily="49" charset="-128"/>
                  <a:ea typeface="ＭＳ ゴシック" panose="020B0609070205080204" pitchFamily="49" charset="-128"/>
                </a:rPr>
                <a:t>2028</a:t>
              </a:r>
              <a:br>
                <a:rPr lang="en-US" altLang="ja-JP" sz="1000">
                  <a:latin typeface="ＭＳ ゴシック" panose="020B0609070205080204" pitchFamily="49" charset="-128"/>
                  <a:ea typeface="ＭＳ ゴシック" panose="020B0609070205080204" pitchFamily="49" charset="-128"/>
                </a:rPr>
              </a:br>
              <a:r>
                <a:rPr lang="en-US" altLang="ja-JP" sz="1000">
                  <a:latin typeface="ＭＳ ゴシック" panose="020B0609070205080204" pitchFamily="49" charset="-128"/>
                  <a:ea typeface="ＭＳ ゴシック" panose="020B0609070205080204" pitchFamily="49" charset="-128"/>
                </a:rPr>
                <a:t>(R10)</a:t>
              </a:r>
              <a:r>
                <a:rPr lang="ja-JP" altLang="en-US" sz="1000">
                  <a:latin typeface="ＭＳ ゴシック" panose="020B0609070205080204" pitchFamily="49" charset="-128"/>
                  <a:ea typeface="ＭＳ ゴシック" panose="020B0609070205080204" pitchFamily="49" charset="-128"/>
                </a:rPr>
                <a:t>年度</a:t>
              </a:r>
              <a:endParaRPr lang="ja-JP" altLang="en-US" sz="1200">
                <a:latin typeface="ＭＳ ゴシック" panose="020B0609070205080204" pitchFamily="49" charset="-128"/>
                <a:ea typeface="ＭＳ ゴシック" panose="020B0609070205080204" pitchFamily="49" charset="-128"/>
              </a:endParaRPr>
            </a:p>
          </p:txBody>
        </p:sp>
        <p:sp>
          <p:nvSpPr>
            <p:cNvPr id="7205" name="テキスト ボックス 172"/>
            <p:cNvSpPr txBox="1">
              <a:spLocks noChangeArrowheads="1"/>
            </p:cNvSpPr>
            <p:nvPr/>
          </p:nvSpPr>
          <p:spPr bwMode="auto">
            <a:xfrm>
              <a:off x="5841093" y="2244544"/>
              <a:ext cx="576263"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a:latin typeface="ＭＳ ゴシック" panose="020B0609070205080204" pitchFamily="49" charset="-128"/>
                  <a:ea typeface="ＭＳ ゴシック" panose="020B0609070205080204" pitchFamily="49" charset="-128"/>
                </a:rPr>
                <a:t>2029</a:t>
              </a:r>
              <a:br>
                <a:rPr lang="en-US" altLang="ja-JP" sz="1000">
                  <a:latin typeface="ＭＳ ゴシック" panose="020B0609070205080204" pitchFamily="49" charset="-128"/>
                  <a:ea typeface="ＭＳ ゴシック" panose="020B0609070205080204" pitchFamily="49" charset="-128"/>
                </a:rPr>
              </a:br>
              <a:r>
                <a:rPr lang="en-US" altLang="ja-JP" sz="1000">
                  <a:latin typeface="ＭＳ ゴシック" panose="020B0609070205080204" pitchFamily="49" charset="-128"/>
                  <a:ea typeface="ＭＳ ゴシック" panose="020B0609070205080204" pitchFamily="49" charset="-128"/>
                </a:rPr>
                <a:t>(R11)</a:t>
              </a:r>
              <a:r>
                <a:rPr lang="ja-JP" altLang="en-US" sz="1000">
                  <a:latin typeface="ＭＳ ゴシック" panose="020B0609070205080204" pitchFamily="49" charset="-128"/>
                  <a:ea typeface="ＭＳ ゴシック" panose="020B0609070205080204" pitchFamily="49" charset="-128"/>
                </a:rPr>
                <a:t>年度</a:t>
              </a:r>
              <a:endParaRPr lang="ja-JP" altLang="en-US" sz="1200">
                <a:latin typeface="ＭＳ ゴシック" panose="020B0609070205080204" pitchFamily="49" charset="-128"/>
                <a:ea typeface="ＭＳ ゴシック" panose="020B0609070205080204" pitchFamily="49" charset="-128"/>
              </a:endParaRPr>
            </a:p>
          </p:txBody>
        </p:sp>
        <p:sp>
          <p:nvSpPr>
            <p:cNvPr id="7206" name="テキスト ボックス 173"/>
            <p:cNvSpPr txBox="1">
              <a:spLocks noChangeArrowheads="1"/>
            </p:cNvSpPr>
            <p:nvPr/>
          </p:nvSpPr>
          <p:spPr bwMode="auto">
            <a:xfrm>
              <a:off x="6431643" y="2244544"/>
              <a:ext cx="576263"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a:latin typeface="ＭＳ ゴシック" panose="020B0609070205080204" pitchFamily="49" charset="-128"/>
                  <a:ea typeface="ＭＳ ゴシック" panose="020B0609070205080204" pitchFamily="49" charset="-128"/>
                </a:rPr>
                <a:t>2030</a:t>
              </a:r>
              <a:br>
                <a:rPr lang="en-US" altLang="ja-JP" sz="1000">
                  <a:latin typeface="ＭＳ ゴシック" panose="020B0609070205080204" pitchFamily="49" charset="-128"/>
                  <a:ea typeface="ＭＳ ゴシック" panose="020B0609070205080204" pitchFamily="49" charset="-128"/>
                </a:rPr>
              </a:br>
              <a:r>
                <a:rPr lang="en-US" altLang="ja-JP" sz="1000">
                  <a:latin typeface="ＭＳ ゴシック" panose="020B0609070205080204" pitchFamily="49" charset="-128"/>
                  <a:ea typeface="ＭＳ ゴシック" panose="020B0609070205080204" pitchFamily="49" charset="-128"/>
                </a:rPr>
                <a:t>(R12)</a:t>
              </a:r>
              <a:r>
                <a:rPr lang="ja-JP" altLang="en-US" sz="1000">
                  <a:latin typeface="ＭＳ ゴシック" panose="020B0609070205080204" pitchFamily="49" charset="-128"/>
                  <a:ea typeface="ＭＳ ゴシック" panose="020B0609070205080204" pitchFamily="49" charset="-128"/>
                </a:rPr>
                <a:t>年度</a:t>
              </a:r>
              <a:endParaRPr lang="ja-JP" altLang="en-US" sz="1200">
                <a:latin typeface="ＭＳ ゴシック" panose="020B0609070205080204" pitchFamily="49" charset="-128"/>
                <a:ea typeface="ＭＳ ゴシック" panose="020B0609070205080204" pitchFamily="49" charset="-128"/>
              </a:endParaRPr>
            </a:p>
          </p:txBody>
        </p:sp>
        <p:sp>
          <p:nvSpPr>
            <p:cNvPr id="7207" name="テキスト ボックス 174"/>
            <p:cNvSpPr txBox="1">
              <a:spLocks noChangeArrowheads="1"/>
            </p:cNvSpPr>
            <p:nvPr/>
          </p:nvSpPr>
          <p:spPr bwMode="auto">
            <a:xfrm>
              <a:off x="7022193" y="2244544"/>
              <a:ext cx="576263"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a:latin typeface="ＭＳ ゴシック" panose="020B0609070205080204" pitchFamily="49" charset="-128"/>
                  <a:ea typeface="ＭＳ ゴシック" panose="020B0609070205080204" pitchFamily="49" charset="-128"/>
                </a:rPr>
                <a:t>2031</a:t>
              </a:r>
              <a:br>
                <a:rPr lang="en-US" altLang="ja-JP" sz="1000">
                  <a:latin typeface="ＭＳ ゴシック" panose="020B0609070205080204" pitchFamily="49" charset="-128"/>
                  <a:ea typeface="ＭＳ ゴシック" panose="020B0609070205080204" pitchFamily="49" charset="-128"/>
                </a:rPr>
              </a:br>
              <a:r>
                <a:rPr lang="en-US" altLang="ja-JP" sz="1000">
                  <a:latin typeface="ＭＳ ゴシック" panose="020B0609070205080204" pitchFamily="49" charset="-128"/>
                  <a:ea typeface="ＭＳ ゴシック" panose="020B0609070205080204" pitchFamily="49" charset="-128"/>
                </a:rPr>
                <a:t>(R13)</a:t>
              </a:r>
              <a:r>
                <a:rPr lang="ja-JP" altLang="en-US" sz="1000">
                  <a:latin typeface="ＭＳ ゴシック" panose="020B0609070205080204" pitchFamily="49" charset="-128"/>
                  <a:ea typeface="ＭＳ ゴシック" panose="020B0609070205080204" pitchFamily="49" charset="-128"/>
                </a:rPr>
                <a:t>年度</a:t>
              </a:r>
              <a:endParaRPr lang="ja-JP" altLang="en-US" sz="1200">
                <a:latin typeface="ＭＳ ゴシック" panose="020B0609070205080204" pitchFamily="49" charset="-128"/>
                <a:ea typeface="ＭＳ ゴシック" panose="020B0609070205080204" pitchFamily="49" charset="-128"/>
              </a:endParaRPr>
            </a:p>
          </p:txBody>
        </p:sp>
        <p:sp>
          <p:nvSpPr>
            <p:cNvPr id="7208" name="テキスト ボックス 175"/>
            <p:cNvSpPr txBox="1">
              <a:spLocks noChangeArrowheads="1"/>
            </p:cNvSpPr>
            <p:nvPr/>
          </p:nvSpPr>
          <p:spPr bwMode="auto">
            <a:xfrm>
              <a:off x="7612743" y="2244544"/>
              <a:ext cx="576263" cy="307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00">
                  <a:latin typeface="ＭＳ ゴシック" panose="020B0609070205080204" pitchFamily="49" charset="-128"/>
                  <a:ea typeface="ＭＳ ゴシック" panose="020B0609070205080204" pitchFamily="49" charset="-128"/>
                </a:rPr>
                <a:t>2032</a:t>
              </a:r>
            </a:p>
            <a:p>
              <a:pPr>
                <a:spcBef>
                  <a:spcPct val="0"/>
                </a:spcBef>
                <a:buFontTx/>
                <a:buNone/>
              </a:pPr>
              <a:r>
                <a:rPr lang="en-US" altLang="ja-JP" sz="1000">
                  <a:latin typeface="ＭＳ ゴシック" panose="020B0609070205080204" pitchFamily="49" charset="-128"/>
                  <a:ea typeface="ＭＳ ゴシック" panose="020B0609070205080204" pitchFamily="49" charset="-128"/>
                </a:rPr>
                <a:t>(R14)</a:t>
              </a:r>
              <a:r>
                <a:rPr lang="ja-JP" altLang="en-US" sz="1000">
                  <a:latin typeface="ＭＳ ゴシック" panose="020B0609070205080204" pitchFamily="49" charset="-128"/>
                  <a:ea typeface="ＭＳ ゴシック" panose="020B0609070205080204" pitchFamily="49" charset="-128"/>
                </a:rPr>
                <a:t>年度</a:t>
              </a:r>
              <a:endParaRPr lang="ja-JP" altLang="en-US" sz="1200">
                <a:latin typeface="ＭＳ ゴシック" panose="020B0609070205080204" pitchFamily="49" charset="-128"/>
                <a:ea typeface="ＭＳ ゴシック" panose="020B0609070205080204" pitchFamily="49" charset="-128"/>
              </a:endParaRPr>
            </a:p>
          </p:txBody>
        </p:sp>
        <p:sp>
          <p:nvSpPr>
            <p:cNvPr id="181" name="正方形/長方形 180"/>
            <p:cNvSpPr/>
            <p:nvPr/>
          </p:nvSpPr>
          <p:spPr>
            <a:xfrm>
              <a:off x="444427" y="1996157"/>
              <a:ext cx="489064" cy="229086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400" b="1" dirty="0">
                  <a:solidFill>
                    <a:schemeClr val="tx1"/>
                  </a:solidFill>
                  <a:latin typeface="+mj-ea"/>
                  <a:ea typeface="+mj-ea"/>
                </a:rPr>
                <a:t>２０２１（令和３）年度　実践研修修了者の場合</a:t>
              </a:r>
              <a:endParaRPr lang="en-US" altLang="ja-JP" sz="1400" b="1" dirty="0">
                <a:solidFill>
                  <a:schemeClr val="tx1"/>
                </a:solidFill>
                <a:latin typeface="+mj-ea"/>
                <a:ea typeface="+mj-ea"/>
              </a:endParaRPr>
            </a:p>
          </p:txBody>
        </p:sp>
        <p:sp>
          <p:nvSpPr>
            <p:cNvPr id="2" name="角丸四角形 1"/>
            <p:cNvSpPr/>
            <p:nvPr/>
          </p:nvSpPr>
          <p:spPr>
            <a:xfrm>
              <a:off x="1731518" y="2678298"/>
              <a:ext cx="518562" cy="39004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１年目</a:t>
              </a:r>
            </a:p>
          </p:txBody>
        </p:sp>
        <p:sp>
          <p:nvSpPr>
            <p:cNvPr id="151" name="角丸四角形 150"/>
            <p:cNvSpPr/>
            <p:nvPr/>
          </p:nvSpPr>
          <p:spPr>
            <a:xfrm>
              <a:off x="2330814" y="2678298"/>
              <a:ext cx="517009" cy="39004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２年目</a:t>
              </a:r>
            </a:p>
          </p:txBody>
        </p:sp>
        <p:sp>
          <p:nvSpPr>
            <p:cNvPr id="152" name="角丸四角形 151"/>
            <p:cNvSpPr/>
            <p:nvPr/>
          </p:nvSpPr>
          <p:spPr>
            <a:xfrm>
              <a:off x="2920795" y="2678298"/>
              <a:ext cx="518562" cy="382105"/>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３年目</a:t>
              </a:r>
            </a:p>
          </p:txBody>
        </p:sp>
        <p:sp>
          <p:nvSpPr>
            <p:cNvPr id="153" name="角丸四角形 152"/>
            <p:cNvSpPr/>
            <p:nvPr/>
          </p:nvSpPr>
          <p:spPr>
            <a:xfrm>
              <a:off x="3523197" y="2678298"/>
              <a:ext cx="518562" cy="390047"/>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４年目</a:t>
              </a:r>
            </a:p>
          </p:txBody>
        </p:sp>
        <p:sp>
          <p:nvSpPr>
            <p:cNvPr id="154" name="角丸四角形 153"/>
            <p:cNvSpPr/>
            <p:nvPr/>
          </p:nvSpPr>
          <p:spPr>
            <a:xfrm>
              <a:off x="4712474" y="2665062"/>
              <a:ext cx="518562" cy="40328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６年目</a:t>
              </a:r>
            </a:p>
          </p:txBody>
        </p:sp>
        <p:sp>
          <p:nvSpPr>
            <p:cNvPr id="155" name="角丸四角形 154"/>
            <p:cNvSpPr/>
            <p:nvPr/>
          </p:nvSpPr>
          <p:spPr>
            <a:xfrm>
              <a:off x="5294692" y="2665062"/>
              <a:ext cx="518562" cy="40328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７年目</a:t>
              </a:r>
            </a:p>
          </p:txBody>
        </p:sp>
        <p:sp>
          <p:nvSpPr>
            <p:cNvPr id="156" name="角丸四角形 155"/>
            <p:cNvSpPr/>
            <p:nvPr/>
          </p:nvSpPr>
          <p:spPr>
            <a:xfrm>
              <a:off x="6468443" y="2665062"/>
              <a:ext cx="518562" cy="40240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９年目</a:t>
              </a:r>
            </a:p>
          </p:txBody>
        </p:sp>
        <p:sp>
          <p:nvSpPr>
            <p:cNvPr id="157" name="角丸四角形 156"/>
            <p:cNvSpPr/>
            <p:nvPr/>
          </p:nvSpPr>
          <p:spPr>
            <a:xfrm>
              <a:off x="5881567" y="2665062"/>
              <a:ext cx="518562" cy="40240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８年目</a:t>
              </a:r>
            </a:p>
          </p:txBody>
        </p:sp>
        <p:sp>
          <p:nvSpPr>
            <p:cNvPr id="188" name="角丸四角形 187"/>
            <p:cNvSpPr/>
            <p:nvPr/>
          </p:nvSpPr>
          <p:spPr>
            <a:xfrm>
              <a:off x="2343235" y="3374559"/>
              <a:ext cx="518562" cy="40946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２年目</a:t>
              </a:r>
            </a:p>
          </p:txBody>
        </p:sp>
        <p:sp>
          <p:nvSpPr>
            <p:cNvPr id="189" name="角丸四角形 188"/>
            <p:cNvSpPr/>
            <p:nvPr/>
          </p:nvSpPr>
          <p:spPr>
            <a:xfrm>
              <a:off x="2920795" y="3385149"/>
              <a:ext cx="518562" cy="39887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３年目</a:t>
              </a:r>
            </a:p>
          </p:txBody>
        </p:sp>
        <p:sp>
          <p:nvSpPr>
            <p:cNvPr id="190" name="角丸四角形 189"/>
            <p:cNvSpPr/>
            <p:nvPr/>
          </p:nvSpPr>
          <p:spPr>
            <a:xfrm>
              <a:off x="4114730" y="3381619"/>
              <a:ext cx="518562" cy="40240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５年目</a:t>
              </a:r>
            </a:p>
          </p:txBody>
        </p:sp>
        <p:sp>
          <p:nvSpPr>
            <p:cNvPr id="191" name="角丸四角形 190"/>
            <p:cNvSpPr/>
            <p:nvPr/>
          </p:nvSpPr>
          <p:spPr>
            <a:xfrm>
              <a:off x="3540275" y="3388679"/>
              <a:ext cx="518562" cy="39534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４年目</a:t>
              </a:r>
            </a:p>
          </p:txBody>
        </p:sp>
        <p:sp>
          <p:nvSpPr>
            <p:cNvPr id="192" name="角丸四角形 191"/>
            <p:cNvSpPr/>
            <p:nvPr/>
          </p:nvSpPr>
          <p:spPr>
            <a:xfrm>
              <a:off x="4724895" y="3374559"/>
              <a:ext cx="518562" cy="40946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６年目</a:t>
              </a:r>
            </a:p>
          </p:txBody>
        </p:sp>
        <p:sp>
          <p:nvSpPr>
            <p:cNvPr id="193" name="角丸四角形 192"/>
            <p:cNvSpPr/>
            <p:nvPr/>
          </p:nvSpPr>
          <p:spPr>
            <a:xfrm>
              <a:off x="5324191" y="3385149"/>
              <a:ext cx="517009" cy="39887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７年目</a:t>
              </a:r>
            </a:p>
          </p:txBody>
        </p:sp>
        <p:sp>
          <p:nvSpPr>
            <p:cNvPr id="194" name="角丸四角形 193"/>
            <p:cNvSpPr/>
            <p:nvPr/>
          </p:nvSpPr>
          <p:spPr>
            <a:xfrm>
              <a:off x="6482417" y="3383384"/>
              <a:ext cx="518562" cy="4006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200" dirty="0">
                  <a:solidFill>
                    <a:schemeClr val="tx1"/>
                  </a:solidFill>
                </a:rPr>
                <a:t>９年目</a:t>
              </a:r>
            </a:p>
          </p:txBody>
        </p:sp>
        <p:sp>
          <p:nvSpPr>
            <p:cNvPr id="7225" name="テキスト ボックス 4"/>
            <p:cNvSpPr txBox="1">
              <a:spLocks noChangeArrowheads="1"/>
            </p:cNvSpPr>
            <p:nvPr/>
          </p:nvSpPr>
          <p:spPr bwMode="auto">
            <a:xfrm>
              <a:off x="950457" y="2686231"/>
              <a:ext cx="1692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100" b="1"/>
                <a:t>例１</a:t>
              </a:r>
            </a:p>
          </p:txBody>
        </p:sp>
        <p:sp>
          <p:nvSpPr>
            <p:cNvPr id="7226" name="テキスト ボックス 98"/>
            <p:cNvSpPr txBox="1">
              <a:spLocks noChangeArrowheads="1"/>
            </p:cNvSpPr>
            <p:nvPr/>
          </p:nvSpPr>
          <p:spPr bwMode="auto">
            <a:xfrm>
              <a:off x="966499" y="3400130"/>
              <a:ext cx="1692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100" b="1"/>
                <a:t>例２</a:t>
              </a:r>
            </a:p>
          </p:txBody>
        </p:sp>
      </p:grpSp>
      <p:sp>
        <p:nvSpPr>
          <p:cNvPr id="225" name="角丸四角形 224"/>
          <p:cNvSpPr/>
          <p:nvPr/>
        </p:nvSpPr>
        <p:spPr>
          <a:xfrm>
            <a:off x="7194550" y="4938713"/>
            <a:ext cx="517525" cy="71755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ja-JP" sz="1200" dirty="0">
                <a:solidFill>
                  <a:schemeClr val="tx1"/>
                </a:solidFill>
                <a:latin typeface="+mj-ea"/>
                <a:ea typeface="+mj-ea"/>
              </a:rPr>
              <a:t>10</a:t>
            </a:r>
            <a:r>
              <a:rPr lang="ja-JP" altLang="en-US" sz="1200" dirty="0">
                <a:solidFill>
                  <a:schemeClr val="tx1"/>
                </a:solidFill>
                <a:latin typeface="+mj-ea"/>
                <a:ea typeface="+mj-ea"/>
              </a:rPr>
              <a:t>年目</a:t>
            </a:r>
          </a:p>
        </p:txBody>
      </p:sp>
      <p:sp>
        <p:nvSpPr>
          <p:cNvPr id="226" name="左中かっこ 225"/>
          <p:cNvSpPr/>
          <p:nvPr/>
        </p:nvSpPr>
        <p:spPr>
          <a:xfrm rot="5400000" flipH="1">
            <a:off x="3156744" y="4514057"/>
            <a:ext cx="241300" cy="2944812"/>
          </a:xfrm>
          <a:prstGeom prst="leftBrace">
            <a:avLst/>
          </a:prstGeom>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a:p>
        </p:txBody>
      </p:sp>
      <p:sp>
        <p:nvSpPr>
          <p:cNvPr id="7175" name="正方形/長方形 2"/>
          <p:cNvSpPr>
            <a:spLocks noChangeArrowheads="1"/>
          </p:cNvSpPr>
          <p:nvPr/>
        </p:nvSpPr>
        <p:spPr bwMode="auto">
          <a:xfrm>
            <a:off x="2598738" y="6145213"/>
            <a:ext cx="1612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a:t>5</a:t>
            </a:r>
            <a:r>
              <a:rPr lang="ja-JP" altLang="en-US" sz="1400"/>
              <a:t>年の間に</a:t>
            </a:r>
            <a:r>
              <a:rPr lang="en-US" altLang="ja-JP" sz="1400"/>
              <a:t>1</a:t>
            </a:r>
            <a:r>
              <a:rPr lang="ja-JP" altLang="en-US" sz="1400"/>
              <a:t>回受講</a:t>
            </a:r>
          </a:p>
        </p:txBody>
      </p:sp>
      <p:sp>
        <p:nvSpPr>
          <p:cNvPr id="227" name="左中かっこ 226"/>
          <p:cNvSpPr/>
          <p:nvPr/>
        </p:nvSpPr>
        <p:spPr>
          <a:xfrm rot="5400000" flipH="1">
            <a:off x="6193632" y="4499768"/>
            <a:ext cx="241300" cy="2944813"/>
          </a:xfrm>
          <a:prstGeom prst="leftBrace">
            <a:avLst/>
          </a:prstGeom>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a:p>
        </p:txBody>
      </p:sp>
      <p:sp>
        <p:nvSpPr>
          <p:cNvPr id="7177" name="正方形/長方形 227"/>
          <p:cNvSpPr>
            <a:spLocks noChangeArrowheads="1"/>
          </p:cNvSpPr>
          <p:nvPr/>
        </p:nvSpPr>
        <p:spPr bwMode="auto">
          <a:xfrm>
            <a:off x="5788025" y="6145213"/>
            <a:ext cx="1612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a:t>5</a:t>
            </a:r>
            <a:r>
              <a:rPr lang="ja-JP" altLang="en-US" sz="1400"/>
              <a:t>年の間に</a:t>
            </a:r>
            <a:r>
              <a:rPr lang="en-US" altLang="ja-JP" sz="1400"/>
              <a:t>1</a:t>
            </a:r>
            <a:r>
              <a:rPr lang="ja-JP" altLang="en-US" sz="1400"/>
              <a:t>回受講</a:t>
            </a:r>
          </a:p>
        </p:txBody>
      </p:sp>
      <p:sp>
        <p:nvSpPr>
          <p:cNvPr id="7178" name="テキスト ボックス 6"/>
          <p:cNvSpPr txBox="1">
            <a:spLocks noChangeArrowheads="1"/>
          </p:cNvSpPr>
          <p:nvPr/>
        </p:nvSpPr>
        <p:spPr bwMode="auto">
          <a:xfrm>
            <a:off x="1157288" y="2414588"/>
            <a:ext cx="1744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a:t>【</a:t>
            </a:r>
            <a:r>
              <a:rPr lang="ja-JP" altLang="en-US" sz="1400"/>
              <a:t>更新研修受講例</a:t>
            </a:r>
            <a:r>
              <a:rPr lang="en-US" altLang="ja-JP" sz="1400"/>
              <a:t>】</a:t>
            </a:r>
            <a:endParaRPr lang="ja-JP" altLang="en-US" sz="1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1320</TotalTime>
  <Words>1488</Words>
  <Application>Microsoft Office PowerPoint</Application>
  <PresentationFormat>画面に合わせる (4:3)</PresentationFormat>
  <Paragraphs>191</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HG創英角ｺﾞｼｯｸUB</vt:lpstr>
      <vt:lpstr>ＭＳ Ｐゴシック</vt:lpstr>
      <vt:lpstr>ＭＳ ゴシック</vt:lpstr>
      <vt:lpstr>新細明體</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「サービス管理責任者」「児童発達支援管理責任者」の要件</dc:title>
  <dc:creator>大阪府庁</dc:creator>
  <cp:lastModifiedBy>大下　なぎさ</cp:lastModifiedBy>
  <cp:revision>86</cp:revision>
  <cp:lastPrinted>2019-05-28T09:29:06Z</cp:lastPrinted>
  <dcterms:created xsi:type="dcterms:W3CDTF">2012-09-05T05:42:36Z</dcterms:created>
  <dcterms:modified xsi:type="dcterms:W3CDTF">2021-02-12T06:25:10Z</dcterms:modified>
</cp:coreProperties>
</file>