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57821C8-1901-4FB1-B3F1-9BA852D0FCA4}" type="datetimeFigureOut">
              <a:rPr kumimoji="1" lang="ja-JP" altLang="en-US" smtClean="0"/>
              <a:t>2022/5/13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F1C3CA-C065-401F-8B6A-A176A66CEA56}" type="slidenum">
              <a:rPr kumimoji="1" lang="ja-JP" altLang="en-US" smtClean="0"/>
              <a:t>‹#›</a:t>
            </a:fld>
            <a:endParaRPr kumimoji="1" lang="ja-JP" altLang="en-US"/>
          </a:p>
        </p:txBody>
      </p:sp>
    </p:spTree>
    <p:extLst>
      <p:ext uri="{BB962C8B-B14F-4D97-AF65-F5344CB8AC3E}">
        <p14:creationId xmlns:p14="http://schemas.microsoft.com/office/powerpoint/2010/main" val="67934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0DDDFBAF-1323-43CE-BB78-E66DE49C8E3E}" type="slidenum">
              <a:rPr kumimoji="1" lang="ja-JP" altLang="en-US" smtClean="0"/>
              <a:t>1</a:t>
            </a:fld>
            <a:endParaRPr kumimoji="1" lang="ja-JP" altLang="en-US"/>
          </a:p>
        </p:txBody>
      </p:sp>
    </p:spTree>
    <p:extLst>
      <p:ext uri="{BB962C8B-B14F-4D97-AF65-F5344CB8AC3E}">
        <p14:creationId xmlns:p14="http://schemas.microsoft.com/office/powerpoint/2010/main" val="2480682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3423874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1648595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2707674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1794099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2061418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54707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411951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3501279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3278459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2945956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CB1F829-B62D-4F2B-BF22-759E15606211}" type="datetimeFigureOut">
              <a:rPr kumimoji="1" lang="ja-JP" altLang="en-US" smtClean="0"/>
              <a:t>2022/5/13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2301058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F829-B62D-4F2B-BF22-759E15606211}" type="datetimeFigureOut">
              <a:rPr kumimoji="1" lang="ja-JP" altLang="en-US" smtClean="0"/>
              <a:t>2022/5/13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5E9B5-7ECB-4549-9399-0F617E7D9A62}" type="slidenum">
              <a:rPr kumimoji="1" lang="ja-JP" altLang="en-US" smtClean="0"/>
              <a:t>‹#›</a:t>
            </a:fld>
            <a:endParaRPr kumimoji="1" lang="ja-JP" altLang="en-US"/>
          </a:p>
        </p:txBody>
      </p:sp>
    </p:spTree>
    <p:extLst>
      <p:ext uri="{BB962C8B-B14F-4D97-AF65-F5344CB8AC3E}">
        <p14:creationId xmlns:p14="http://schemas.microsoft.com/office/powerpoint/2010/main" val="131665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195941" y="574544"/>
            <a:ext cx="11756571" cy="496442"/>
          </a:xfrm>
          <a:prstGeom prst="roundRect">
            <a:avLst/>
          </a:prstGeom>
          <a:solidFill>
            <a:srgbClr val="FFC000"/>
          </a:solidFill>
        </p:spPr>
        <p:style>
          <a:lnRef idx="1">
            <a:schemeClr val="accent4"/>
          </a:lnRef>
          <a:fillRef idx="2">
            <a:schemeClr val="accent4"/>
          </a:fillRef>
          <a:effectRef idx="1">
            <a:schemeClr val="accent4"/>
          </a:effectRef>
          <a:fontRef idx="minor">
            <a:schemeClr val="dk1"/>
          </a:fontRef>
        </p:style>
        <p:txBody>
          <a:bodyPr>
            <a:noAutofit/>
          </a:bodyPr>
          <a:lstStyle/>
          <a:p>
            <a:pPr algn="ctr"/>
            <a:r>
              <a:rPr lang="ja-JP" altLang="en-US" sz="2200" b="1" dirty="0" smtClean="0">
                <a:latin typeface="Meiryo UI" panose="020B0604030504040204" pitchFamily="50" charset="-128"/>
                <a:ea typeface="Meiryo UI" panose="020B0604030504040204" pitchFamily="50" charset="-128"/>
              </a:rPr>
              <a:t>大阪府における医療的ケアに関する会議の目的</a:t>
            </a:r>
            <a:r>
              <a:rPr lang="ja-JP" altLang="en-US" sz="2200" b="1" dirty="0">
                <a:latin typeface="Meiryo UI" panose="020B0604030504040204" pitchFamily="50" charset="-128"/>
                <a:ea typeface="Meiryo UI" panose="020B0604030504040204" pitchFamily="50" charset="-128"/>
              </a:rPr>
              <a:t>と構成に</a:t>
            </a:r>
            <a:r>
              <a:rPr lang="ja-JP" altLang="en-US" sz="2200" b="1" dirty="0" smtClean="0">
                <a:latin typeface="Meiryo UI" panose="020B0604030504040204" pitchFamily="50" charset="-128"/>
                <a:ea typeface="Meiryo UI" panose="020B0604030504040204" pitchFamily="50" charset="-128"/>
              </a:rPr>
              <a:t>ついて（</a:t>
            </a:r>
            <a:r>
              <a:rPr lang="ja-JP" altLang="en-US" sz="2200" b="1" dirty="0" err="1" smtClean="0">
                <a:latin typeface="Meiryo UI" panose="020B0604030504040204" pitchFamily="50" charset="-128"/>
                <a:ea typeface="Meiryo UI" panose="020B0604030504040204" pitchFamily="50" charset="-128"/>
              </a:rPr>
              <a:t>障がい</a:t>
            </a:r>
            <a:r>
              <a:rPr lang="ja-JP" altLang="en-US" sz="2200" b="1" dirty="0" smtClean="0">
                <a:latin typeface="Meiryo UI" panose="020B0604030504040204" pitchFamily="50" charset="-128"/>
                <a:ea typeface="Meiryo UI" panose="020B0604030504040204" pitchFamily="50" charset="-128"/>
              </a:rPr>
              <a:t>福祉室所管のみ）</a:t>
            </a:r>
            <a:endParaRPr lang="ja-JP" altLang="en-US" sz="2200" b="1" dirty="0">
              <a:latin typeface="Meiryo UI" panose="020B0604030504040204" pitchFamily="50" charset="-128"/>
              <a:ea typeface="Meiryo UI" panose="020B060403050404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116020934"/>
              </p:ext>
            </p:extLst>
          </p:nvPr>
        </p:nvGraphicFramePr>
        <p:xfrm>
          <a:off x="424541" y="1189510"/>
          <a:ext cx="11318968" cy="5486400"/>
        </p:xfrm>
        <a:graphic>
          <a:graphicData uri="http://schemas.openxmlformats.org/drawingml/2006/table">
            <a:tbl>
              <a:tblPr firstRow="1" bandRow="1">
                <a:tableStyleId>{5C22544A-7EE6-4342-B048-85BDC9FD1C3A}</a:tableStyleId>
              </a:tblPr>
              <a:tblGrid>
                <a:gridCol w="2263794">
                  <a:extLst>
                    <a:ext uri="{9D8B030D-6E8A-4147-A177-3AD203B41FA5}">
                      <a16:colId xmlns:a16="http://schemas.microsoft.com/office/drawing/2014/main" val="3720412826"/>
                    </a:ext>
                  </a:extLst>
                </a:gridCol>
                <a:gridCol w="2263794">
                  <a:extLst>
                    <a:ext uri="{9D8B030D-6E8A-4147-A177-3AD203B41FA5}">
                      <a16:colId xmlns:a16="http://schemas.microsoft.com/office/drawing/2014/main" val="3919653782"/>
                    </a:ext>
                  </a:extLst>
                </a:gridCol>
                <a:gridCol w="2566103">
                  <a:extLst>
                    <a:ext uri="{9D8B030D-6E8A-4147-A177-3AD203B41FA5}">
                      <a16:colId xmlns:a16="http://schemas.microsoft.com/office/drawing/2014/main" val="37195640"/>
                    </a:ext>
                  </a:extLst>
                </a:gridCol>
                <a:gridCol w="2432523">
                  <a:extLst>
                    <a:ext uri="{9D8B030D-6E8A-4147-A177-3AD203B41FA5}">
                      <a16:colId xmlns:a16="http://schemas.microsoft.com/office/drawing/2014/main" val="1104908032"/>
                    </a:ext>
                  </a:extLst>
                </a:gridCol>
                <a:gridCol w="1792754">
                  <a:extLst>
                    <a:ext uri="{9D8B030D-6E8A-4147-A177-3AD203B41FA5}">
                      <a16:colId xmlns:a16="http://schemas.microsoft.com/office/drawing/2014/main" val="1481162201"/>
                    </a:ext>
                  </a:extLst>
                </a:gridCol>
              </a:tblGrid>
              <a:tr h="4473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会議名</a:t>
                      </a:r>
                    </a:p>
                  </a:txBody>
                  <a:tcPr/>
                </a:tc>
                <a:tc>
                  <a:txBody>
                    <a:bodyPr/>
                    <a:lstStyle/>
                    <a:p>
                      <a:pPr 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設置根拠</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会議目的</a:t>
                      </a:r>
                    </a:p>
                    <a:p>
                      <a:pPr algn="ct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構成メンバー</a:t>
                      </a:r>
                    </a:p>
                    <a:p>
                      <a:pPr algn="ct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開催頻度</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26375765"/>
                  </a:ext>
                </a:extLst>
              </a:tr>
              <a:tr h="370840">
                <a:tc>
                  <a:txBody>
                    <a:bodyPr/>
                    <a:lstStyle/>
                    <a:p>
                      <a:r>
                        <a:rPr lang="zh-TW" altLang="en-US" sz="1600" b="0" i="0" u="none" strike="noStrike" dirty="0" smtClean="0">
                          <a:solidFill>
                            <a:srgbClr val="000000"/>
                          </a:solidFill>
                          <a:effectLst/>
                          <a:latin typeface="Meiryo UI" panose="020B0604030504040204" pitchFamily="50" charset="-128"/>
                          <a:ea typeface="Meiryo UI" panose="020B0604030504040204" pitchFamily="50" charset="-128"/>
                        </a:rPr>
                        <a:t>大阪府</a:t>
                      </a:r>
                      <a:r>
                        <a:rPr lang="ja-JP" altLang="en-US" sz="1600" b="0" i="0" u="none" strike="noStrike" dirty="0" err="1" smtClean="0">
                          <a:solidFill>
                            <a:srgbClr val="000000"/>
                          </a:solidFill>
                          <a:effectLst/>
                          <a:latin typeface="Meiryo UI" panose="020B0604030504040204" pitchFamily="50" charset="-128"/>
                          <a:ea typeface="Meiryo UI" panose="020B0604030504040204" pitchFamily="50" charset="-128"/>
                        </a:rPr>
                        <a:t>障がい</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者自立支援協議会</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・障害者の日常生活及び社会生活を総合的に支援するための法律第</a:t>
                      </a:r>
                      <a:r>
                        <a:rPr kumimoji="1" lang="en-US" altLang="ja-JP" sz="1600" dirty="0" smtClean="0">
                          <a:latin typeface="Meiryo UI" panose="020B0604030504040204" pitchFamily="50" charset="-128"/>
                          <a:ea typeface="Meiryo UI" panose="020B0604030504040204" pitchFamily="50" charset="-128"/>
                        </a:rPr>
                        <a:t>89</a:t>
                      </a:r>
                      <a:r>
                        <a:rPr kumimoji="1" lang="ja-JP" altLang="en-US" sz="1600" dirty="0" smtClean="0">
                          <a:latin typeface="Meiryo UI" panose="020B0604030504040204" pitchFamily="50" charset="-128"/>
                          <a:ea typeface="Meiryo UI" panose="020B0604030504040204" pitchFamily="50" charset="-128"/>
                        </a:rPr>
                        <a:t>条の３</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・大阪府附属機関条例第２条</a:t>
                      </a:r>
                      <a:endParaRPr kumimoji="1" lang="en-US" altLang="ja-JP" sz="1600" dirty="0" smtClean="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err="1" smtClean="0">
                          <a:latin typeface="Meiryo UI" panose="020B0604030504040204" pitchFamily="50" charset="-128"/>
                          <a:ea typeface="Meiryo UI" panose="020B0604030504040204" pitchFamily="50" charset="-128"/>
                        </a:rPr>
                        <a:t>障がい</a:t>
                      </a:r>
                      <a:r>
                        <a:rPr kumimoji="1" lang="ja-JP" altLang="en-US" sz="1600" dirty="0" smtClean="0">
                          <a:latin typeface="Meiryo UI" panose="020B0604030504040204" pitchFamily="50" charset="-128"/>
                          <a:ea typeface="Meiryo UI" panose="020B0604030504040204" pitchFamily="50" charset="-128"/>
                        </a:rPr>
                        <a:t>者等への支援の体制についての調査審議及び関係機関等の相互の連絡調整に関する事務を行う。</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関係機関、関係団体並びに</a:t>
                      </a:r>
                      <a:r>
                        <a:rPr kumimoji="1" lang="ja-JP" altLang="en-US" sz="1600" dirty="0" err="1" smtClean="0">
                          <a:latin typeface="Meiryo UI" panose="020B0604030504040204" pitchFamily="50" charset="-128"/>
                          <a:ea typeface="Meiryo UI" panose="020B0604030504040204" pitchFamily="50" charset="-128"/>
                        </a:rPr>
                        <a:t>障がい</a:t>
                      </a:r>
                      <a:r>
                        <a:rPr kumimoji="1" lang="ja-JP" altLang="en-US" sz="1600" dirty="0" smtClean="0">
                          <a:latin typeface="Meiryo UI" panose="020B0604030504040204" pitchFamily="50" charset="-128"/>
                          <a:ea typeface="Meiryo UI" panose="020B0604030504040204" pitchFamily="50" charset="-128"/>
                        </a:rPr>
                        <a:t>者等及びその家族並びに障がい者等の福祉、医療、教育又は雇用に関連する職務に従事する者その他の関係者</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2</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回</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R3</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年度実績）</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60552404"/>
                  </a:ext>
                </a:extLst>
              </a:tr>
              <a:tr h="370840">
                <a:tc>
                  <a:txBody>
                    <a:bodyPr/>
                    <a:lstStyle/>
                    <a:p>
                      <a:r>
                        <a:rPr kumimoji="1" lang="ja-JP" altLang="en-US" sz="1600" dirty="0" smtClean="0">
                          <a:latin typeface="Meiryo UI" panose="020B0604030504040204" pitchFamily="50" charset="-128"/>
                          <a:ea typeface="Meiryo UI" panose="020B0604030504040204" pitchFamily="50" charset="-128"/>
                        </a:rPr>
                        <a:t>医療的ケアを要する重症心身障が</a:t>
                      </a:r>
                      <a:r>
                        <a:rPr kumimoji="1" lang="ja-JP" altLang="en-US" sz="1600" dirty="0" err="1" smtClean="0">
                          <a:latin typeface="Meiryo UI" panose="020B0604030504040204" pitchFamily="50" charset="-128"/>
                          <a:ea typeface="Meiryo UI" panose="020B0604030504040204" pitchFamily="50" charset="-128"/>
                        </a:rPr>
                        <a:t>い</a:t>
                      </a:r>
                      <a:r>
                        <a:rPr kumimoji="1" lang="ja-JP" altLang="en-US" sz="1600" dirty="0" smtClean="0">
                          <a:latin typeface="Meiryo UI" panose="020B0604030504040204" pitchFamily="50" charset="-128"/>
                          <a:ea typeface="Meiryo UI" panose="020B0604030504040204" pitchFamily="50" charset="-128"/>
                        </a:rPr>
                        <a:t>児者等支援部会</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・大阪府障害者自立支援協議会規則第</a:t>
                      </a:r>
                      <a:r>
                        <a:rPr kumimoji="1" lang="en-US" altLang="ja-JP" sz="1600" dirty="0" smtClean="0">
                          <a:latin typeface="Meiryo UI" panose="020B0604030504040204" pitchFamily="50" charset="-128"/>
                          <a:ea typeface="Meiryo UI" panose="020B0604030504040204" pitchFamily="50" charset="-128"/>
                        </a:rPr>
                        <a:t>6</a:t>
                      </a:r>
                      <a:r>
                        <a:rPr kumimoji="1" lang="ja-JP" altLang="en-US" sz="1600" dirty="0" smtClean="0">
                          <a:latin typeface="Meiryo UI" panose="020B0604030504040204" pitchFamily="50" charset="-128"/>
                          <a:ea typeface="Meiryo UI" panose="020B0604030504040204" pitchFamily="50" charset="-128"/>
                        </a:rPr>
                        <a:t>条</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err="1" smtClean="0">
                          <a:latin typeface="Meiryo UI" panose="020B0604030504040204" pitchFamily="50" charset="-128"/>
                          <a:ea typeface="Meiryo UI" panose="020B0604030504040204" pitchFamily="50" charset="-128"/>
                        </a:rPr>
                        <a:t>大阪府障がい</a:t>
                      </a:r>
                      <a:r>
                        <a:rPr kumimoji="1" lang="ja-JP" altLang="en-US" sz="1600" dirty="0" smtClean="0">
                          <a:latin typeface="Meiryo UI" panose="020B0604030504040204" pitchFamily="50" charset="-128"/>
                          <a:ea typeface="Meiryo UI" panose="020B0604030504040204" pitchFamily="50" charset="-128"/>
                        </a:rPr>
                        <a:t>者自立支援協議会運営要綱第</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条</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大阪府内における医療的ケアを要する重症心身障が</a:t>
                      </a:r>
                      <a:r>
                        <a:rPr kumimoji="1" lang="ja-JP" altLang="en-US" sz="1600" dirty="0" err="1" smtClean="0">
                          <a:latin typeface="Meiryo UI" panose="020B0604030504040204" pitchFamily="50" charset="-128"/>
                          <a:ea typeface="Meiryo UI" panose="020B0604030504040204" pitchFamily="50" charset="-128"/>
                        </a:rPr>
                        <a:t>い</a:t>
                      </a:r>
                      <a:r>
                        <a:rPr kumimoji="1" lang="ja-JP" altLang="en-US" sz="1600" dirty="0" smtClean="0">
                          <a:latin typeface="Meiryo UI" panose="020B0604030504040204" pitchFamily="50" charset="-128"/>
                          <a:ea typeface="Meiryo UI" panose="020B0604030504040204" pitchFamily="50" charset="-128"/>
                        </a:rPr>
                        <a:t>児者等が安心して地域生活を送れるよう、関係機関との支援にかかる調査審議を行うとともに、関係機関等の相互の連絡調整に関する事務を行う。</a:t>
                      </a:r>
                    </a:p>
                  </a:txBody>
                  <a:tcPr/>
                </a:tc>
                <a:tc>
                  <a:txBody>
                    <a:bodyPr/>
                    <a:lstStyle/>
                    <a:p>
                      <a:r>
                        <a:rPr kumimoji="1" lang="ja-JP" altLang="en-US" sz="1600" dirty="0" err="1" smtClean="0">
                          <a:latin typeface="Meiryo UI" panose="020B0604030504040204" pitchFamily="50" charset="-128"/>
                          <a:ea typeface="Meiryo UI" panose="020B0604030504040204" pitchFamily="50" charset="-128"/>
                        </a:rPr>
                        <a:t>障がい</a:t>
                      </a:r>
                      <a:r>
                        <a:rPr kumimoji="1" lang="ja-JP" altLang="en-US" sz="1600" dirty="0" smtClean="0">
                          <a:latin typeface="Meiryo UI" panose="020B0604030504040204" pitchFamily="50" charset="-128"/>
                          <a:ea typeface="Meiryo UI" panose="020B0604030504040204" pitchFamily="50" charset="-128"/>
                        </a:rPr>
                        <a:t>者等の福祉及び医療に関連する職務に従事する者、関係団体の関係者</a:t>
                      </a:r>
                    </a:p>
                    <a:p>
                      <a:pPr algn="l" fontAlgn="ctr"/>
                      <a:r>
                        <a:rPr kumimoji="1" lang="ja-JP" altLang="en-US" sz="1600" dirty="0" smtClean="0">
                          <a:latin typeface="Meiryo UI" panose="020B0604030504040204" pitchFamily="50" charset="-128"/>
                          <a:ea typeface="Meiryo UI" panose="020B0604030504040204" pitchFamily="50" charset="-128"/>
                        </a:rPr>
                        <a:t>（部会長：新宅治夫氏）</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2</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回</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R3</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年度実績）</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71730572"/>
                  </a:ext>
                </a:extLst>
              </a:tr>
              <a:tr h="370840">
                <a:tc>
                  <a:txBody>
                    <a:bodyPr/>
                    <a:lstStyle/>
                    <a:p>
                      <a:r>
                        <a:rPr kumimoji="1" lang="ja-JP" altLang="ja-JP" sz="1600" kern="1200" dirty="0" smtClean="0">
                          <a:solidFill>
                            <a:schemeClr val="dk1"/>
                          </a:solidFill>
                          <a:effectLst/>
                          <a:latin typeface="Meiryo UI" panose="020B0604030504040204" pitchFamily="50" charset="-128"/>
                          <a:ea typeface="Meiryo UI" panose="020B0604030504040204" pitchFamily="50" charset="-128"/>
                          <a:cs typeface="+mn-cs"/>
                        </a:rPr>
                        <a:t>医療的ケア児支援センター設置検討ワーキンググループ</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医療的ケアを要する重症心身障が</a:t>
                      </a:r>
                      <a:r>
                        <a:rPr kumimoji="1" lang="ja-JP" altLang="en-US" sz="1600" dirty="0" err="1" smtClean="0">
                          <a:latin typeface="Meiryo UI" panose="020B0604030504040204" pitchFamily="50" charset="-128"/>
                          <a:ea typeface="Meiryo UI" panose="020B0604030504040204" pitchFamily="50" charset="-128"/>
                        </a:rPr>
                        <a:t>い</a:t>
                      </a:r>
                      <a:r>
                        <a:rPr kumimoji="1" lang="ja-JP" altLang="en-US" sz="1600" dirty="0" smtClean="0">
                          <a:latin typeface="Meiryo UI" panose="020B0604030504040204" pitchFamily="50" charset="-128"/>
                          <a:ea typeface="Meiryo UI" panose="020B0604030504040204" pitchFamily="50" charset="-128"/>
                        </a:rPr>
                        <a:t>児者等支援部会運営要綱第６条</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医療的ケア児支援センター設置に関する検討を行う。</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err="1" smtClean="0">
                          <a:latin typeface="Meiryo UI" panose="020B0604030504040204" pitchFamily="50" charset="-128"/>
                          <a:ea typeface="Meiryo UI" panose="020B0604030504040204" pitchFamily="50" charset="-128"/>
                        </a:rPr>
                        <a:t>障がい</a:t>
                      </a:r>
                      <a:r>
                        <a:rPr kumimoji="1" lang="ja-JP" altLang="en-US" sz="1600" dirty="0" smtClean="0">
                          <a:latin typeface="Meiryo UI" panose="020B0604030504040204" pitchFamily="50" charset="-128"/>
                          <a:ea typeface="Meiryo UI" panose="020B0604030504040204" pitchFamily="50" charset="-128"/>
                        </a:rPr>
                        <a:t>者等の福祉及び医療に関連する職務に従事する</a:t>
                      </a:r>
                      <a:r>
                        <a:rPr kumimoji="1" lang="ja-JP" altLang="en-US" sz="1600" dirty="0" smtClean="0">
                          <a:latin typeface="Meiryo UI" panose="020B0604030504040204" pitchFamily="50" charset="-128"/>
                          <a:ea typeface="Meiryo UI" panose="020B0604030504040204" pitchFamily="50" charset="-128"/>
                        </a:rPr>
                        <a:t>者（ワーキンググループ長：位田忍氏）</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４回</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年予定</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08406013"/>
                  </a:ext>
                </a:extLst>
              </a:tr>
            </a:tbl>
          </a:graphicData>
        </a:graphic>
      </p:graphicFrame>
      <p:sp>
        <p:nvSpPr>
          <p:cNvPr id="9" name="タイトル 7"/>
          <p:cNvSpPr txBox="1">
            <a:spLocks/>
          </p:cNvSpPr>
          <p:nvPr/>
        </p:nvSpPr>
        <p:spPr>
          <a:xfrm>
            <a:off x="10334057" y="108106"/>
            <a:ext cx="1618455" cy="347914"/>
          </a:xfrm>
          <a:prstGeom prst="roundRect">
            <a:avLst/>
          </a:prstGeom>
          <a:noFill/>
          <a:ln>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1500" dirty="0" smtClean="0">
                <a:latin typeface="Meiryo UI" panose="020B0604030504040204" pitchFamily="50" charset="-128"/>
                <a:ea typeface="Meiryo UI" panose="020B0604030504040204" pitchFamily="50" charset="-128"/>
              </a:rPr>
              <a:t>参考資料１ー２</a:t>
            </a:r>
            <a:endParaRPr lang="ja-JP" altLang="en-US"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4570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331</Words>
  <Application>Microsoft Office PowerPoint</Application>
  <PresentationFormat>ワイド画面</PresentationFormat>
  <Paragraphs>29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大阪府における医療的ケアに関する会議の目的と構成について（障がい福祉室所管のみ）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梯　和代</dc:creator>
  <cp:lastModifiedBy>島村　佑子</cp:lastModifiedBy>
  <cp:revision>58</cp:revision>
  <cp:lastPrinted>2022-05-13T04:21:45Z</cp:lastPrinted>
  <dcterms:created xsi:type="dcterms:W3CDTF">2019-08-08T06:41:07Z</dcterms:created>
  <dcterms:modified xsi:type="dcterms:W3CDTF">2022-05-13T04:22:58Z</dcterms:modified>
</cp:coreProperties>
</file>