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4"/>
  </p:notesMasterIdLst>
  <p:handoutMasterIdLst>
    <p:handoutMasterId r:id="rId5"/>
  </p:handoutMasterIdLst>
  <p:sldIdLst>
    <p:sldId id="325" r:id="rId2"/>
    <p:sldId id="326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CCFF"/>
    <a:srgbClr val="0DFF80"/>
    <a:srgbClr val="FFFFCC"/>
    <a:srgbClr val="FF99FF"/>
    <a:srgbClr val="FF99CC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82447" autoAdjust="0"/>
  </p:normalViewPr>
  <p:slideViewPr>
    <p:cSldViewPr>
      <p:cViewPr varScale="1">
        <p:scale>
          <a:sx n="73" d="100"/>
          <a:sy n="73" d="100"/>
        </p:scale>
        <p:origin x="64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BE0FF7-A636-47B5-A81D-6FC28C47B92D}" type="datetimeFigureOut">
              <a:rPr kumimoji="1" lang="ja-JP" altLang="en-US" smtClean="0"/>
              <a:t>2022/7/14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D48FB-CD73-4837-8204-E6F16591A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806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ABA40-8A6E-4944-9422-D90754916560}" type="datetimeFigureOut">
              <a:rPr kumimoji="1" lang="ja-JP" altLang="en-US" smtClean="0"/>
              <a:t>2022/7/14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F529E-98CF-4DF9-A133-C2FB7F3F1A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877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2022/7/14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000000"/>
                </a:solidFill>
              </a:rPr>
              <a:pPr/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855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2022/7/14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939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2022/7/14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389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2022/7/14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17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2022/7/14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321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2022/7/14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78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2022/7/14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125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2022/7/14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89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2022/7/14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623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2022/7/14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921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2022/7/14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0837E-9906-4EA5-BA0D-AE2E363AC1D5}" type="slidenum">
              <a:rPr lang="ja-JP" altLang="en-US" smtClean="0">
                <a:solidFill>
                  <a:srgbClr val="000000"/>
                </a:solidFill>
              </a:rPr>
              <a:pPr/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79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02983-5796-4B7D-B504-E99761EED8D4}" type="datetimeFigureOut">
              <a:rPr lang="ja-JP" altLang="en-US" smtClean="0">
                <a:solidFill>
                  <a:srgbClr val="000000"/>
                </a:solidFill>
              </a:rPr>
              <a:pPr/>
              <a:t>2022/7/14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0837E-9906-4EA5-BA0D-AE2E363AC1D5}" type="slidenum">
              <a:rPr lang="ja-JP" altLang="en-US" smtClean="0">
                <a:solidFill>
                  <a:srgbClr val="D1282E"/>
                </a:solidFill>
              </a:rPr>
              <a:pPr/>
              <a:t>‹#›</a:t>
            </a:fld>
            <a:endParaRPr lang="ja-JP" altLang="en-US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454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microsoft.com/office/2007/relationships/hdphoto" Target="../media/hdphoto1.wdp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367139" y="188640"/>
            <a:ext cx="8339733" cy="466249"/>
          </a:xfrm>
          <a:prstGeom prst="roundRect">
            <a:avLst>
              <a:gd name="adj" fmla="val 0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0" bIns="0"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医療的ケア児支援法に基づく医療的ケア児支援センター設置のイメージ図</a:t>
            </a:r>
          </a:p>
        </p:txBody>
      </p:sp>
      <p:sp>
        <p:nvSpPr>
          <p:cNvPr id="99" name="正方形/長方形 98"/>
          <p:cNvSpPr/>
          <p:nvPr/>
        </p:nvSpPr>
        <p:spPr>
          <a:xfrm>
            <a:off x="23660" y="566825"/>
            <a:ext cx="9015657" cy="15661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　医療的ケア児支援センター（以下、「センター」という。）にはコーディネーターを配置（人件費を措置）。コーディネーターはセンターに</a:t>
            </a:r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相談があった事例を関係機関へつなぐことや、各圏域における関係機関での連携のコーディネートを行う。また、医療的ケア児の支援を担う人材を養成する。</a:t>
            </a:r>
            <a:endParaRPr lang="en-US" altLang="ja-JP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センターは、関係機関が連携できる場を設置し、事例や課題について共有を図るとともに困難事例の相談を受け、必要な情報提供及び助言を行う。</a:t>
            </a:r>
            <a:endParaRPr lang="en-US" altLang="ja-JP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179512" y="2523572"/>
            <a:ext cx="8713329" cy="4155333"/>
            <a:chOff x="-3921240" y="1772816"/>
            <a:chExt cx="13008206" cy="5019429"/>
          </a:xfrm>
        </p:grpSpPr>
        <p:sp>
          <p:nvSpPr>
            <p:cNvPr id="201" name="角丸四角形 200"/>
            <p:cNvSpPr/>
            <p:nvPr/>
          </p:nvSpPr>
          <p:spPr>
            <a:xfrm>
              <a:off x="-3921240" y="1772816"/>
              <a:ext cx="13008206" cy="5002782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  <a:prstDash val="sys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kumimoji="1" lang="ja-JP" altLang="en-US" sz="1400" dirty="0"/>
            </a:p>
          </p:txBody>
        </p:sp>
        <p:pic>
          <p:nvPicPr>
            <p:cNvPr id="95" name="図 9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81035" y="4815972"/>
              <a:ext cx="7334050" cy="1613567"/>
            </a:xfrm>
            <a:prstGeom prst="rect">
              <a:avLst/>
            </a:prstGeom>
          </p:spPr>
        </p:pic>
        <p:pic>
          <p:nvPicPr>
            <p:cNvPr id="113" name="図 1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84682" y="5862184"/>
              <a:ext cx="846671" cy="698055"/>
            </a:xfrm>
            <a:prstGeom prst="rect">
              <a:avLst/>
            </a:prstGeom>
          </p:spPr>
        </p:pic>
        <p:sp>
          <p:nvSpPr>
            <p:cNvPr id="124" name="楕円 123"/>
            <p:cNvSpPr/>
            <p:nvPr/>
          </p:nvSpPr>
          <p:spPr>
            <a:xfrm>
              <a:off x="5933361" y="5422456"/>
              <a:ext cx="1189308" cy="424699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市町村協議の場</a:t>
              </a:r>
              <a:endParaRPr lang="zh-TW" altLang="en-US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4091448" y="5190499"/>
              <a:ext cx="1921551" cy="149894"/>
            </a:xfrm>
            <a:prstGeom prst="rect">
              <a:avLst/>
            </a:prstGeom>
            <a:noFill/>
            <a:ln w="9525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医療機関・訪問看護ステーション</a:t>
              </a:r>
              <a:endPara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8" name="楕円 127"/>
            <p:cNvSpPr/>
            <p:nvPr/>
          </p:nvSpPr>
          <p:spPr>
            <a:xfrm>
              <a:off x="3387336" y="5405189"/>
              <a:ext cx="1627139" cy="424699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保健所圏域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協議の場</a:t>
              </a:r>
              <a:endParaRPr lang="zh-TW" altLang="en-US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129" name="図 12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1433" y="5672992"/>
              <a:ext cx="1051586" cy="797270"/>
            </a:xfrm>
            <a:prstGeom prst="rect">
              <a:avLst/>
            </a:prstGeom>
          </p:spPr>
        </p:pic>
        <p:pic>
          <p:nvPicPr>
            <p:cNvPr id="130" name="図 12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74994" y="5847155"/>
              <a:ext cx="1087124" cy="578380"/>
            </a:xfrm>
            <a:prstGeom prst="rect">
              <a:avLst/>
            </a:prstGeom>
          </p:spPr>
        </p:pic>
        <p:pic>
          <p:nvPicPr>
            <p:cNvPr id="133" name="図 13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27931" y="4432202"/>
              <a:ext cx="930609" cy="816610"/>
            </a:xfrm>
            <a:prstGeom prst="rect">
              <a:avLst/>
            </a:prstGeom>
          </p:spPr>
        </p:pic>
        <p:pic>
          <p:nvPicPr>
            <p:cNvPr id="134" name="図 13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00076" y="4375839"/>
              <a:ext cx="909090" cy="720000"/>
            </a:xfrm>
            <a:prstGeom prst="rect">
              <a:avLst/>
            </a:prstGeom>
          </p:spPr>
        </p:pic>
        <p:pic>
          <p:nvPicPr>
            <p:cNvPr id="135" name="図 13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00083" y="4373865"/>
              <a:ext cx="1000564" cy="658198"/>
            </a:xfrm>
            <a:prstGeom prst="rect">
              <a:avLst/>
            </a:prstGeom>
          </p:spPr>
        </p:pic>
        <p:pic>
          <p:nvPicPr>
            <p:cNvPr id="168" name="図 167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80502" y="5483885"/>
              <a:ext cx="943330" cy="797114"/>
            </a:xfrm>
            <a:prstGeom prst="rect">
              <a:avLst/>
            </a:prstGeom>
          </p:spPr>
        </p:pic>
        <p:sp>
          <p:nvSpPr>
            <p:cNvPr id="176" name="正方形/長方形 175"/>
            <p:cNvSpPr/>
            <p:nvPr/>
          </p:nvSpPr>
          <p:spPr>
            <a:xfrm>
              <a:off x="7638198" y="6308844"/>
              <a:ext cx="1165944" cy="292790"/>
            </a:xfrm>
            <a:prstGeom prst="rect">
              <a:avLst/>
            </a:prstGeom>
            <a:noFill/>
            <a:ln w="9525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相談支援事業所</a:t>
              </a:r>
            </a:p>
          </p:txBody>
        </p:sp>
        <p:sp>
          <p:nvSpPr>
            <p:cNvPr id="166" name="正方形/長方形 165"/>
            <p:cNvSpPr/>
            <p:nvPr/>
          </p:nvSpPr>
          <p:spPr>
            <a:xfrm>
              <a:off x="344114" y="4606967"/>
              <a:ext cx="2175070" cy="721800"/>
            </a:xfrm>
            <a:prstGeom prst="rect">
              <a:avLst/>
            </a:prstGeom>
            <a:noFill/>
            <a:ln w="9525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sz="1100" dirty="0">
                  <a:solidFill>
                    <a:srgbClr val="000000"/>
                  </a:solidFill>
                  <a:latin typeface="+mj-ea"/>
                  <a:ea typeface="+mj-ea"/>
                </a:rPr>
                <a:t>市町村等</a:t>
              </a:r>
              <a:endParaRPr lang="en-US" altLang="ja-JP" sz="1100" dirty="0">
                <a:solidFill>
                  <a:srgbClr val="000000"/>
                </a:solidFill>
                <a:latin typeface="+mj-ea"/>
                <a:ea typeface="+mj-ea"/>
              </a:endParaRPr>
            </a:p>
            <a:p>
              <a:pPr algn="ctr"/>
              <a:r>
                <a:rPr lang="ja-JP" altLang="en-US" sz="1100" dirty="0">
                  <a:solidFill>
                    <a:srgbClr val="000000"/>
                  </a:solidFill>
                  <a:latin typeface="+mj-ea"/>
                  <a:ea typeface="+mj-ea"/>
                </a:rPr>
                <a:t>（地域の支援の現場）</a:t>
              </a:r>
              <a:endParaRPr lang="en-US" altLang="ja-JP" sz="1100" dirty="0">
                <a:solidFill>
                  <a:schemeClr val="tx1"/>
                </a:solidFill>
                <a:latin typeface="+mj-ea"/>
                <a:ea typeface="+mj-ea"/>
              </a:endParaRPr>
            </a:p>
            <a:p>
              <a:pPr algn="ctr"/>
              <a:r>
                <a:rPr lang="ja-JP" altLang="en-US" sz="1100" u="sng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●関係機関の連携</a:t>
              </a:r>
              <a:endPara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ja-JP" altLang="en-US" sz="1100" dirty="0">
                <a:solidFill>
                  <a:srgbClr val="000000"/>
                </a:solidFill>
                <a:latin typeface="+mj-ea"/>
                <a:ea typeface="+mj-ea"/>
              </a:endParaRPr>
            </a:p>
          </p:txBody>
        </p:sp>
        <p:sp>
          <p:nvSpPr>
            <p:cNvPr id="177" name="正方形/長方形 176"/>
            <p:cNvSpPr/>
            <p:nvPr/>
          </p:nvSpPr>
          <p:spPr>
            <a:xfrm>
              <a:off x="5528709" y="6444752"/>
              <a:ext cx="1593959" cy="190511"/>
            </a:xfrm>
            <a:prstGeom prst="rect">
              <a:avLst/>
            </a:prstGeom>
            <a:noFill/>
            <a:ln w="9525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保育所・幼稚園</a:t>
              </a:r>
            </a:p>
          </p:txBody>
        </p:sp>
        <p:sp>
          <p:nvSpPr>
            <p:cNvPr id="178" name="正方形/長方形 177"/>
            <p:cNvSpPr/>
            <p:nvPr/>
          </p:nvSpPr>
          <p:spPr>
            <a:xfrm>
              <a:off x="3615489" y="6500042"/>
              <a:ext cx="1084586" cy="275556"/>
            </a:xfrm>
            <a:prstGeom prst="rect">
              <a:avLst/>
            </a:prstGeom>
            <a:noFill/>
            <a:ln w="9525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学校</a:t>
              </a:r>
            </a:p>
          </p:txBody>
        </p:sp>
        <p:sp>
          <p:nvSpPr>
            <p:cNvPr id="179" name="正方形/長方形 178"/>
            <p:cNvSpPr/>
            <p:nvPr/>
          </p:nvSpPr>
          <p:spPr>
            <a:xfrm>
              <a:off x="1522821" y="6383870"/>
              <a:ext cx="1803612" cy="408375"/>
            </a:xfrm>
            <a:prstGeom prst="rect">
              <a:avLst/>
            </a:prstGeom>
            <a:noFill/>
            <a:ln w="9525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市町村・保健所等</a:t>
              </a:r>
            </a:p>
          </p:txBody>
        </p:sp>
        <p:sp>
          <p:nvSpPr>
            <p:cNvPr id="182" name="正方形/長方形 181"/>
            <p:cNvSpPr/>
            <p:nvPr/>
          </p:nvSpPr>
          <p:spPr>
            <a:xfrm>
              <a:off x="6588773" y="5077739"/>
              <a:ext cx="1497755" cy="262654"/>
            </a:xfrm>
            <a:prstGeom prst="rect">
              <a:avLst/>
            </a:prstGeom>
            <a:noFill/>
            <a:ln w="9525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sz="1000" dirty="0" err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障がい</a:t>
              </a:r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児通所支援事業所</a:t>
              </a:r>
            </a:p>
          </p:txBody>
        </p:sp>
      </p:grpSp>
      <p:sp>
        <p:nvSpPr>
          <p:cNvPr id="38" name="楕円 37"/>
          <p:cNvSpPr/>
          <p:nvPr/>
        </p:nvSpPr>
        <p:spPr>
          <a:xfrm>
            <a:off x="232592" y="4393275"/>
            <a:ext cx="2302485" cy="173739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医療的ケアのある</a:t>
            </a:r>
            <a:endParaRPr kumimoji="1" lang="en-US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子どもとその家族</a:t>
            </a:r>
            <a:endParaRPr kumimoji="1" lang="en-US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0" name="図 39"/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800" b="100000" l="0" r="100000">
                        <a14:foregroundMark x1="17365" y1="45600" x2="17365" y2="45600"/>
                        <a14:foregroundMark x1="16168" y1="57600" x2="16168" y2="57600"/>
                        <a14:foregroundMark x1="15569" y1="20800" x2="15569" y2="20800"/>
                        <a14:foregroundMark x1="16168" y1="88800" x2="16168" y2="88800"/>
                        <a14:foregroundMark x1="79042" y1="41600" x2="79042" y2="41600"/>
                        <a14:foregroundMark x1="60479" y1="84800" x2="60479" y2="848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81586" y="4464084"/>
            <a:ext cx="1120223" cy="838491"/>
          </a:xfrm>
          <a:prstGeom prst="rect">
            <a:avLst/>
          </a:prstGeom>
        </p:spPr>
      </p:pic>
      <p:sp>
        <p:nvSpPr>
          <p:cNvPr id="43" name="正方形/長方形 42"/>
          <p:cNvSpPr/>
          <p:nvPr/>
        </p:nvSpPr>
        <p:spPr>
          <a:xfrm>
            <a:off x="4267306" y="5323090"/>
            <a:ext cx="1084586" cy="275556"/>
          </a:xfrm>
          <a:prstGeom prst="rect">
            <a:avLst/>
          </a:prstGeom>
          <a:noFill/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ts val="14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ハローワーク等</a:t>
            </a:r>
          </a:p>
        </p:txBody>
      </p:sp>
      <p:pic>
        <p:nvPicPr>
          <p:cNvPr id="42" name="図 4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05" y="4745226"/>
            <a:ext cx="524412" cy="577864"/>
          </a:xfrm>
          <a:prstGeom prst="rect">
            <a:avLst/>
          </a:prstGeom>
        </p:spPr>
      </p:pic>
      <p:sp>
        <p:nvSpPr>
          <p:cNvPr id="45" name="楕円 44"/>
          <p:cNvSpPr/>
          <p:nvPr/>
        </p:nvSpPr>
        <p:spPr>
          <a:xfrm>
            <a:off x="2632862" y="2262217"/>
            <a:ext cx="3003007" cy="103580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管内の情報の集約</a:t>
            </a:r>
            <a:endParaRPr kumimoji="1" lang="en-US" altLang="ja-JP" sz="12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6" name="図 4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9664" y="2367480"/>
            <a:ext cx="774099" cy="774099"/>
          </a:xfrm>
          <a:prstGeom prst="rect">
            <a:avLst/>
          </a:prstGeom>
        </p:spPr>
      </p:pic>
      <p:sp>
        <p:nvSpPr>
          <p:cNvPr id="47" name="正方形/長方形 46"/>
          <p:cNvSpPr/>
          <p:nvPr/>
        </p:nvSpPr>
        <p:spPr>
          <a:xfrm>
            <a:off x="2814091" y="2017308"/>
            <a:ext cx="2604909" cy="372143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医療的ケア児支援センター</a:t>
            </a:r>
            <a:endParaRPr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右矢印 47"/>
          <p:cNvSpPr/>
          <p:nvPr/>
        </p:nvSpPr>
        <p:spPr>
          <a:xfrm rot="2591210">
            <a:off x="5169733" y="3345542"/>
            <a:ext cx="1124479" cy="436494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右矢印 49"/>
          <p:cNvSpPr/>
          <p:nvPr/>
        </p:nvSpPr>
        <p:spPr>
          <a:xfrm rot="19015409">
            <a:off x="2522293" y="3650097"/>
            <a:ext cx="1369168" cy="537664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相談</a:t>
            </a:r>
          </a:p>
        </p:txBody>
      </p:sp>
      <p:sp>
        <p:nvSpPr>
          <p:cNvPr id="51" name="右矢印 50"/>
          <p:cNvSpPr/>
          <p:nvPr/>
        </p:nvSpPr>
        <p:spPr>
          <a:xfrm rot="8185104">
            <a:off x="2037686" y="3534843"/>
            <a:ext cx="1285479" cy="537664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右矢印 53"/>
          <p:cNvSpPr/>
          <p:nvPr/>
        </p:nvSpPr>
        <p:spPr>
          <a:xfrm rot="10800000">
            <a:off x="2030676" y="4566298"/>
            <a:ext cx="1018442" cy="68694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108403" y="4790390"/>
            <a:ext cx="1084586" cy="275556"/>
          </a:xfrm>
          <a:prstGeom prst="rect">
            <a:avLst/>
          </a:prstGeom>
          <a:noFill/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支援の実施</a:t>
            </a:r>
          </a:p>
        </p:txBody>
      </p:sp>
      <p:sp>
        <p:nvSpPr>
          <p:cNvPr id="56" name="角丸四角形吹き出し 55"/>
          <p:cNvSpPr/>
          <p:nvPr/>
        </p:nvSpPr>
        <p:spPr>
          <a:xfrm>
            <a:off x="5876977" y="2115770"/>
            <a:ext cx="3136582" cy="1457246"/>
          </a:xfrm>
          <a:prstGeom prst="wedgeRoundRectCallout">
            <a:avLst>
              <a:gd name="adj1" fmla="val -64242"/>
              <a:gd name="adj2" fmla="val 35979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●関係機関等への情報の提供及び研修</a:t>
            </a:r>
            <a:endParaRPr kumimoji="1" lang="ja-JP" altLang="en-US" sz="11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・管内の医療的ケア児やその家族のニーズの地域への共有を行う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・好事例や最新の施策等の情報収集・発信を行う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・医療的ケア児等支援者養成研修等の研修を実施する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・地域の関係機関からの専門性の高い相談に対する助言等を行う　等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角丸四角形吹き出し 56"/>
          <p:cNvSpPr/>
          <p:nvPr/>
        </p:nvSpPr>
        <p:spPr>
          <a:xfrm>
            <a:off x="171928" y="2762689"/>
            <a:ext cx="2581800" cy="779513"/>
          </a:xfrm>
          <a:prstGeom prst="wedgeRoundRectCallout">
            <a:avLst>
              <a:gd name="adj1" fmla="val 59201"/>
              <a:gd name="adj2" fmla="val 42732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kumimoji="1"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家族等からの相談、情報提供・助言等</a:t>
            </a: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・家族等からの様々な相談に総合的に対応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・家族等へ地域の活用可能な資源の紹介を行う　等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6208981" y="3648139"/>
            <a:ext cx="2342661" cy="500941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</a:rPr>
              <a:t>・圏域ごとでの連携のコーディネート</a:t>
            </a:r>
            <a:endParaRPr lang="en-US" altLang="ja-JP" sz="1100" dirty="0">
              <a:solidFill>
                <a:schemeClr val="tx1"/>
              </a:solidFill>
            </a:endParaRPr>
          </a:p>
          <a:p>
            <a:r>
              <a:rPr lang="ja-JP" altLang="en-US" sz="1100" dirty="0">
                <a:solidFill>
                  <a:schemeClr val="tx1"/>
                </a:solidFill>
              </a:rPr>
              <a:t>・個別相談事案を関係機関へつなぐ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60" name="右矢印 59"/>
          <p:cNvSpPr/>
          <p:nvPr/>
        </p:nvSpPr>
        <p:spPr>
          <a:xfrm>
            <a:off x="2115280" y="5370007"/>
            <a:ext cx="1018442" cy="60894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2029500" y="5536701"/>
            <a:ext cx="1084586" cy="275556"/>
          </a:xfrm>
          <a:prstGeom prst="rect">
            <a:avLst/>
          </a:prstGeom>
          <a:noFill/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相談</a:t>
            </a:r>
          </a:p>
        </p:txBody>
      </p:sp>
      <p:sp>
        <p:nvSpPr>
          <p:cNvPr id="62" name="右矢印 61"/>
          <p:cNvSpPr/>
          <p:nvPr/>
        </p:nvSpPr>
        <p:spPr>
          <a:xfrm rot="13454761">
            <a:off x="4598321" y="3526505"/>
            <a:ext cx="1403549" cy="449475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4260082" y="3557605"/>
            <a:ext cx="1388850" cy="500941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</a:rPr>
              <a:t>・事例・課題の共有</a:t>
            </a:r>
            <a:endParaRPr lang="en-US" altLang="ja-JP" sz="1100" dirty="0">
              <a:solidFill>
                <a:schemeClr val="tx1"/>
              </a:solidFill>
            </a:endParaRPr>
          </a:p>
          <a:p>
            <a:r>
              <a:rPr lang="ja-JP" altLang="en-US" sz="1100" dirty="0">
                <a:solidFill>
                  <a:schemeClr val="tx1"/>
                </a:solidFill>
              </a:rPr>
              <a:t>・困難事例の相談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44" name="Text Box 168"/>
          <p:cNvSpPr txBox="1">
            <a:spLocks noChangeArrowheads="1"/>
          </p:cNvSpPr>
          <p:nvPr/>
        </p:nvSpPr>
        <p:spPr bwMode="auto">
          <a:xfrm>
            <a:off x="8052572" y="46950"/>
            <a:ext cx="1008166" cy="235264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参考資料</a:t>
            </a:r>
            <a:endParaRPr kumimoji="0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5318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25779" y="1520186"/>
            <a:ext cx="8497125" cy="1188734"/>
          </a:xfrm>
        </p:spPr>
        <p:txBody>
          <a:bodyPr>
            <a:noAutofit/>
          </a:bodyPr>
          <a:lstStyle/>
          <a:p>
            <a:pPr algn="l"/>
            <a:r>
              <a:rPr lang="ja-JP" altLang="en-US" sz="15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  <a:r>
              <a:rPr lang="en-US" altLang="ja-JP" sz="15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  <a:r>
              <a:rPr lang="ja-JP" altLang="en-US" sz="15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相談対応（センター配置のコーディネーターによる）</a:t>
            </a:r>
            <a:endParaRPr lang="en-US" altLang="ja-JP" sz="15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5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5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en-US" sz="15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医療的ケアのある子どもとその家族</a:t>
            </a:r>
            <a:r>
              <a:rPr lang="ja-JP" altLang="en-US" sz="15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から</a:t>
            </a:r>
            <a:r>
              <a:rPr lang="ja-JP" altLang="en-US" sz="15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の相談を受け関係機関へつなぐ、助言等</a:t>
            </a:r>
            <a:endParaRPr lang="en-US" altLang="ja-JP" sz="15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5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5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en-US" sz="15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医療的ケアのある子どもとその家族</a:t>
            </a:r>
            <a:r>
              <a:rPr lang="ja-JP" altLang="en-US" sz="15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へ</a:t>
            </a:r>
            <a:r>
              <a:rPr lang="ja-JP" altLang="en-US" sz="15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地域の活用可能な資源の情報提供</a:t>
            </a:r>
            <a:endParaRPr lang="en-US" altLang="ja-JP" sz="15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500" dirty="0">
                <a:solidFill>
                  <a:schemeClr val="tx1"/>
                </a:solidFill>
                <a:latin typeface="+mn-ea"/>
              </a:rPr>
              <a:t>・</a:t>
            </a:r>
            <a:r>
              <a:rPr lang="ja-JP" altLang="en-US" sz="15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地域の関係機関からの専門性の高い相談に対する助言　等</a:t>
            </a:r>
            <a:endParaRPr lang="en-US" altLang="ja-JP" sz="15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525780" y="4699811"/>
            <a:ext cx="7934652" cy="74541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</a:t>
            </a:r>
            <a:r>
              <a:rPr lang="en-US" altLang="ja-JP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研修</a:t>
            </a:r>
            <a:endParaRPr lang="en-US" altLang="ja-JP" sz="15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・医療的ケアに関する研修の実施</a:t>
            </a:r>
            <a:endParaRPr lang="ja-JP" altLang="en-US" sz="15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525780" y="2937360"/>
            <a:ext cx="7934652" cy="59400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</a:t>
            </a:r>
            <a:r>
              <a:rPr lang="en-US" altLang="ja-JP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関係機関連携（センター配置のコーディネーターによる）</a:t>
            </a:r>
            <a:endParaRPr lang="en-US" altLang="ja-JP" sz="15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・圏域ごとでの関係機関（医療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・保健・福祉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教育など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）の連携コーディネート</a:t>
            </a:r>
            <a:endParaRPr lang="en-US" altLang="ja-JP" sz="15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525779" y="5589240"/>
            <a:ext cx="6858000" cy="88877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</a:t>
            </a:r>
            <a:r>
              <a:rPr lang="en-US" altLang="ja-JP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その他</a:t>
            </a:r>
            <a:endParaRPr lang="en-US" altLang="ja-JP" sz="15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医療的ケア児支援センター担当者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会議　等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15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endParaRPr lang="ja-JP" altLang="en-US" sz="15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525780" y="188641"/>
            <a:ext cx="7621289" cy="496402"/>
          </a:xfrm>
          <a:prstGeom prst="roundRect">
            <a:avLst>
              <a:gd name="adj" fmla="val 0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0" bIns="0"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医療的ケア児支援法に基づく医療的ケア児支援センターの役割（案）</a:t>
            </a:r>
          </a:p>
        </p:txBody>
      </p:sp>
      <p:sp>
        <p:nvSpPr>
          <p:cNvPr id="9" name="サブタイトル 2"/>
          <p:cNvSpPr txBox="1">
            <a:spLocks/>
          </p:cNvSpPr>
          <p:nvPr/>
        </p:nvSpPr>
        <p:spPr>
          <a:xfrm>
            <a:off x="107504" y="916657"/>
            <a:ext cx="8915401" cy="27229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〇医療的ケア児支援センターにはコーディネーターを配置し、相談対応や関係機関連携等の業務を行う。</a:t>
            </a:r>
            <a:endParaRPr lang="en-US" altLang="ja-JP" sz="15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>
            <a:off x="525780" y="3862598"/>
            <a:ext cx="6858000" cy="46325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</a:t>
            </a:r>
            <a:r>
              <a:rPr lang="en-US" altLang="ja-JP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情報提供</a:t>
            </a:r>
            <a:endParaRPr lang="en-US" altLang="ja-JP" sz="15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・困難事例や課題、好事例の収集と情報提供</a:t>
            </a:r>
            <a:endParaRPr lang="en-US" altLang="ja-JP" sz="15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ja-JP" altLang="en-US" sz="15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613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5895</TotalTime>
  <Words>525</Words>
  <Application>Microsoft Office PowerPoint</Application>
  <PresentationFormat>画面に合わせる (4:3)</PresentationFormat>
  <Paragraphs>58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HG丸ｺﾞｼｯｸM-PRO</vt:lpstr>
      <vt:lpstr>Meiryo UI</vt:lpstr>
      <vt:lpstr>ＭＳ Ｐゴシック</vt:lpstr>
      <vt:lpstr>ＭＳ 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【演習】 「医療福祉連携による地域支援体制構築のために</dc:title>
  <dc:creator>厚生労働省ネットワークシステム</dc:creator>
  <cp:lastModifiedBy>島村　佑子</cp:lastModifiedBy>
  <cp:revision>661</cp:revision>
  <cp:lastPrinted>2022-07-14T02:01:40Z</cp:lastPrinted>
  <dcterms:created xsi:type="dcterms:W3CDTF">2016-09-30T08:20:44Z</dcterms:created>
  <dcterms:modified xsi:type="dcterms:W3CDTF">2022-07-14T02:03:27Z</dcterms:modified>
</cp:coreProperties>
</file>