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FE47B9-F098-4C23-AB19-26761329D8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E31665-1161-4211-B9B6-2FAF6261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D9373E6-BC2C-4557-B552-655EB02DA0DE}"/>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5" name="フッター プレースホルダー 4">
            <a:extLst>
              <a:ext uri="{FF2B5EF4-FFF2-40B4-BE49-F238E27FC236}">
                <a16:creationId xmlns:a16="http://schemas.microsoft.com/office/drawing/2014/main" id="{83E95C34-093D-4379-8D68-F9E6A062DF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7133D2-C976-4715-9A0E-F05A9361F5B4}"/>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652535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1C1B4-2646-48AB-A46A-1CE0A07AF51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83DA43F-E5E2-404E-BCAB-29D28EFD245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7A732D-8547-427C-8443-4B5543D152E2}"/>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5" name="フッター プレースホルダー 4">
            <a:extLst>
              <a:ext uri="{FF2B5EF4-FFF2-40B4-BE49-F238E27FC236}">
                <a16:creationId xmlns:a16="http://schemas.microsoft.com/office/drawing/2014/main" id="{5C6A6F46-C638-4890-9A46-17C1312C29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D47F0F-E7A6-436A-9494-B223B9D6EEA0}"/>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84272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D8BF0C7-1280-43CE-A4ED-6581E13739C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C581C9-57B8-43A7-B505-0A59B664574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63B3F4A-EDA8-4124-9F21-0C507EF7DEAD}"/>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5" name="フッター プレースホルダー 4">
            <a:extLst>
              <a:ext uri="{FF2B5EF4-FFF2-40B4-BE49-F238E27FC236}">
                <a16:creationId xmlns:a16="http://schemas.microsoft.com/office/drawing/2014/main" id="{8BC8D714-E6F7-4BC6-9FCB-D21044FC58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E69239-055C-4D41-80AC-6EC9B556218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72672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BEF749-31E3-42EE-8247-273B9F0C9C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E3319B-4FBC-4F34-9578-62DCFDA9D29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91736B5-CE6D-4EC4-9540-281F19972ED0}"/>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5" name="フッター プレースホルダー 4">
            <a:extLst>
              <a:ext uri="{FF2B5EF4-FFF2-40B4-BE49-F238E27FC236}">
                <a16:creationId xmlns:a16="http://schemas.microsoft.com/office/drawing/2014/main" id="{DEF5C064-BB65-4B92-9AD0-040AAF4BC7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4B32D7-248E-4CDF-9FB3-87374B745E3E}"/>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648336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ED0CB6-FC08-412B-9EA9-748C3650E0E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D81D2A-A09E-47D6-B84E-F4F4A1E640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B7B86F2-5380-4EAE-A041-F9B277568404}"/>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5" name="フッター プレースホルダー 4">
            <a:extLst>
              <a:ext uri="{FF2B5EF4-FFF2-40B4-BE49-F238E27FC236}">
                <a16:creationId xmlns:a16="http://schemas.microsoft.com/office/drawing/2014/main" id="{B95F788C-D48A-42F6-8EB4-742F937E16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7E001F-5D30-4FA9-8518-C56C6A0A0A0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091170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076BC8-6C6F-4FB0-901E-E6438CCDBB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2B50FE-A370-4152-AF30-F0E560966A7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734A16C-AC6D-4AEC-B398-49F64D1B628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CF7874-3A02-4009-83FF-7E6DC22217BE}"/>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6" name="フッター プレースホルダー 5">
            <a:extLst>
              <a:ext uri="{FF2B5EF4-FFF2-40B4-BE49-F238E27FC236}">
                <a16:creationId xmlns:a16="http://schemas.microsoft.com/office/drawing/2014/main" id="{1B8D77EB-E0BE-412A-974E-E238EDFD64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058D1F0-DC24-4875-886B-A513D6B4B569}"/>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63087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9D0FA-C74A-4EEE-B6AE-477CF15C1EB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280D53-B1A9-4827-A155-54F8FAFEB7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0AC9061-0063-4F25-828F-B2D9BE03F0F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B2E4585-C357-4012-B58F-DC9415B363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247ED6B-3C68-49A1-B624-CC65D4A288C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8912B8B-56F1-4630-84EC-BE3D897ED165}"/>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8" name="フッター プレースホルダー 7">
            <a:extLst>
              <a:ext uri="{FF2B5EF4-FFF2-40B4-BE49-F238E27FC236}">
                <a16:creationId xmlns:a16="http://schemas.microsoft.com/office/drawing/2014/main" id="{BA6C53A5-D2A7-463D-B954-719C5DE4399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28C286C-6F5A-45DD-AC22-71405131312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977267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CAF78-4356-443C-8DEA-885B8DD910E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C037118-819F-42BA-A48F-F601B6CDE825}"/>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4" name="フッター プレースホルダー 3">
            <a:extLst>
              <a:ext uri="{FF2B5EF4-FFF2-40B4-BE49-F238E27FC236}">
                <a16:creationId xmlns:a16="http://schemas.microsoft.com/office/drawing/2014/main" id="{5C2FA86C-31C3-489A-90CD-8ED711D24C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48465D6-DFBF-4129-854D-E961E293D6C9}"/>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84385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CC614BA-D3CC-42AE-9C0E-23F9716FF231}"/>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3" name="フッター プレースホルダー 2">
            <a:extLst>
              <a:ext uri="{FF2B5EF4-FFF2-40B4-BE49-F238E27FC236}">
                <a16:creationId xmlns:a16="http://schemas.microsoft.com/office/drawing/2014/main" id="{9FE184FE-E08A-4125-9414-B3D3B622C1A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FF194D4-A646-4290-8046-9D957081190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73425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4AC6C4-A682-416F-91E8-19475A74118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4CD35B-80AD-44AC-ABE0-5F7D626386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4EF5746-1A43-40A4-A4BB-158C16436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E83096-0825-4751-A841-E24BC71176B3}"/>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6" name="フッター プレースホルダー 5">
            <a:extLst>
              <a:ext uri="{FF2B5EF4-FFF2-40B4-BE49-F238E27FC236}">
                <a16:creationId xmlns:a16="http://schemas.microsoft.com/office/drawing/2014/main" id="{093485CC-D6AA-47F6-86E1-02D9194327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64583B9-E62A-4641-BD08-E56F11E4A9D3}"/>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810387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2CEA24-9DB5-406E-84B4-57B9053BA0D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6525830-7C45-460C-9903-83847696DE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1FAEC1-E5D1-4046-B78F-CE158B1AC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B28076-D293-4BF5-A6EF-6A6D7A4031A3}"/>
              </a:ext>
            </a:extLst>
          </p:cNvPr>
          <p:cNvSpPr>
            <a:spLocks noGrp="1"/>
          </p:cNvSpPr>
          <p:nvPr>
            <p:ph type="dt" sz="half" idx="10"/>
          </p:nvPr>
        </p:nvSpPr>
        <p:spPr/>
        <p:txBody>
          <a:bodyPr/>
          <a:lstStyle/>
          <a:p>
            <a:fld id="{017F13DE-DC32-47AD-A927-7639153DDF7A}" type="datetimeFigureOut">
              <a:rPr kumimoji="1" lang="ja-JP" altLang="en-US" smtClean="0"/>
              <a:t>2022/7/12</a:t>
            </a:fld>
            <a:endParaRPr kumimoji="1" lang="ja-JP" altLang="en-US"/>
          </a:p>
        </p:txBody>
      </p:sp>
      <p:sp>
        <p:nvSpPr>
          <p:cNvPr id="6" name="フッター プレースホルダー 5">
            <a:extLst>
              <a:ext uri="{FF2B5EF4-FFF2-40B4-BE49-F238E27FC236}">
                <a16:creationId xmlns:a16="http://schemas.microsoft.com/office/drawing/2014/main" id="{F50F73A6-994A-400D-B955-F0FEF5310C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EDA2FC-D672-4933-BB23-72EB2AECCFFC}"/>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475450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0DEAE9A-50B9-40AA-A00B-E6BBD38DF7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1E5F5E2-B09B-4956-8A89-0940E43E1D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A21269-7242-4D0D-B98E-460958C4A3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F13DE-DC32-47AD-A927-7639153DDF7A}" type="datetimeFigureOut">
              <a:rPr kumimoji="1" lang="ja-JP" altLang="en-US" smtClean="0"/>
              <a:t>2022/7/12</a:t>
            </a:fld>
            <a:endParaRPr kumimoji="1" lang="ja-JP" altLang="en-US"/>
          </a:p>
        </p:txBody>
      </p:sp>
      <p:sp>
        <p:nvSpPr>
          <p:cNvPr id="5" name="フッター プレースホルダー 4">
            <a:extLst>
              <a:ext uri="{FF2B5EF4-FFF2-40B4-BE49-F238E27FC236}">
                <a16:creationId xmlns:a16="http://schemas.microsoft.com/office/drawing/2014/main" id="{CBA1741F-1568-458B-8FA4-A21DF2C055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622D257-CBDF-446E-BE79-E83213A5E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487217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C3BDEA-1FC5-4D19-B7A0-C440AB5B6BCD}"/>
              </a:ext>
            </a:extLst>
          </p:cNvPr>
          <p:cNvSpPr>
            <a:spLocks noGrp="1"/>
          </p:cNvSpPr>
          <p:nvPr>
            <p:ph type="ctrTitle"/>
          </p:nvPr>
        </p:nvSpPr>
        <p:spPr>
          <a:xfrm>
            <a:off x="625295" y="544329"/>
            <a:ext cx="10760148" cy="51447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l"/>
            <a:r>
              <a:rPr lang="ja-JP" altLang="en-US" sz="1400" b="1" dirty="0">
                <a:latin typeface="ＭＳ ゴシック" panose="020B0609070205080204" pitchFamily="49" charset="-128"/>
                <a:ea typeface="ＭＳ ゴシック" panose="020B0609070205080204" pitchFamily="49" charset="-128"/>
              </a:rPr>
              <a:t>事業所</a:t>
            </a:r>
            <a:r>
              <a:rPr lang="ja-JP" altLang="en-US" sz="1400" b="1" dirty="0" smtClean="0">
                <a:latin typeface="ＭＳ ゴシック" panose="020B0609070205080204" pitchFamily="49" charset="-128"/>
                <a:ea typeface="ＭＳ ゴシック" panose="020B0609070205080204" pitchFamily="49" charset="-128"/>
              </a:rPr>
              <a:t>等ヒアリング結果</a:t>
            </a:r>
            <a:r>
              <a:rPr lang="ja-JP" altLang="en-US" sz="1400" b="1" dirty="0">
                <a:latin typeface="ＭＳ ゴシック" panose="020B0609070205080204" pitchFamily="49" charset="-128"/>
                <a:ea typeface="ＭＳ ゴシック" panose="020B0609070205080204" pitchFamily="49" charset="-128"/>
              </a:rPr>
              <a:t>　　　　　　　　　</a:t>
            </a:r>
            <a:r>
              <a:rPr lang="en-US" altLang="ja-JP" sz="1400" b="1" dirty="0">
                <a:latin typeface="ＭＳ ゴシック" panose="020B0609070205080204" pitchFamily="49" charset="-128"/>
                <a:ea typeface="ＭＳ ゴシック" panose="020B0609070205080204" pitchFamily="49" charset="-128"/>
              </a:rPr>
              <a:t/>
            </a:r>
            <a:br>
              <a:rPr lang="en-US" altLang="ja-JP" sz="1400" b="1" dirty="0">
                <a:latin typeface="ＭＳ ゴシック" panose="020B0609070205080204" pitchFamily="49" charset="-128"/>
                <a:ea typeface="ＭＳ ゴシック" panose="020B0609070205080204" pitchFamily="49" charset="-128"/>
              </a:rPr>
            </a:br>
            <a:r>
              <a:rPr lang="ja-JP" altLang="en-US" sz="1400" b="1" dirty="0">
                <a:latin typeface="ＭＳ ゴシック" panose="020B0609070205080204" pitchFamily="49" charset="-128"/>
                <a:ea typeface="ＭＳ ゴシック" panose="020B0609070205080204" pitchFamily="49" charset="-128"/>
              </a:rPr>
              <a:t>　調査時期：</a:t>
            </a:r>
            <a:r>
              <a:rPr lang="ja-JP" altLang="en-US" sz="1400" b="1" dirty="0" smtClean="0">
                <a:latin typeface="ＭＳ ゴシック" panose="020B0609070205080204" pitchFamily="49" charset="-128"/>
                <a:ea typeface="ＭＳ ゴシック" panose="020B0609070205080204" pitchFamily="49" charset="-128"/>
              </a:rPr>
              <a:t>令和４年６月</a:t>
            </a:r>
            <a:r>
              <a:rPr lang="ja-JP" altLang="en-US" sz="1400" b="1" dirty="0">
                <a:latin typeface="ＭＳ ゴシック" panose="020B0609070205080204" pitchFamily="49" charset="-128"/>
                <a:ea typeface="ＭＳ ゴシック" panose="020B0609070205080204" pitchFamily="49" charset="-128"/>
              </a:rPr>
              <a:t>　　調査対象</a:t>
            </a:r>
            <a:r>
              <a:rPr lang="ja-JP" altLang="en-US" sz="1400" b="1" dirty="0" smtClean="0">
                <a:latin typeface="ＭＳ ゴシック" panose="020B0609070205080204" pitchFamily="49" charset="-128"/>
                <a:ea typeface="ＭＳ ゴシック" panose="020B0609070205080204" pitchFamily="49" charset="-128"/>
              </a:rPr>
              <a:t>：児童発達支援センター５ヶ所、放課後等デイサービス３ヶ所</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字幕 2">
            <a:extLst>
              <a:ext uri="{FF2B5EF4-FFF2-40B4-BE49-F238E27FC236}">
                <a16:creationId xmlns:a16="http://schemas.microsoft.com/office/drawing/2014/main" id="{F57E73A9-E480-4631-90DC-803BAF2609D6}"/>
              </a:ext>
            </a:extLst>
          </p:cNvPr>
          <p:cNvSpPr>
            <a:spLocks noGrp="1"/>
          </p:cNvSpPr>
          <p:nvPr>
            <p:ph type="subTitle" idx="1"/>
          </p:nvPr>
        </p:nvSpPr>
        <p:spPr>
          <a:xfrm>
            <a:off x="419094" y="917136"/>
            <a:ext cx="11270511" cy="5663968"/>
          </a:xfrm>
        </p:spPr>
        <p:txBody>
          <a:bodyPr>
            <a:normAutofit/>
          </a:bodyPr>
          <a:lstStyle/>
          <a:p>
            <a:pPr algn="l"/>
            <a:endParaRPr kumimoji="1" lang="en-US" altLang="ja-JP" sz="1200" dirty="0" smtClean="0">
              <a:latin typeface="ＭＳ ゴシック" panose="020B0609070205080204" pitchFamily="49" charset="-128"/>
              <a:ea typeface="ＭＳ ゴシック" panose="020B0609070205080204" pitchFamily="49" charset="-128"/>
            </a:endParaRPr>
          </a:p>
          <a:p>
            <a:pPr algn="l"/>
            <a:r>
              <a:rPr kumimoji="1" lang="ja-JP" altLang="en-US" sz="1200" dirty="0" smtClean="0">
                <a:latin typeface="ＭＳ ゴシック" panose="020B0609070205080204" pitchFamily="49" charset="-128"/>
                <a:ea typeface="ＭＳ ゴシック" panose="020B0609070205080204" pitchFamily="49" charset="-128"/>
              </a:rPr>
              <a:t>１．</a:t>
            </a:r>
            <a:r>
              <a:rPr kumimoji="1" lang="ja-JP" altLang="en-US" sz="1200" b="1" u="sng" dirty="0" smtClean="0">
                <a:latin typeface="ＭＳ ゴシック" panose="020B0609070205080204" pitchFamily="49" charset="-128"/>
                <a:ea typeface="ＭＳ ゴシック" panose="020B0609070205080204" pitchFamily="49" charset="-128"/>
              </a:rPr>
              <a:t>家族から受けた主な相談内容</a:t>
            </a:r>
            <a:endParaRPr kumimoji="1" lang="en-US" altLang="ja-JP" sz="1200" b="1" u="sng" dirty="0">
              <a:latin typeface="ＭＳ ゴシック" panose="020B0609070205080204" pitchFamily="49" charset="-128"/>
              <a:ea typeface="ＭＳ ゴシック" panose="020B0609070205080204" pitchFamily="49" charset="-128"/>
            </a:endParaRPr>
          </a:p>
          <a:p>
            <a:pPr algn="l"/>
            <a:r>
              <a:rPr kumimoji="1" lang="ja-JP" altLang="en-US" sz="1200" dirty="0"/>
              <a:t>　　　　　　　　　　　　　　　　　　　　　　　　　</a:t>
            </a:r>
            <a:endParaRPr kumimoji="1" lang="en-US" altLang="ja-JP" sz="1200" dirty="0"/>
          </a:p>
          <a:p>
            <a:pPr algn="l"/>
            <a:r>
              <a:rPr lang="ja-JP" altLang="en-US" sz="1200" dirty="0"/>
              <a:t>　　　　　　　　　　　　　　　　　　　　　　　　　　</a:t>
            </a:r>
            <a:endParaRPr lang="en-US" altLang="ja-JP" sz="1200" dirty="0"/>
          </a:p>
          <a:p>
            <a:pPr algn="l"/>
            <a:r>
              <a:rPr lang="ja-JP" altLang="en-US" sz="1200" dirty="0"/>
              <a:t>　　　　　　　　　　　　　　　　　　</a:t>
            </a:r>
            <a:endParaRPr lang="en-US" altLang="ja-JP" sz="1200" dirty="0"/>
          </a:p>
          <a:p>
            <a:pPr algn="l"/>
            <a:endParaRPr lang="en-US" altLang="ja-JP" sz="1200" dirty="0" smtClean="0"/>
          </a:p>
          <a:p>
            <a:pPr algn="l"/>
            <a:endParaRPr lang="en-US" altLang="ja-JP" sz="1200" dirty="0"/>
          </a:p>
          <a:p>
            <a:pPr algn="l"/>
            <a:endParaRPr lang="en-US" altLang="ja-JP" sz="1200" dirty="0" smtClean="0">
              <a:latin typeface="ＭＳ ゴシック" panose="020B0609070205080204" pitchFamily="49" charset="-128"/>
              <a:ea typeface="ＭＳ ゴシック" panose="020B0609070205080204" pitchFamily="49" charset="-128"/>
            </a:endParaRPr>
          </a:p>
          <a:p>
            <a:pPr algn="l"/>
            <a:r>
              <a:rPr lang="ja-JP" altLang="en-US" sz="1200" dirty="0" smtClean="0">
                <a:latin typeface="ＭＳ ゴシック" panose="020B0609070205080204" pitchFamily="49" charset="-128"/>
                <a:ea typeface="ＭＳ ゴシック" panose="020B0609070205080204" pitchFamily="49" charset="-128"/>
              </a:rPr>
              <a:t>２．</a:t>
            </a:r>
            <a:r>
              <a:rPr lang="ja-JP" altLang="en-US" sz="1200" b="1" u="sng" dirty="0">
                <a:latin typeface="ＭＳ ゴシック" panose="020B0609070205080204" pitchFamily="49" charset="-128"/>
                <a:ea typeface="ＭＳ ゴシック" panose="020B0609070205080204" pitchFamily="49" charset="-128"/>
              </a:rPr>
              <a:t>医療的ケア児支援における課題</a:t>
            </a:r>
            <a:endParaRPr lang="en-US" altLang="ja-JP" sz="1200" b="1" u="sng" dirty="0">
              <a:latin typeface="ＭＳ ゴシック" panose="020B0609070205080204" pitchFamily="49" charset="-128"/>
              <a:ea typeface="ＭＳ ゴシック" panose="020B0609070205080204" pitchFamily="49" charset="-128"/>
            </a:endParaRPr>
          </a:p>
          <a:p>
            <a:pPr algn="l"/>
            <a:endParaRPr kumimoji="1" lang="en-US" altLang="ja-JP" sz="1200" dirty="0" smtClean="0"/>
          </a:p>
          <a:p>
            <a:pPr algn="l"/>
            <a:endParaRPr lang="en-US" altLang="ja-JP" sz="1200" dirty="0"/>
          </a:p>
          <a:p>
            <a:pPr algn="l"/>
            <a:endParaRPr kumimoji="1" lang="en-US" altLang="ja-JP" sz="1200" dirty="0" smtClean="0"/>
          </a:p>
          <a:p>
            <a:pPr algn="l"/>
            <a:endParaRPr lang="en-US" altLang="ja-JP" sz="1200" dirty="0"/>
          </a:p>
          <a:p>
            <a:pPr algn="l"/>
            <a:endParaRPr kumimoji="1" lang="en-US" altLang="ja-JP" sz="1200" dirty="0" smtClean="0"/>
          </a:p>
        </p:txBody>
      </p:sp>
      <p:sp>
        <p:nvSpPr>
          <p:cNvPr id="7" name="テキスト ボックス 6">
            <a:extLst>
              <a:ext uri="{FF2B5EF4-FFF2-40B4-BE49-F238E27FC236}">
                <a16:creationId xmlns:a16="http://schemas.microsoft.com/office/drawing/2014/main" id="{ACA2FD0A-4175-46AC-95D2-A2ECAE0ACD02}"/>
              </a:ext>
            </a:extLst>
          </p:cNvPr>
          <p:cNvSpPr txBox="1"/>
          <p:nvPr/>
        </p:nvSpPr>
        <p:spPr>
          <a:xfrm>
            <a:off x="721216" y="1512938"/>
            <a:ext cx="10489173" cy="1569660"/>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・相談窓口（どこに相談していいか分からない。具体的な窓口を教えてほしい。相談してもサービスに繋がらないことが多い。）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・就学前（保育所や幼稚園の受け入れ先がない）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・通学支援を実施してくれる事業所が見つからない。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・レスパイト先（病気やきょうだいの学校の行事などで一時的に預かってくれる事業所がない。）</a:t>
            </a:r>
            <a:endParaRPr lang="en-US" altLang="ja-JP" sz="1200" dirty="0" smtClean="0">
              <a:latin typeface="ＭＳ 明朝" panose="02020609040205080304" pitchFamily="17" charset="-128"/>
              <a:ea typeface="ＭＳ 明朝" panose="02020609040205080304" pitchFamily="17" charset="-128"/>
            </a:endParaRPr>
          </a:p>
        </p:txBody>
      </p:sp>
      <p:sp>
        <p:nvSpPr>
          <p:cNvPr id="12" name="正方形/長方形 11"/>
          <p:cNvSpPr/>
          <p:nvPr/>
        </p:nvSpPr>
        <p:spPr>
          <a:xfrm>
            <a:off x="10339604" y="142317"/>
            <a:ext cx="1165412" cy="336176"/>
          </a:xfrm>
          <a:prstGeom prst="rect">
            <a:avLst/>
          </a:prstGeom>
          <a:solidFill>
            <a:schemeClr val="bg1"/>
          </a:solidFill>
          <a:ln w="1270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200" kern="1200" dirty="0" smtClean="0">
                <a:solidFill>
                  <a:srgbClr val="000000"/>
                </a:solidFill>
                <a:effectLst/>
                <a:latin typeface="ＭＳ Ｐゴシック" panose="020B0600070205080204" pitchFamily="50" charset="-128"/>
                <a:ea typeface="HGSｺﾞｼｯｸM" panose="020B0600000000000000" pitchFamily="50" charset="-128"/>
                <a:cs typeface="Times New Roman" panose="02020603050405020304" pitchFamily="18" charset="0"/>
              </a:rPr>
              <a:t>資料</a:t>
            </a:r>
            <a:r>
              <a:rPr lang="ja-JP" altLang="en-US" sz="1200" dirty="0">
                <a:solidFill>
                  <a:srgbClr val="000000"/>
                </a:solidFill>
                <a:latin typeface="ＭＳ Ｐゴシック" panose="020B0600070205080204" pitchFamily="50" charset="-128"/>
                <a:ea typeface="HGSｺﾞｼｯｸM" panose="020B0600000000000000" pitchFamily="50" charset="-128"/>
                <a:cs typeface="Times New Roman" panose="02020603050405020304" pitchFamily="18" charset="0"/>
              </a:rPr>
              <a:t>２</a:t>
            </a:r>
            <a:endParaRPr lang="en-US" altLang="ja-JP" sz="1200" kern="1200" dirty="0" smtClean="0">
              <a:solidFill>
                <a:srgbClr val="000000"/>
              </a:solidFill>
              <a:effectLst/>
              <a:latin typeface="ＭＳ Ｐゴシック" panose="020B0600070205080204" pitchFamily="50" charset="-128"/>
              <a:ea typeface="HGSｺﾞｼｯｸM" panose="020B0600000000000000"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374E91FD-680A-4EC6-B3D4-CD3A509CB7A9}"/>
              </a:ext>
            </a:extLst>
          </p:cNvPr>
          <p:cNvSpPr txBox="1"/>
          <p:nvPr/>
        </p:nvSpPr>
        <p:spPr>
          <a:xfrm>
            <a:off x="721215" y="3571186"/>
            <a:ext cx="10489173" cy="3046988"/>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・困っていることに対する</a:t>
            </a:r>
            <a:r>
              <a:rPr lang="ja-JP" altLang="en-US" sz="1200" smtClean="0">
                <a:latin typeface="ＭＳ 明朝" panose="02020609040205080304" pitchFamily="17" charset="-128"/>
                <a:ea typeface="ＭＳ 明朝" panose="02020609040205080304" pitchFamily="17" charset="-128"/>
              </a:rPr>
              <a:t>相談</a:t>
            </a:r>
            <a:r>
              <a:rPr lang="ja-JP" altLang="en-US" sz="1200" smtClean="0">
                <a:latin typeface="ＭＳ 明朝" panose="02020609040205080304" pitchFamily="17" charset="-128"/>
                <a:ea typeface="ＭＳ 明朝" panose="02020609040205080304" pitchFamily="17" charset="-128"/>
              </a:rPr>
              <a:t>窓口がない</a:t>
            </a:r>
            <a:r>
              <a:rPr lang="ja-JP" altLang="en-US" sz="1200" dirty="0" smtClean="0">
                <a:latin typeface="ＭＳ 明朝" panose="02020609040205080304" pitchFamily="17" charset="-128"/>
                <a:ea typeface="ＭＳ 明朝" panose="02020609040205080304" pitchFamily="17" charset="-128"/>
              </a:rPr>
              <a:t>。　　　　　　　　　　　　</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・受ける</a:t>
            </a:r>
            <a:r>
              <a:rPr lang="ja-JP" altLang="en-US" sz="1200" dirty="0">
                <a:latin typeface="ＭＳ 明朝" panose="02020609040205080304" pitchFamily="17" charset="-128"/>
                <a:ea typeface="ＭＳ 明朝" panose="02020609040205080304" pitchFamily="17" charset="-128"/>
              </a:rPr>
              <a:t>ことができるサービスの情報が分からない。　　</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・医療的ケア児を受入れ可能な保育所、幼稚園が少ない。介護者が個々に探すしかなく、情報がない。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・就学する際の学校側の受入れ体制（学校看護師の確保等）</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学校看護師</a:t>
            </a:r>
            <a:r>
              <a:rPr lang="ja-JP" altLang="en-US" sz="1200" dirty="0" smtClean="0">
                <a:latin typeface="ＭＳ 明朝" panose="02020609040205080304" pitchFamily="17" charset="-128"/>
                <a:ea typeface="ＭＳ 明朝" panose="02020609040205080304" pitchFamily="17" charset="-128"/>
              </a:rPr>
              <a:t>の人材育成。</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動ける医療的</a:t>
            </a:r>
            <a:r>
              <a:rPr lang="ja-JP" altLang="en-US" sz="1200" dirty="0" smtClean="0">
                <a:latin typeface="ＭＳ 明朝" panose="02020609040205080304" pitchFamily="17" charset="-128"/>
                <a:ea typeface="ＭＳ 明朝" panose="02020609040205080304" pitchFamily="17" charset="-128"/>
              </a:rPr>
              <a:t>ケア児を受入れ可能な事業所</a:t>
            </a:r>
            <a:r>
              <a:rPr lang="ja-JP" altLang="en-US" sz="1200" dirty="0">
                <a:latin typeface="ＭＳ 明朝" panose="02020609040205080304" pitchFamily="17" charset="-128"/>
                <a:ea typeface="ＭＳ 明朝" panose="02020609040205080304" pitchFamily="17" charset="-128"/>
              </a:rPr>
              <a:t>が少ない</a:t>
            </a:r>
            <a:r>
              <a:rPr lang="ja-JP" altLang="en-US" sz="1200" dirty="0" smtClean="0">
                <a:latin typeface="ＭＳ 明朝" panose="02020609040205080304" pitchFamily="17" charset="-128"/>
                <a:ea typeface="ＭＳ 明朝" panose="02020609040205080304" pitchFamily="17" charset="-128"/>
              </a:rPr>
              <a:t>。　　　　　</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・緊急時に受入れ可能なレスパイト先（ショートステイ）の医療機関が少ない。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・年齢があがるにつれて、通える場所がなくなってくる。</a:t>
            </a:r>
            <a:endParaRPr lang="en-US" altLang="ja-JP" sz="12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65140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F57E73A9-E480-4631-90DC-803BAF2609D6}"/>
              </a:ext>
            </a:extLst>
          </p:cNvPr>
          <p:cNvSpPr>
            <a:spLocks noGrp="1"/>
          </p:cNvSpPr>
          <p:nvPr>
            <p:ph type="subTitle" idx="1"/>
          </p:nvPr>
        </p:nvSpPr>
        <p:spPr>
          <a:xfrm>
            <a:off x="382772" y="1197734"/>
            <a:ext cx="11270511" cy="5189782"/>
          </a:xfrm>
        </p:spPr>
        <p:txBody>
          <a:bodyPr>
            <a:normAutofit/>
          </a:bodyPr>
          <a:lstStyle/>
          <a:p>
            <a:pPr algn="l"/>
            <a:r>
              <a:rPr lang="ja-JP" altLang="en-US" sz="1200" dirty="0" smtClean="0">
                <a:latin typeface="ＭＳ ゴシック" panose="020B0609070205080204" pitchFamily="49" charset="-128"/>
                <a:ea typeface="ＭＳ ゴシック" panose="020B0609070205080204" pitchFamily="49" charset="-128"/>
              </a:rPr>
              <a:t>３．</a:t>
            </a:r>
            <a:r>
              <a:rPr lang="ja-JP" altLang="en-US" sz="1200" b="1" u="sng" dirty="0">
                <a:latin typeface="ＭＳ ゴシック" panose="020B0609070205080204" pitchFamily="49" charset="-128"/>
                <a:ea typeface="ＭＳ ゴシック" panose="020B0609070205080204" pitchFamily="49" charset="-128"/>
              </a:rPr>
              <a:t>医療的ケア児</a:t>
            </a:r>
            <a:r>
              <a:rPr lang="ja-JP" altLang="en-US" sz="1200" b="1" u="sng" dirty="0" smtClean="0">
                <a:latin typeface="ＭＳ ゴシック" panose="020B0609070205080204" pitchFamily="49" charset="-128"/>
                <a:ea typeface="ＭＳ ゴシック" panose="020B0609070205080204" pitchFamily="49" charset="-128"/>
              </a:rPr>
              <a:t>支援センターに求める役割</a:t>
            </a:r>
            <a:endParaRPr lang="en-US" altLang="ja-JP" sz="1200" b="1" u="sng" dirty="0">
              <a:latin typeface="ＭＳ ゴシック" panose="020B0609070205080204" pitchFamily="49" charset="-128"/>
              <a:ea typeface="ＭＳ ゴシック" panose="020B0609070205080204" pitchFamily="49" charset="-128"/>
            </a:endParaRPr>
          </a:p>
          <a:p>
            <a:pPr algn="l"/>
            <a:endParaRPr lang="ja-JP" altLang="en-US" sz="1200" dirty="0"/>
          </a:p>
          <a:p>
            <a:pPr algn="l"/>
            <a:r>
              <a:rPr kumimoji="1" lang="ja-JP" altLang="en-US" sz="1200" dirty="0"/>
              <a:t>　　　　　　　　　　　　　　　　　　　　　　　　　</a:t>
            </a:r>
            <a:endParaRPr kumimoji="1" lang="en-US" altLang="ja-JP" sz="1200" dirty="0"/>
          </a:p>
          <a:p>
            <a:pPr algn="l"/>
            <a:r>
              <a:rPr lang="ja-JP" altLang="en-US" sz="1200" dirty="0"/>
              <a:t>　　　　　　　　　　　　　　　　　　　　　　　　　　</a:t>
            </a:r>
            <a:endParaRPr lang="en-US" altLang="ja-JP" sz="1200" dirty="0"/>
          </a:p>
          <a:p>
            <a:pPr algn="l"/>
            <a:r>
              <a:rPr lang="ja-JP" altLang="en-US" sz="1200" dirty="0"/>
              <a:t>　　　　　　　　　　　　　　　　　　</a:t>
            </a:r>
            <a:endParaRPr lang="en-US" altLang="ja-JP" sz="1200" dirty="0"/>
          </a:p>
          <a:p>
            <a:pPr algn="l"/>
            <a:endParaRPr lang="en-US" altLang="ja-JP" sz="1200" dirty="0"/>
          </a:p>
          <a:p>
            <a:pPr algn="l"/>
            <a:endParaRPr lang="en-US" altLang="ja-JP" sz="1200" dirty="0"/>
          </a:p>
          <a:p>
            <a:pPr algn="l"/>
            <a:r>
              <a:rPr lang="ja-JP" altLang="en-US" sz="1200" dirty="0" smtClean="0">
                <a:latin typeface="ＭＳ ゴシック" panose="020B0609070205080204" pitchFamily="49" charset="-128"/>
                <a:ea typeface="ＭＳ ゴシック" panose="020B0609070205080204" pitchFamily="49" charset="-128"/>
              </a:rPr>
              <a:t>４．</a:t>
            </a:r>
            <a:r>
              <a:rPr lang="ja-JP" altLang="en-US" sz="1200" b="1" u="sng" dirty="0" smtClean="0">
                <a:latin typeface="ＭＳ ゴシック" panose="020B0609070205080204" pitchFamily="49" charset="-128"/>
                <a:ea typeface="ＭＳ ゴシック" panose="020B0609070205080204" pitchFamily="49" charset="-128"/>
              </a:rPr>
              <a:t>医療的</a:t>
            </a:r>
            <a:r>
              <a:rPr lang="ja-JP" altLang="en-US" sz="1200" b="1" u="sng" dirty="0">
                <a:latin typeface="ＭＳ ゴシック" panose="020B0609070205080204" pitchFamily="49" charset="-128"/>
                <a:ea typeface="ＭＳ ゴシック" panose="020B0609070205080204" pitchFamily="49" charset="-128"/>
              </a:rPr>
              <a:t>ケア児支援</a:t>
            </a:r>
            <a:r>
              <a:rPr lang="ja-JP" altLang="en-US" sz="1200" b="1" u="sng" dirty="0" smtClean="0">
                <a:latin typeface="ＭＳ ゴシック" panose="020B0609070205080204" pitchFamily="49" charset="-128"/>
                <a:ea typeface="ＭＳ ゴシック" panose="020B0609070205080204" pitchFamily="49" charset="-128"/>
              </a:rPr>
              <a:t>センターの求める研修</a:t>
            </a:r>
            <a:endParaRPr lang="en-US" altLang="ja-JP" sz="1200" b="1" u="sng" dirty="0">
              <a:latin typeface="ＭＳ ゴシック" panose="020B0609070205080204" pitchFamily="49" charset="-128"/>
              <a:ea typeface="ＭＳ ゴシック" panose="020B0609070205080204" pitchFamily="49" charset="-128"/>
            </a:endParaRPr>
          </a:p>
          <a:p>
            <a:pPr algn="l"/>
            <a:endParaRPr lang="en-US" altLang="ja-JP" sz="1200" dirty="0" smtClean="0"/>
          </a:p>
          <a:p>
            <a:pPr algn="l"/>
            <a:r>
              <a:rPr lang="ja-JP" altLang="en-US" sz="1200" dirty="0"/>
              <a:t>　　　　　　　　　　　　　　　　　　　　　　　　　　　　　　　</a:t>
            </a:r>
            <a:endParaRPr lang="en-US" altLang="ja-JP" sz="1200" dirty="0"/>
          </a:p>
          <a:p>
            <a:pPr algn="l"/>
            <a:endParaRPr lang="en-US" altLang="ja-JP" sz="1200" dirty="0"/>
          </a:p>
          <a:p>
            <a:pPr algn="l"/>
            <a:endParaRPr lang="en-US" altLang="ja-JP" sz="1200" dirty="0"/>
          </a:p>
          <a:p>
            <a:pPr algn="l"/>
            <a:endParaRPr lang="en-US" altLang="ja-JP" sz="1200" dirty="0" smtClean="0">
              <a:latin typeface="ＭＳ ゴシック" panose="020B0609070205080204" pitchFamily="49" charset="-128"/>
              <a:ea typeface="ＭＳ ゴシック" panose="020B0609070205080204" pitchFamily="49" charset="-128"/>
            </a:endParaRPr>
          </a:p>
          <a:p>
            <a:pPr algn="l"/>
            <a:r>
              <a:rPr lang="ja-JP" altLang="en-US" sz="1200" dirty="0" smtClean="0">
                <a:latin typeface="ＭＳ ゴシック" panose="020B0609070205080204" pitchFamily="49" charset="-128"/>
                <a:ea typeface="ＭＳ ゴシック" panose="020B0609070205080204" pitchFamily="49" charset="-128"/>
              </a:rPr>
              <a:t>５．</a:t>
            </a:r>
            <a:r>
              <a:rPr lang="ja-JP" altLang="en-US" sz="1200" b="1" u="sng" dirty="0" smtClean="0">
                <a:latin typeface="ＭＳ ゴシック" panose="020B0609070205080204" pitchFamily="49" charset="-128"/>
                <a:ea typeface="ＭＳ ゴシック" panose="020B0609070205080204" pitchFamily="49" charset="-128"/>
              </a:rPr>
              <a:t>主な介護者の就労</a:t>
            </a:r>
            <a:r>
              <a:rPr lang="ja-JP" altLang="en-US" sz="1200" b="1" u="sng" dirty="0">
                <a:latin typeface="ＭＳ ゴシック" panose="020B0609070205080204" pitchFamily="49" charset="-128"/>
                <a:ea typeface="ＭＳ ゴシック" panose="020B0609070205080204" pitchFamily="49" charset="-128"/>
              </a:rPr>
              <a:t>状況</a:t>
            </a:r>
            <a:endParaRPr lang="en-US" altLang="ja-JP" sz="1200" b="1" u="sng" dirty="0">
              <a:latin typeface="ＭＳ ゴシック" panose="020B0609070205080204" pitchFamily="49" charset="-128"/>
              <a:ea typeface="ＭＳ ゴシック" panose="020B0609070205080204" pitchFamily="49" charset="-128"/>
            </a:endParaRPr>
          </a:p>
          <a:p>
            <a:pPr algn="l"/>
            <a:r>
              <a:rPr lang="ja-JP" altLang="en-US" sz="1200" dirty="0"/>
              <a:t>　　　　　　　　　　　　　　　　　　　　　　　　　</a:t>
            </a:r>
            <a:endParaRPr lang="en-US" altLang="ja-JP" sz="1200" dirty="0"/>
          </a:p>
          <a:p>
            <a:pPr algn="l"/>
            <a:endParaRPr kumimoji="1" lang="en-US" altLang="ja-JP" sz="1200" dirty="0"/>
          </a:p>
          <a:p>
            <a:pPr algn="l"/>
            <a:endParaRPr lang="en-US" altLang="ja-JP" sz="1200" dirty="0"/>
          </a:p>
          <a:p>
            <a:pPr algn="l"/>
            <a:endParaRPr kumimoji="1" lang="ja-JP" altLang="en-US" sz="1200" dirty="0"/>
          </a:p>
        </p:txBody>
      </p:sp>
      <p:sp>
        <p:nvSpPr>
          <p:cNvPr id="12" name="テキスト ボックス 11">
            <a:extLst>
              <a:ext uri="{FF2B5EF4-FFF2-40B4-BE49-F238E27FC236}">
                <a16:creationId xmlns:a16="http://schemas.microsoft.com/office/drawing/2014/main" id="{374E91FD-680A-4EC6-B3D4-CD3A509CB7A9}"/>
              </a:ext>
            </a:extLst>
          </p:cNvPr>
          <p:cNvSpPr txBox="1"/>
          <p:nvPr/>
        </p:nvSpPr>
        <p:spPr>
          <a:xfrm>
            <a:off x="541739" y="1469410"/>
            <a:ext cx="10489173" cy="1569660"/>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・医療的ケア児を受け入れすることが可能な事業所、保育所、幼稚園などの情報を共有してほしい。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・困難事例を共有してほしい。事業所の看護師や相談支援専門員、職員が相談できるようにしてほしい。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利用者</a:t>
            </a:r>
            <a:r>
              <a:rPr lang="ja-JP" altLang="en-US" sz="1200" dirty="0" smtClean="0">
                <a:latin typeface="ＭＳ 明朝" panose="02020609040205080304" pitchFamily="17" charset="-128"/>
                <a:ea typeface="ＭＳ 明朝" panose="02020609040205080304" pitchFamily="17" charset="-128"/>
              </a:rPr>
              <a:t>に情報共有を行うハブ機能としての役割を担ってほしい。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・医療的ケア児の家族同士が交流できる場所を提供してほしい。</a:t>
            </a:r>
            <a:endParaRPr lang="en-US" altLang="ja-JP" sz="1200" dirty="0" smtClean="0">
              <a:latin typeface="ＭＳ 明朝" panose="02020609040205080304" pitchFamily="17" charset="-128"/>
              <a:ea typeface="ＭＳ 明朝" panose="02020609040205080304" pitchFamily="17" charset="-128"/>
            </a:endParaRPr>
          </a:p>
        </p:txBody>
      </p:sp>
      <p:sp>
        <p:nvSpPr>
          <p:cNvPr id="13" name="テキスト ボックス 12">
            <a:extLst>
              <a:ext uri="{FF2B5EF4-FFF2-40B4-BE49-F238E27FC236}">
                <a16:creationId xmlns:a16="http://schemas.microsoft.com/office/drawing/2014/main" id="{374E91FD-680A-4EC6-B3D4-CD3A509CB7A9}"/>
              </a:ext>
            </a:extLst>
          </p:cNvPr>
          <p:cNvSpPr txBox="1"/>
          <p:nvPr/>
        </p:nvSpPr>
        <p:spPr>
          <a:xfrm>
            <a:off x="541739" y="5266430"/>
            <a:ext cx="10489173" cy="1200329"/>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・全体の約３割の介護者が就労</a:t>
            </a:r>
            <a:r>
              <a:rPr lang="ja-JP" altLang="en-US" sz="1200" dirty="0">
                <a:latin typeface="ＭＳ 明朝" panose="02020609040205080304" pitchFamily="17" charset="-128"/>
                <a:ea typeface="ＭＳ 明朝" panose="02020609040205080304" pitchFamily="17" charset="-128"/>
              </a:rPr>
              <a:t>して</a:t>
            </a:r>
            <a:r>
              <a:rPr lang="ja-JP" altLang="en-US" sz="1200" smtClean="0">
                <a:latin typeface="ＭＳ 明朝" panose="02020609040205080304" pitchFamily="17" charset="-128"/>
                <a:ea typeface="ＭＳ 明朝" panose="02020609040205080304" pitchFamily="17" charset="-128"/>
              </a:rPr>
              <a:t>いた。医療的ケア児が学校</a:t>
            </a:r>
            <a:r>
              <a:rPr lang="ja-JP" altLang="en-US" sz="1200" dirty="0" smtClean="0">
                <a:latin typeface="ＭＳ 明朝" panose="02020609040205080304" pitchFamily="17" charset="-128"/>
                <a:ea typeface="ＭＳ 明朝" panose="02020609040205080304" pitchFamily="17" charset="-128"/>
              </a:rPr>
              <a:t>やサービスを利用している短い時間に就労する方が</a:t>
            </a:r>
            <a:r>
              <a:rPr lang="ja-JP" altLang="en-US" sz="1200" dirty="0">
                <a:latin typeface="ＭＳ 明朝" panose="02020609040205080304" pitchFamily="17" charset="-128"/>
                <a:ea typeface="ＭＳ 明朝" panose="02020609040205080304" pitchFamily="17" charset="-128"/>
              </a:rPr>
              <a:t>多かった</a:t>
            </a:r>
            <a:r>
              <a:rPr lang="ja-JP" altLang="en-US" sz="1200" dirty="0" smtClean="0">
                <a:latin typeface="ＭＳ 明朝" panose="02020609040205080304" pitchFamily="17" charset="-128"/>
                <a:ea typeface="ＭＳ 明朝" panose="02020609040205080304" pitchFamily="17" charset="-128"/>
              </a:rPr>
              <a:t>。</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・就労していない介護者の中には、就労を希望したにもかかわらず、保育所や幼稚園の受け入れ先が見つからず、就労できていない方が多かった。</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医療的</a:t>
            </a:r>
            <a:r>
              <a:rPr lang="ja-JP" altLang="en-US" sz="1200" dirty="0" smtClean="0">
                <a:latin typeface="ＭＳ 明朝" panose="02020609040205080304" pitchFamily="17" charset="-128"/>
                <a:ea typeface="ＭＳ 明朝" panose="02020609040205080304" pitchFamily="17" charset="-128"/>
              </a:rPr>
              <a:t>ケアが分かったことで会社を辞める方もいた。</a:t>
            </a:r>
            <a:endParaRPr lang="en-US" altLang="ja-JP" sz="1200" dirty="0" smtClean="0">
              <a:latin typeface="ＭＳ 明朝" panose="02020609040205080304" pitchFamily="17" charset="-128"/>
              <a:ea typeface="ＭＳ 明朝" panose="02020609040205080304" pitchFamily="17" charset="-128"/>
            </a:endParaRPr>
          </a:p>
        </p:txBody>
      </p:sp>
      <p:sp>
        <p:nvSpPr>
          <p:cNvPr id="14" name="タイトル 1">
            <a:extLst>
              <a:ext uri="{FF2B5EF4-FFF2-40B4-BE49-F238E27FC236}">
                <a16:creationId xmlns:a16="http://schemas.microsoft.com/office/drawing/2014/main" id="{8DC3BDEA-1FC5-4D19-B7A0-C440AB5B6BCD}"/>
              </a:ext>
            </a:extLst>
          </p:cNvPr>
          <p:cNvSpPr txBox="1">
            <a:spLocks/>
          </p:cNvSpPr>
          <p:nvPr/>
        </p:nvSpPr>
        <p:spPr>
          <a:xfrm>
            <a:off x="625295" y="544329"/>
            <a:ext cx="10760148" cy="5144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b="1" dirty="0" smtClean="0">
                <a:latin typeface="ＭＳ ゴシック" panose="020B0609070205080204" pitchFamily="49" charset="-128"/>
                <a:ea typeface="ＭＳ ゴシック" panose="020B0609070205080204" pitchFamily="49" charset="-128"/>
              </a:rPr>
              <a:t>事業所等</a:t>
            </a:r>
            <a:r>
              <a:rPr lang="ja-JP" altLang="en-US" sz="1400" b="1" smtClean="0">
                <a:latin typeface="ＭＳ ゴシック" panose="020B0609070205080204" pitchFamily="49" charset="-128"/>
                <a:ea typeface="ＭＳ ゴシック" panose="020B0609070205080204" pitchFamily="49" charset="-128"/>
              </a:rPr>
              <a:t>ヒアリング結果</a:t>
            </a:r>
            <a:r>
              <a:rPr lang="ja-JP" altLang="en-US" sz="1400" b="1" dirty="0" smtClean="0">
                <a:latin typeface="ＭＳ ゴシック" panose="020B0609070205080204" pitchFamily="49" charset="-128"/>
                <a:ea typeface="ＭＳ ゴシック" panose="020B0609070205080204" pitchFamily="49" charset="-128"/>
              </a:rPr>
              <a:t>　　　　　　　　　</a:t>
            </a:r>
            <a:r>
              <a:rPr lang="en-US" altLang="ja-JP" sz="1400" b="1" dirty="0" smtClean="0">
                <a:latin typeface="ＭＳ ゴシック" panose="020B0609070205080204" pitchFamily="49" charset="-128"/>
                <a:ea typeface="ＭＳ ゴシック" panose="020B0609070205080204" pitchFamily="49" charset="-128"/>
              </a:rPr>
              <a:t/>
            </a:r>
            <a:br>
              <a:rPr lang="en-US" altLang="ja-JP" sz="1400" b="1" dirty="0" smtClean="0">
                <a:latin typeface="ＭＳ ゴシック" panose="020B0609070205080204" pitchFamily="49" charset="-128"/>
                <a:ea typeface="ＭＳ ゴシック" panose="020B0609070205080204" pitchFamily="49" charset="-128"/>
              </a:rPr>
            </a:br>
            <a:r>
              <a:rPr lang="ja-JP" altLang="en-US" sz="1400" b="1" dirty="0" smtClean="0">
                <a:latin typeface="ＭＳ ゴシック" panose="020B0609070205080204" pitchFamily="49" charset="-128"/>
                <a:ea typeface="ＭＳ ゴシック" panose="020B0609070205080204" pitchFamily="49" charset="-128"/>
              </a:rPr>
              <a:t>　調査時期：令和４年６月　　調査対象：児童発達支援センター５ヶ所、放課後等デイサービス３ヶ所</a:t>
            </a:r>
            <a:endParaRPr lang="ja-JP" altLang="en-US" sz="1400" b="1"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374E91FD-680A-4EC6-B3D4-CD3A509CB7A9}"/>
              </a:ext>
            </a:extLst>
          </p:cNvPr>
          <p:cNvSpPr txBox="1"/>
          <p:nvPr/>
        </p:nvSpPr>
        <p:spPr>
          <a:xfrm>
            <a:off x="541738" y="3521576"/>
            <a:ext cx="10489173" cy="1200329"/>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・吸引・導尿などの医療的技術の向上研修。</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・それぞれの困難事案を解決することができる研修。</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・医療的ケアや</a:t>
            </a:r>
            <a:r>
              <a:rPr lang="ja-JP" altLang="en-US" sz="1200" dirty="0" err="1" smtClean="0">
                <a:latin typeface="ＭＳ 明朝" panose="02020609040205080304" pitchFamily="17" charset="-128"/>
                <a:ea typeface="ＭＳ 明朝" panose="02020609040205080304" pitchFamily="17" charset="-128"/>
              </a:rPr>
              <a:t>障がいに</a:t>
            </a:r>
            <a:r>
              <a:rPr lang="ja-JP" altLang="en-US" sz="1200" dirty="0" smtClean="0">
                <a:latin typeface="ＭＳ 明朝" panose="02020609040205080304" pitchFamily="17" charset="-128"/>
                <a:ea typeface="ＭＳ 明朝" panose="02020609040205080304" pitchFamily="17" charset="-128"/>
              </a:rPr>
              <a:t>対する</a:t>
            </a:r>
            <a:r>
              <a:rPr lang="ja-JP" altLang="en-US" sz="1200" smtClean="0">
                <a:latin typeface="ＭＳ 明朝" panose="02020609040205080304" pitchFamily="17" charset="-128"/>
                <a:ea typeface="ＭＳ 明朝" panose="02020609040205080304" pitchFamily="17" charset="-128"/>
              </a:rPr>
              <a:t>実践的な研修。</a:t>
            </a:r>
            <a:endParaRPr lang="en-US" altLang="ja-JP" sz="12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522249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356</TotalTime>
  <Words>711</Words>
  <Application>Microsoft Office PowerPoint</Application>
  <PresentationFormat>ワイド画面</PresentationFormat>
  <Paragraphs>53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HGSｺﾞｼｯｸM</vt:lpstr>
      <vt:lpstr>ＭＳ Ｐゴシック</vt:lpstr>
      <vt:lpstr>ＭＳ ゴシック</vt:lpstr>
      <vt:lpstr>ＭＳ 明朝</vt:lpstr>
      <vt:lpstr>游ゴシック</vt:lpstr>
      <vt:lpstr>游ゴシック Light</vt:lpstr>
      <vt:lpstr>Arial</vt:lpstr>
      <vt:lpstr>Times New Roman</vt:lpstr>
      <vt:lpstr>Office テーマ</vt:lpstr>
      <vt:lpstr>事業所等ヒアリング結果　　　　　　　　　 　調査時期：令和４年６月　　調査対象：児童発達支援センター５ヶ所、放課後等デイサービス３ヶ所</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令和２年度　大阪府医療的ケア児等コーディネーター配置状況調査　　　　　　　　　地域生活支援課　地域生活推進グループ 　調査時期：令和２年10月　調査対象：大阪府内43市町村（回答率100％）調査方法：選択式及び記述式 </dc:title>
  <dc:creator>加川　幸弘</dc:creator>
  <cp:lastModifiedBy>吉崎　啓司</cp:lastModifiedBy>
  <cp:revision>57</cp:revision>
  <cp:lastPrinted>2021-02-08T02:45:30Z</cp:lastPrinted>
  <dcterms:created xsi:type="dcterms:W3CDTF">2021-01-06T01:03:15Z</dcterms:created>
  <dcterms:modified xsi:type="dcterms:W3CDTF">2022-07-12T03:04:59Z</dcterms:modified>
</cp:coreProperties>
</file>