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0DFF80"/>
    <a:srgbClr val="FFFFCC"/>
    <a:srgbClr val="FF99FF"/>
    <a:srgbClr val="FF99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82447" autoAdjust="0"/>
  </p:normalViewPr>
  <p:slideViewPr>
    <p:cSldViewPr>
      <p:cViewPr varScale="1">
        <p:scale>
          <a:sx n="74" d="100"/>
          <a:sy n="74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0FF7-A636-47B5-A81D-6FC28C47B92D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48FB-CD73-4837-8204-E6F16591A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0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ABA40-8A6E-4944-9422-D9075491656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F529E-98CF-4DF9-A133-C2FB7F3F1A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87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5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8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2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8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2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9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2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92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2022/8/23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67139" y="188640"/>
            <a:ext cx="8339733" cy="466249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医療的ケア児支援法に基づく医療的ケア児支援センター設置のイメージ図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3660" y="566825"/>
            <a:ext cx="9015657" cy="1566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医療的ケア児支援センター（以下、「センター」という。）にはコーディネーターを配置（人件費を措置）。コーディネーターはセンターに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相談があった事例を関係機関へつなぐことや、各圏域における関係機関での連携のコーディネートを行う。また、医療的ケア児の支援を担う人材を養成する。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センターは、関係機関が連携できる場を設置し、事例や課題について共有を図るとともに困難事例の相談を受け、必要な情報提供及び助言を行う。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79512" y="2523572"/>
            <a:ext cx="8713329" cy="4155333"/>
            <a:chOff x="-3921240" y="1772816"/>
            <a:chExt cx="13008206" cy="5019429"/>
          </a:xfrm>
        </p:grpSpPr>
        <p:sp>
          <p:nvSpPr>
            <p:cNvPr id="201" name="角丸四角形 200"/>
            <p:cNvSpPr/>
            <p:nvPr/>
          </p:nvSpPr>
          <p:spPr>
            <a:xfrm>
              <a:off x="-3921240" y="1772816"/>
              <a:ext cx="13008206" cy="5002782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kumimoji="1" lang="ja-JP" altLang="en-US" sz="1400" dirty="0"/>
            </a:p>
          </p:txBody>
        </p:sp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1035" y="4815972"/>
              <a:ext cx="7334050" cy="1613567"/>
            </a:xfrm>
            <a:prstGeom prst="rect">
              <a:avLst/>
            </a:prstGeom>
          </p:spPr>
        </p:pic>
        <p:pic>
          <p:nvPicPr>
            <p:cNvPr id="113" name="図 1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4682" y="5862184"/>
              <a:ext cx="846671" cy="698055"/>
            </a:xfrm>
            <a:prstGeom prst="rect">
              <a:avLst/>
            </a:prstGeom>
          </p:spPr>
        </p:pic>
        <p:sp>
          <p:nvSpPr>
            <p:cNvPr id="124" name="楕円 123"/>
            <p:cNvSpPr/>
            <p:nvPr/>
          </p:nvSpPr>
          <p:spPr>
            <a:xfrm>
              <a:off x="5933361" y="5422456"/>
              <a:ext cx="1189308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4091448" y="5190499"/>
              <a:ext cx="1921551" cy="14989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医療機関・訪問看護ステーション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8" name="楕円 127"/>
            <p:cNvSpPr/>
            <p:nvPr/>
          </p:nvSpPr>
          <p:spPr>
            <a:xfrm>
              <a:off x="3387336" y="5405189"/>
              <a:ext cx="1627139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保健所圏域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433" y="5672992"/>
              <a:ext cx="1051586" cy="797270"/>
            </a:xfrm>
            <a:prstGeom prst="rect">
              <a:avLst/>
            </a:prstGeom>
          </p:spPr>
        </p:pic>
        <p:pic>
          <p:nvPicPr>
            <p:cNvPr id="130" name="図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4994" y="5847155"/>
              <a:ext cx="1087124" cy="578380"/>
            </a:xfrm>
            <a:prstGeom prst="rect">
              <a:avLst/>
            </a:prstGeom>
          </p:spPr>
        </p:pic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7931" y="4432202"/>
              <a:ext cx="930609" cy="816610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0076" y="4375839"/>
              <a:ext cx="909090" cy="720000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0083" y="4373865"/>
              <a:ext cx="1000564" cy="658198"/>
            </a:xfrm>
            <a:prstGeom prst="rect">
              <a:avLst/>
            </a:prstGeom>
          </p:spPr>
        </p:pic>
        <p:pic>
          <p:nvPicPr>
            <p:cNvPr id="168" name="図 1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0502" y="5483885"/>
              <a:ext cx="943330" cy="797114"/>
            </a:xfrm>
            <a:prstGeom prst="rect">
              <a:avLst/>
            </a:prstGeom>
          </p:spPr>
        </p:pic>
        <p:sp>
          <p:nvSpPr>
            <p:cNvPr id="176" name="正方形/長方形 175"/>
            <p:cNvSpPr/>
            <p:nvPr/>
          </p:nvSpPr>
          <p:spPr>
            <a:xfrm>
              <a:off x="7638198" y="6308844"/>
              <a:ext cx="1165944" cy="29279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相談支援事業所</a:t>
              </a:r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344114" y="4606967"/>
              <a:ext cx="2175070" cy="72180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100" dirty="0">
                  <a:solidFill>
                    <a:srgbClr val="000000"/>
                  </a:solidFill>
                  <a:latin typeface="+mj-ea"/>
                  <a:ea typeface="+mj-ea"/>
                </a:rPr>
                <a:t>市町村等</a:t>
              </a:r>
              <a:endParaRPr lang="en-US" altLang="ja-JP" sz="1100" dirty="0">
                <a:solidFill>
                  <a:srgbClr val="000000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dirty="0">
                  <a:solidFill>
                    <a:srgbClr val="000000"/>
                  </a:solidFill>
                  <a:latin typeface="+mj-ea"/>
                  <a:ea typeface="+mj-ea"/>
                </a:rPr>
                <a:t>（地域の支援の現場）</a:t>
              </a:r>
              <a:endParaRPr lang="en-US" altLang="ja-JP" sz="11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●関係機関の連携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ja-JP" altLang="en-US" sz="1100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5528709" y="6444752"/>
              <a:ext cx="1593959" cy="190511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保育所・幼稚園</a:t>
              </a: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615489" y="6500042"/>
              <a:ext cx="1084586" cy="275556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学校</a:t>
              </a:r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1522821" y="6383870"/>
              <a:ext cx="1803612" cy="408375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市町村・保健所等</a:t>
              </a:r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6588773" y="5077739"/>
              <a:ext cx="1497755" cy="26265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障がい</a:t>
              </a: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児通所支援事業所</a:t>
              </a:r>
            </a:p>
          </p:txBody>
        </p:sp>
      </p:grpSp>
      <p:sp>
        <p:nvSpPr>
          <p:cNvPr id="38" name="楕円 37"/>
          <p:cNvSpPr/>
          <p:nvPr/>
        </p:nvSpPr>
        <p:spPr>
          <a:xfrm>
            <a:off x="232592" y="4393275"/>
            <a:ext cx="2302485" cy="17373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医療的ケアのある</a:t>
            </a:r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子どもとその家族</a:t>
            </a:r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00" b="100000" l="0" r="100000">
                        <a14:foregroundMark x1="17365" y1="45600" x2="17365" y2="45600"/>
                        <a14:foregroundMark x1="16168" y1="57600" x2="16168" y2="57600"/>
                        <a14:foregroundMark x1="15569" y1="20800" x2="15569" y2="20800"/>
                        <a14:foregroundMark x1="16168" y1="88800" x2="16168" y2="88800"/>
                        <a14:foregroundMark x1="79042" y1="41600" x2="79042" y2="41600"/>
                        <a14:foregroundMark x1="60479" y1="84800" x2="60479" y2="84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586" y="4464084"/>
            <a:ext cx="1120223" cy="838491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267306" y="53230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4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ハローワーク等</a:t>
            </a: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05" y="4745226"/>
            <a:ext cx="524412" cy="577864"/>
          </a:xfrm>
          <a:prstGeom prst="rect">
            <a:avLst/>
          </a:prstGeom>
        </p:spPr>
      </p:pic>
      <p:sp>
        <p:nvSpPr>
          <p:cNvPr id="45" name="楕円 44"/>
          <p:cNvSpPr/>
          <p:nvPr/>
        </p:nvSpPr>
        <p:spPr>
          <a:xfrm>
            <a:off x="2632862" y="2262217"/>
            <a:ext cx="3003007" cy="10358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管内の情報の集約</a:t>
            </a:r>
            <a:endParaRPr kumimoji="1"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64" y="2367480"/>
            <a:ext cx="774099" cy="774099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2814091" y="2017308"/>
            <a:ext cx="2604909" cy="372143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医療的ケア児支援センター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右矢印 47"/>
          <p:cNvSpPr/>
          <p:nvPr/>
        </p:nvSpPr>
        <p:spPr>
          <a:xfrm rot="2591210">
            <a:off x="5169733" y="3345542"/>
            <a:ext cx="1124479" cy="43649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49"/>
          <p:cNvSpPr/>
          <p:nvPr/>
        </p:nvSpPr>
        <p:spPr>
          <a:xfrm rot="19015409">
            <a:off x="2522293" y="3650097"/>
            <a:ext cx="1369168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sp>
        <p:nvSpPr>
          <p:cNvPr id="51" name="右矢印 50"/>
          <p:cNvSpPr/>
          <p:nvPr/>
        </p:nvSpPr>
        <p:spPr>
          <a:xfrm rot="8185104">
            <a:off x="2037686" y="3534843"/>
            <a:ext cx="1285479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右矢印 53"/>
          <p:cNvSpPr/>
          <p:nvPr/>
        </p:nvSpPr>
        <p:spPr>
          <a:xfrm rot="10800000">
            <a:off x="2030676" y="4566298"/>
            <a:ext cx="1018442" cy="686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108403" y="47903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支援の実施</a:t>
            </a:r>
          </a:p>
        </p:txBody>
      </p:sp>
      <p:sp>
        <p:nvSpPr>
          <p:cNvPr id="56" name="角丸四角形吹き出し 55"/>
          <p:cNvSpPr/>
          <p:nvPr/>
        </p:nvSpPr>
        <p:spPr>
          <a:xfrm>
            <a:off x="5876977" y="2115770"/>
            <a:ext cx="3136582" cy="1457246"/>
          </a:xfrm>
          <a:prstGeom prst="wedgeRoundRectCallout">
            <a:avLst>
              <a:gd name="adj1" fmla="val -64242"/>
              <a:gd name="adj2" fmla="val 3597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●関係機関等への情報の提供及び研修</a:t>
            </a:r>
            <a:endParaRPr kumimoji="1" lang="ja-JP" altLang="en-US" sz="11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・管内の医療的ケア児やその家族のニーズの地域への共有を行う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・好事例や最新の施策等の情報収集・発信を行う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・医療的ケア児等支援者養成研修等の研修を実施する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・地域の関係機関からの専門性の高い相談に対する助言等を行う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171928" y="2762689"/>
            <a:ext cx="2581800" cy="779513"/>
          </a:xfrm>
          <a:prstGeom prst="wedgeRoundRectCallout">
            <a:avLst>
              <a:gd name="adj1" fmla="val 59201"/>
              <a:gd name="adj2" fmla="val 4273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家族等からの相談、情報提供・助言等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・家族等からの様々な相談に総合的に対応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・家族等へ地域の活用可能な資源の紹介を行う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208981" y="3648139"/>
            <a:ext cx="2342661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・圏域ごとでの連携のコーディネート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・個別相談事案を関係機関へつなぐ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右矢印 59"/>
          <p:cNvSpPr/>
          <p:nvPr/>
        </p:nvSpPr>
        <p:spPr>
          <a:xfrm>
            <a:off x="2115280" y="5370007"/>
            <a:ext cx="1018442" cy="608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029500" y="5536701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sp>
        <p:nvSpPr>
          <p:cNvPr id="62" name="右矢印 61"/>
          <p:cNvSpPr/>
          <p:nvPr/>
        </p:nvSpPr>
        <p:spPr>
          <a:xfrm rot="13454761">
            <a:off x="4598321" y="3526505"/>
            <a:ext cx="1403549" cy="449475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260082" y="3557605"/>
            <a:ext cx="1388850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・事例・課題の共有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・困難事例の相談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 Box 168"/>
          <p:cNvSpPr txBox="1">
            <a:spLocks noChangeArrowheads="1"/>
          </p:cNvSpPr>
          <p:nvPr/>
        </p:nvSpPr>
        <p:spPr bwMode="auto">
          <a:xfrm>
            <a:off x="7922408" y="46950"/>
            <a:ext cx="1138330" cy="23339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31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5895</TotalTime>
  <Words>337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【演習】 「医療福祉連携による地域支援体制構築のために</dc:title>
  <dc:creator>厚生労働省ネットワークシステム</dc:creator>
  <cp:lastModifiedBy>吉崎　啓司</cp:lastModifiedBy>
  <cp:revision>662</cp:revision>
  <cp:lastPrinted>2022-07-14T02:01:40Z</cp:lastPrinted>
  <dcterms:created xsi:type="dcterms:W3CDTF">2016-09-30T08:20:44Z</dcterms:created>
  <dcterms:modified xsi:type="dcterms:W3CDTF">2022-08-23T04:24:49Z</dcterms:modified>
</cp:coreProperties>
</file>