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437499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208523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227985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393265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103774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373668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907844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4029219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344214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428173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242E1A-E453-480B-9758-184A6E0BDCDE}"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299019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42E1A-E453-480B-9758-184A6E0BDCDE}" type="datetimeFigureOut">
              <a:rPr kumimoji="1" lang="ja-JP" altLang="en-US" smtClean="0"/>
              <a:t>2022/8/23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41153-52C3-4252-9FE1-A1AEE46E55E6}" type="slidenum">
              <a:rPr kumimoji="1" lang="ja-JP" altLang="en-US" smtClean="0"/>
              <a:t>‹#›</a:t>
            </a:fld>
            <a:endParaRPr kumimoji="1" lang="ja-JP" altLang="en-US"/>
          </a:p>
        </p:txBody>
      </p:sp>
    </p:spTree>
    <p:extLst>
      <p:ext uri="{BB962C8B-B14F-4D97-AF65-F5344CB8AC3E}">
        <p14:creationId xmlns:p14="http://schemas.microsoft.com/office/powerpoint/2010/main" val="1470637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973" y="1028506"/>
            <a:ext cx="9102049" cy="420537"/>
          </a:xfrm>
          <a:ln w="22225">
            <a:noFill/>
          </a:ln>
        </p:spPr>
        <p:txBody>
          <a:bodyPr>
            <a:noAutofit/>
          </a:bodyPr>
          <a:lstStyle/>
          <a:p>
            <a:pPr algn="l"/>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考え方</a:t>
            </a:r>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法の立法趣旨等に</a:t>
            </a:r>
            <a:r>
              <a:rPr lang="ja-JP" altLang="en-US" sz="1600" b="1" dirty="0">
                <a:latin typeface="ＭＳ ゴシック" panose="020B0609070205080204" pitchFamily="49" charset="-128"/>
                <a:ea typeface="ＭＳ ゴシック" panose="020B0609070205080204" pitchFamily="49" charset="-128"/>
              </a:rPr>
              <a:t>鑑み、幅広く</a:t>
            </a:r>
            <a:r>
              <a:rPr lang="ja-JP" altLang="en-US" sz="1600" b="1" dirty="0" smtClean="0">
                <a:latin typeface="ＭＳ ゴシック" panose="020B0609070205080204" pitchFamily="49" charset="-128"/>
                <a:ea typeface="ＭＳ ゴシック" panose="020B0609070205080204" pitchFamily="49" charset="-128"/>
              </a:rPr>
              <a:t>医療的ケアが必要な子どもを支援することが望まれる。</a:t>
            </a:r>
            <a:endParaRPr lang="ja-JP" altLang="en-US" sz="1600" b="1" dirty="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38792"/>
            <a:ext cx="6129985"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a:t>
            </a:r>
            <a:endParaRPr lang="ja-JP" altLang="en-US" sz="2000" b="1"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7984421" y="154181"/>
            <a:ext cx="908845" cy="369332"/>
          </a:xfrm>
          <a:prstGeom prst="rect">
            <a:avLst/>
          </a:prstGeom>
          <a:ln w="12700">
            <a:solidFill>
              <a:schemeClr val="tx1"/>
            </a:solidFill>
          </a:ln>
        </p:spPr>
        <p:txBody>
          <a:bodyPr wrap="square">
            <a:spAutoFit/>
          </a:bodyPr>
          <a:lstStyle/>
          <a:p>
            <a:pPr algn="ctr"/>
            <a:r>
              <a:rPr lang="ja-JP" altLang="en-US" dirty="0"/>
              <a:t>資料１</a:t>
            </a:r>
          </a:p>
        </p:txBody>
      </p:sp>
      <p:sp>
        <p:nvSpPr>
          <p:cNvPr id="11" name="タイトル 1"/>
          <p:cNvSpPr txBox="1">
            <a:spLocks/>
          </p:cNvSpPr>
          <p:nvPr/>
        </p:nvSpPr>
        <p:spPr>
          <a:xfrm>
            <a:off x="100282" y="5374495"/>
            <a:ext cx="8999018" cy="1353570"/>
          </a:xfrm>
          <a:prstGeom prst="rect">
            <a:avLst/>
          </a:prstGeom>
          <a:ln w="63500">
            <a:solidFill>
              <a:schemeClr val="tx1"/>
            </a:solidFill>
          </a:ln>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smtClean="0">
                <a:latin typeface="ＭＳ ゴシック" panose="020B0609070205080204" pitchFamily="49" charset="-128"/>
                <a:ea typeface="ＭＳ ゴシック" panose="020B0609070205080204" pitchFamily="49" charset="-128"/>
              </a:rPr>
              <a:t>＜案２＞</a:t>
            </a:r>
            <a:endParaRPr lang="en-US" altLang="ja-JP" sz="1800" b="1" dirty="0" smtClean="0">
              <a:latin typeface="ＭＳ ゴシック" panose="020B0609070205080204" pitchFamily="49" charset="-128"/>
              <a:ea typeface="ＭＳ ゴシック" panose="020B0609070205080204" pitchFamily="49" charset="-128"/>
            </a:endParaRPr>
          </a:p>
          <a:p>
            <a:pPr algn="l"/>
            <a:r>
              <a:rPr lang="ja-JP" altLang="en-US" sz="1800" b="1" dirty="0" smtClean="0">
                <a:latin typeface="ＭＳ ゴシック" panose="020B0609070205080204" pitchFamily="49" charset="-128"/>
                <a:ea typeface="ＭＳ ゴシック" panose="020B0609070205080204" pitchFamily="49" charset="-128"/>
              </a:rPr>
              <a:t>　</a:t>
            </a:r>
            <a:r>
              <a:rPr lang="ja-JP" altLang="en-US" sz="1800" b="1" dirty="0">
                <a:latin typeface="ＭＳ ゴシック" panose="020B0609070205080204" pitchFamily="49" charset="-128"/>
                <a:ea typeface="ＭＳ ゴシック" panose="020B0609070205080204" pitchFamily="49" charset="-128"/>
              </a:rPr>
              <a:t>医療的ケア児等からの相談に対しては、従来</a:t>
            </a:r>
            <a:r>
              <a:rPr lang="ja-JP" altLang="en-US" sz="1800" b="1" dirty="0" smtClean="0">
                <a:latin typeface="ＭＳ ゴシック" panose="020B0609070205080204" pitchFamily="49" charset="-128"/>
                <a:ea typeface="ＭＳ ゴシック" panose="020B0609070205080204" pitchFamily="49" charset="-128"/>
              </a:rPr>
              <a:t>から地域の医療的</a:t>
            </a:r>
            <a:r>
              <a:rPr lang="ja-JP" altLang="en-US" sz="1800" b="1" dirty="0">
                <a:latin typeface="ＭＳ ゴシック" panose="020B0609070205080204" pitchFamily="49" charset="-128"/>
                <a:ea typeface="ＭＳ ゴシック" panose="020B0609070205080204" pitchFamily="49" charset="-128"/>
              </a:rPr>
              <a:t>ケア児等</a:t>
            </a:r>
            <a:r>
              <a:rPr lang="ja-JP" altLang="en-US" sz="1800" b="1" dirty="0" smtClean="0">
                <a:latin typeface="ＭＳ ゴシック" panose="020B0609070205080204" pitchFamily="49" charset="-128"/>
                <a:ea typeface="ＭＳ ゴシック" panose="020B0609070205080204" pitchFamily="49" charset="-128"/>
              </a:rPr>
              <a:t>コーディネーター等に</a:t>
            </a:r>
            <a:r>
              <a:rPr lang="ja-JP" altLang="en-US" sz="1800" b="1" dirty="0">
                <a:latin typeface="ＭＳ ゴシック" panose="020B0609070205080204" pitchFamily="49" charset="-128"/>
                <a:ea typeface="ＭＳ ゴシック" panose="020B0609070205080204" pitchFamily="49" charset="-128"/>
              </a:rPr>
              <a:t>おいて行われていることを踏まえ</a:t>
            </a:r>
            <a:r>
              <a:rPr lang="ja-JP" altLang="en-US" sz="1800" b="1" dirty="0" smtClean="0">
                <a:latin typeface="ＭＳ ゴシック" panose="020B0609070205080204" pitchFamily="49" charset="-128"/>
                <a:ea typeface="ＭＳ ゴシック" panose="020B0609070205080204" pitchFamily="49" charset="-128"/>
              </a:rPr>
              <a:t>、そう</a:t>
            </a:r>
            <a:r>
              <a:rPr lang="ja-JP" altLang="en-US" sz="1800" b="1" dirty="0">
                <a:latin typeface="ＭＳ ゴシック" panose="020B0609070205080204" pitchFamily="49" charset="-128"/>
                <a:ea typeface="ＭＳ ゴシック" panose="020B0609070205080204" pitchFamily="49" charset="-128"/>
              </a:rPr>
              <a:t>した取り組みとの整合性と連携を図る観点から</a:t>
            </a:r>
            <a:r>
              <a:rPr lang="ja-JP" altLang="en-US" sz="1800" b="1" dirty="0" smtClean="0">
                <a:latin typeface="ＭＳ ゴシック" panose="020B0609070205080204" pitchFamily="49" charset="-128"/>
                <a:ea typeface="ＭＳ ゴシック" panose="020B0609070205080204" pitchFamily="49" charset="-128"/>
              </a:rPr>
              <a:t>、既存</a:t>
            </a:r>
            <a:r>
              <a:rPr lang="ja-JP" altLang="en-US" sz="1800" b="1" dirty="0">
                <a:latin typeface="ＭＳ ゴシック" panose="020B0609070205080204" pitchFamily="49" charset="-128"/>
                <a:ea typeface="ＭＳ ゴシック" panose="020B0609070205080204" pitchFamily="49" charset="-128"/>
              </a:rPr>
              <a:t>の社会資源で対応が難しい</a:t>
            </a:r>
            <a:r>
              <a:rPr lang="ja-JP" altLang="en-US" sz="1800" b="1" dirty="0" smtClean="0">
                <a:latin typeface="ＭＳ ゴシック" panose="020B0609070205080204" pitchFamily="49" charset="-128"/>
                <a:ea typeface="ＭＳ ゴシック" panose="020B0609070205080204" pitchFamily="49" charset="-128"/>
              </a:rPr>
              <a:t>、より専門的なケアが必要な医療的ケアの重症度が高い児童を対象としてはどうか。</a:t>
            </a:r>
            <a:endParaRPr lang="ja-JP" altLang="en-US" sz="1800" b="1" dirty="0">
              <a:latin typeface="ＭＳ ゴシック" panose="020B0609070205080204" pitchFamily="49" charset="-128"/>
              <a:ea typeface="ＭＳ ゴシック" panose="020B0609070205080204" pitchFamily="49" charset="-128"/>
            </a:endParaRPr>
          </a:p>
        </p:txBody>
      </p:sp>
      <p:sp>
        <p:nvSpPr>
          <p:cNvPr id="12" name="タイトル 1"/>
          <p:cNvSpPr txBox="1">
            <a:spLocks/>
          </p:cNvSpPr>
          <p:nvPr/>
        </p:nvSpPr>
        <p:spPr>
          <a:xfrm>
            <a:off x="80587" y="1973193"/>
            <a:ext cx="8960382" cy="1559504"/>
          </a:xfrm>
          <a:prstGeom prst="rect">
            <a:avLst/>
          </a:prstGeom>
          <a:ln w="63500">
            <a:solidFill>
              <a:schemeClr val="tx1"/>
            </a:solidFill>
          </a:ln>
        </p:spPr>
        <p:txBody>
          <a:bodyPr vert="horz" lIns="91440" tIns="4572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smtClean="0">
                <a:latin typeface="ＭＳ ゴシック" panose="020B0609070205080204" pitchFamily="49" charset="-128"/>
                <a:ea typeface="ＭＳ ゴシック" panose="020B0609070205080204" pitchFamily="49" charset="-128"/>
              </a:rPr>
              <a:t>＜案１</a:t>
            </a:r>
            <a:r>
              <a:rPr lang="ja-JP" altLang="en-US" sz="1800" b="1" dirty="0">
                <a:latin typeface="ＭＳ ゴシック" panose="020B0609070205080204" pitchFamily="49" charset="-128"/>
                <a:ea typeface="ＭＳ ゴシック" panose="020B0609070205080204" pitchFamily="49" charset="-128"/>
              </a:rPr>
              <a:t>＞</a:t>
            </a:r>
            <a:endParaRPr lang="en-US" altLang="ja-JP" sz="1800" b="1" dirty="0" smtClean="0">
              <a:latin typeface="ＭＳ ゴシック" panose="020B0609070205080204" pitchFamily="49" charset="-128"/>
              <a:ea typeface="ＭＳ ゴシック" panose="020B0609070205080204" pitchFamily="49" charset="-128"/>
            </a:endParaRPr>
          </a:p>
          <a:p>
            <a:pPr algn="l"/>
            <a:r>
              <a:rPr lang="ja-JP" altLang="en-US" sz="1800" b="1" dirty="0">
                <a:latin typeface="ＭＳ ゴシック" panose="020B0609070205080204" pitchFamily="49" charset="-128"/>
                <a:ea typeface="ＭＳ ゴシック" panose="020B0609070205080204" pitchFamily="49" charset="-128"/>
              </a:rPr>
              <a:t>　</a:t>
            </a:r>
            <a:r>
              <a:rPr lang="ja-JP" altLang="en-US" sz="1800" b="1" dirty="0" smtClean="0">
                <a:latin typeface="ＭＳ ゴシック" panose="020B0609070205080204" pitchFamily="49" charset="-128"/>
                <a:ea typeface="ＭＳ ゴシック" panose="020B0609070205080204" pitchFamily="49" charset="-128"/>
              </a:rPr>
              <a:t>法の立法趣旨等に鑑み、幅広く医療的ケアが必要な子どもを支援することが望まれることから、医療の進歩を背景として、</a:t>
            </a:r>
            <a:r>
              <a:rPr lang="en-US" altLang="ja-JP" sz="1800" b="1" dirty="0" smtClean="0">
                <a:latin typeface="ＭＳ ゴシック" panose="020B0609070205080204" pitchFamily="49" charset="-128"/>
                <a:ea typeface="ＭＳ ゴシック" panose="020B0609070205080204" pitchFamily="49" charset="-128"/>
              </a:rPr>
              <a:t>NICU</a:t>
            </a:r>
            <a:r>
              <a:rPr lang="ja-JP" altLang="en-US" sz="1800" b="1" dirty="0" smtClean="0">
                <a:latin typeface="ＭＳ ゴシック" panose="020B0609070205080204" pitchFamily="49" charset="-128"/>
                <a:ea typeface="ＭＳ ゴシック" panose="020B0609070205080204" pitchFamily="49" charset="-128"/>
              </a:rPr>
              <a:t>等に長期入院した後、引き続き人工呼吸器や胃</a:t>
            </a:r>
            <a:r>
              <a:rPr lang="ja-JP" altLang="en-US" sz="1800" b="1" dirty="0" err="1" smtClean="0">
                <a:latin typeface="ＭＳ ゴシック" panose="020B0609070205080204" pitchFamily="49" charset="-128"/>
                <a:ea typeface="ＭＳ ゴシック" panose="020B0609070205080204" pitchFamily="49" charset="-128"/>
              </a:rPr>
              <a:t>ろう</a:t>
            </a:r>
            <a:r>
              <a:rPr lang="ja-JP" altLang="en-US" sz="1800" b="1" dirty="0" smtClean="0">
                <a:latin typeface="ＭＳ ゴシック" panose="020B0609070205080204" pitchFamily="49" charset="-128"/>
                <a:ea typeface="ＭＳ ゴシック" panose="020B0609070205080204" pitchFamily="49" charset="-128"/>
              </a:rPr>
              <a:t>等を使用し、たんの吸引や経管栄養等の医療的ケアが日常的に必要な児童、特に適切な支援に繋がることに困難が生じている児童等を対象としてはどうか。</a:t>
            </a:r>
            <a:endParaRPr lang="en-US" altLang="ja-JP" sz="1800" b="1" dirty="0">
              <a:latin typeface="ＭＳ ゴシック" panose="020B0609070205080204" pitchFamily="49" charset="-128"/>
              <a:ea typeface="ＭＳ ゴシック" panose="020B0609070205080204" pitchFamily="49" charset="-128"/>
            </a:endParaRPr>
          </a:p>
          <a:p>
            <a:pPr algn="l"/>
            <a:endParaRPr lang="ja-JP" altLang="en-US" sz="1800" b="1" dirty="0">
              <a:latin typeface="ＭＳ ゴシック" panose="020B0609070205080204" pitchFamily="49" charset="-128"/>
              <a:ea typeface="ＭＳ ゴシック" panose="020B0609070205080204" pitchFamily="49" charset="-128"/>
            </a:endParaRPr>
          </a:p>
        </p:txBody>
      </p:sp>
      <p:sp>
        <p:nvSpPr>
          <p:cNvPr id="13" name="下矢印 12"/>
          <p:cNvSpPr/>
          <p:nvPr/>
        </p:nvSpPr>
        <p:spPr>
          <a:xfrm>
            <a:off x="3835329" y="1515175"/>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61080" y="3809938"/>
            <a:ext cx="9102049" cy="951475"/>
          </a:xfrm>
          <a:prstGeom prst="rect">
            <a:avLst/>
          </a:prstGeom>
          <a:ln w="22225">
            <a:no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考え方</a:t>
            </a:r>
            <a:r>
              <a:rPr lang="en-US" altLang="ja-JP" sz="1600" b="1" dirty="0" smtClean="0">
                <a:latin typeface="ＭＳ ゴシック" panose="020B0609070205080204" pitchFamily="49" charset="-128"/>
                <a:ea typeface="ＭＳ ゴシック" panose="020B0609070205080204" pitchFamily="49" charset="-128"/>
              </a:rPr>
              <a:t>】</a:t>
            </a:r>
          </a:p>
          <a:p>
            <a:pPr algn="l"/>
            <a:r>
              <a:rPr lang="ja-JP" altLang="en-US" sz="1600" b="1" smtClean="0">
                <a:latin typeface="ＭＳ ゴシック" panose="020B0609070205080204" pitchFamily="49" charset="-128"/>
                <a:ea typeface="ＭＳ ゴシック" panose="020B0609070205080204" pitchFamily="49" charset="-128"/>
              </a:rPr>
              <a:t>　</a:t>
            </a:r>
            <a:r>
              <a:rPr lang="ja-JP" altLang="en-US" sz="1600" b="1" smtClean="0">
                <a:latin typeface="ＭＳ ゴシック" panose="020B0609070205080204" pitchFamily="49" charset="-128"/>
                <a:ea typeface="ＭＳ ゴシック" panose="020B0609070205080204" pitchFamily="49" charset="-128"/>
              </a:rPr>
              <a:t>地域</a:t>
            </a:r>
            <a:r>
              <a:rPr lang="ja-JP" altLang="en-US" sz="1600" b="1" dirty="0" smtClean="0">
                <a:latin typeface="ＭＳ ゴシック" panose="020B0609070205080204" pitchFamily="49" charset="-128"/>
                <a:ea typeface="ＭＳ ゴシック" panose="020B0609070205080204" pitchFamily="49" charset="-128"/>
              </a:rPr>
              <a:t>の医療的ケア児等コーディネーター等との整合性と連携を図ることが重要であることから、既存の社会資源で対応が難しい、医療的ケアの重症度が高い子どもを中心に支援を行うことが必要。</a:t>
            </a:r>
            <a:endParaRPr lang="ja-JP" altLang="en-US" sz="1600" b="1" dirty="0">
              <a:latin typeface="ＭＳ ゴシック" panose="020B0609070205080204" pitchFamily="49" charset="-128"/>
              <a:ea typeface="ＭＳ ゴシック" panose="020B0609070205080204" pitchFamily="49" charset="-128"/>
            </a:endParaRPr>
          </a:p>
        </p:txBody>
      </p:sp>
      <p:sp>
        <p:nvSpPr>
          <p:cNvPr id="17" name="タイトル 7"/>
          <p:cNvSpPr txBox="1">
            <a:spLocks/>
          </p:cNvSpPr>
          <p:nvPr/>
        </p:nvSpPr>
        <p:spPr>
          <a:xfrm>
            <a:off x="177799" y="676144"/>
            <a:ext cx="7214673" cy="387830"/>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b="1" dirty="0">
                <a:latin typeface="HG丸ｺﾞｼｯｸM-PRO" panose="020F0600000000000000" pitchFamily="50" charset="-128"/>
                <a:ea typeface="HG丸ｺﾞｼｯｸM-PRO" panose="020F0600000000000000" pitchFamily="50" charset="-128"/>
              </a:rPr>
              <a:t>医療的ケア児支援センターが主に支援を行う</a:t>
            </a:r>
            <a:r>
              <a:rPr lang="ja-JP" altLang="en-US" sz="1800" b="1" dirty="0" smtClean="0">
                <a:solidFill>
                  <a:schemeClr val="tx1"/>
                </a:solidFill>
                <a:latin typeface="HG丸ｺﾞｼｯｸM-PRO" panose="020F0600000000000000" pitchFamily="50" charset="-128"/>
                <a:ea typeface="HG丸ｺﾞｼｯｸM-PRO" panose="020F0600000000000000" pitchFamily="50" charset="-128"/>
              </a:rPr>
              <a:t>対象者像につ</a:t>
            </a:r>
            <a:r>
              <a:rPr lang="ja-JP" altLang="en-US" sz="1800" b="1" dirty="0">
                <a:latin typeface="HG丸ｺﾞｼｯｸM-PRO" panose="020F0600000000000000" pitchFamily="50" charset="-128"/>
                <a:ea typeface="HG丸ｺﾞｼｯｸM-PRO" panose="020F0600000000000000" pitchFamily="50" charset="-128"/>
              </a:rPr>
              <a:t>いて</a:t>
            </a:r>
          </a:p>
        </p:txBody>
      </p:sp>
      <p:sp>
        <p:nvSpPr>
          <p:cNvPr id="16" name="下矢印 15"/>
          <p:cNvSpPr/>
          <p:nvPr/>
        </p:nvSpPr>
        <p:spPr>
          <a:xfrm>
            <a:off x="3835329" y="4707919"/>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36757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275" y="1286865"/>
            <a:ext cx="8989454" cy="3843360"/>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a:latin typeface="ＭＳ ゴシック" panose="020B0609070205080204" pitchFamily="49" charset="-128"/>
              <a:ea typeface="ＭＳ ゴシック" panose="020B0609070205080204" pitchFamily="49" charset="-128"/>
            </a:endParaRPr>
          </a:p>
          <a:p>
            <a:r>
              <a:rPr lang="ja-JP" altLang="en-US" sz="1125" dirty="0" smtClean="0">
                <a:latin typeface="ＭＳ ゴシック" panose="020B0609070205080204" pitchFamily="49" charset="-128"/>
                <a:ea typeface="ＭＳ ゴシック" panose="020B0609070205080204" pitchFamily="49" charset="-128"/>
              </a:rPr>
              <a:t>・</a:t>
            </a:r>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14</a:t>
            </a:r>
            <a:r>
              <a:rPr lang="ja-JP" altLang="en-US" sz="1125" dirty="0">
                <a:latin typeface="ＭＳ ゴシック" panose="020B0609070205080204" pitchFamily="49" charset="-128"/>
                <a:ea typeface="ＭＳ ゴシック" panose="020B0609070205080204" pitchFamily="49" charset="-128"/>
              </a:rPr>
              <a:t>　サービスが利用できなかった理由について</a:t>
            </a:r>
          </a:p>
          <a:p>
            <a:r>
              <a:rPr lang="ja-JP" altLang="en-US" sz="1125" dirty="0">
                <a:latin typeface="ＭＳ ゴシック" panose="020B0609070205080204" pitchFamily="49" charset="-128"/>
                <a:ea typeface="ＭＳ ゴシック" panose="020B0609070205080204" pitchFamily="49" charset="-128"/>
              </a:rPr>
              <a:t>「事業所の情報を得ることができなかった」（</a:t>
            </a:r>
            <a:r>
              <a:rPr lang="en-US" altLang="ja-JP" sz="1125" dirty="0">
                <a:latin typeface="ＭＳ ゴシック" panose="020B0609070205080204" pitchFamily="49" charset="-128"/>
                <a:ea typeface="ＭＳ ゴシック" panose="020B0609070205080204" pitchFamily="49" charset="-128"/>
              </a:rPr>
              <a:t>6.0</a:t>
            </a:r>
            <a:r>
              <a:rPr lang="ja-JP" altLang="en-US" sz="1125" dirty="0">
                <a:latin typeface="ＭＳ ゴシック" panose="020B0609070205080204" pitchFamily="49" charset="-128"/>
                <a:ea typeface="ＭＳ ゴシック" panose="020B0609070205080204" pitchFamily="49" charset="-128"/>
              </a:rPr>
              <a:t>％）</a:t>
            </a:r>
          </a:p>
          <a:p>
            <a:r>
              <a:rPr lang="ja-JP" altLang="en-US" sz="1125" dirty="0">
                <a:latin typeface="ＭＳ ゴシック" panose="020B0609070205080204" pitchFamily="49" charset="-128"/>
                <a:ea typeface="ＭＳ ゴシック" panose="020B0609070205080204" pitchFamily="49" charset="-128"/>
              </a:rPr>
              <a:t>「利用するための手続きや利用方法が分からなかった」（</a:t>
            </a:r>
            <a:r>
              <a:rPr lang="en-US" altLang="ja-JP" sz="1125" dirty="0">
                <a:latin typeface="ＭＳ ゴシック" panose="020B0609070205080204" pitchFamily="49" charset="-128"/>
                <a:ea typeface="ＭＳ ゴシック" panose="020B0609070205080204" pitchFamily="49" charset="-128"/>
              </a:rPr>
              <a:t>3.0</a:t>
            </a:r>
            <a:r>
              <a:rPr lang="ja-JP" altLang="en-US" sz="1125" dirty="0">
                <a:latin typeface="ＭＳ ゴシック" panose="020B0609070205080204" pitchFamily="49" charset="-128"/>
                <a:ea typeface="ＭＳ ゴシック" panose="020B0609070205080204" pitchFamily="49" charset="-128"/>
              </a:rPr>
              <a:t>％）</a:t>
            </a:r>
          </a:p>
          <a:p>
            <a:endParaRPr lang="ja-JP" altLang="en-US" sz="1125"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18</a:t>
            </a:r>
            <a:r>
              <a:rPr lang="ja-JP" altLang="en-US" sz="1125" dirty="0">
                <a:latin typeface="ＭＳ ゴシック" panose="020B0609070205080204" pitchFamily="49" charset="-128"/>
                <a:ea typeface="ＭＳ ゴシック" panose="020B0609070205080204" pitchFamily="49" charset="-128"/>
              </a:rPr>
              <a:t>　現在、相談先（窓口）に関してご家族が困っていること</a:t>
            </a:r>
          </a:p>
          <a:p>
            <a:r>
              <a:rPr lang="ja-JP" altLang="en-US" sz="1125" dirty="0">
                <a:latin typeface="ＭＳ ゴシック" panose="020B0609070205080204" pitchFamily="49" charset="-128"/>
                <a:ea typeface="ＭＳ ゴシック" panose="020B0609070205080204" pitchFamily="49" charset="-128"/>
              </a:rPr>
              <a:t>「相談窓口が複数にまたがる」（</a:t>
            </a:r>
            <a:r>
              <a:rPr lang="en-US" altLang="ja-JP" sz="1125" dirty="0">
                <a:latin typeface="ＭＳ ゴシック" panose="020B0609070205080204" pitchFamily="49" charset="-128"/>
                <a:ea typeface="ＭＳ ゴシック" panose="020B0609070205080204" pitchFamily="49" charset="-128"/>
              </a:rPr>
              <a:t>14.5</a:t>
            </a:r>
            <a:r>
              <a:rPr lang="ja-JP" altLang="en-US" sz="1125" dirty="0">
                <a:latin typeface="ＭＳ ゴシック" panose="020B0609070205080204" pitchFamily="49" charset="-128"/>
                <a:ea typeface="ＭＳ ゴシック" panose="020B0609070205080204" pitchFamily="49" charset="-128"/>
              </a:rPr>
              <a:t>％）</a:t>
            </a:r>
          </a:p>
          <a:p>
            <a:r>
              <a:rPr lang="ja-JP" altLang="en-US" sz="1125" dirty="0">
                <a:latin typeface="ＭＳ ゴシック" panose="020B0609070205080204" pitchFamily="49" charset="-128"/>
                <a:ea typeface="ＭＳ ゴシック" panose="020B0609070205080204" pitchFamily="49" charset="-128"/>
              </a:rPr>
              <a:t>「どこに相談して良いかわからない」（</a:t>
            </a:r>
            <a:r>
              <a:rPr lang="en-US" altLang="ja-JP" sz="1125" dirty="0">
                <a:latin typeface="ＭＳ ゴシック" panose="020B0609070205080204" pitchFamily="49" charset="-128"/>
                <a:ea typeface="ＭＳ ゴシック" panose="020B0609070205080204" pitchFamily="49" charset="-128"/>
              </a:rPr>
              <a:t>14.0</a:t>
            </a:r>
            <a:r>
              <a:rPr lang="ja-JP" altLang="en-US" sz="1125" dirty="0">
                <a:latin typeface="ＭＳ ゴシック" panose="020B0609070205080204" pitchFamily="49" charset="-128"/>
                <a:ea typeface="ＭＳ ゴシック" panose="020B0609070205080204" pitchFamily="49" charset="-128"/>
              </a:rPr>
              <a:t>％）</a:t>
            </a:r>
          </a:p>
          <a:p>
            <a:r>
              <a:rPr lang="ja-JP" altLang="en-US" sz="1125" dirty="0">
                <a:latin typeface="ＭＳ ゴシック" panose="020B0609070205080204" pitchFamily="49" charset="-128"/>
                <a:ea typeface="ＭＳ ゴシック" panose="020B0609070205080204" pitchFamily="49" charset="-128"/>
              </a:rPr>
              <a:t>「具体的な相談窓口を教えてほしい」（</a:t>
            </a:r>
            <a:r>
              <a:rPr lang="en-US" altLang="ja-JP" sz="1125" dirty="0">
                <a:latin typeface="ＭＳ ゴシック" panose="020B0609070205080204" pitchFamily="49" charset="-128"/>
                <a:ea typeface="ＭＳ ゴシック" panose="020B0609070205080204" pitchFamily="49" charset="-128"/>
              </a:rPr>
              <a:t>14.0</a:t>
            </a:r>
            <a:r>
              <a:rPr lang="ja-JP" altLang="en-US" sz="1125" dirty="0">
                <a:latin typeface="ＭＳ ゴシック" panose="020B0609070205080204" pitchFamily="49" charset="-128"/>
                <a:ea typeface="ＭＳ ゴシック" panose="020B0609070205080204" pitchFamily="49" charset="-128"/>
              </a:rPr>
              <a:t>％）</a:t>
            </a:r>
          </a:p>
          <a:p>
            <a:endParaRPr lang="ja-JP" altLang="en-US" sz="1125"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21</a:t>
            </a:r>
            <a:r>
              <a:rPr lang="ja-JP" altLang="en-US" sz="1125" dirty="0">
                <a:latin typeface="ＭＳ ゴシック" panose="020B0609070205080204" pitchFamily="49" charset="-128"/>
                <a:ea typeface="ＭＳ ゴシック" panose="020B0609070205080204" pitchFamily="49" charset="-128"/>
              </a:rPr>
              <a:t>　市町村などの行政窓口と何度もやりとりすることとなった主な理由（自由記載）</a:t>
            </a:r>
          </a:p>
          <a:p>
            <a:r>
              <a:rPr lang="ja-JP" altLang="en-US" sz="1125" dirty="0">
                <a:latin typeface="ＭＳ ゴシック" panose="020B0609070205080204" pitchFamily="49" charset="-128"/>
                <a:ea typeface="ＭＳ ゴシック" panose="020B0609070205080204" pitchFamily="49" charset="-128"/>
              </a:rPr>
              <a:t>「窓口がそれぞれ異なっているため、どこに相談していいか分からない」</a:t>
            </a:r>
          </a:p>
          <a:p>
            <a:r>
              <a:rPr lang="ja-JP" altLang="en-US" sz="1125" dirty="0">
                <a:latin typeface="ＭＳ ゴシック" panose="020B0609070205080204" pitchFamily="49" charset="-128"/>
                <a:ea typeface="ＭＳ ゴシック" panose="020B0609070205080204" pitchFamily="49" charset="-128"/>
              </a:rPr>
              <a:t>「相談しても違う窓口を紹介され、たらい回しにあう。相談窓口が複数あり、必要書類をそろえるのに何度も足を運ぶ必要がある。」</a:t>
            </a:r>
          </a:p>
          <a:p>
            <a:endParaRPr lang="ja-JP" altLang="en-US" sz="1125"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26</a:t>
            </a:r>
            <a:r>
              <a:rPr lang="ja-JP" altLang="en-US" sz="1125" dirty="0">
                <a:latin typeface="ＭＳ ゴシック" panose="020B0609070205080204" pitchFamily="49" charset="-128"/>
                <a:ea typeface="ＭＳ ゴシック" panose="020B0609070205080204" pitchFamily="49" charset="-128"/>
              </a:rPr>
              <a:t>　行政、医療機関、事業所等に求めること（自由記載）</a:t>
            </a:r>
          </a:p>
          <a:p>
            <a:r>
              <a:rPr lang="ja-JP" altLang="en-US" sz="1125" dirty="0">
                <a:latin typeface="ＭＳ ゴシック" panose="020B0609070205080204" pitchFamily="49" charset="-128"/>
                <a:ea typeface="ＭＳ ゴシック" panose="020B0609070205080204" pitchFamily="49" charset="-128"/>
              </a:rPr>
              <a:t>「行政、医療機関、事業所ばらばらで、困りごとを相談できる先がない。医療的ケア児に関する相談できる窓口を作って欲しい」</a:t>
            </a:r>
          </a:p>
          <a:p>
            <a:r>
              <a:rPr lang="ja-JP" altLang="en-US" sz="1125" dirty="0">
                <a:latin typeface="ＭＳ ゴシック" panose="020B0609070205080204" pitchFamily="49" charset="-128"/>
                <a:ea typeface="ＭＳ ゴシック" panose="020B0609070205080204" pitchFamily="49" charset="-128"/>
              </a:rPr>
              <a:t>「たらい回しにせず、適切な相談窓口へ繋いでほしい。窓口でのやり取りを、担当者が変わる度に何度も同じ話をするのは苦痛」</a:t>
            </a:r>
          </a:p>
          <a:p>
            <a:endParaRPr lang="ja-JP" altLang="en-US" sz="1125" dirty="0">
              <a:latin typeface="ＭＳ ゴシック" panose="020B0609070205080204" pitchFamily="49" charset="-128"/>
              <a:ea typeface="ＭＳ ゴシック" panose="020B0609070205080204" pitchFamily="49" charset="-128"/>
            </a:endParaRPr>
          </a:p>
          <a:p>
            <a:r>
              <a:rPr lang="ja-JP" altLang="en-US" sz="1500" b="1" dirty="0" smtClean="0">
                <a:latin typeface="ＭＳ ゴシック" panose="020B0609070205080204" pitchFamily="49" charset="-128"/>
                <a:ea typeface="ＭＳ ゴシック" panose="020B0609070205080204" pitchFamily="49" charset="-128"/>
              </a:rPr>
              <a:t>＜事業所</a:t>
            </a:r>
            <a:r>
              <a:rPr lang="ja-JP" altLang="en-US" sz="1500" b="1" dirty="0">
                <a:latin typeface="ＭＳ ゴシック" panose="020B0609070205080204" pitchFamily="49" charset="-128"/>
                <a:ea typeface="ＭＳ ゴシック" panose="020B0609070205080204" pitchFamily="49" charset="-128"/>
              </a:rPr>
              <a:t>等ヒアリング</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　進学時や、子どもから大人への移行期に際してのサービス提供に関して、「どこに相談していいか分からない」「具体的な窓口を教えてほしい」「相談してもサービスに繋がらないことが多い」等、家族より相談窓口に関する相談あり。</a:t>
            </a:r>
          </a:p>
        </p:txBody>
      </p:sp>
      <p:sp>
        <p:nvSpPr>
          <p:cNvPr id="9" name="下矢印 8"/>
          <p:cNvSpPr/>
          <p:nvPr/>
        </p:nvSpPr>
        <p:spPr>
          <a:xfrm>
            <a:off x="3812469" y="5175722"/>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83487" y="5613105"/>
            <a:ext cx="8957483" cy="950728"/>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論点１</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どこ</a:t>
            </a:r>
            <a:r>
              <a:rPr lang="ja-JP" altLang="en-US" sz="1800" b="1" dirty="0">
                <a:latin typeface="ＭＳ ゴシック" panose="020B0609070205080204" pitchFamily="49" charset="-128"/>
                <a:ea typeface="ＭＳ ゴシック" panose="020B0609070205080204" pitchFamily="49" charset="-128"/>
              </a:rPr>
              <a:t>に相談すれば良いか</a:t>
            </a:r>
            <a:r>
              <a:rPr lang="ja-JP" altLang="en-US" sz="1800" b="1" dirty="0" smtClean="0">
                <a:latin typeface="ＭＳ ゴシック" panose="020B0609070205080204" pitchFamily="49" charset="-128"/>
                <a:ea typeface="ＭＳ ゴシック" panose="020B0609070205080204" pitchFamily="49" charset="-128"/>
              </a:rPr>
              <a:t>分からないといったニーズ、</a:t>
            </a:r>
            <a:r>
              <a:rPr lang="ja-JP" altLang="en-US" sz="1800" b="1" dirty="0">
                <a:latin typeface="ＭＳ ゴシック" panose="020B0609070205080204" pitchFamily="49" charset="-128"/>
                <a:ea typeface="ＭＳ ゴシック" panose="020B0609070205080204" pitchFamily="49" charset="-128"/>
              </a:rPr>
              <a:t>又は複数の機関に</a:t>
            </a:r>
            <a:r>
              <a:rPr lang="ja-JP" altLang="en-US" sz="1800" b="1" dirty="0" smtClean="0">
                <a:latin typeface="ＭＳ ゴシック" panose="020B0609070205080204" pitchFamily="49" charset="-128"/>
                <a:ea typeface="ＭＳ ゴシック" panose="020B0609070205080204" pitchFamily="49" charset="-128"/>
              </a:rPr>
              <a:t>またがって支援が必要な医療的</a:t>
            </a:r>
            <a:r>
              <a:rPr lang="ja-JP" altLang="en-US" sz="1800" b="1" dirty="0">
                <a:latin typeface="ＭＳ ゴシック" panose="020B0609070205080204" pitchFamily="49" charset="-128"/>
                <a:ea typeface="ＭＳ ゴシック" panose="020B0609070205080204" pitchFamily="49" charset="-128"/>
              </a:rPr>
              <a:t>ケア児等からの様々な相談について、まずしっかりと受け止めた上で、関係機関と連携して総合的に対応</a:t>
            </a:r>
            <a:r>
              <a:rPr lang="ja-JP" altLang="en-US" sz="1800" b="1" dirty="0" smtClean="0">
                <a:latin typeface="ＭＳ ゴシック" panose="020B0609070205080204" pitchFamily="49" charset="-128"/>
                <a:ea typeface="ＭＳ ゴシック" panose="020B0609070205080204" pitchFamily="49" charset="-128"/>
              </a:rPr>
              <a:t>する窓口として位置づけては</a:t>
            </a:r>
            <a:r>
              <a:rPr lang="ja-JP" altLang="en-US" sz="1800" b="1" dirty="0">
                <a:latin typeface="ＭＳ ゴシック" panose="020B0609070205080204" pitchFamily="49" charset="-128"/>
                <a:ea typeface="ＭＳ ゴシック" panose="020B0609070205080204" pitchFamily="49" charset="-128"/>
              </a:rPr>
              <a:t>どうか。</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768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論点①</a:t>
            </a:r>
            <a:endParaRPr lang="ja-JP" altLang="en-US" sz="2000" b="1" dirty="0">
              <a:latin typeface="ＭＳ ゴシック" panose="020B0609070205080204" pitchFamily="49" charset="-128"/>
              <a:ea typeface="ＭＳ ゴシック" panose="020B0609070205080204" pitchFamily="49" charset="-128"/>
            </a:endParaRPr>
          </a:p>
        </p:txBody>
      </p:sp>
      <p:sp>
        <p:nvSpPr>
          <p:cNvPr id="7" name="タイトル 7"/>
          <p:cNvSpPr txBox="1">
            <a:spLocks/>
          </p:cNvSpPr>
          <p:nvPr/>
        </p:nvSpPr>
        <p:spPr>
          <a:xfrm>
            <a:off x="88900" y="676144"/>
            <a:ext cx="8849038" cy="387830"/>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課題１</a:t>
            </a:r>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医療的ケアが必要な子どもとその家族からの相談窓口に関すること</a:t>
            </a:r>
          </a:p>
        </p:txBody>
      </p:sp>
    </p:spTree>
    <p:extLst>
      <p:ext uri="{BB962C8B-B14F-4D97-AF65-F5344CB8AC3E}">
        <p14:creationId xmlns:p14="http://schemas.microsoft.com/office/powerpoint/2010/main" val="3418784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1517" y="789646"/>
            <a:ext cx="9028090" cy="4789773"/>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・問</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　本人が日中に過ごす場所が「自宅」と回答した場合で、現在通っていない、または、通っていても不十分と考える理由</a:t>
            </a:r>
          </a:p>
          <a:p>
            <a:r>
              <a:rPr lang="ja-JP" altLang="en-US" sz="1100" dirty="0">
                <a:latin typeface="ＭＳ ゴシック" panose="020B0609070205080204" pitchFamily="49" charset="-128"/>
                <a:ea typeface="ＭＳ ゴシック" panose="020B0609070205080204" pitchFamily="49" charset="-128"/>
              </a:rPr>
              <a:t>「制度やサービスの内容を知らない」（</a:t>
            </a:r>
            <a:r>
              <a:rPr lang="en-US" altLang="ja-JP" sz="1100" dirty="0">
                <a:latin typeface="ＭＳ ゴシック" panose="020B0609070205080204" pitchFamily="49" charset="-128"/>
                <a:ea typeface="ＭＳ ゴシック" panose="020B0609070205080204" pitchFamily="49" charset="-128"/>
              </a:rPr>
              <a:t>18.6</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サービスを提供してくれる施設や事業所が近くにない」（</a:t>
            </a:r>
            <a:r>
              <a:rPr lang="en-US" altLang="ja-JP" sz="1100" dirty="0">
                <a:latin typeface="ＭＳ ゴシック" panose="020B0609070205080204" pitchFamily="49" charset="-128"/>
                <a:ea typeface="ＭＳ ゴシック" panose="020B0609070205080204" pitchFamily="49" charset="-128"/>
              </a:rPr>
              <a:t>16.5</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問</a:t>
            </a:r>
            <a:r>
              <a:rPr lang="en-US" altLang="ja-JP" sz="1100" dirty="0">
                <a:latin typeface="ＭＳ ゴシック" panose="020B0609070205080204" pitchFamily="49" charset="-128"/>
                <a:ea typeface="ＭＳ ゴシック" panose="020B0609070205080204" pitchFamily="49" charset="-128"/>
              </a:rPr>
              <a:t>15</a:t>
            </a:r>
            <a:r>
              <a:rPr lang="ja-JP" altLang="en-US" sz="1100" dirty="0">
                <a:latin typeface="ＭＳ ゴシック" panose="020B0609070205080204" pitchFamily="49" charset="-128"/>
                <a:ea typeface="ＭＳ ゴシック" panose="020B0609070205080204" pitchFamily="49" charset="-128"/>
              </a:rPr>
              <a:t>　医療的ケアを行うことになった時に困ったことや不安に感じたこと</a:t>
            </a:r>
          </a:p>
          <a:p>
            <a:r>
              <a:rPr lang="ja-JP" altLang="en-US" sz="1100" dirty="0">
                <a:latin typeface="ＭＳ ゴシック" panose="020B0609070205080204" pitchFamily="49" charset="-128"/>
                <a:ea typeface="ＭＳ ゴシック" panose="020B0609070205080204" pitchFamily="49" charset="-128"/>
              </a:rPr>
              <a:t>「介護者に何かあった時に代替手段がない」（</a:t>
            </a:r>
            <a:r>
              <a:rPr lang="en-US" altLang="ja-JP" sz="1100" dirty="0">
                <a:latin typeface="ＭＳ ゴシック" panose="020B0609070205080204" pitchFamily="49" charset="-128"/>
                <a:ea typeface="ＭＳ ゴシック" panose="020B0609070205080204" pitchFamily="49" charset="-128"/>
              </a:rPr>
              <a:t>55.4</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子どもの急変時の対応」（</a:t>
            </a:r>
            <a:r>
              <a:rPr lang="en-US" altLang="ja-JP" sz="1100" dirty="0">
                <a:latin typeface="ＭＳ ゴシック" panose="020B0609070205080204" pitchFamily="49" charset="-128"/>
                <a:ea typeface="ＭＳ ゴシック" panose="020B0609070205080204" pitchFamily="49" charset="-128"/>
              </a:rPr>
              <a:t>53.5</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問</a:t>
            </a:r>
            <a:r>
              <a:rPr lang="en-US" altLang="ja-JP" sz="1100" dirty="0">
                <a:latin typeface="ＭＳ ゴシック" panose="020B0609070205080204" pitchFamily="49" charset="-128"/>
                <a:ea typeface="ＭＳ ゴシック" panose="020B0609070205080204" pitchFamily="49" charset="-128"/>
              </a:rPr>
              <a:t>18</a:t>
            </a:r>
            <a:r>
              <a:rPr lang="ja-JP" altLang="en-US" sz="1100" dirty="0">
                <a:latin typeface="ＭＳ ゴシック" panose="020B0609070205080204" pitchFamily="49" charset="-128"/>
                <a:ea typeface="ＭＳ ゴシック" panose="020B0609070205080204" pitchFamily="49" charset="-128"/>
              </a:rPr>
              <a:t>　現在、相談先（窓口）に関してご家族が困っていること</a:t>
            </a:r>
          </a:p>
          <a:p>
            <a:r>
              <a:rPr lang="ja-JP" altLang="en-US" sz="1100" dirty="0">
                <a:latin typeface="ＭＳ ゴシック" panose="020B0609070205080204" pitchFamily="49" charset="-128"/>
                <a:ea typeface="ＭＳ ゴシック" panose="020B0609070205080204" pitchFamily="49" charset="-128"/>
              </a:rPr>
              <a:t>「困りごとに対する必要な情報や最新の情報を提供してほしい」（</a:t>
            </a:r>
            <a:r>
              <a:rPr lang="en-US" altLang="ja-JP" sz="1100" dirty="0">
                <a:latin typeface="ＭＳ ゴシック" panose="020B0609070205080204" pitchFamily="49" charset="-128"/>
                <a:ea typeface="ＭＳ ゴシック" panose="020B0609070205080204" pitchFamily="49" charset="-128"/>
              </a:rPr>
              <a:t>27.5</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相談先は分かるが必要な情報が得られない」（</a:t>
            </a:r>
            <a:r>
              <a:rPr lang="en-US" altLang="ja-JP" sz="1100" dirty="0">
                <a:latin typeface="ＭＳ ゴシック" panose="020B0609070205080204" pitchFamily="49" charset="-128"/>
                <a:ea typeface="ＭＳ ゴシック" panose="020B0609070205080204" pitchFamily="49" charset="-128"/>
              </a:rPr>
              <a:t>12.9%</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問</a:t>
            </a:r>
            <a:r>
              <a:rPr lang="en-US" altLang="ja-JP" sz="1100" dirty="0">
                <a:latin typeface="ＭＳ ゴシック" panose="020B0609070205080204" pitchFamily="49" charset="-128"/>
                <a:ea typeface="ＭＳ ゴシック" panose="020B0609070205080204" pitchFamily="49" charset="-128"/>
              </a:rPr>
              <a:t>19</a:t>
            </a:r>
            <a:r>
              <a:rPr lang="ja-JP" altLang="en-US" sz="1100" dirty="0">
                <a:latin typeface="ＭＳ ゴシック" panose="020B0609070205080204" pitchFamily="49" charset="-128"/>
                <a:ea typeface="ＭＳ ゴシック" panose="020B0609070205080204" pitchFamily="49" charset="-128"/>
              </a:rPr>
              <a:t>　ご家族が提供してほしい情報等について</a:t>
            </a:r>
          </a:p>
          <a:p>
            <a:r>
              <a:rPr lang="ja-JP" altLang="en-US" sz="1100" dirty="0">
                <a:latin typeface="ＭＳ ゴシック" panose="020B0609070205080204" pitchFamily="49" charset="-128"/>
                <a:ea typeface="ＭＳ ゴシック" panose="020B0609070205080204" pitchFamily="49" charset="-128"/>
              </a:rPr>
              <a:t>「医療的ケアに対応可能な事業所の情報」（</a:t>
            </a:r>
            <a:r>
              <a:rPr lang="en-US" altLang="ja-JP" sz="1100" dirty="0">
                <a:latin typeface="ＭＳ ゴシック" panose="020B0609070205080204" pitchFamily="49" charset="-128"/>
                <a:ea typeface="ＭＳ ゴシック" panose="020B0609070205080204" pitchFamily="49" charset="-128"/>
              </a:rPr>
              <a:t>53.1</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医療的ケア児に対応可能な保育所や学校等の情報」（</a:t>
            </a:r>
            <a:r>
              <a:rPr lang="en-US" altLang="ja-JP" sz="1100" dirty="0">
                <a:latin typeface="ＭＳ ゴシック" panose="020B0609070205080204" pitchFamily="49" charset="-128"/>
                <a:ea typeface="ＭＳ ゴシック" panose="020B0609070205080204" pitchFamily="49" charset="-128"/>
              </a:rPr>
              <a:t>42.7</a:t>
            </a:r>
            <a:r>
              <a:rPr lang="ja-JP" altLang="en-US" sz="1100" dirty="0">
                <a:latin typeface="ＭＳ ゴシック" panose="020B0609070205080204" pitchFamily="49" charset="-128"/>
                <a:ea typeface="ＭＳ ゴシック" panose="020B0609070205080204" pitchFamily="49" charset="-128"/>
              </a:rPr>
              <a:t>％）</a:t>
            </a:r>
          </a:p>
          <a:p>
            <a:r>
              <a:rPr lang="ja-JP" altLang="en-US" sz="1100" dirty="0">
                <a:latin typeface="ＭＳ ゴシック" panose="020B0609070205080204" pitchFamily="49" charset="-128"/>
                <a:ea typeface="ＭＳ ゴシック" panose="020B0609070205080204" pitchFamily="49" charset="-128"/>
              </a:rPr>
              <a:t>「医療的ケア児やその家族が利用できるインフォーマル資源の情報」（</a:t>
            </a:r>
            <a:r>
              <a:rPr lang="en-US" altLang="ja-JP" sz="1100" dirty="0">
                <a:latin typeface="ＭＳ ゴシック" panose="020B0609070205080204" pitchFamily="49" charset="-128"/>
                <a:ea typeface="ＭＳ ゴシック" panose="020B0609070205080204" pitchFamily="49" charset="-128"/>
              </a:rPr>
              <a:t>38.1</a:t>
            </a:r>
            <a:r>
              <a:rPr lang="ja-JP" altLang="en-US"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・問</a:t>
            </a:r>
            <a:r>
              <a:rPr lang="ja-JP" altLang="en-US" sz="1100" dirty="0">
                <a:latin typeface="ＭＳ ゴシック" panose="020B0609070205080204" pitchFamily="49" charset="-128"/>
                <a:ea typeface="ＭＳ ゴシック" panose="020B0609070205080204" pitchFamily="49" charset="-128"/>
              </a:rPr>
              <a:t>２５　困っていることや不安なこと（自由記載）</a:t>
            </a:r>
          </a:p>
          <a:p>
            <a:r>
              <a:rPr lang="ja-JP" altLang="en-US" sz="1100" dirty="0">
                <a:latin typeface="ＭＳ ゴシック" panose="020B0609070205080204" pitchFamily="49" charset="-128"/>
                <a:ea typeface="ＭＳ ゴシック" panose="020B0609070205080204" pitchFamily="49" charset="-128"/>
              </a:rPr>
              <a:t>「動ける医ケア児の居場所は全介助のお子さんよりももっと少ないのが現状。</a:t>
            </a:r>
            <a:r>
              <a:rPr lang="ja-JP" altLang="en-US" sz="1100" dirty="0" err="1">
                <a:latin typeface="ＭＳ ゴシック" panose="020B0609070205080204" pitchFamily="49" charset="-128"/>
                <a:ea typeface="ＭＳ ゴシック" panose="020B0609070205080204" pitchFamily="49" charset="-128"/>
              </a:rPr>
              <a:t>障がい</a:t>
            </a:r>
            <a:r>
              <a:rPr lang="ja-JP" altLang="en-US" sz="1100" dirty="0">
                <a:latin typeface="ＭＳ ゴシック" panose="020B0609070205080204" pitchFamily="49" charset="-128"/>
                <a:ea typeface="ＭＳ ゴシック" panose="020B0609070205080204" pitchFamily="49" charset="-128"/>
              </a:rPr>
              <a:t>児ではないのでレスパイトやデイが使えない」</a:t>
            </a:r>
          </a:p>
          <a:p>
            <a:r>
              <a:rPr lang="ja-JP" altLang="en-US" sz="1100" dirty="0">
                <a:latin typeface="ＭＳ ゴシック" panose="020B0609070205080204" pitchFamily="49" charset="-128"/>
                <a:ea typeface="ＭＳ ゴシック" panose="020B0609070205080204" pitchFamily="49" charset="-128"/>
              </a:rPr>
              <a:t>「夜中もたん吸引を２時間おきにする必要があり、介護者</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母）が寝不足で在宅介護の限界を感じている。レスパイトの受け入れ先を拡充してほしい</a:t>
            </a:r>
            <a:r>
              <a:rPr lang="ja-JP" altLang="en-US" sz="1100" dirty="0" smtClean="0">
                <a:latin typeface="ＭＳ ゴシック" panose="020B0609070205080204" pitchFamily="49" charset="-128"/>
                <a:ea typeface="ＭＳ ゴシック" panose="020B0609070205080204" pitchFamily="49" charset="-128"/>
              </a:rPr>
              <a:t>」</a:t>
            </a:r>
            <a:endParaRPr lang="ja-JP" altLang="en-US" sz="1100" dirty="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問</a:t>
            </a:r>
            <a:r>
              <a:rPr lang="en-US" altLang="ja-JP" sz="1100" dirty="0">
                <a:latin typeface="ＭＳ ゴシック" panose="020B0609070205080204" pitchFamily="49" charset="-128"/>
                <a:ea typeface="ＭＳ ゴシック" panose="020B0609070205080204" pitchFamily="49" charset="-128"/>
              </a:rPr>
              <a:t>26</a:t>
            </a:r>
            <a:r>
              <a:rPr lang="ja-JP" altLang="en-US" sz="1100" dirty="0">
                <a:latin typeface="ＭＳ ゴシック" panose="020B0609070205080204" pitchFamily="49" charset="-128"/>
                <a:ea typeface="ＭＳ ゴシック" panose="020B0609070205080204" pitchFamily="49" charset="-128"/>
              </a:rPr>
              <a:t>　行政、医療機関、事業所等に求めること（自由記載）</a:t>
            </a:r>
          </a:p>
          <a:p>
            <a:r>
              <a:rPr lang="ja-JP" altLang="en-US" sz="1100" dirty="0">
                <a:latin typeface="ＭＳ ゴシック" panose="020B0609070205080204" pitchFamily="49" charset="-128"/>
                <a:ea typeface="ＭＳ ゴシック" panose="020B0609070205080204" pitchFamily="49" charset="-128"/>
              </a:rPr>
              <a:t>「医療的ケア児を受け入れてくれる園の一覧を作って、公表してほしい」</a:t>
            </a:r>
          </a:p>
          <a:p>
            <a:r>
              <a:rPr lang="ja-JP" altLang="en-US" sz="1100" dirty="0">
                <a:latin typeface="ＭＳ ゴシック" panose="020B0609070205080204" pitchFamily="49" charset="-128"/>
                <a:ea typeface="ＭＳ ゴシック" panose="020B0609070205080204" pitchFamily="49" charset="-128"/>
              </a:rPr>
              <a:t>「保育園、幼稚園、小学校などに通う場合、それぞれの学校の特性（どれくらいのケアが可能かなど）が知りたいです」</a:t>
            </a:r>
          </a:p>
          <a:p>
            <a:r>
              <a:rPr lang="ja-JP" altLang="en-US" sz="1100" dirty="0">
                <a:latin typeface="ＭＳ ゴシック" panose="020B0609070205080204" pitchFamily="49" charset="-128"/>
                <a:ea typeface="ＭＳ ゴシック" panose="020B0609070205080204" pitchFamily="49" charset="-128"/>
              </a:rPr>
              <a:t>「保育園に看護師が常駐しているかどうか、医療的ケアが必要でも受け入れ可能かどうかを直接保育園に確認しなければいけないが、市役所が窓口となって一括で確認できるようにしてほしい</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レスパイトのできる病院、事業所を増やしてほしい</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a:latin typeface="ＭＳ ゴシック" panose="020B0609070205080204" pitchFamily="49" charset="-128"/>
              <a:ea typeface="ＭＳ ゴシック" panose="020B0609070205080204" pitchFamily="49" charset="-128"/>
            </a:endParaRPr>
          </a:p>
          <a:p>
            <a:endParaRPr lang="ja-JP" altLang="en-US" sz="1125" dirty="0">
              <a:latin typeface="ＭＳ ゴシック" panose="020B0609070205080204" pitchFamily="49" charset="-128"/>
              <a:ea typeface="ＭＳ ゴシック" panose="020B0609070205080204" pitchFamily="49" charset="-128"/>
            </a:endParaRPr>
          </a:p>
          <a:p>
            <a:r>
              <a:rPr lang="ja-JP" altLang="en-US" sz="1500" b="1" dirty="0" smtClean="0">
                <a:latin typeface="ＭＳ ゴシック" panose="020B0609070205080204" pitchFamily="49" charset="-128"/>
                <a:ea typeface="ＭＳ ゴシック" panose="020B0609070205080204" pitchFamily="49" charset="-128"/>
              </a:rPr>
              <a:t>＜事業所</a:t>
            </a:r>
            <a:r>
              <a:rPr lang="ja-JP" altLang="en-US" sz="1500" b="1" dirty="0">
                <a:latin typeface="ＭＳ ゴシック" panose="020B0609070205080204" pitchFamily="49" charset="-128"/>
                <a:ea typeface="ＭＳ ゴシック" panose="020B0609070205080204" pitchFamily="49" charset="-128"/>
              </a:rPr>
              <a:t>等ヒアリング</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医療的ケア児支援における課題として「受けることができるサービスの情報が分からない」「医療的ケア児を受入れ可能な保育所、幼稚園が少なく、介護者が個々に探すしかない」「情報がない」</a:t>
            </a:r>
            <a:endParaRPr lang="en-US" altLang="ja-JP" sz="1100" dirty="0">
              <a:latin typeface="ＭＳ ゴシック" panose="020B0609070205080204" pitchFamily="49" charset="-128"/>
              <a:ea typeface="ＭＳ ゴシック" panose="020B0609070205080204" pitchFamily="49" charset="-128"/>
            </a:endParaRPr>
          </a:p>
        </p:txBody>
      </p:sp>
      <p:sp>
        <p:nvSpPr>
          <p:cNvPr id="10" name="タイトル 1"/>
          <p:cNvSpPr txBox="1">
            <a:spLocks/>
          </p:cNvSpPr>
          <p:nvPr/>
        </p:nvSpPr>
        <p:spPr>
          <a:xfrm>
            <a:off x="101583" y="5714360"/>
            <a:ext cx="8926508" cy="1117882"/>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論点２</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医療的</a:t>
            </a:r>
            <a:r>
              <a:rPr lang="ja-JP" altLang="en-US" sz="1800" b="1" dirty="0">
                <a:latin typeface="ＭＳ ゴシック" panose="020B0609070205080204" pitchFamily="49" charset="-128"/>
                <a:ea typeface="ＭＳ ゴシック" panose="020B0609070205080204" pitchFamily="49" charset="-128"/>
              </a:rPr>
              <a:t>ケア児等からの相談内容に応じて、地域において活用可能な社会</a:t>
            </a:r>
            <a:r>
              <a:rPr lang="ja-JP" altLang="en-US" sz="1800" b="1" dirty="0" smtClean="0">
                <a:latin typeface="ＭＳ ゴシック" panose="020B0609070205080204" pitchFamily="49" charset="-128"/>
                <a:ea typeface="ＭＳ ゴシック" panose="020B0609070205080204" pitchFamily="49" charset="-128"/>
              </a:rPr>
              <a:t>資源（施策</a:t>
            </a:r>
            <a:r>
              <a:rPr lang="ja-JP" altLang="en-US" sz="1800" b="1" dirty="0">
                <a:latin typeface="ＭＳ ゴシック" panose="020B0609070205080204" pitchFamily="49" charset="-128"/>
                <a:ea typeface="ＭＳ ゴシック" panose="020B0609070205080204" pitchFamily="49" charset="-128"/>
              </a:rPr>
              <a:t>、制度、サービス</a:t>
            </a:r>
            <a:r>
              <a:rPr lang="ja-JP" altLang="en-US" sz="1800" b="1" dirty="0" smtClean="0">
                <a:latin typeface="ＭＳ ゴシック" panose="020B0609070205080204" pitchFamily="49" charset="-128"/>
                <a:ea typeface="ＭＳ ゴシック" panose="020B0609070205080204" pitchFamily="49" charset="-128"/>
              </a:rPr>
              <a:t>等）の</a:t>
            </a:r>
            <a:r>
              <a:rPr lang="ja-JP" altLang="en-US" sz="1800" b="1" dirty="0">
                <a:latin typeface="ＭＳ ゴシック" panose="020B0609070205080204" pitchFamily="49" charset="-128"/>
                <a:ea typeface="ＭＳ ゴシック" panose="020B0609070205080204" pitchFamily="49" charset="-128"/>
              </a:rPr>
              <a:t>情報を提供しつつ、適切な関係機関を紹介するほか、複数の機関との調整を要するような相談内容については、関係機関等への連絡・調整を行い、切れ目のない</a:t>
            </a:r>
            <a:r>
              <a:rPr lang="ja-JP" altLang="en-US" sz="1800" b="1" dirty="0" smtClean="0">
                <a:latin typeface="ＭＳ ゴシック" panose="020B0609070205080204" pitchFamily="49" charset="-128"/>
                <a:ea typeface="ＭＳ ゴシック" panose="020B0609070205080204" pitchFamily="49" charset="-128"/>
              </a:rPr>
              <a:t>相談援助</a:t>
            </a:r>
            <a:r>
              <a:rPr lang="ja-JP" altLang="en-US" sz="1800" b="1" dirty="0">
                <a:latin typeface="ＭＳ ゴシック" panose="020B0609070205080204" pitchFamily="49" charset="-128"/>
                <a:ea typeface="ＭＳ ゴシック" panose="020B0609070205080204" pitchFamily="49" charset="-128"/>
              </a:rPr>
              <a:t>に努めることとしてはどうか。</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447198" y="-10574"/>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論点②</a:t>
            </a:r>
            <a:endParaRPr lang="ja-JP" altLang="en-US" sz="2000" b="1"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814353" y="5434992"/>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7"/>
          <p:cNvSpPr txBox="1">
            <a:spLocks/>
          </p:cNvSpPr>
          <p:nvPr/>
        </p:nvSpPr>
        <p:spPr>
          <a:xfrm>
            <a:off x="51517" y="352171"/>
            <a:ext cx="9028089" cy="387830"/>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altLang="ja-JP" sz="1750" b="1" dirty="0">
                <a:latin typeface="HG丸ｺﾞｼｯｸM-PRO" panose="020F0600000000000000" pitchFamily="50" charset="-128"/>
                <a:ea typeface="HG丸ｺﾞｼｯｸM-PRO" panose="020F0600000000000000" pitchFamily="50" charset="-128"/>
              </a:rPr>
              <a:t>【</a:t>
            </a:r>
            <a:r>
              <a:rPr lang="ja-JP" altLang="en-US" sz="1750" b="1" dirty="0">
                <a:latin typeface="HG丸ｺﾞｼｯｸM-PRO" panose="020F0600000000000000" pitchFamily="50" charset="-128"/>
                <a:ea typeface="HG丸ｺﾞｼｯｸM-PRO" panose="020F0600000000000000" pitchFamily="50" charset="-128"/>
              </a:rPr>
              <a:t>課題２</a:t>
            </a:r>
            <a:r>
              <a:rPr lang="en-US" altLang="ja-JP" sz="1750" b="1" dirty="0">
                <a:latin typeface="HG丸ｺﾞｼｯｸM-PRO" panose="020F0600000000000000" pitchFamily="50" charset="-128"/>
                <a:ea typeface="HG丸ｺﾞｼｯｸM-PRO" panose="020F0600000000000000" pitchFamily="50" charset="-128"/>
              </a:rPr>
              <a:t>】</a:t>
            </a:r>
            <a:r>
              <a:rPr lang="ja-JP" altLang="en-US" sz="1750" b="1" dirty="0">
                <a:latin typeface="HG丸ｺﾞｼｯｸM-PRO" panose="020F0600000000000000" pitchFamily="50" charset="-128"/>
                <a:ea typeface="HG丸ｺﾞｼｯｸM-PRO" panose="020F0600000000000000" pitchFamily="50" charset="-128"/>
              </a:rPr>
              <a:t>医療的ケアが必要な子どもとその家族</a:t>
            </a:r>
            <a:r>
              <a:rPr lang="ja-JP" altLang="en-US" sz="1750" b="1" dirty="0" smtClean="0">
                <a:latin typeface="HG丸ｺﾞｼｯｸM-PRO" panose="020F0600000000000000" pitchFamily="50" charset="-128"/>
                <a:ea typeface="HG丸ｺﾞｼｯｸM-PRO" panose="020F0600000000000000" pitchFamily="50" charset="-128"/>
              </a:rPr>
              <a:t>への</a:t>
            </a:r>
            <a:r>
              <a:rPr lang="ja-JP" altLang="en-US" sz="1750" b="1" dirty="0" smtClean="0">
                <a:solidFill>
                  <a:schemeClr val="tx1"/>
                </a:solidFill>
                <a:latin typeface="HG丸ｺﾞｼｯｸM-PRO" panose="020F0600000000000000" pitchFamily="50" charset="-128"/>
                <a:ea typeface="HG丸ｺﾞｼｯｸM-PRO" panose="020F0600000000000000" pitchFamily="50" charset="-128"/>
              </a:rPr>
              <a:t>情報提供、相談援助</a:t>
            </a:r>
            <a:r>
              <a:rPr lang="ja-JP" altLang="en-US" sz="1750" b="1" dirty="0" smtClean="0">
                <a:latin typeface="HG丸ｺﾞｼｯｸM-PRO" panose="020F0600000000000000" pitchFamily="50" charset="-128"/>
                <a:ea typeface="HG丸ｺﾞｼｯｸM-PRO" panose="020F0600000000000000" pitchFamily="50" charset="-128"/>
              </a:rPr>
              <a:t>に</a:t>
            </a:r>
            <a:r>
              <a:rPr lang="ja-JP" altLang="en-US" sz="1750" b="1" dirty="0">
                <a:latin typeface="HG丸ｺﾞｼｯｸM-PRO" panose="020F0600000000000000" pitchFamily="50" charset="-128"/>
                <a:ea typeface="HG丸ｺﾞｼｯｸM-PRO" panose="020F0600000000000000" pitchFamily="50" charset="-128"/>
              </a:rPr>
              <a:t>関すること</a:t>
            </a:r>
          </a:p>
        </p:txBody>
      </p:sp>
    </p:spTree>
    <p:extLst>
      <p:ext uri="{BB962C8B-B14F-4D97-AF65-F5344CB8AC3E}">
        <p14:creationId xmlns:p14="http://schemas.microsoft.com/office/powerpoint/2010/main" val="1737249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4462" y="1018664"/>
            <a:ext cx="8939387" cy="4281941"/>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15</a:t>
            </a:r>
            <a:r>
              <a:rPr lang="ja-JP" altLang="en-US" sz="1200" dirty="0">
                <a:latin typeface="ＭＳ ゴシック" panose="020B0609070205080204" pitchFamily="49" charset="-128"/>
                <a:ea typeface="ＭＳ ゴシック" panose="020B0609070205080204" pitchFamily="49" charset="-128"/>
              </a:rPr>
              <a:t>　在宅で家族が医療的ケアを行うことになった時に困ったことや不安に感じたこと</a:t>
            </a:r>
          </a:p>
          <a:p>
            <a:r>
              <a:rPr lang="ja-JP" altLang="en-US" sz="1200" dirty="0">
                <a:latin typeface="ＭＳ ゴシック" panose="020B0609070205080204" pitchFamily="49" charset="-128"/>
                <a:ea typeface="ＭＳ ゴシック" panose="020B0609070205080204" pitchFamily="49" charset="-128"/>
              </a:rPr>
              <a:t>「介護者に何かあった時に代替手段がない」（</a:t>
            </a:r>
            <a:r>
              <a:rPr lang="en-US" altLang="ja-JP" sz="1200" dirty="0">
                <a:latin typeface="ＭＳ ゴシック" panose="020B0609070205080204" pitchFamily="49" charset="-128"/>
                <a:ea typeface="ＭＳ ゴシック" panose="020B0609070205080204" pitchFamily="49" charset="-128"/>
              </a:rPr>
              <a:t>55.4</a:t>
            </a:r>
            <a:r>
              <a:rPr lang="ja-JP" altLang="en-US" sz="1200" dirty="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きょうだいの子育てに時間が取れない」（</a:t>
            </a:r>
            <a:r>
              <a:rPr lang="en-US" altLang="ja-JP" sz="1200" dirty="0">
                <a:latin typeface="ＭＳ ゴシック" panose="020B0609070205080204" pitchFamily="49" charset="-128"/>
                <a:ea typeface="ＭＳ ゴシック" panose="020B0609070205080204" pitchFamily="49" charset="-128"/>
              </a:rPr>
              <a:t>34.6</a:t>
            </a:r>
            <a:r>
              <a:rPr lang="ja-JP" altLang="en-US" sz="1200" dirty="0">
                <a:latin typeface="ＭＳ ゴシック" panose="020B0609070205080204" pitchFamily="49" charset="-128"/>
                <a:ea typeface="ＭＳ ゴシック" panose="020B0609070205080204" pitchFamily="49" charset="-128"/>
              </a:rPr>
              <a:t>％）</a:t>
            </a: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18</a:t>
            </a:r>
            <a:r>
              <a:rPr lang="ja-JP" altLang="en-US" sz="1200" dirty="0">
                <a:latin typeface="ＭＳ ゴシック" panose="020B0609070205080204" pitchFamily="49" charset="-128"/>
                <a:ea typeface="ＭＳ ゴシック" panose="020B0609070205080204" pitchFamily="49" charset="-128"/>
              </a:rPr>
              <a:t>　現在、相談先（窓口）に関してご家族が困っていること</a:t>
            </a:r>
          </a:p>
          <a:p>
            <a:r>
              <a:rPr lang="ja-JP" altLang="en-US" sz="1200" dirty="0">
                <a:latin typeface="ＭＳ ゴシック" panose="020B0609070205080204" pitchFamily="49" charset="-128"/>
                <a:ea typeface="ＭＳ ゴシック" panose="020B0609070205080204" pitchFamily="49" charset="-128"/>
              </a:rPr>
              <a:t>「医療的ケア児の家族が交流できる場を作ってほしい」（</a:t>
            </a:r>
            <a:r>
              <a:rPr lang="en-US" altLang="ja-JP" sz="1200" dirty="0">
                <a:latin typeface="ＭＳ ゴシック" panose="020B0609070205080204" pitchFamily="49" charset="-128"/>
                <a:ea typeface="ＭＳ ゴシック" panose="020B0609070205080204" pitchFamily="49" charset="-128"/>
              </a:rPr>
              <a:t>23.1%</a:t>
            </a:r>
            <a:r>
              <a:rPr lang="ja-JP" altLang="en-US" sz="1200" dirty="0">
                <a:latin typeface="ＭＳ ゴシック" panose="020B0609070205080204" pitchFamily="49" charset="-128"/>
                <a:ea typeface="ＭＳ ゴシック" panose="020B0609070205080204" pitchFamily="49" charset="-128"/>
              </a:rPr>
              <a:t>）</a:t>
            </a: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　医療的ケアを行うことになった時に相談した人について</a:t>
            </a:r>
          </a:p>
          <a:p>
            <a:r>
              <a:rPr lang="ja-JP" altLang="en-US" sz="1200" dirty="0">
                <a:latin typeface="ＭＳ ゴシック" panose="020B0609070205080204" pitchFamily="49" charset="-128"/>
                <a:ea typeface="ＭＳ ゴシック" panose="020B0609070205080204" pitchFamily="49" charset="-128"/>
              </a:rPr>
              <a:t>「当事者の家族会等」（</a:t>
            </a:r>
            <a:r>
              <a:rPr lang="en-US" altLang="ja-JP" sz="1200" dirty="0">
                <a:latin typeface="ＭＳ ゴシック" panose="020B0609070205080204" pitchFamily="49" charset="-128"/>
                <a:ea typeface="ＭＳ ゴシック" panose="020B0609070205080204" pitchFamily="49" charset="-128"/>
              </a:rPr>
              <a:t>11.5</a:t>
            </a:r>
            <a:r>
              <a:rPr lang="ja-JP" altLang="en-US" sz="1200" dirty="0">
                <a:latin typeface="ＭＳ ゴシック" panose="020B0609070205080204" pitchFamily="49" charset="-128"/>
                <a:ea typeface="ＭＳ ゴシック" panose="020B0609070205080204" pitchFamily="49" charset="-128"/>
              </a:rPr>
              <a:t>％）</a:t>
            </a: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17</a:t>
            </a:r>
            <a:r>
              <a:rPr lang="ja-JP" altLang="en-US" sz="1200" dirty="0">
                <a:latin typeface="ＭＳ ゴシック" panose="020B0609070205080204" pitchFamily="49" charset="-128"/>
                <a:ea typeface="ＭＳ ゴシック" panose="020B0609070205080204" pitchFamily="49" charset="-128"/>
              </a:rPr>
              <a:t>　現在、医療的ケアに関して相談している人について</a:t>
            </a:r>
          </a:p>
          <a:p>
            <a:r>
              <a:rPr lang="ja-JP" altLang="en-US" sz="1200" dirty="0">
                <a:latin typeface="ＭＳ ゴシック" panose="020B0609070205080204" pitchFamily="49" charset="-128"/>
                <a:ea typeface="ＭＳ ゴシック" panose="020B0609070205080204" pitchFamily="49" charset="-128"/>
              </a:rPr>
              <a:t>「当事者の家族会等」（</a:t>
            </a:r>
            <a:r>
              <a:rPr lang="en-US" altLang="ja-JP" sz="1200" dirty="0">
                <a:latin typeface="ＭＳ ゴシック" panose="020B0609070205080204" pitchFamily="49" charset="-128"/>
                <a:ea typeface="ＭＳ ゴシック" panose="020B0609070205080204" pitchFamily="49" charset="-128"/>
              </a:rPr>
              <a:t>10.2</a:t>
            </a:r>
            <a:r>
              <a:rPr lang="ja-JP" altLang="en-US" sz="1200" dirty="0">
                <a:latin typeface="ＭＳ ゴシック" panose="020B0609070205080204" pitchFamily="49" charset="-128"/>
                <a:ea typeface="ＭＳ ゴシック" panose="020B0609070205080204" pitchFamily="49" charset="-128"/>
              </a:rPr>
              <a:t>％）　</a:t>
            </a: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19</a:t>
            </a:r>
            <a:r>
              <a:rPr lang="ja-JP" altLang="en-US" sz="1200" dirty="0">
                <a:latin typeface="ＭＳ ゴシック" panose="020B0609070205080204" pitchFamily="49" charset="-128"/>
                <a:ea typeface="ＭＳ ゴシック" panose="020B0609070205080204" pitchFamily="49" charset="-128"/>
              </a:rPr>
              <a:t>　ご家族が提供してほしい情報等について</a:t>
            </a:r>
          </a:p>
          <a:p>
            <a:r>
              <a:rPr lang="ja-JP" altLang="en-US" sz="1200" dirty="0">
                <a:latin typeface="ＭＳ ゴシック" panose="020B0609070205080204" pitchFamily="49" charset="-128"/>
                <a:ea typeface="ＭＳ ゴシック" panose="020B0609070205080204" pitchFamily="49" charset="-128"/>
              </a:rPr>
              <a:t>「医療的ケア児のきょうだいに対する支援の情報」（</a:t>
            </a:r>
            <a:r>
              <a:rPr lang="en-US" altLang="ja-JP" sz="1200" dirty="0">
                <a:latin typeface="ＭＳ ゴシック" panose="020B0609070205080204" pitchFamily="49" charset="-128"/>
                <a:ea typeface="ＭＳ ゴシック" panose="020B0609070205080204" pitchFamily="49" charset="-128"/>
              </a:rPr>
              <a:t>32.8</a:t>
            </a:r>
            <a:r>
              <a:rPr lang="ja-JP" altLang="en-US" sz="1200" dirty="0">
                <a:latin typeface="ＭＳ ゴシック" panose="020B0609070205080204" pitchFamily="49" charset="-128"/>
                <a:ea typeface="ＭＳ ゴシック" panose="020B0609070205080204" pitchFamily="49" charset="-128"/>
              </a:rPr>
              <a:t>％）</a:t>
            </a: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25</a:t>
            </a:r>
            <a:r>
              <a:rPr lang="ja-JP" altLang="en-US" sz="1200" dirty="0">
                <a:latin typeface="ＭＳ ゴシック" panose="020B0609070205080204" pitchFamily="49" charset="-128"/>
                <a:ea typeface="ＭＳ ゴシック" panose="020B0609070205080204" pitchFamily="49" charset="-128"/>
              </a:rPr>
              <a:t>　困っていることや不安なこと（自由記載）</a:t>
            </a:r>
          </a:p>
          <a:p>
            <a:r>
              <a:rPr lang="ja-JP" altLang="en-US" sz="1200" dirty="0">
                <a:latin typeface="ＭＳ ゴシック" panose="020B0609070205080204" pitchFamily="49" charset="-128"/>
                <a:ea typeface="ＭＳ ゴシック" panose="020B0609070205080204" pitchFamily="49" charset="-128"/>
              </a:rPr>
              <a:t>「親子で参加ができる場があれば教えてほしい。子どもの成長に伴いどう進めば良いのか</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リハビリ</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通学</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子育てにおいて</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情報が知りたいし、相談もしたい</a:t>
            </a:r>
            <a:r>
              <a:rPr lang="ja-JP" altLang="en-US"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きょうだい児に対する支援がもっと手軽にあればいい」</a:t>
            </a:r>
            <a:endParaRPr lang="en-US" altLang="ja-JP" sz="1200" dirty="0">
              <a:latin typeface="ＭＳ ゴシック" panose="020B0609070205080204" pitchFamily="49" charset="-128"/>
              <a:ea typeface="ＭＳ ゴシック" panose="020B0609070205080204" pitchFamily="49" charset="-128"/>
            </a:endParaRPr>
          </a:p>
          <a:p>
            <a:endParaRPr lang="ja-JP" altLang="en-US" sz="1125" dirty="0" smtClean="0">
              <a:latin typeface="ＭＳ ゴシック" panose="020B0609070205080204" pitchFamily="49" charset="-128"/>
              <a:ea typeface="ＭＳ ゴシック" panose="020B0609070205080204" pitchFamily="49" charset="-128"/>
            </a:endParaRPr>
          </a:p>
          <a:p>
            <a:r>
              <a:rPr lang="ja-JP" altLang="en-US" sz="1500" b="1" dirty="0" smtClean="0">
                <a:latin typeface="ＭＳ ゴシック" panose="020B0609070205080204" pitchFamily="49" charset="-128"/>
                <a:ea typeface="ＭＳ ゴシック" panose="020B0609070205080204" pitchFamily="49" charset="-128"/>
              </a:rPr>
              <a:t>＜事業所等ヒアリング結果＞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医療的ケア児支援センターに求める役割として「医療的ケア児の家族同士が交流できる場所を提供してほしい」</a:t>
            </a:r>
            <a:endParaRPr lang="en-US" altLang="ja-JP" sz="1200"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814352" y="5300605"/>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101583" y="5734594"/>
            <a:ext cx="8939387" cy="976854"/>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論点３</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医療的</a:t>
            </a:r>
            <a:r>
              <a:rPr lang="ja-JP" altLang="en-US" sz="1800" b="1" dirty="0">
                <a:latin typeface="ＭＳ ゴシック" panose="020B0609070205080204" pitchFamily="49" charset="-128"/>
                <a:ea typeface="ＭＳ ゴシック" panose="020B0609070205080204" pitchFamily="49" charset="-128"/>
              </a:rPr>
              <a:t>ケア児等とその家族が交流できるような場所や</a:t>
            </a:r>
            <a:r>
              <a:rPr lang="ja-JP" altLang="en-US" sz="1800" b="1" dirty="0" smtClean="0">
                <a:latin typeface="ＭＳ ゴシック" panose="020B0609070205080204" pitchFamily="49" charset="-128"/>
                <a:ea typeface="ＭＳ ゴシック" panose="020B0609070205080204" pitchFamily="49" charset="-128"/>
              </a:rPr>
              <a:t>機会の</a:t>
            </a:r>
            <a:r>
              <a:rPr lang="ja-JP" altLang="en-US" sz="1800" b="1" dirty="0">
                <a:latin typeface="ＭＳ ゴシック" panose="020B0609070205080204" pitchFamily="49" charset="-128"/>
                <a:ea typeface="ＭＳ ゴシック" panose="020B0609070205080204" pitchFamily="49" charset="-128"/>
              </a:rPr>
              <a:t>提供、医療的ケア児の</a:t>
            </a:r>
            <a:r>
              <a:rPr lang="ja-JP" altLang="en-US" sz="1800" b="1" dirty="0" smtClean="0">
                <a:latin typeface="ＭＳ ゴシック" panose="020B0609070205080204" pitchFamily="49" charset="-128"/>
                <a:ea typeface="ＭＳ ゴシック" panose="020B0609070205080204" pitchFamily="49" charset="-128"/>
              </a:rPr>
              <a:t>きょうだい児の状況を</a:t>
            </a:r>
            <a:r>
              <a:rPr lang="ja-JP" altLang="en-US" sz="1800" b="1" dirty="0">
                <a:latin typeface="ＭＳ ゴシック" panose="020B0609070205080204" pitchFamily="49" charset="-128"/>
                <a:ea typeface="ＭＳ ゴシック" panose="020B0609070205080204" pitchFamily="49" charset="-128"/>
              </a:rPr>
              <a:t>把握し</a:t>
            </a:r>
            <a:r>
              <a:rPr lang="ja-JP" altLang="en-US" sz="1800" b="1" dirty="0" smtClean="0">
                <a:latin typeface="ＭＳ ゴシック" panose="020B0609070205080204" pitchFamily="49" charset="-128"/>
                <a:ea typeface="ＭＳ ゴシック" panose="020B0609070205080204" pitchFamily="49" charset="-128"/>
              </a:rPr>
              <a:t>、家族及び</a:t>
            </a:r>
            <a:r>
              <a:rPr lang="ja-JP" altLang="en-US" sz="1800" b="1" dirty="0">
                <a:latin typeface="ＭＳ ゴシック" panose="020B0609070205080204" pitchFamily="49" charset="-128"/>
                <a:ea typeface="ＭＳ ゴシック" panose="020B0609070205080204" pitchFamily="49" charset="-128"/>
              </a:rPr>
              <a:t>きょうだい児への支援を実施</a:t>
            </a:r>
            <a:r>
              <a:rPr lang="ja-JP" altLang="en-US" sz="1800" b="1" dirty="0" smtClean="0">
                <a:latin typeface="ＭＳ ゴシック" panose="020B0609070205080204" pitchFamily="49" charset="-128"/>
                <a:ea typeface="ＭＳ ゴシック" panose="020B0609070205080204" pitchFamily="49" charset="-128"/>
              </a:rPr>
              <a:t>すること</a:t>
            </a:r>
            <a:r>
              <a:rPr lang="ja-JP" altLang="en-US" sz="1800" b="1" dirty="0">
                <a:latin typeface="ＭＳ ゴシック" panose="020B0609070205080204" pitchFamily="49" charset="-128"/>
                <a:ea typeface="ＭＳ ゴシック" panose="020B0609070205080204" pitchFamily="49" charset="-128"/>
              </a:rPr>
              <a:t>としてはどうか。</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625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論点③</a:t>
            </a:r>
            <a:endParaRPr lang="ja-JP" altLang="en-US" sz="2000" b="1" dirty="0">
              <a:latin typeface="ＭＳ ゴシック" panose="020B0609070205080204" pitchFamily="49" charset="-128"/>
              <a:ea typeface="ＭＳ ゴシック" panose="020B0609070205080204" pitchFamily="49" charset="-128"/>
            </a:endParaRPr>
          </a:p>
        </p:txBody>
      </p:sp>
      <p:sp>
        <p:nvSpPr>
          <p:cNvPr id="8" name="タイトル 7"/>
          <p:cNvSpPr txBox="1">
            <a:spLocks/>
          </p:cNvSpPr>
          <p:nvPr/>
        </p:nvSpPr>
        <p:spPr>
          <a:xfrm>
            <a:off x="130851" y="521368"/>
            <a:ext cx="8910119" cy="387830"/>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課題３</a:t>
            </a:r>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家族支援に関すること</a:t>
            </a:r>
          </a:p>
        </p:txBody>
      </p:sp>
    </p:spTree>
    <p:extLst>
      <p:ext uri="{BB962C8B-B14F-4D97-AF65-F5344CB8AC3E}">
        <p14:creationId xmlns:p14="http://schemas.microsoft.com/office/powerpoint/2010/main" val="2980138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3033" y="1887757"/>
            <a:ext cx="8877300" cy="692497"/>
          </a:xfrm>
          <a:prstGeom prst="rect">
            <a:avLst/>
          </a:prstGeom>
          <a:ln w="22225">
            <a:solidFill>
              <a:schemeClr val="tx1"/>
            </a:solidFill>
          </a:ln>
        </p:spPr>
        <p:txBody>
          <a:bodyPr wrap="square">
            <a:spAutoFit/>
          </a:bodyPr>
          <a:lstStyle/>
          <a:p>
            <a:r>
              <a:rPr lang="ja-JP" altLang="en-US" sz="1500" b="1" dirty="0" smtClean="0">
                <a:latin typeface="ＭＳ ゴシック" panose="020B0609070205080204" pitchFamily="49" charset="-128"/>
                <a:ea typeface="ＭＳ ゴシック" panose="020B0609070205080204" pitchFamily="49" charset="-128"/>
              </a:rPr>
              <a:t>＜事業所</a:t>
            </a:r>
            <a:r>
              <a:rPr lang="ja-JP" altLang="en-US" sz="1500" b="1" dirty="0">
                <a:latin typeface="ＭＳ ゴシック" panose="020B0609070205080204" pitchFamily="49" charset="-128"/>
                <a:ea typeface="ＭＳ ゴシック" panose="020B0609070205080204" pitchFamily="49" charset="-128"/>
              </a:rPr>
              <a:t>等ヒアリング</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医療的ケア児支援センターに求める役割として、「困難事例を共有してほしい」「事業所の看護師や相談支援専門員、職員が相談できるようにしてほしい」</a:t>
            </a:r>
            <a:endParaRPr lang="en-US" altLang="ja-JP" sz="1200"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812470" y="3033328"/>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74378" y="3749041"/>
            <a:ext cx="8957471" cy="938870"/>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論点４</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地域</a:t>
            </a:r>
            <a:r>
              <a:rPr lang="ja-JP" altLang="en-US" sz="1800" b="1" dirty="0">
                <a:latin typeface="ＭＳ ゴシック" panose="020B0609070205080204" pitchFamily="49" charset="-128"/>
                <a:ea typeface="ＭＳ ゴシック" panose="020B0609070205080204" pitchFamily="49" charset="-128"/>
              </a:rPr>
              <a:t>の関係機関（事業所等）から、調整が難しい事案</a:t>
            </a:r>
            <a:r>
              <a:rPr lang="ja-JP" altLang="en-US" sz="1800" b="1" dirty="0" smtClean="0">
                <a:latin typeface="ＭＳ ゴシック" panose="020B0609070205080204" pitchFamily="49" charset="-128"/>
                <a:ea typeface="ＭＳ ゴシック" panose="020B0609070205080204" pitchFamily="49" charset="-128"/>
              </a:rPr>
              <a:t>等の医療的</a:t>
            </a:r>
            <a:r>
              <a:rPr lang="ja-JP" altLang="en-US" sz="1800" b="1" dirty="0">
                <a:latin typeface="ＭＳ ゴシック" panose="020B0609070205080204" pitchFamily="49" charset="-128"/>
                <a:ea typeface="ＭＳ ゴシック" panose="020B0609070205080204" pitchFamily="49" charset="-128"/>
              </a:rPr>
              <a:t>ケア児等の支援に係る相談があった場合は、対応に当たっての助言</a:t>
            </a:r>
            <a:r>
              <a:rPr lang="ja-JP" altLang="en-US" sz="1800" b="1" dirty="0" smtClean="0">
                <a:latin typeface="ＭＳ ゴシック" panose="020B0609070205080204" pitchFamily="49" charset="-128"/>
                <a:ea typeface="ＭＳ ゴシック" panose="020B0609070205080204" pitchFamily="49" charset="-128"/>
              </a:rPr>
              <a:t>や好事例</a:t>
            </a:r>
            <a:r>
              <a:rPr lang="ja-JP" altLang="en-US" sz="1800" b="1" dirty="0">
                <a:latin typeface="ＭＳ ゴシック" panose="020B0609070205080204" pitchFamily="49" charset="-128"/>
                <a:ea typeface="ＭＳ ゴシック" panose="020B0609070205080204" pitchFamily="49" charset="-128"/>
              </a:rPr>
              <a:t>の紹介等を行うなど、地域</a:t>
            </a:r>
            <a:r>
              <a:rPr lang="ja-JP" altLang="en-US" sz="1800" b="1" dirty="0" smtClean="0">
                <a:latin typeface="ＭＳ ゴシック" panose="020B0609070205080204" pitchFamily="49" charset="-128"/>
                <a:ea typeface="ＭＳ ゴシック" panose="020B0609070205080204" pitchFamily="49" charset="-128"/>
              </a:rPr>
              <a:t>の事業所従事者等の</a:t>
            </a:r>
            <a:r>
              <a:rPr lang="ja-JP" altLang="en-US" sz="1800" b="1" dirty="0">
                <a:latin typeface="ＭＳ ゴシック" panose="020B0609070205080204" pitchFamily="49" charset="-128"/>
                <a:ea typeface="ＭＳ ゴシック" panose="020B0609070205080204" pitchFamily="49" charset="-128"/>
              </a:rPr>
              <a:t>支援を行うこととしてはどうか。</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17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論点④</a:t>
            </a:r>
            <a:endParaRPr lang="ja-JP" altLang="en-US" sz="2000" b="1" dirty="0">
              <a:latin typeface="ＭＳ ゴシック" panose="020B0609070205080204" pitchFamily="49" charset="-128"/>
              <a:ea typeface="ＭＳ ゴシック" panose="020B0609070205080204" pitchFamily="49" charset="-128"/>
            </a:endParaRPr>
          </a:p>
        </p:txBody>
      </p:sp>
      <p:sp>
        <p:nvSpPr>
          <p:cNvPr id="7" name="タイトル 7"/>
          <p:cNvSpPr txBox="1">
            <a:spLocks/>
          </p:cNvSpPr>
          <p:nvPr/>
        </p:nvSpPr>
        <p:spPr>
          <a:xfrm>
            <a:off x="88900" y="676144"/>
            <a:ext cx="8788400" cy="457197"/>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課題４</a:t>
            </a:r>
            <a:r>
              <a:rPr lang="en-US" altLang="ja-JP" sz="1800" b="1" dirty="0" smtClean="0">
                <a:latin typeface="HG丸ｺﾞｼｯｸM-PRO" panose="020F0600000000000000" pitchFamily="50" charset="-128"/>
                <a:ea typeface="HG丸ｺﾞｼｯｸM-PRO" panose="020F0600000000000000" pitchFamily="50" charset="-128"/>
              </a:rPr>
              <a:t>】</a:t>
            </a:r>
            <a:r>
              <a:rPr lang="ja-JP" altLang="en-US" sz="1800" b="1" dirty="0" smtClean="0">
                <a:latin typeface="HG丸ｺﾞｼｯｸM-PRO" panose="020F0600000000000000" pitchFamily="50" charset="-128"/>
                <a:ea typeface="HG丸ｺﾞｼｯｸM-PRO" panose="020F0600000000000000" pitchFamily="50" charset="-128"/>
              </a:rPr>
              <a:t>地域</a:t>
            </a:r>
            <a:r>
              <a:rPr lang="ja-JP" altLang="en-US" sz="1800" b="1" dirty="0">
                <a:latin typeface="HG丸ｺﾞｼｯｸM-PRO" panose="020F0600000000000000" pitchFamily="50" charset="-128"/>
                <a:ea typeface="HG丸ｺﾞｼｯｸM-PRO" panose="020F0600000000000000" pitchFamily="50" charset="-128"/>
              </a:rPr>
              <a:t>の</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関係</a:t>
            </a:r>
            <a:r>
              <a:rPr lang="ja-JP" altLang="en-US" sz="1800" b="1" dirty="0" smtClean="0">
                <a:solidFill>
                  <a:schemeClr val="tx1"/>
                </a:solidFill>
                <a:latin typeface="HG丸ｺﾞｼｯｸM-PRO" panose="020F0600000000000000" pitchFamily="50" charset="-128"/>
                <a:ea typeface="HG丸ｺﾞｼｯｸM-PRO" panose="020F0600000000000000" pitchFamily="50" charset="-128"/>
              </a:rPr>
              <a:t>機関から</a:t>
            </a:r>
            <a:r>
              <a:rPr lang="ja-JP" altLang="en-US" sz="1800" b="1" dirty="0">
                <a:latin typeface="HG丸ｺﾞｼｯｸM-PRO" panose="020F0600000000000000" pitchFamily="50" charset="-128"/>
                <a:ea typeface="HG丸ｺﾞｼｯｸM-PRO" panose="020F0600000000000000" pitchFamily="50" charset="-128"/>
              </a:rPr>
              <a:t>の専門性の高い相談に対する助言に関すること</a:t>
            </a:r>
          </a:p>
        </p:txBody>
      </p:sp>
    </p:spTree>
    <p:extLst>
      <p:ext uri="{BB962C8B-B14F-4D97-AF65-F5344CB8AC3E}">
        <p14:creationId xmlns:p14="http://schemas.microsoft.com/office/powerpoint/2010/main" val="3273411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274" y="1540874"/>
            <a:ext cx="8976575" cy="1708160"/>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21</a:t>
            </a:r>
            <a:r>
              <a:rPr lang="ja-JP" altLang="en-US" sz="1125" dirty="0">
                <a:latin typeface="ＭＳ ゴシック" panose="020B0609070205080204" pitchFamily="49" charset="-128"/>
                <a:ea typeface="ＭＳ ゴシック" panose="020B0609070205080204" pitchFamily="49" charset="-128"/>
              </a:rPr>
              <a:t>　市町村などの行政窓口と何度もやりとりすることとなった主な理由（自由記載）</a:t>
            </a:r>
          </a:p>
          <a:p>
            <a:r>
              <a:rPr lang="ja-JP" altLang="en-US" sz="1125" dirty="0">
                <a:latin typeface="ＭＳ ゴシック" panose="020B0609070205080204" pitchFamily="49" charset="-128"/>
                <a:ea typeface="ＭＳ ゴシック" panose="020B0609070205080204" pitchFamily="49" charset="-128"/>
              </a:rPr>
              <a:t>「窓口がそれぞれ異なっているため、どこに相談していいか分からない」</a:t>
            </a:r>
          </a:p>
          <a:p>
            <a:r>
              <a:rPr lang="ja-JP" altLang="en-US" sz="1125" dirty="0">
                <a:latin typeface="ＭＳ ゴシック" panose="020B0609070205080204" pitchFamily="49" charset="-128"/>
                <a:ea typeface="ＭＳ ゴシック" panose="020B0609070205080204" pitchFamily="49" charset="-128"/>
              </a:rPr>
              <a:t>「相談しても違う窓口を紹介され、たらい回しにあう。相談窓口が複数あり、必要書類をそろえるのに何度も足を運ぶ必要がある」</a:t>
            </a:r>
          </a:p>
          <a:p>
            <a:endParaRPr lang="ja-JP" altLang="en-US" sz="1125" dirty="0">
              <a:latin typeface="ＭＳ ゴシック" panose="020B0609070205080204" pitchFamily="49" charset="-128"/>
              <a:ea typeface="ＭＳ ゴシック" panose="020B0609070205080204" pitchFamily="49" charset="-128"/>
            </a:endParaRPr>
          </a:p>
          <a:p>
            <a:r>
              <a:rPr lang="ja-JP" altLang="en-US" sz="1125" dirty="0">
                <a:latin typeface="ＭＳ ゴシック" panose="020B0609070205080204" pitchFamily="49" charset="-128"/>
                <a:ea typeface="ＭＳ ゴシック" panose="020B0609070205080204" pitchFamily="49" charset="-128"/>
              </a:rPr>
              <a:t>・問</a:t>
            </a:r>
            <a:r>
              <a:rPr lang="en-US" altLang="ja-JP" sz="1125" dirty="0">
                <a:latin typeface="ＭＳ ゴシック" panose="020B0609070205080204" pitchFamily="49" charset="-128"/>
                <a:ea typeface="ＭＳ ゴシック" panose="020B0609070205080204" pitchFamily="49" charset="-128"/>
              </a:rPr>
              <a:t>26</a:t>
            </a:r>
            <a:r>
              <a:rPr lang="ja-JP" altLang="en-US" sz="1125" dirty="0">
                <a:latin typeface="ＭＳ ゴシック" panose="020B0609070205080204" pitchFamily="49" charset="-128"/>
                <a:ea typeface="ＭＳ ゴシック" panose="020B0609070205080204" pitchFamily="49" charset="-128"/>
              </a:rPr>
              <a:t>　行政、医療機関、事業所等に求めること（自由記載）</a:t>
            </a:r>
          </a:p>
          <a:p>
            <a:r>
              <a:rPr lang="ja-JP" altLang="en-US" sz="1125" dirty="0">
                <a:latin typeface="ＭＳ ゴシック" panose="020B0609070205080204" pitchFamily="49" charset="-128"/>
                <a:ea typeface="ＭＳ ゴシック" panose="020B0609070205080204" pitchFamily="49" charset="-128"/>
              </a:rPr>
              <a:t>「行政、医療機関、事業所ばらばらで、困りごとを相談できる先がない。医療的ケア児に関する相談できる窓口を作って欲しい」</a:t>
            </a:r>
          </a:p>
          <a:p>
            <a:r>
              <a:rPr lang="ja-JP" altLang="en-US" sz="1125" dirty="0">
                <a:latin typeface="ＭＳ ゴシック" panose="020B0609070205080204" pitchFamily="49" charset="-128"/>
                <a:ea typeface="ＭＳ ゴシック" panose="020B0609070205080204" pitchFamily="49" charset="-128"/>
              </a:rPr>
              <a:t>「たらい回しにせず、適切な相談窓口へ繋いでほしい。窓口でのやり取りを、担当者が変わる度に何度も同じ話をするのは苦痛</a:t>
            </a:r>
            <a:r>
              <a:rPr lang="ja-JP" altLang="en-US" sz="1125" dirty="0" smtClean="0">
                <a:latin typeface="ＭＳ ゴシック" panose="020B0609070205080204" pitchFamily="49" charset="-128"/>
                <a:ea typeface="ＭＳ ゴシック" panose="020B0609070205080204" pitchFamily="49" charset="-128"/>
              </a:rPr>
              <a:t>」</a:t>
            </a:r>
            <a:endParaRPr lang="en-US" altLang="ja-JP" sz="1125" dirty="0" smtClean="0">
              <a:latin typeface="ＭＳ ゴシック" panose="020B0609070205080204" pitchFamily="49" charset="-128"/>
              <a:ea typeface="ＭＳ ゴシック" panose="020B0609070205080204" pitchFamily="49" charset="-128"/>
            </a:endParaRPr>
          </a:p>
          <a:p>
            <a:endParaRPr lang="ja-JP" altLang="en-US" sz="1125" b="1"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538149" y="3595116"/>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151216" y="4533899"/>
            <a:ext cx="8867753" cy="1210078"/>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論点５</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圏域ごとの関係</a:t>
            </a:r>
            <a:r>
              <a:rPr lang="ja-JP" altLang="en-US" sz="1800" b="1" dirty="0">
                <a:latin typeface="ＭＳ ゴシック" panose="020B0609070205080204" pitchFamily="49" charset="-128"/>
                <a:ea typeface="ＭＳ ゴシック" panose="020B0609070205080204" pitchFamily="49" charset="-128"/>
              </a:rPr>
              <a:t>機関（医療・保健・福祉・教育など）の連携・調整を進め</a:t>
            </a:r>
            <a:r>
              <a:rPr lang="ja-JP" altLang="en-US" sz="1800" b="1" dirty="0" smtClean="0">
                <a:latin typeface="ＭＳ ゴシック" panose="020B0609070205080204" pitchFamily="49" charset="-128"/>
                <a:ea typeface="ＭＳ ゴシック" panose="020B0609070205080204" pitchFamily="49" charset="-128"/>
              </a:rPr>
              <a:t>、居住地</a:t>
            </a:r>
            <a:r>
              <a:rPr lang="ja-JP" altLang="en-US" sz="1800" b="1" dirty="0">
                <a:latin typeface="ＭＳ ゴシック" panose="020B0609070205080204" pitchFamily="49" charset="-128"/>
                <a:ea typeface="ＭＳ ゴシック" panose="020B0609070205080204" pitchFamily="49" charset="-128"/>
              </a:rPr>
              <a:t>に関わらず</a:t>
            </a:r>
            <a:r>
              <a:rPr lang="ja-JP" altLang="en-US" sz="1800" b="1" dirty="0" smtClean="0">
                <a:latin typeface="ＭＳ ゴシック" panose="020B0609070205080204" pitchFamily="49" charset="-128"/>
                <a:ea typeface="ＭＳ ゴシック" panose="020B0609070205080204" pitchFamily="49" charset="-128"/>
              </a:rPr>
              <a:t>、必要な支援</a:t>
            </a:r>
            <a:r>
              <a:rPr lang="ja-JP" altLang="en-US" sz="1800" b="1" dirty="0">
                <a:latin typeface="ＭＳ ゴシック" panose="020B0609070205080204" pitchFamily="49" charset="-128"/>
                <a:ea typeface="ＭＳ ゴシック" panose="020B0609070205080204" pitchFamily="49" charset="-128"/>
              </a:rPr>
              <a:t>が受けられるためにも、府全体</a:t>
            </a:r>
            <a:r>
              <a:rPr lang="ja-JP" altLang="en-US" sz="1800" b="1" dirty="0" smtClean="0">
                <a:latin typeface="ＭＳ ゴシック" panose="020B0609070205080204" pitchFamily="49" charset="-128"/>
                <a:ea typeface="ＭＳ ゴシック" panose="020B0609070205080204" pitchFamily="49" charset="-128"/>
              </a:rPr>
              <a:t>で医療的ケア児支援の関係者のネットワークを構築するなど連携</a:t>
            </a:r>
            <a:r>
              <a:rPr lang="ja-JP" altLang="en-US" sz="1800" b="1" dirty="0">
                <a:latin typeface="ＭＳ ゴシック" panose="020B0609070205080204" pitchFamily="49" charset="-128"/>
                <a:ea typeface="ＭＳ ゴシック" panose="020B0609070205080204" pitchFamily="49" charset="-128"/>
              </a:rPr>
              <a:t>・調整も深めることとしてはどうか</a:t>
            </a:r>
            <a:r>
              <a:rPr lang="ja-JP" altLang="en-US" sz="1800" b="1" dirty="0" smtClean="0">
                <a:latin typeface="ＭＳ ゴシック" panose="020B0609070205080204" pitchFamily="49" charset="-128"/>
                <a:ea typeface="ＭＳ ゴシック" panose="020B0609070205080204" pitchFamily="49" charset="-128"/>
              </a:rPr>
              <a:t>。</a:t>
            </a:r>
            <a:endParaRPr lang="ja-JP" altLang="en-US" sz="1800" b="1" dirty="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17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論点⑤</a:t>
            </a:r>
            <a:endParaRPr lang="ja-JP" altLang="en-US" sz="2000" b="1" dirty="0">
              <a:latin typeface="ＭＳ ゴシック" panose="020B0609070205080204" pitchFamily="49" charset="-128"/>
              <a:ea typeface="ＭＳ ゴシック" panose="020B0609070205080204" pitchFamily="49" charset="-128"/>
            </a:endParaRPr>
          </a:p>
        </p:txBody>
      </p:sp>
      <p:sp>
        <p:nvSpPr>
          <p:cNvPr id="7" name="タイトル 7"/>
          <p:cNvSpPr txBox="1">
            <a:spLocks/>
          </p:cNvSpPr>
          <p:nvPr/>
        </p:nvSpPr>
        <p:spPr>
          <a:xfrm>
            <a:off x="88900" y="676144"/>
            <a:ext cx="8788400" cy="418560"/>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課題５</a:t>
            </a:r>
            <a:r>
              <a:rPr lang="en-US" altLang="ja-JP" sz="1800" b="1" dirty="0" smtClean="0">
                <a:latin typeface="HG丸ｺﾞｼｯｸM-PRO" panose="020F0600000000000000" pitchFamily="50" charset="-128"/>
                <a:ea typeface="HG丸ｺﾞｼｯｸM-PRO" panose="020F0600000000000000" pitchFamily="50" charset="-128"/>
              </a:rPr>
              <a:t>】</a:t>
            </a:r>
            <a:r>
              <a:rPr lang="ja-JP" altLang="en-US" sz="1800" b="1" dirty="0" smtClean="0">
                <a:solidFill>
                  <a:schemeClr val="tx1"/>
                </a:solidFill>
                <a:latin typeface="HG丸ｺﾞｼｯｸM-PRO" panose="020F0600000000000000" pitchFamily="50" charset="-128"/>
                <a:ea typeface="HG丸ｺﾞｼｯｸM-PRO" panose="020F0600000000000000" pitchFamily="50" charset="-128"/>
              </a:rPr>
              <a:t>関係</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機関</a:t>
            </a:r>
            <a:r>
              <a:rPr lang="ja-JP" altLang="en-US" sz="1800" b="1" dirty="0">
                <a:latin typeface="HG丸ｺﾞｼｯｸM-PRO" panose="020F0600000000000000" pitchFamily="50" charset="-128"/>
                <a:ea typeface="HG丸ｺﾞｼｯｸM-PRO" panose="020F0600000000000000" pitchFamily="50" charset="-128"/>
              </a:rPr>
              <a:t>（医療・保健・福祉・教育など）の連携・調整に関すること</a:t>
            </a:r>
          </a:p>
        </p:txBody>
      </p:sp>
    </p:spTree>
    <p:extLst>
      <p:ext uri="{BB962C8B-B14F-4D97-AF65-F5344CB8AC3E}">
        <p14:creationId xmlns:p14="http://schemas.microsoft.com/office/powerpoint/2010/main" val="1057203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3033" y="1473990"/>
            <a:ext cx="8927025" cy="1835118"/>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・問</a:t>
            </a:r>
            <a:r>
              <a:rPr lang="en-US" altLang="ja-JP" sz="1200" dirty="0">
                <a:latin typeface="ＭＳ ゴシック" panose="020B0609070205080204" pitchFamily="49" charset="-128"/>
                <a:ea typeface="ＭＳ ゴシック" panose="020B0609070205080204" pitchFamily="49" charset="-128"/>
              </a:rPr>
              <a:t>25</a:t>
            </a:r>
            <a:r>
              <a:rPr lang="ja-JP" altLang="en-US" sz="1200" dirty="0">
                <a:latin typeface="ＭＳ ゴシック" panose="020B0609070205080204" pitchFamily="49" charset="-128"/>
                <a:ea typeface="ＭＳ ゴシック" panose="020B0609070205080204" pitchFamily="49" charset="-128"/>
              </a:rPr>
              <a:t>　困っていることや不安なこと（自由記載）</a:t>
            </a:r>
          </a:p>
          <a:p>
            <a:r>
              <a:rPr lang="ja-JP" altLang="en-US" sz="1200" dirty="0">
                <a:latin typeface="ＭＳ ゴシック" panose="020B0609070205080204" pitchFamily="49" charset="-128"/>
                <a:ea typeface="ＭＳ ゴシック" panose="020B0609070205080204" pitchFamily="49" charset="-128"/>
              </a:rPr>
              <a:t>「</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動ける医ケア児</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の居場所は全介助のお子さんよりももっと少ないのが現状。</a:t>
            </a:r>
            <a:r>
              <a:rPr lang="ja-JP" altLang="en-US" sz="1200" dirty="0" err="1">
                <a:latin typeface="ＭＳ ゴシック" panose="020B0609070205080204" pitchFamily="49" charset="-128"/>
                <a:ea typeface="ＭＳ ゴシック" panose="020B0609070205080204" pitchFamily="49" charset="-128"/>
              </a:rPr>
              <a:t>障がい</a:t>
            </a:r>
            <a:r>
              <a:rPr lang="ja-JP" altLang="en-US" sz="1200" dirty="0">
                <a:latin typeface="ＭＳ ゴシック" panose="020B0609070205080204" pitchFamily="49" charset="-128"/>
                <a:ea typeface="ＭＳ ゴシック" panose="020B0609070205080204" pitchFamily="49" charset="-128"/>
              </a:rPr>
              <a:t>児ではないのでレスパイトやデイが使えない」</a:t>
            </a:r>
            <a:endParaRPr lang="en-US" altLang="ja-JP" sz="1200" dirty="0">
              <a:latin typeface="ＭＳ ゴシック" panose="020B0609070205080204" pitchFamily="49" charset="-128"/>
              <a:ea typeface="ＭＳ ゴシック" panose="020B0609070205080204" pitchFamily="49" charset="-128"/>
            </a:endParaRPr>
          </a:p>
          <a:p>
            <a:endParaRPr lang="ja-JP" altLang="en-US" sz="1125" dirty="0">
              <a:latin typeface="ＭＳ ゴシック" panose="020B0609070205080204" pitchFamily="49" charset="-128"/>
              <a:ea typeface="ＭＳ ゴシック" panose="020B0609070205080204" pitchFamily="49" charset="-128"/>
            </a:endParaRPr>
          </a:p>
          <a:p>
            <a:r>
              <a:rPr lang="ja-JP" altLang="en-US" sz="1500" b="1" dirty="0" smtClean="0">
                <a:latin typeface="ＭＳ ゴシック" panose="020B0609070205080204" pitchFamily="49" charset="-128"/>
                <a:ea typeface="ＭＳ ゴシック" panose="020B0609070205080204" pitchFamily="49" charset="-128"/>
              </a:rPr>
              <a:t>＜事業所</a:t>
            </a:r>
            <a:r>
              <a:rPr lang="ja-JP" altLang="en-US" sz="1500" b="1" dirty="0">
                <a:latin typeface="ＭＳ ゴシック" panose="020B0609070205080204" pitchFamily="49" charset="-128"/>
                <a:ea typeface="ＭＳ ゴシック" panose="020B0609070205080204" pitchFamily="49" charset="-128"/>
              </a:rPr>
              <a:t>等ヒアリング</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医療的ケア児支援センターに求める役割として</a:t>
            </a:r>
            <a:r>
              <a:rPr lang="ja-JP" altLang="en-US"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困難事例を共有してほしい」、「事業所の看護師や相談支援専門員、職員が相談できるようにしてほしい</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760218" y="3660431"/>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130851" y="4430972"/>
            <a:ext cx="8873449" cy="1322128"/>
          </a:xfrm>
          <a:prstGeom prst="rect">
            <a:avLst/>
          </a:prstGeom>
          <a:ln w="63500">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75" b="1" dirty="0" smtClean="0">
                <a:latin typeface="ＭＳ ゴシック" panose="020B0609070205080204" pitchFamily="49" charset="-128"/>
                <a:ea typeface="ＭＳ ゴシック" panose="020B0609070205080204" pitchFamily="49" charset="-128"/>
              </a:rPr>
              <a:t>【</a:t>
            </a:r>
            <a:r>
              <a:rPr lang="ja-JP" altLang="en-US" sz="1875" b="1" dirty="0" smtClean="0">
                <a:latin typeface="ＭＳ ゴシック" panose="020B0609070205080204" pitchFamily="49" charset="-128"/>
                <a:ea typeface="ＭＳ ゴシック" panose="020B0609070205080204" pitchFamily="49" charset="-128"/>
              </a:rPr>
              <a:t>論点６</a:t>
            </a:r>
            <a:r>
              <a:rPr lang="en-US" altLang="ja-JP" sz="1875" b="1" dirty="0" smtClean="0">
                <a:latin typeface="ＭＳ ゴシック" panose="020B0609070205080204" pitchFamily="49" charset="-128"/>
                <a:ea typeface="ＭＳ ゴシック" panose="020B0609070205080204" pitchFamily="49" charset="-128"/>
              </a:rPr>
              <a:t>】</a:t>
            </a:r>
            <a:r>
              <a:rPr lang="ja-JP" altLang="en-US" sz="1875" b="1" dirty="0">
                <a:latin typeface="ＭＳ ゴシック" panose="020B0609070205080204" pitchFamily="49" charset="-128"/>
                <a:ea typeface="ＭＳ ゴシック" panose="020B0609070205080204" pitchFamily="49" charset="-128"/>
              </a:rPr>
              <a:t>医療的ケア児</a:t>
            </a:r>
            <a:r>
              <a:rPr lang="ja-JP" altLang="en-US" sz="1875" b="1" dirty="0" smtClean="0">
                <a:latin typeface="ＭＳ ゴシック" panose="020B0609070205080204" pitchFamily="49" charset="-128"/>
                <a:ea typeface="ＭＳ ゴシック" panose="020B0609070205080204" pitchFamily="49" charset="-128"/>
              </a:rPr>
              <a:t>等の</a:t>
            </a:r>
            <a:r>
              <a:rPr lang="ja-JP" altLang="en-US" sz="1875" b="1" dirty="0">
                <a:latin typeface="ＭＳ ゴシック" panose="020B0609070205080204" pitchFamily="49" charset="-128"/>
                <a:ea typeface="ＭＳ ゴシック" panose="020B0609070205080204" pitchFamily="49" charset="-128"/>
              </a:rPr>
              <a:t>ニーズ、調整が困難なケースについて、適切に支援に繋げた好事例、最新の施策（各制度の補助事業や医療的ケア児等の支援に係る調査研究等</a:t>
            </a:r>
            <a:r>
              <a:rPr lang="ja-JP" altLang="en-US" sz="1875" b="1" dirty="0" smtClean="0">
                <a:latin typeface="ＭＳ ゴシック" panose="020B0609070205080204" pitchFamily="49" charset="-128"/>
                <a:ea typeface="ＭＳ ゴシック" panose="020B0609070205080204" pitchFamily="49" charset="-128"/>
              </a:rPr>
              <a:t>）、研修の情報等、</a:t>
            </a:r>
            <a:r>
              <a:rPr lang="ja-JP" altLang="en-US" sz="1875" b="1" dirty="0">
                <a:latin typeface="ＭＳ ゴシック" panose="020B0609070205080204" pitchFamily="49" charset="-128"/>
                <a:ea typeface="ＭＳ ゴシック" panose="020B0609070205080204" pitchFamily="49" charset="-128"/>
              </a:rPr>
              <a:t>医療的ケアに係る情報を把握し、これ</a:t>
            </a:r>
            <a:r>
              <a:rPr lang="ja-JP" altLang="en-US" sz="1875" b="1" dirty="0" smtClean="0">
                <a:latin typeface="ＭＳ ゴシック" panose="020B0609070205080204" pitchFamily="49" charset="-128"/>
                <a:ea typeface="ＭＳ ゴシック" panose="020B0609070205080204" pitchFamily="49" charset="-128"/>
              </a:rPr>
              <a:t>を関係</a:t>
            </a:r>
            <a:r>
              <a:rPr lang="ja-JP" altLang="en-US" sz="1875" b="1" dirty="0">
                <a:latin typeface="ＭＳ ゴシック" panose="020B0609070205080204" pitchFamily="49" charset="-128"/>
                <a:ea typeface="ＭＳ ゴシック" panose="020B0609070205080204" pitchFamily="49" charset="-128"/>
              </a:rPr>
              <a:t>機関等</a:t>
            </a:r>
            <a:r>
              <a:rPr lang="ja-JP" altLang="en-US" sz="1875" b="1" dirty="0" smtClean="0">
                <a:latin typeface="ＭＳ ゴシック" panose="020B0609070205080204" pitchFamily="49" charset="-128"/>
                <a:ea typeface="ＭＳ ゴシック" panose="020B0609070205080204" pitchFamily="49" charset="-128"/>
              </a:rPr>
              <a:t>に提供し、</a:t>
            </a:r>
            <a:r>
              <a:rPr lang="ja-JP" altLang="en-US" sz="1875" b="1" dirty="0">
                <a:latin typeface="ＭＳ ゴシック" panose="020B0609070205080204" pitchFamily="49" charset="-128"/>
                <a:ea typeface="ＭＳ ゴシック" panose="020B0609070205080204" pitchFamily="49" charset="-128"/>
              </a:rPr>
              <a:t>医療的ケア児</a:t>
            </a:r>
            <a:r>
              <a:rPr lang="ja-JP" altLang="en-US" sz="1875" b="1" dirty="0" smtClean="0">
                <a:latin typeface="ＭＳ ゴシック" panose="020B0609070205080204" pitchFamily="49" charset="-128"/>
                <a:ea typeface="ＭＳ ゴシック" panose="020B0609070205080204" pitchFamily="49" charset="-128"/>
              </a:rPr>
              <a:t>等の</a:t>
            </a:r>
            <a:r>
              <a:rPr lang="ja-JP" altLang="en-US" sz="1875" b="1" dirty="0">
                <a:latin typeface="ＭＳ ゴシック" panose="020B0609070205080204" pitchFamily="49" charset="-128"/>
                <a:ea typeface="ＭＳ ゴシック" panose="020B0609070205080204" pitchFamily="49" charset="-128"/>
              </a:rPr>
              <a:t>支援が推進されるよう努めることとしてはどうか</a:t>
            </a:r>
            <a:r>
              <a:rPr lang="ja-JP" altLang="en-US" sz="1875" b="1" dirty="0" smtClean="0">
                <a:latin typeface="ＭＳ ゴシック" panose="020B0609070205080204" pitchFamily="49" charset="-128"/>
                <a:ea typeface="ＭＳ ゴシック" panose="020B0609070205080204" pitchFamily="49" charset="-128"/>
              </a:rPr>
              <a:t>。</a:t>
            </a:r>
            <a:endParaRPr lang="en-US" altLang="ja-JP" sz="1875"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514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論点⑥</a:t>
            </a:r>
            <a:endParaRPr lang="ja-JP" altLang="en-US" sz="2000" b="1" dirty="0">
              <a:latin typeface="ＭＳ ゴシック" panose="020B0609070205080204" pitchFamily="49" charset="-128"/>
              <a:ea typeface="ＭＳ ゴシック" panose="020B0609070205080204" pitchFamily="49" charset="-128"/>
            </a:endParaRPr>
          </a:p>
        </p:txBody>
      </p:sp>
      <p:sp>
        <p:nvSpPr>
          <p:cNvPr id="8" name="タイトル 7"/>
          <p:cNvSpPr txBox="1">
            <a:spLocks/>
          </p:cNvSpPr>
          <p:nvPr/>
        </p:nvSpPr>
        <p:spPr>
          <a:xfrm>
            <a:off x="134368" y="676144"/>
            <a:ext cx="8869932" cy="419191"/>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課題６</a:t>
            </a:r>
            <a:r>
              <a:rPr lang="en-US" altLang="ja-JP" sz="1800" b="1" dirty="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困難事例や課題、好事例の収集と情報提供に関すること</a:t>
            </a:r>
          </a:p>
        </p:txBody>
      </p:sp>
    </p:spTree>
    <p:extLst>
      <p:ext uri="{BB962C8B-B14F-4D97-AF65-F5344CB8AC3E}">
        <p14:creationId xmlns:p14="http://schemas.microsoft.com/office/powerpoint/2010/main" val="38722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54" y="1561185"/>
            <a:ext cx="8877300" cy="1835118"/>
          </a:xfrm>
          <a:prstGeom prst="rect">
            <a:avLst/>
          </a:prstGeom>
          <a:ln w="22225">
            <a:solidFill>
              <a:schemeClr val="tx1"/>
            </a:solidFill>
          </a:ln>
        </p:spPr>
        <p:txBody>
          <a:bodyPr wrap="square">
            <a:spAutoFit/>
          </a:bodyPr>
          <a:lstStyle/>
          <a:p>
            <a:r>
              <a:rPr lang="ja-JP" altLang="en-US" sz="1500" b="1" dirty="0">
                <a:latin typeface="ＭＳ ゴシック" panose="020B0609070205080204" pitchFamily="49" charset="-128"/>
                <a:ea typeface="ＭＳ ゴシック" panose="020B0609070205080204" pitchFamily="49" charset="-128"/>
              </a:rPr>
              <a:t>＜アンケート調査</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問</a:t>
            </a:r>
            <a:r>
              <a:rPr lang="en-US" altLang="ja-JP" sz="1200" dirty="0" smtClean="0">
                <a:latin typeface="ＭＳ ゴシック" panose="020B0609070205080204" pitchFamily="49" charset="-128"/>
                <a:ea typeface="ＭＳ ゴシック" panose="020B0609070205080204" pitchFamily="49" charset="-128"/>
              </a:rPr>
              <a:t>26</a:t>
            </a:r>
            <a:r>
              <a:rPr lang="ja-JP" altLang="en-US" sz="1200" dirty="0">
                <a:latin typeface="ＭＳ ゴシック" panose="020B0609070205080204" pitchFamily="49" charset="-128"/>
                <a:ea typeface="ＭＳ ゴシック" panose="020B0609070205080204" pitchFamily="49" charset="-128"/>
              </a:rPr>
              <a:t>　行政、医療機関、事業所等に求めること（自由記載）</a:t>
            </a:r>
          </a:p>
          <a:p>
            <a:r>
              <a:rPr lang="ja-JP" altLang="en-US" sz="1200" dirty="0">
                <a:latin typeface="ＭＳ ゴシック" panose="020B0609070205080204" pitchFamily="49" charset="-128"/>
                <a:ea typeface="ＭＳ ゴシック" panose="020B0609070205080204" pitchFamily="49" charset="-128"/>
              </a:rPr>
              <a:t>「横断的に利用できるサービスを紹介できる担当者をつけてほしい。医ケア児、</a:t>
            </a:r>
            <a:r>
              <a:rPr lang="ja-JP" altLang="en-US" sz="1200" dirty="0" err="1">
                <a:latin typeface="ＭＳ ゴシック" panose="020B0609070205080204" pitchFamily="49" charset="-128"/>
                <a:ea typeface="ＭＳ ゴシック" panose="020B0609070205080204" pitchFamily="49" charset="-128"/>
              </a:rPr>
              <a:t>障がい</a:t>
            </a:r>
            <a:r>
              <a:rPr lang="ja-JP" altLang="en-US" sz="1200" dirty="0">
                <a:latin typeface="ＭＳ ゴシック" panose="020B0609070205080204" pitchFamily="49" charset="-128"/>
                <a:ea typeface="ＭＳ ゴシック" panose="020B0609070205080204" pitchFamily="49" charset="-128"/>
              </a:rPr>
              <a:t>児の保育施設受け入れについて市が介入してほしい</a:t>
            </a:r>
            <a:r>
              <a:rPr lang="ja-JP" altLang="en-US"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医療的ケア児に対応できる、専門知識のある職員を配置して欲しい」</a:t>
            </a:r>
            <a:endParaRPr lang="en-US" altLang="ja-JP" sz="1200" dirty="0">
              <a:latin typeface="ＭＳ ゴシック" panose="020B0609070205080204" pitchFamily="49" charset="-128"/>
              <a:ea typeface="ＭＳ ゴシック" panose="020B0609070205080204" pitchFamily="49" charset="-128"/>
            </a:endParaRPr>
          </a:p>
          <a:p>
            <a:endParaRPr lang="ja-JP" altLang="en-US" sz="1125" dirty="0">
              <a:latin typeface="ＭＳ ゴシック" panose="020B0609070205080204" pitchFamily="49" charset="-128"/>
              <a:ea typeface="ＭＳ ゴシック" panose="020B0609070205080204" pitchFamily="49" charset="-128"/>
            </a:endParaRPr>
          </a:p>
          <a:p>
            <a:r>
              <a:rPr lang="ja-JP" altLang="en-US" sz="1500" b="1" dirty="0" smtClean="0">
                <a:latin typeface="ＭＳ ゴシック" panose="020B0609070205080204" pitchFamily="49" charset="-128"/>
                <a:ea typeface="ＭＳ ゴシック" panose="020B0609070205080204" pitchFamily="49" charset="-128"/>
              </a:rPr>
              <a:t>＜事業所</a:t>
            </a:r>
            <a:r>
              <a:rPr lang="ja-JP" altLang="en-US" sz="1500" b="1" dirty="0">
                <a:latin typeface="ＭＳ ゴシック" panose="020B0609070205080204" pitchFamily="49" charset="-128"/>
                <a:ea typeface="ＭＳ ゴシック" panose="020B0609070205080204" pitchFamily="49" charset="-128"/>
              </a:rPr>
              <a:t>等ヒアリング</a:t>
            </a:r>
            <a:r>
              <a:rPr lang="ja-JP" altLang="en-US" sz="1500" b="1" dirty="0" smtClean="0">
                <a:latin typeface="ＭＳ ゴシック" panose="020B0609070205080204" pitchFamily="49" charset="-128"/>
                <a:ea typeface="ＭＳ ゴシック" panose="020B0609070205080204" pitchFamily="49" charset="-128"/>
              </a:rPr>
              <a:t>結果＞</a:t>
            </a:r>
            <a:endParaRPr lang="en-US" altLang="ja-JP" sz="1500" b="1"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医療的ケア児支援センターに求める研修として「吸引・導尿などの医療的技術の向上研修」「それぞれの困難事案を解決することができる研修」「医療的ケアや</a:t>
            </a:r>
            <a:r>
              <a:rPr lang="ja-JP" altLang="en-US" sz="1200" dirty="0" err="1">
                <a:latin typeface="ＭＳ ゴシック" panose="020B0609070205080204" pitchFamily="49" charset="-128"/>
                <a:ea typeface="ＭＳ ゴシック" panose="020B0609070205080204" pitchFamily="49" charset="-128"/>
              </a:rPr>
              <a:t>障がいに</a:t>
            </a:r>
            <a:r>
              <a:rPr lang="ja-JP" altLang="en-US" sz="1200" dirty="0">
                <a:latin typeface="ＭＳ ゴシック" panose="020B0609070205080204" pitchFamily="49" charset="-128"/>
                <a:ea typeface="ＭＳ ゴシック" panose="020B0609070205080204" pitchFamily="49" charset="-128"/>
              </a:rPr>
              <a:t>対する実践的な研修」</a:t>
            </a:r>
          </a:p>
          <a:p>
            <a:endParaRPr lang="en-US" altLang="ja-JP" sz="1200" b="1" dirty="0">
              <a:latin typeface="ＭＳ ゴシック" panose="020B0609070205080204" pitchFamily="49" charset="-128"/>
              <a:ea typeface="ＭＳ ゴシック" panose="020B0609070205080204" pitchFamily="49" charset="-128"/>
            </a:endParaRPr>
          </a:p>
        </p:txBody>
      </p:sp>
      <p:sp>
        <p:nvSpPr>
          <p:cNvPr id="9" name="下矢印 8"/>
          <p:cNvSpPr/>
          <p:nvPr/>
        </p:nvSpPr>
        <p:spPr>
          <a:xfrm>
            <a:off x="3802924" y="4042491"/>
            <a:ext cx="1515291"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86821" y="4938495"/>
            <a:ext cx="8957907" cy="1217606"/>
          </a:xfrm>
          <a:prstGeom prst="rect">
            <a:avLst/>
          </a:prstGeom>
          <a:ln w="63500">
            <a:solidFill>
              <a:schemeClr val="tx1"/>
            </a:solidFill>
          </a:ln>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論点７</a:t>
            </a:r>
            <a:r>
              <a:rPr lang="en-US" altLang="ja-JP" sz="1800" b="1" dirty="0" smtClean="0">
                <a:latin typeface="ＭＳ ゴシック" panose="020B0609070205080204" pitchFamily="49" charset="-128"/>
                <a:ea typeface="ＭＳ ゴシック" panose="020B0609070205080204" pitchFamily="49" charset="-128"/>
              </a:rPr>
              <a:t>】</a:t>
            </a:r>
            <a:r>
              <a:rPr lang="ja-JP" altLang="en-US" sz="1800" b="1" dirty="0" smtClean="0">
                <a:latin typeface="ＭＳ ゴシック" panose="020B0609070205080204" pitchFamily="49" charset="-128"/>
                <a:ea typeface="ＭＳ ゴシック" panose="020B0609070205080204" pitchFamily="49" charset="-128"/>
              </a:rPr>
              <a:t>（論点４で挙げた関係機関に対する助言、論点６で挙げた研修情報の提供のほか）医療的</a:t>
            </a:r>
            <a:r>
              <a:rPr lang="ja-JP" altLang="en-US" sz="1800" b="1" dirty="0">
                <a:latin typeface="ＭＳ ゴシック" panose="020B0609070205080204" pitchFamily="49" charset="-128"/>
                <a:ea typeface="ＭＳ ゴシック" panose="020B0609070205080204" pitchFamily="49" charset="-128"/>
              </a:rPr>
              <a:t>ケアの技術に関する研修、医療的ケア児等コーディネーター養成研修等、関係</a:t>
            </a:r>
            <a:r>
              <a:rPr lang="ja-JP" altLang="en-US" sz="1800" b="1" dirty="0" smtClean="0">
                <a:latin typeface="ＭＳ ゴシック" panose="020B0609070205080204" pitchFamily="49" charset="-128"/>
                <a:ea typeface="ＭＳ ゴシック" panose="020B0609070205080204" pitchFamily="49" charset="-128"/>
              </a:rPr>
              <a:t>機関の従事者</a:t>
            </a:r>
            <a:r>
              <a:rPr lang="ja-JP" altLang="en-US" sz="1800" b="1" dirty="0">
                <a:latin typeface="ＭＳ ゴシック" panose="020B0609070205080204" pitchFamily="49" charset="-128"/>
                <a:ea typeface="ＭＳ ゴシック" panose="020B0609070205080204" pitchFamily="49" charset="-128"/>
              </a:rPr>
              <a:t>に対して、医療的ケアについての研修を行い、地域に</a:t>
            </a:r>
            <a:r>
              <a:rPr lang="ja-JP" altLang="en-US" sz="1800" b="1" dirty="0" smtClean="0">
                <a:latin typeface="ＭＳ ゴシック" panose="020B0609070205080204" pitchFamily="49" charset="-128"/>
                <a:ea typeface="ＭＳ ゴシック" panose="020B0609070205080204" pitchFamily="49" charset="-128"/>
              </a:rPr>
              <a:t>おいて医療的</a:t>
            </a:r>
            <a:r>
              <a:rPr lang="ja-JP" altLang="en-US" sz="1800" b="1" dirty="0">
                <a:latin typeface="ＭＳ ゴシック" panose="020B0609070205080204" pitchFamily="49" charset="-128"/>
                <a:ea typeface="ＭＳ ゴシック" panose="020B0609070205080204" pitchFamily="49" charset="-128"/>
              </a:rPr>
              <a:t>ケア児等の支援に関わる人材の育成を行うこととしてはどうか。</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1159815" y="11792"/>
            <a:ext cx="6824367" cy="400110"/>
          </a:xfrm>
          <a:prstGeom prst="rect">
            <a:avLst/>
          </a:prstGeom>
        </p:spPr>
        <p:txBody>
          <a:bodyPr wrap="square">
            <a:spAutoFit/>
          </a:bodyPr>
          <a:lstStyle/>
          <a:p>
            <a:r>
              <a:rPr lang="ja-JP" altLang="en-US" sz="2000" b="1" dirty="0">
                <a:latin typeface="ＭＳ ゴシック" panose="020B0609070205080204" pitchFamily="49" charset="-128"/>
                <a:ea typeface="ＭＳ ゴシック" panose="020B0609070205080204" pitchFamily="49" charset="-128"/>
              </a:rPr>
              <a:t>医療的ケア児支援センター設置に向けた課題と</a:t>
            </a:r>
            <a:r>
              <a:rPr lang="ja-JP" altLang="en-US" sz="2000" b="1" dirty="0" smtClean="0">
                <a:latin typeface="ＭＳ ゴシック" panose="020B0609070205080204" pitchFamily="49" charset="-128"/>
                <a:ea typeface="ＭＳ ゴシック" panose="020B0609070205080204" pitchFamily="49" charset="-128"/>
              </a:rPr>
              <a:t>論点⑦</a:t>
            </a:r>
            <a:endParaRPr lang="ja-JP" altLang="en-US" sz="2000" b="1" dirty="0">
              <a:latin typeface="ＭＳ ゴシック" panose="020B0609070205080204" pitchFamily="49" charset="-128"/>
              <a:ea typeface="ＭＳ ゴシック" panose="020B0609070205080204" pitchFamily="49" charset="-128"/>
            </a:endParaRPr>
          </a:p>
        </p:txBody>
      </p:sp>
      <p:sp>
        <p:nvSpPr>
          <p:cNvPr id="8" name="タイトル 7"/>
          <p:cNvSpPr txBox="1">
            <a:spLocks/>
          </p:cNvSpPr>
          <p:nvPr/>
        </p:nvSpPr>
        <p:spPr>
          <a:xfrm>
            <a:off x="88900" y="676144"/>
            <a:ext cx="8788400" cy="644656"/>
          </a:xfrm>
          <a:prstGeom prst="roundRect">
            <a:avLst/>
          </a:prstGeom>
          <a:solidFill>
            <a:schemeClr val="bg2"/>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800" b="1" dirty="0" smtClean="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課題７</a:t>
            </a:r>
            <a:r>
              <a:rPr lang="en-US" altLang="ja-JP" sz="1800" b="1" dirty="0" smtClean="0">
                <a:latin typeface="HG丸ｺﾞｼｯｸM-PRO" panose="020F0600000000000000" pitchFamily="50" charset="-128"/>
                <a:ea typeface="HG丸ｺﾞｼｯｸM-PRO" panose="020F0600000000000000" pitchFamily="50" charset="-128"/>
              </a:rPr>
              <a:t>】</a:t>
            </a:r>
            <a:r>
              <a:rPr lang="ja-JP" altLang="en-US" sz="1800" b="1" dirty="0" smtClean="0">
                <a:latin typeface="HG丸ｺﾞｼｯｸM-PRO" panose="020F0600000000000000" pitchFamily="50" charset="-128"/>
                <a:ea typeface="HG丸ｺﾞｼｯｸM-PRO" panose="020F0600000000000000" pitchFamily="50" charset="-128"/>
              </a:rPr>
              <a:t>医療的</a:t>
            </a:r>
            <a:r>
              <a:rPr lang="ja-JP" altLang="en-US" sz="1800" b="1" dirty="0">
                <a:latin typeface="HG丸ｺﾞｼｯｸM-PRO" panose="020F0600000000000000" pitchFamily="50" charset="-128"/>
                <a:ea typeface="HG丸ｺﾞｼｯｸM-PRO" panose="020F0600000000000000" pitchFamily="50" charset="-128"/>
              </a:rPr>
              <a:t>ケアに関する研修に関する</a:t>
            </a:r>
            <a:r>
              <a:rPr lang="ja-JP" altLang="en-US" sz="1800" b="1" dirty="0" smtClean="0">
                <a:latin typeface="HG丸ｺﾞｼｯｸM-PRO" panose="020F0600000000000000" pitchFamily="50" charset="-128"/>
                <a:ea typeface="HG丸ｺﾞｼｯｸM-PRO" panose="020F0600000000000000" pitchFamily="50" charset="-128"/>
              </a:rPr>
              <a:t>こと</a:t>
            </a:r>
            <a:endParaRPr lang="en-US" altLang="ja-JP" sz="1800" b="1" dirty="0" smtClean="0">
              <a:latin typeface="HG丸ｺﾞｼｯｸM-PRO" panose="020F0600000000000000" pitchFamily="50" charset="-128"/>
              <a:ea typeface="HG丸ｺﾞｼｯｸM-PRO" panose="020F0600000000000000" pitchFamily="50" charset="-128"/>
            </a:endParaRPr>
          </a:p>
          <a:p>
            <a:pPr algn="l"/>
            <a:r>
              <a:rPr lang="ja-JP" altLang="en-US" sz="1800" b="1" dirty="0" smtClean="0">
                <a:latin typeface="HG丸ｺﾞｼｯｸM-PRO" panose="020F0600000000000000" pitchFamily="50" charset="-128"/>
                <a:ea typeface="HG丸ｺﾞｼｯｸM-PRO" panose="020F0600000000000000" pitchFamily="50" charset="-128"/>
              </a:rPr>
              <a:t>（</a:t>
            </a:r>
            <a:r>
              <a:rPr lang="ja-JP" altLang="en-US" sz="1800" b="1" dirty="0">
                <a:latin typeface="HG丸ｺﾞｼｯｸM-PRO" panose="020F0600000000000000" pitchFamily="50" charset="-128"/>
                <a:ea typeface="HG丸ｺﾞｼｯｸM-PRO" panose="020F0600000000000000" pitchFamily="50" charset="-128"/>
              </a:rPr>
              <a:t>医療的ケアの技術に関する研修、医療的ケア児等コーディネーター養成研修等）</a:t>
            </a:r>
          </a:p>
        </p:txBody>
      </p:sp>
    </p:spTree>
    <p:extLst>
      <p:ext uri="{BB962C8B-B14F-4D97-AF65-F5344CB8AC3E}">
        <p14:creationId xmlns:p14="http://schemas.microsoft.com/office/powerpoint/2010/main" val="3313380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2501</Words>
  <Application>Microsoft Office PowerPoint</Application>
  <PresentationFormat>画面に合わせる (4:3)</PresentationFormat>
  <Paragraphs>119</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HG丸ｺﾞｼｯｸM-PRO</vt:lpstr>
      <vt:lpstr>ＭＳ ゴシック</vt:lpstr>
      <vt:lpstr>游ゴシック</vt:lpstr>
      <vt:lpstr>游ゴシック Light</vt:lpstr>
      <vt:lpstr>Arial</vt:lpstr>
      <vt:lpstr>Calibri</vt:lpstr>
      <vt:lpstr>Calibri Light</vt:lpstr>
      <vt:lpstr>Office テーマ</vt:lpstr>
      <vt:lpstr>【考え方】法の立法趣旨等に鑑み、幅広く医療的ケアが必要な子どもを支援することが望まれる。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【課題１】医療的ケアが必要な子どもとその家族からの相談窓口に関すること</dc:title>
  <dc:creator>島村　佑子</dc:creator>
  <cp:lastModifiedBy>吉崎　啓司</cp:lastModifiedBy>
  <cp:revision>59</cp:revision>
  <cp:lastPrinted>2022-08-23T01:35:28Z</cp:lastPrinted>
  <dcterms:created xsi:type="dcterms:W3CDTF">2022-08-18T05:43:21Z</dcterms:created>
  <dcterms:modified xsi:type="dcterms:W3CDTF">2022-08-23T02:26:36Z</dcterms:modified>
</cp:coreProperties>
</file>