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5"/>
  </p:notesMasterIdLst>
  <p:sldIdLst>
    <p:sldId id="262" r:id="rId2"/>
    <p:sldId id="263" r:id="rId3"/>
    <p:sldId id="276" r:id="rId4"/>
    <p:sldId id="272" r:id="rId5"/>
    <p:sldId id="264" r:id="rId6"/>
    <p:sldId id="265" r:id="rId7"/>
    <p:sldId id="267" r:id="rId8"/>
    <p:sldId id="271" r:id="rId9"/>
    <p:sldId id="269" r:id="rId10"/>
    <p:sldId id="275" r:id="rId11"/>
    <p:sldId id="268" r:id="rId12"/>
    <p:sldId id="274" r:id="rId13"/>
    <p:sldId id="273" r:id="rId14"/>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0" autoAdjust="0"/>
    <p:restoredTop sz="94660"/>
  </p:normalViewPr>
  <p:slideViewPr>
    <p:cSldViewPr snapToGrid="0">
      <p:cViewPr varScale="1">
        <p:scale>
          <a:sx n="94" d="100"/>
          <a:sy n="94" d="100"/>
        </p:scale>
        <p:origin x="206"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A399D69-010B-46B9-AE07-EF739FC468A8}" type="datetimeFigureOut">
              <a:rPr kumimoji="1" lang="ja-JP" altLang="en-US" smtClean="0"/>
              <a:t>2024/8/2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BE0576B-AEA3-44DB-A6F5-CF89C3F4F048}" type="slidenum">
              <a:rPr kumimoji="1" lang="ja-JP" altLang="en-US" smtClean="0"/>
              <a:t>‹#›</a:t>
            </a:fld>
            <a:endParaRPr kumimoji="1" lang="ja-JP" altLang="en-US"/>
          </a:p>
        </p:txBody>
      </p:sp>
    </p:spTree>
    <p:extLst>
      <p:ext uri="{BB962C8B-B14F-4D97-AF65-F5344CB8AC3E}">
        <p14:creationId xmlns:p14="http://schemas.microsoft.com/office/powerpoint/2010/main" val="5210938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1</a:t>
            </a:fld>
            <a:endParaRPr kumimoji="1" lang="ja-JP" altLang="en-US"/>
          </a:p>
        </p:txBody>
      </p:sp>
    </p:spTree>
    <p:extLst>
      <p:ext uri="{BB962C8B-B14F-4D97-AF65-F5344CB8AC3E}">
        <p14:creationId xmlns:p14="http://schemas.microsoft.com/office/powerpoint/2010/main" val="17978850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10</a:t>
            </a:fld>
            <a:endParaRPr kumimoji="1" lang="ja-JP" altLang="en-US"/>
          </a:p>
        </p:txBody>
      </p:sp>
    </p:spTree>
    <p:extLst>
      <p:ext uri="{BB962C8B-B14F-4D97-AF65-F5344CB8AC3E}">
        <p14:creationId xmlns:p14="http://schemas.microsoft.com/office/powerpoint/2010/main" val="4223873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11</a:t>
            </a:fld>
            <a:endParaRPr kumimoji="1" lang="ja-JP" altLang="en-US"/>
          </a:p>
        </p:txBody>
      </p:sp>
    </p:spTree>
    <p:extLst>
      <p:ext uri="{BB962C8B-B14F-4D97-AF65-F5344CB8AC3E}">
        <p14:creationId xmlns:p14="http://schemas.microsoft.com/office/powerpoint/2010/main" val="2179089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12</a:t>
            </a:fld>
            <a:endParaRPr kumimoji="1" lang="ja-JP" altLang="en-US"/>
          </a:p>
        </p:txBody>
      </p:sp>
    </p:spTree>
    <p:extLst>
      <p:ext uri="{BB962C8B-B14F-4D97-AF65-F5344CB8AC3E}">
        <p14:creationId xmlns:p14="http://schemas.microsoft.com/office/powerpoint/2010/main" val="4256832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13</a:t>
            </a:fld>
            <a:endParaRPr kumimoji="1" lang="ja-JP" altLang="en-US"/>
          </a:p>
        </p:txBody>
      </p:sp>
    </p:spTree>
    <p:extLst>
      <p:ext uri="{BB962C8B-B14F-4D97-AF65-F5344CB8AC3E}">
        <p14:creationId xmlns:p14="http://schemas.microsoft.com/office/powerpoint/2010/main" val="3348902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2</a:t>
            </a:fld>
            <a:endParaRPr kumimoji="1" lang="ja-JP" altLang="en-US"/>
          </a:p>
        </p:txBody>
      </p:sp>
    </p:spTree>
    <p:extLst>
      <p:ext uri="{BB962C8B-B14F-4D97-AF65-F5344CB8AC3E}">
        <p14:creationId xmlns:p14="http://schemas.microsoft.com/office/powerpoint/2010/main" val="3644940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3</a:t>
            </a:fld>
            <a:endParaRPr kumimoji="1" lang="ja-JP" altLang="en-US"/>
          </a:p>
        </p:txBody>
      </p:sp>
    </p:spTree>
    <p:extLst>
      <p:ext uri="{BB962C8B-B14F-4D97-AF65-F5344CB8AC3E}">
        <p14:creationId xmlns:p14="http://schemas.microsoft.com/office/powerpoint/2010/main" val="4282895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4</a:t>
            </a:fld>
            <a:endParaRPr kumimoji="1" lang="ja-JP" altLang="en-US"/>
          </a:p>
        </p:txBody>
      </p:sp>
    </p:spTree>
    <p:extLst>
      <p:ext uri="{BB962C8B-B14F-4D97-AF65-F5344CB8AC3E}">
        <p14:creationId xmlns:p14="http://schemas.microsoft.com/office/powerpoint/2010/main" val="2668076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5</a:t>
            </a:fld>
            <a:endParaRPr kumimoji="1" lang="ja-JP" altLang="en-US"/>
          </a:p>
        </p:txBody>
      </p:sp>
    </p:spTree>
    <p:extLst>
      <p:ext uri="{BB962C8B-B14F-4D97-AF65-F5344CB8AC3E}">
        <p14:creationId xmlns:p14="http://schemas.microsoft.com/office/powerpoint/2010/main" val="2516252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6</a:t>
            </a:fld>
            <a:endParaRPr kumimoji="1" lang="ja-JP" altLang="en-US"/>
          </a:p>
        </p:txBody>
      </p:sp>
    </p:spTree>
    <p:extLst>
      <p:ext uri="{BB962C8B-B14F-4D97-AF65-F5344CB8AC3E}">
        <p14:creationId xmlns:p14="http://schemas.microsoft.com/office/powerpoint/2010/main" val="305734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7</a:t>
            </a:fld>
            <a:endParaRPr kumimoji="1" lang="ja-JP" altLang="en-US"/>
          </a:p>
        </p:txBody>
      </p:sp>
    </p:spTree>
    <p:extLst>
      <p:ext uri="{BB962C8B-B14F-4D97-AF65-F5344CB8AC3E}">
        <p14:creationId xmlns:p14="http://schemas.microsoft.com/office/powerpoint/2010/main" val="120056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8</a:t>
            </a:fld>
            <a:endParaRPr kumimoji="1" lang="ja-JP" altLang="en-US"/>
          </a:p>
        </p:txBody>
      </p:sp>
    </p:spTree>
    <p:extLst>
      <p:ext uri="{BB962C8B-B14F-4D97-AF65-F5344CB8AC3E}">
        <p14:creationId xmlns:p14="http://schemas.microsoft.com/office/powerpoint/2010/main" val="157578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BE0576B-AEA3-44DB-A6F5-CF89C3F4F048}" type="slidenum">
              <a:rPr kumimoji="1" lang="ja-JP" altLang="en-US" smtClean="0"/>
              <a:t>9</a:t>
            </a:fld>
            <a:endParaRPr kumimoji="1" lang="ja-JP" altLang="en-US"/>
          </a:p>
        </p:txBody>
      </p:sp>
    </p:spTree>
    <p:extLst>
      <p:ext uri="{BB962C8B-B14F-4D97-AF65-F5344CB8AC3E}">
        <p14:creationId xmlns:p14="http://schemas.microsoft.com/office/powerpoint/2010/main" val="3175010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1469918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316424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47574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753752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0615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429569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3387697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962042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093613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1811231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36462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638359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197905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57344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288178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3C84D5-4DA1-410A-9D8B-CFC3ABDF3A9C}" type="datetimeFigureOut">
              <a:rPr kumimoji="1" lang="ja-JP" altLang="en-US" smtClean="0"/>
              <a:t>2024/8/2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2595830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3C84D5-4DA1-410A-9D8B-CFC3ABDF3A9C}" type="datetimeFigureOut">
              <a:rPr kumimoji="1" lang="ja-JP" altLang="en-US" smtClean="0"/>
              <a:t>2024/8/2</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CDE1E59-1986-47AF-A4BE-751A1A93DCFA}" type="slidenum">
              <a:rPr kumimoji="1" lang="ja-JP" altLang="en-US" smtClean="0"/>
              <a:t>‹#›</a:t>
            </a:fld>
            <a:endParaRPr kumimoji="1" lang="ja-JP" altLang="en-US"/>
          </a:p>
        </p:txBody>
      </p:sp>
    </p:spTree>
    <p:extLst>
      <p:ext uri="{BB962C8B-B14F-4D97-AF65-F5344CB8AC3E}">
        <p14:creationId xmlns:p14="http://schemas.microsoft.com/office/powerpoint/2010/main" val="157094041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34905" y="2349114"/>
            <a:ext cx="8570618" cy="1646302"/>
          </a:xfrm>
        </p:spPr>
        <p:txBody>
          <a:bodyPr>
            <a:normAutofit fontScale="90000"/>
          </a:bodyPr>
          <a:lstStyle/>
          <a:p>
            <a:pPr algn="ctr"/>
            <a:r>
              <a:rPr kumimoji="1" lang="ja-JP" altLang="en-US" sz="6000" b="1" dirty="0">
                <a:solidFill>
                  <a:schemeClr val="tx1"/>
                </a:solidFill>
                <a:latin typeface="メイリオ" panose="020B0604030504040204" pitchFamily="50" charset="-128"/>
                <a:ea typeface="メイリオ" panose="020B0604030504040204" pitchFamily="50" charset="-128"/>
              </a:rPr>
              <a:t>大阪府相談支援専門員</a:t>
            </a:r>
            <a:br>
              <a:rPr kumimoji="1" lang="en-US" altLang="ja-JP" sz="6000" b="1" dirty="0">
                <a:solidFill>
                  <a:schemeClr val="tx1"/>
                </a:solidFill>
                <a:latin typeface="メイリオ" panose="020B0604030504040204" pitchFamily="50" charset="-128"/>
                <a:ea typeface="メイリオ" panose="020B0604030504040204" pitchFamily="50" charset="-128"/>
              </a:rPr>
            </a:br>
            <a:r>
              <a:rPr kumimoji="1" lang="ja-JP" altLang="en-US" sz="6000" b="1" dirty="0">
                <a:solidFill>
                  <a:schemeClr val="tx1"/>
                </a:solidFill>
                <a:latin typeface="メイリオ" panose="020B0604030504040204" pitchFamily="50" charset="-128"/>
                <a:ea typeface="メイリオ" panose="020B0604030504040204" pitchFamily="50" charset="-128"/>
              </a:rPr>
              <a:t>人材育成ビジョン</a:t>
            </a:r>
            <a:br>
              <a:rPr kumimoji="1" lang="en-US" altLang="ja-JP" sz="6000" b="1" dirty="0">
                <a:solidFill>
                  <a:schemeClr val="tx1"/>
                </a:solidFill>
                <a:latin typeface="メイリオ" panose="020B0604030504040204" pitchFamily="50" charset="-128"/>
                <a:ea typeface="メイリオ" panose="020B0604030504040204" pitchFamily="50" charset="-128"/>
              </a:rPr>
            </a:br>
            <a:r>
              <a:rPr lang="ja-JP" altLang="en-US" sz="4900" b="1" dirty="0">
                <a:solidFill>
                  <a:schemeClr val="tx1"/>
                </a:solidFill>
                <a:latin typeface="メイリオ" panose="020B0604030504040204" pitchFamily="50" charset="-128"/>
                <a:ea typeface="メイリオ" panose="020B0604030504040204" pitchFamily="50" charset="-128"/>
              </a:rPr>
              <a:t>（主任相談支援専門員の役割）</a:t>
            </a:r>
            <a:endParaRPr kumimoji="1" lang="ja-JP" altLang="en-US" sz="4900" b="1" dirty="0">
              <a:solidFill>
                <a:schemeClr val="tx1"/>
              </a:solidFill>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691014" y="4970454"/>
            <a:ext cx="10058400" cy="1143000"/>
          </a:xfrm>
        </p:spPr>
        <p:txBody>
          <a:bodyPr>
            <a:normAutofit/>
          </a:bodyPr>
          <a:lstStyle/>
          <a:p>
            <a:pPr algn="ctr"/>
            <a:r>
              <a:rPr kumimoji="1" lang="ja-JP" altLang="en-US" sz="2000" dirty="0">
                <a:solidFill>
                  <a:schemeClr val="tx1"/>
                </a:solidFill>
                <a:latin typeface="メイリオ" panose="020B0604030504040204" pitchFamily="50" charset="-128"/>
                <a:ea typeface="メイリオ" panose="020B0604030504040204" pitchFamily="50" charset="-128"/>
              </a:rPr>
              <a:t>令和６年</a:t>
            </a:r>
            <a:r>
              <a:rPr lang="ja-JP" altLang="en-US" sz="2000" dirty="0">
                <a:solidFill>
                  <a:schemeClr val="tx1"/>
                </a:solidFill>
                <a:latin typeface="メイリオ" panose="020B0604030504040204" pitchFamily="50" charset="-128"/>
                <a:ea typeface="メイリオ" panose="020B0604030504040204" pitchFamily="50" charset="-128"/>
              </a:rPr>
              <a:t>８</a:t>
            </a:r>
            <a:r>
              <a:rPr kumimoji="1" lang="ja-JP" altLang="en-US" sz="2000" dirty="0">
                <a:solidFill>
                  <a:schemeClr val="tx1"/>
                </a:solidFill>
                <a:latin typeface="メイリオ" panose="020B0604030504040204" pitchFamily="50" charset="-128"/>
                <a:ea typeface="メイリオ" panose="020B0604030504040204" pitchFamily="50" charset="-128"/>
              </a:rPr>
              <a:t>月</a:t>
            </a:r>
            <a:endParaRPr kumimoji="1" lang="en-US" altLang="ja-JP" sz="2000" dirty="0">
              <a:solidFill>
                <a:schemeClr val="tx1"/>
              </a:solidFill>
              <a:latin typeface="メイリオ" panose="020B0604030504040204" pitchFamily="50" charset="-128"/>
              <a:ea typeface="メイリオ" panose="020B0604030504040204" pitchFamily="50" charset="-128"/>
            </a:endParaRPr>
          </a:p>
          <a:p>
            <a:pPr algn="ctr"/>
            <a:r>
              <a:rPr lang="ja-JP" altLang="en-US" sz="2000" dirty="0" err="1">
                <a:solidFill>
                  <a:schemeClr val="tx1"/>
                </a:solidFill>
                <a:latin typeface="メイリオ" panose="020B0604030504040204" pitchFamily="50" charset="-128"/>
                <a:ea typeface="メイリオ" panose="020B0604030504040204" pitchFamily="50" charset="-128"/>
              </a:rPr>
              <a:t>大阪府障がい</a:t>
            </a:r>
            <a:r>
              <a:rPr lang="ja-JP" altLang="en-US" sz="2000" dirty="0">
                <a:solidFill>
                  <a:schemeClr val="tx1"/>
                </a:solidFill>
                <a:latin typeface="メイリオ" panose="020B0604030504040204" pitchFamily="50" charset="-128"/>
                <a:ea typeface="メイリオ" panose="020B0604030504040204" pitchFamily="50" charset="-128"/>
              </a:rPr>
              <a:t>者自立支援協議会ケアマネジメント推進部会</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5" name="サブタイトル 2"/>
          <p:cNvSpPr txBox="1">
            <a:spLocks/>
          </p:cNvSpPr>
          <p:nvPr/>
        </p:nvSpPr>
        <p:spPr>
          <a:xfrm>
            <a:off x="691014" y="4164229"/>
            <a:ext cx="10058400" cy="449974"/>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kumimoji="1"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kumimoji="1"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9pPr>
          </a:lstStyle>
          <a:p>
            <a:pPr algn="ctr"/>
            <a:endParaRPr lang="ja-JP" altLang="en-US" sz="40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61874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B1CFFC3-0AAF-4EC7-94F0-3D553C01C4CD}"/>
              </a:ext>
            </a:extLst>
          </p:cNvPr>
          <p:cNvSpPr>
            <a:spLocks noGrp="1"/>
          </p:cNvSpPr>
          <p:nvPr>
            <p:ph idx="1"/>
          </p:nvPr>
        </p:nvSpPr>
        <p:spPr>
          <a:xfrm>
            <a:off x="425886" y="1186058"/>
            <a:ext cx="11167400" cy="4920828"/>
          </a:xfrm>
          <a:noFill/>
        </p:spPr>
        <p:txBody>
          <a:bodyPr>
            <a:normAutofit/>
          </a:bodyPr>
          <a:lstStyle/>
          <a:p>
            <a:pPr marL="0" indent="0">
              <a:buNone/>
            </a:pPr>
            <a:r>
              <a:rPr kumimoji="1" lang="en-US" altLang="ja-JP" sz="2100" dirty="0"/>
              <a:t>【</a:t>
            </a:r>
            <a:r>
              <a:rPr kumimoji="1" lang="ja-JP" altLang="en-US" sz="2100" dirty="0"/>
              <a:t>人材育成</a:t>
            </a:r>
            <a:r>
              <a:rPr kumimoji="1" lang="en-US" altLang="ja-JP" sz="2100" dirty="0"/>
              <a:t>】</a:t>
            </a:r>
          </a:p>
          <a:p>
            <a:pPr marL="0" indent="0">
              <a:buNone/>
            </a:pPr>
            <a:r>
              <a:rPr lang="ja-JP" altLang="en-US" sz="1900" dirty="0"/>
              <a:t>〇担当地域の指定相談事業所の連絡会で勉強会や情報交換等の企画運営。</a:t>
            </a:r>
            <a:endParaRPr lang="en-US" altLang="ja-JP" sz="1900" dirty="0"/>
          </a:p>
          <a:p>
            <a:pPr marL="0" indent="0">
              <a:buNone/>
            </a:pPr>
            <a:r>
              <a:rPr kumimoji="1" lang="ja-JP" altLang="en-US" sz="1900" dirty="0"/>
              <a:t>〇地域のひとり相談支援事業所の相談員を招いて、</a:t>
            </a:r>
            <a:r>
              <a:rPr kumimoji="1" lang="ja-JP" altLang="en-US" sz="1900" dirty="0">
                <a:solidFill>
                  <a:schemeClr val="tx1"/>
                </a:solidFill>
              </a:rPr>
              <a:t>情報交換と支援方法についての勉強会</a:t>
            </a:r>
            <a:endParaRPr kumimoji="1" lang="en-US" altLang="ja-JP" sz="1900" dirty="0">
              <a:solidFill>
                <a:schemeClr val="tx1"/>
              </a:solidFill>
            </a:endParaRPr>
          </a:p>
          <a:p>
            <a:pPr marL="0" indent="0">
              <a:buNone/>
            </a:pPr>
            <a:r>
              <a:rPr lang="ja-JP" altLang="en-US" sz="1900" dirty="0">
                <a:solidFill>
                  <a:schemeClr val="tx1"/>
                </a:solidFill>
              </a:rPr>
              <a:t>　</a:t>
            </a:r>
            <a:r>
              <a:rPr kumimoji="1" lang="ja-JP" altLang="en-US" sz="1900" dirty="0">
                <a:solidFill>
                  <a:schemeClr val="tx1"/>
                </a:solidFill>
              </a:rPr>
              <a:t>を開催。</a:t>
            </a:r>
            <a:endParaRPr kumimoji="1" lang="en-US" altLang="ja-JP" sz="1900" dirty="0">
              <a:solidFill>
                <a:schemeClr val="tx1"/>
              </a:solidFill>
            </a:endParaRPr>
          </a:p>
          <a:p>
            <a:pPr marL="0" indent="0">
              <a:buNone/>
            </a:pPr>
            <a:r>
              <a:rPr kumimoji="1" lang="ja-JP" altLang="en-US" sz="1900" dirty="0">
                <a:solidFill>
                  <a:schemeClr val="tx1"/>
                </a:solidFill>
              </a:rPr>
              <a:t>〇地域の相談支援事業所のスキルアップの為に連絡会を開催し、事例検討や地域の情報を</a:t>
            </a:r>
            <a:endParaRPr kumimoji="1" lang="en-US" altLang="ja-JP" sz="1900" dirty="0">
              <a:solidFill>
                <a:schemeClr val="tx1"/>
              </a:solidFill>
            </a:endParaRPr>
          </a:p>
          <a:p>
            <a:pPr marL="0" indent="0">
              <a:buNone/>
            </a:pPr>
            <a:r>
              <a:rPr kumimoji="1" lang="ja-JP" altLang="en-US" sz="1900" dirty="0">
                <a:solidFill>
                  <a:schemeClr val="tx1"/>
                </a:solidFill>
              </a:rPr>
              <a:t>　共有、講演会を開催。</a:t>
            </a:r>
            <a:endParaRPr kumimoji="1" lang="en-US" altLang="ja-JP" sz="1900" dirty="0">
              <a:solidFill>
                <a:schemeClr val="tx1"/>
              </a:solidFill>
            </a:endParaRPr>
          </a:p>
          <a:p>
            <a:pPr marL="0" indent="0">
              <a:buNone/>
            </a:pPr>
            <a:r>
              <a:rPr kumimoji="1" lang="ja-JP" altLang="en-US" sz="1900" dirty="0">
                <a:solidFill>
                  <a:schemeClr val="tx1"/>
                </a:solidFill>
              </a:rPr>
              <a:t>〇初任者研修修了者への育成機会を目的とした交流会や勉強会の実施。</a:t>
            </a:r>
            <a:endParaRPr kumimoji="1" lang="en-US" altLang="ja-JP" sz="1900" dirty="0">
              <a:solidFill>
                <a:schemeClr val="tx1"/>
              </a:solidFill>
            </a:endParaRPr>
          </a:p>
          <a:p>
            <a:pPr marL="0" indent="0">
              <a:buNone/>
            </a:pPr>
            <a:r>
              <a:rPr kumimoji="1" lang="ja-JP" altLang="en-US" sz="1900" dirty="0">
                <a:solidFill>
                  <a:schemeClr val="tx1"/>
                </a:solidFill>
              </a:rPr>
              <a:t>〇新しく立ち上げる事業所に向けた、コンサルテーションを実施。</a:t>
            </a:r>
          </a:p>
          <a:p>
            <a:pPr marL="0" indent="0">
              <a:buNone/>
            </a:pPr>
            <a:r>
              <a:rPr kumimoji="1" lang="ja-JP" altLang="en-US" sz="1900" dirty="0">
                <a:solidFill>
                  <a:schemeClr val="tx1"/>
                </a:solidFill>
              </a:rPr>
              <a:t>〇初任研修終了後、サービス等利用計画案の書き方がわからない悩みを持つ相談支援</a:t>
            </a:r>
            <a:endParaRPr kumimoji="1" lang="en-US" altLang="ja-JP" sz="1900" dirty="0">
              <a:solidFill>
                <a:schemeClr val="tx1"/>
              </a:solidFill>
            </a:endParaRPr>
          </a:p>
          <a:p>
            <a:pPr marL="0" indent="0">
              <a:buNone/>
            </a:pPr>
            <a:r>
              <a:rPr lang="ja-JP" altLang="en-US" sz="1900" dirty="0">
                <a:solidFill>
                  <a:schemeClr val="tx1"/>
                </a:solidFill>
              </a:rPr>
              <a:t>　</a:t>
            </a:r>
            <a:r>
              <a:rPr kumimoji="1" lang="ja-JP" altLang="en-US" sz="1900" dirty="0">
                <a:solidFill>
                  <a:schemeClr val="tx1"/>
                </a:solidFill>
              </a:rPr>
              <a:t>専門員に対して「計画書き方相談会」を月１度、基幹相談支援センターと共同して実施。</a:t>
            </a:r>
            <a:endParaRPr kumimoji="1" lang="en-US" altLang="ja-JP" sz="1900" dirty="0">
              <a:solidFill>
                <a:schemeClr val="tx1"/>
              </a:solidFill>
            </a:endParaRPr>
          </a:p>
          <a:p>
            <a:pPr marL="0" indent="0">
              <a:buNone/>
            </a:pPr>
            <a:r>
              <a:rPr lang="ja-JP" altLang="en-US" sz="1900" dirty="0">
                <a:solidFill>
                  <a:schemeClr val="tx1"/>
                </a:solidFill>
              </a:rPr>
              <a:t>〇他事業所の新任相談支援専門員の</a:t>
            </a:r>
            <a:r>
              <a:rPr lang="en-US" altLang="ja-JP" sz="1900" dirty="0">
                <a:solidFill>
                  <a:schemeClr val="tx1"/>
                </a:solidFill>
              </a:rPr>
              <a:t>OJT</a:t>
            </a:r>
            <a:r>
              <a:rPr lang="ja-JP" altLang="en-US" sz="1900" dirty="0">
                <a:solidFill>
                  <a:schemeClr val="tx1"/>
                </a:solidFill>
              </a:rPr>
              <a:t>として、一緒に担当者会議に出席している。</a:t>
            </a:r>
            <a:endParaRPr kumimoji="1" lang="ja-JP" altLang="en-US" sz="1900" dirty="0">
              <a:solidFill>
                <a:schemeClr val="tx1"/>
              </a:solidFill>
            </a:endParaRPr>
          </a:p>
        </p:txBody>
      </p:sp>
      <p:sp>
        <p:nvSpPr>
          <p:cNvPr id="4" name="タイトル 1">
            <a:extLst>
              <a:ext uri="{FF2B5EF4-FFF2-40B4-BE49-F238E27FC236}">
                <a16:creationId xmlns:a16="http://schemas.microsoft.com/office/drawing/2014/main" id="{D6D4ADFD-EE22-4244-97CE-532EABC4E3D5}"/>
              </a:ext>
            </a:extLst>
          </p:cNvPr>
          <p:cNvSpPr>
            <a:spLocks noGrp="1"/>
          </p:cNvSpPr>
          <p:nvPr>
            <p:ph type="title"/>
          </p:nvPr>
        </p:nvSpPr>
        <p:spPr>
          <a:xfrm>
            <a:off x="163766" y="609600"/>
            <a:ext cx="9092967" cy="405008"/>
          </a:xfrm>
        </p:spPr>
        <p:txBody>
          <a:bodyPr>
            <a:normAutofit/>
          </a:bodyPr>
          <a:lstStyle/>
          <a:p>
            <a:r>
              <a:rPr kumimoji="1" lang="ja-JP" altLang="en-US" sz="2000" dirty="0">
                <a:solidFill>
                  <a:schemeClr val="tx1"/>
                </a:solidFill>
              </a:rPr>
              <a:t>（参考２）主任相談支援専門員の活動状況　好事例</a:t>
            </a:r>
          </a:p>
        </p:txBody>
      </p:sp>
    </p:spTree>
    <p:extLst>
      <p:ext uri="{BB962C8B-B14F-4D97-AF65-F5344CB8AC3E}">
        <p14:creationId xmlns:p14="http://schemas.microsoft.com/office/powerpoint/2010/main" val="4135277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A2D644-DB84-4F87-892A-C66336210AE7}"/>
              </a:ext>
            </a:extLst>
          </p:cNvPr>
          <p:cNvSpPr>
            <a:spLocks noGrp="1"/>
          </p:cNvSpPr>
          <p:nvPr>
            <p:ph type="title"/>
          </p:nvPr>
        </p:nvSpPr>
        <p:spPr>
          <a:xfrm>
            <a:off x="677333" y="436926"/>
            <a:ext cx="1508655" cy="343711"/>
          </a:xfrm>
        </p:spPr>
        <p:txBody>
          <a:bodyPr>
            <a:normAutofit fontScale="90000"/>
          </a:bodyPr>
          <a:lstStyle/>
          <a:p>
            <a:r>
              <a:rPr kumimoji="1" lang="ja-JP" altLang="en-US" sz="2000" dirty="0">
                <a:solidFill>
                  <a:schemeClr val="tx1"/>
                </a:solidFill>
              </a:rPr>
              <a:t>（参考３）</a:t>
            </a:r>
          </a:p>
        </p:txBody>
      </p:sp>
      <p:sp>
        <p:nvSpPr>
          <p:cNvPr id="3" name="正方形/長方形 2">
            <a:extLst>
              <a:ext uri="{FF2B5EF4-FFF2-40B4-BE49-F238E27FC236}">
                <a16:creationId xmlns:a16="http://schemas.microsoft.com/office/drawing/2014/main" id="{AC8CF420-430E-493E-AED2-875B73475549}"/>
              </a:ext>
            </a:extLst>
          </p:cNvPr>
          <p:cNvSpPr/>
          <p:nvPr/>
        </p:nvSpPr>
        <p:spPr>
          <a:xfrm>
            <a:off x="883810" y="800707"/>
            <a:ext cx="8393186" cy="5620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5" name="図 4">
            <a:extLst>
              <a:ext uri="{FF2B5EF4-FFF2-40B4-BE49-F238E27FC236}">
                <a16:creationId xmlns:a16="http://schemas.microsoft.com/office/drawing/2014/main" id="{09B5FF33-4534-43A5-8AC4-CC01DD652674}"/>
              </a:ext>
            </a:extLst>
          </p:cNvPr>
          <p:cNvPicPr>
            <a:picLocks noChangeAspect="1"/>
          </p:cNvPicPr>
          <p:nvPr/>
        </p:nvPicPr>
        <p:blipFill>
          <a:blip r:embed="rId3"/>
          <a:stretch>
            <a:fillRect/>
          </a:stretch>
        </p:blipFill>
        <p:spPr>
          <a:xfrm>
            <a:off x="883809" y="780637"/>
            <a:ext cx="8186711" cy="5620367"/>
          </a:xfrm>
          <a:prstGeom prst="rect">
            <a:avLst/>
          </a:prstGeom>
        </p:spPr>
      </p:pic>
    </p:spTree>
    <p:extLst>
      <p:ext uri="{BB962C8B-B14F-4D97-AF65-F5344CB8AC3E}">
        <p14:creationId xmlns:p14="http://schemas.microsoft.com/office/powerpoint/2010/main" val="549991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A2D644-DB84-4F87-892A-C66336210AE7}"/>
              </a:ext>
            </a:extLst>
          </p:cNvPr>
          <p:cNvSpPr>
            <a:spLocks noGrp="1"/>
          </p:cNvSpPr>
          <p:nvPr>
            <p:ph type="title"/>
          </p:nvPr>
        </p:nvSpPr>
        <p:spPr>
          <a:xfrm>
            <a:off x="677334" y="479694"/>
            <a:ext cx="1465792" cy="305741"/>
          </a:xfrm>
        </p:spPr>
        <p:txBody>
          <a:bodyPr>
            <a:normAutofit fontScale="90000"/>
          </a:bodyPr>
          <a:lstStyle/>
          <a:p>
            <a:r>
              <a:rPr kumimoji="1" lang="ja-JP" altLang="en-US" sz="2000" dirty="0">
                <a:solidFill>
                  <a:schemeClr val="tx1"/>
                </a:solidFill>
              </a:rPr>
              <a:t>（参考４）</a:t>
            </a:r>
          </a:p>
        </p:txBody>
      </p:sp>
      <p:sp>
        <p:nvSpPr>
          <p:cNvPr id="3" name="正方形/長方形 2">
            <a:extLst>
              <a:ext uri="{FF2B5EF4-FFF2-40B4-BE49-F238E27FC236}">
                <a16:creationId xmlns:a16="http://schemas.microsoft.com/office/drawing/2014/main" id="{AC8CF420-430E-493E-AED2-875B73475549}"/>
              </a:ext>
            </a:extLst>
          </p:cNvPr>
          <p:cNvSpPr/>
          <p:nvPr/>
        </p:nvSpPr>
        <p:spPr>
          <a:xfrm>
            <a:off x="677334" y="851770"/>
            <a:ext cx="8531980" cy="5843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5" name="図 4">
            <a:extLst>
              <a:ext uri="{FF2B5EF4-FFF2-40B4-BE49-F238E27FC236}">
                <a16:creationId xmlns:a16="http://schemas.microsoft.com/office/drawing/2014/main" id="{78BDC3F8-FAF2-4DF4-B508-CA0FF12984C8}"/>
              </a:ext>
            </a:extLst>
          </p:cNvPr>
          <p:cNvPicPr>
            <a:picLocks noChangeAspect="1"/>
          </p:cNvPicPr>
          <p:nvPr/>
        </p:nvPicPr>
        <p:blipFill>
          <a:blip r:embed="rId3"/>
          <a:stretch>
            <a:fillRect/>
          </a:stretch>
        </p:blipFill>
        <p:spPr>
          <a:xfrm>
            <a:off x="822683" y="851771"/>
            <a:ext cx="8272332" cy="5843998"/>
          </a:xfrm>
          <a:prstGeom prst="rect">
            <a:avLst/>
          </a:prstGeom>
        </p:spPr>
      </p:pic>
    </p:spTree>
    <p:extLst>
      <p:ext uri="{BB962C8B-B14F-4D97-AF65-F5344CB8AC3E}">
        <p14:creationId xmlns:p14="http://schemas.microsoft.com/office/powerpoint/2010/main" val="280194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A2D644-DB84-4F87-892A-C66336210AE7}"/>
              </a:ext>
            </a:extLst>
          </p:cNvPr>
          <p:cNvSpPr>
            <a:spLocks noGrp="1"/>
          </p:cNvSpPr>
          <p:nvPr>
            <p:ph type="title"/>
          </p:nvPr>
        </p:nvSpPr>
        <p:spPr>
          <a:xfrm>
            <a:off x="677334" y="457200"/>
            <a:ext cx="1508654" cy="342900"/>
          </a:xfrm>
        </p:spPr>
        <p:txBody>
          <a:bodyPr>
            <a:normAutofit fontScale="90000"/>
          </a:bodyPr>
          <a:lstStyle/>
          <a:p>
            <a:r>
              <a:rPr kumimoji="1" lang="ja-JP" altLang="en-US" sz="2000" dirty="0">
                <a:solidFill>
                  <a:schemeClr val="tx1"/>
                </a:solidFill>
              </a:rPr>
              <a:t>（参考５）</a:t>
            </a:r>
          </a:p>
        </p:txBody>
      </p:sp>
      <p:sp>
        <p:nvSpPr>
          <p:cNvPr id="3" name="正方形/長方形 2">
            <a:extLst>
              <a:ext uri="{FF2B5EF4-FFF2-40B4-BE49-F238E27FC236}">
                <a16:creationId xmlns:a16="http://schemas.microsoft.com/office/drawing/2014/main" id="{7187884C-2BE9-44BF-9316-D3219AD07D0B}"/>
              </a:ext>
            </a:extLst>
          </p:cNvPr>
          <p:cNvSpPr/>
          <p:nvPr/>
        </p:nvSpPr>
        <p:spPr>
          <a:xfrm>
            <a:off x="677335" y="871732"/>
            <a:ext cx="9609666" cy="57005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 name="図 3">
            <a:extLst>
              <a:ext uri="{FF2B5EF4-FFF2-40B4-BE49-F238E27FC236}">
                <a16:creationId xmlns:a16="http://schemas.microsoft.com/office/drawing/2014/main" id="{5C103D81-003B-40A9-B64B-8750876A493E}"/>
              </a:ext>
            </a:extLst>
          </p:cNvPr>
          <p:cNvPicPr>
            <a:picLocks noChangeAspect="1"/>
          </p:cNvPicPr>
          <p:nvPr/>
        </p:nvPicPr>
        <p:blipFill>
          <a:blip r:embed="rId3"/>
          <a:stretch>
            <a:fillRect/>
          </a:stretch>
        </p:blipFill>
        <p:spPr>
          <a:xfrm>
            <a:off x="677335" y="886214"/>
            <a:ext cx="9609666" cy="5700518"/>
          </a:xfrm>
          <a:prstGeom prst="rect">
            <a:avLst/>
          </a:prstGeom>
        </p:spPr>
      </p:pic>
    </p:spTree>
    <p:extLst>
      <p:ext uri="{BB962C8B-B14F-4D97-AF65-F5344CB8AC3E}">
        <p14:creationId xmlns:p14="http://schemas.microsoft.com/office/powerpoint/2010/main" val="3294433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214650"/>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latin typeface="メイリオ" panose="020B0604030504040204" pitchFamily="50" charset="-128"/>
                <a:ea typeface="メイリオ" panose="020B0604030504040204" pitchFamily="50" charset="-128"/>
              </a:rPr>
              <a:t>Ⅰ</a:t>
            </a:r>
            <a:r>
              <a:rPr lang="ja-JP" altLang="en-US" sz="3600" b="1" dirty="0">
                <a:latin typeface="メイリオ" panose="020B0604030504040204" pitchFamily="50" charset="-128"/>
                <a:ea typeface="メイリオ" panose="020B0604030504040204" pitchFamily="50" charset="-128"/>
              </a:rPr>
              <a:t>　はじめに</a:t>
            </a:r>
            <a:endParaRPr kumimoji="1" lang="ja-JP" altLang="en-US" sz="3600" b="1" dirty="0">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578663" y="1578279"/>
            <a:ext cx="10753365" cy="4659684"/>
          </a:xfrm>
          <a:prstGeom prst="rect">
            <a:avLst/>
          </a:prstGeom>
        </p:spPr>
        <p:txBody>
          <a:bodyPr vert="horz" lIns="0" tIns="45720" rIns="0" bIns="45720" rtlCol="0">
            <a:normAutofit fontScale="6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dirty="0">
                <a:solidFill>
                  <a:schemeClr val="tx1"/>
                </a:solidFill>
                <a:latin typeface="メイリオ" panose="020B0604030504040204" pitchFamily="50" charset="-128"/>
              </a:rPr>
              <a:t>　</a:t>
            </a:r>
            <a:endParaRPr lang="en-US" altLang="ja-JP" dirty="0">
              <a:solidFill>
                <a:schemeClr val="tx1"/>
              </a:solidFill>
              <a:latin typeface="メイリオ" panose="020B0604030504040204" pitchFamily="50" charset="-128"/>
            </a:endParaRPr>
          </a:p>
          <a:p>
            <a:pPr marL="0" indent="0">
              <a:lnSpc>
                <a:spcPct val="80000"/>
              </a:lnSpc>
              <a:buNone/>
            </a:pPr>
            <a:r>
              <a:rPr lang="ja-JP" altLang="en-US" sz="2400" dirty="0">
                <a:solidFill>
                  <a:schemeClr val="tx1"/>
                </a:solidFill>
                <a:latin typeface="メイリオ" panose="020B0604030504040204" pitchFamily="50" charset="-128"/>
              </a:rPr>
              <a:t>　</a:t>
            </a:r>
            <a:r>
              <a:rPr lang="ja-JP" altLang="en-US" sz="3000" dirty="0">
                <a:solidFill>
                  <a:schemeClr val="tx1"/>
                </a:solidFill>
                <a:latin typeface="メイリオ" panose="020B0604030504040204" pitchFamily="50" charset="-128"/>
              </a:rPr>
              <a:t>平成</a:t>
            </a:r>
            <a:r>
              <a:rPr lang="en-US" altLang="ja-JP" sz="3000" dirty="0">
                <a:solidFill>
                  <a:schemeClr val="tx1"/>
                </a:solidFill>
                <a:latin typeface="メイリオ" panose="020B0604030504040204" pitchFamily="50" charset="-128"/>
              </a:rPr>
              <a:t>30</a:t>
            </a:r>
            <a:r>
              <a:rPr lang="ja-JP" altLang="en-US" sz="3000" dirty="0">
                <a:solidFill>
                  <a:schemeClr val="tx1"/>
                </a:solidFill>
                <a:latin typeface="メイリオ" panose="020B0604030504040204" pitchFamily="50" charset="-128"/>
              </a:rPr>
              <a:t>年度に主任相談支援専門員制度が導入されてから、今年で</a:t>
            </a:r>
            <a:r>
              <a:rPr lang="en-US" altLang="ja-JP" sz="3000" dirty="0">
                <a:solidFill>
                  <a:schemeClr val="tx1"/>
                </a:solidFill>
                <a:latin typeface="メイリオ" panose="020B0604030504040204" pitchFamily="50" charset="-128"/>
              </a:rPr>
              <a:t>7</a:t>
            </a:r>
            <a:r>
              <a:rPr lang="ja-JP" altLang="en-US" sz="3000" dirty="0">
                <a:solidFill>
                  <a:schemeClr val="tx1"/>
                </a:solidFill>
                <a:latin typeface="メイリオ" panose="020B0604030504040204" pitchFamily="50" charset="-128"/>
              </a:rPr>
              <a:t>年目になります。</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　</a:t>
            </a:r>
            <a:r>
              <a:rPr lang="ja-JP" altLang="en-US" sz="3000" b="1" dirty="0">
                <a:solidFill>
                  <a:schemeClr val="tx1"/>
                </a:solidFill>
                <a:latin typeface="メイリオ" panose="020B0604030504040204" pitchFamily="50" charset="-128"/>
              </a:rPr>
              <a:t>府内市町村の大半において主任相談支援専門員の配置が進められている一方で、その</a:t>
            </a:r>
            <a:endParaRPr lang="en-US" altLang="ja-JP" sz="3000" b="1" dirty="0">
              <a:solidFill>
                <a:schemeClr val="tx1"/>
              </a:solidFill>
              <a:latin typeface="メイリオ" panose="020B0604030504040204" pitchFamily="50" charset="-128"/>
            </a:endParaRPr>
          </a:p>
          <a:p>
            <a:pPr marL="0" indent="0">
              <a:lnSpc>
                <a:spcPct val="80000"/>
              </a:lnSpc>
              <a:buNone/>
            </a:pPr>
            <a:r>
              <a:rPr lang="ja-JP" altLang="en-US" sz="3000" b="1" dirty="0">
                <a:solidFill>
                  <a:schemeClr val="tx1"/>
                </a:solidFill>
                <a:latin typeface="メイリオ" panose="020B0604030504040204" pitchFamily="50" charset="-128"/>
              </a:rPr>
              <a:t>役割が整理出来ておらず</a:t>
            </a:r>
            <a:r>
              <a:rPr lang="ja-JP" altLang="en-US" sz="3000" dirty="0">
                <a:solidFill>
                  <a:schemeClr val="tx1"/>
                </a:solidFill>
                <a:latin typeface="メイリオ" panose="020B0604030504040204" pitchFamily="50" charset="-128"/>
              </a:rPr>
              <a:t>、</a:t>
            </a:r>
            <a:r>
              <a:rPr lang="ja-JP" altLang="en-US" sz="3000" b="1" dirty="0">
                <a:solidFill>
                  <a:schemeClr val="tx1"/>
                </a:solidFill>
                <a:latin typeface="メイリオ" panose="020B0604030504040204" pitchFamily="50" charset="-128"/>
              </a:rPr>
              <a:t>主任相談支援専門員としての役割が十分発揮できていない</a:t>
            </a:r>
            <a:endParaRPr lang="en-US" altLang="ja-JP" sz="3000" b="1" dirty="0">
              <a:solidFill>
                <a:schemeClr val="tx1"/>
              </a:solidFill>
              <a:latin typeface="メイリオ" panose="020B0604030504040204" pitchFamily="50" charset="-128"/>
            </a:endParaRPr>
          </a:p>
          <a:p>
            <a:pPr marL="0" indent="0">
              <a:lnSpc>
                <a:spcPct val="80000"/>
              </a:lnSpc>
              <a:buNone/>
            </a:pPr>
            <a:r>
              <a:rPr lang="ja-JP" altLang="en-US" sz="3000" b="1" dirty="0">
                <a:solidFill>
                  <a:schemeClr val="tx1"/>
                </a:solidFill>
                <a:latin typeface="メイリオ" panose="020B0604030504040204" pitchFamily="50" charset="-128"/>
              </a:rPr>
              <a:t>市町村</a:t>
            </a:r>
            <a:r>
              <a:rPr lang="ja-JP" altLang="en-US" sz="3000" dirty="0">
                <a:solidFill>
                  <a:schemeClr val="tx1"/>
                </a:solidFill>
                <a:latin typeface="メイリオ" panose="020B0604030504040204" pitchFamily="50" charset="-128"/>
              </a:rPr>
              <a:t>もあります。</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　加えて、令和６年度報酬改定により</a:t>
            </a:r>
            <a:r>
              <a:rPr lang="zh-TW" altLang="en-US" sz="3000" dirty="0">
                <a:solidFill>
                  <a:schemeClr val="tx1"/>
                </a:solidFill>
                <a:latin typeface="メイリオ" panose="020B0604030504040204" pitchFamily="50" charset="-128"/>
                <a:ea typeface="メイリオ" panose="020B0604030504040204" pitchFamily="50" charset="-128"/>
              </a:rPr>
              <a:t>主任相談支援専門員配置加算</a:t>
            </a:r>
            <a:r>
              <a:rPr lang="ja-JP" altLang="en-US" sz="3000" dirty="0">
                <a:solidFill>
                  <a:schemeClr val="tx1"/>
                </a:solidFill>
                <a:latin typeface="メイリオ" panose="020B0604030504040204" pitchFamily="50" charset="-128"/>
              </a:rPr>
              <a:t>が充実し、主任の</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役割について、益々期待されているところです。</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　</a:t>
            </a:r>
            <a:r>
              <a:rPr lang="ja-JP" altLang="en-US" sz="3000" b="1" dirty="0">
                <a:solidFill>
                  <a:schemeClr val="tx1"/>
                </a:solidFill>
                <a:latin typeface="メイリオ" panose="020B0604030504040204" pitchFamily="50" charset="-128"/>
              </a:rPr>
              <a:t>「障がい児者が住みやすい街」</a:t>
            </a:r>
            <a:r>
              <a:rPr lang="ja-JP" altLang="en-US" sz="3000" dirty="0">
                <a:solidFill>
                  <a:schemeClr val="tx1"/>
                </a:solidFill>
                <a:latin typeface="メイリオ" panose="020B0604030504040204" pitchFamily="50" charset="-128"/>
              </a:rPr>
              <a:t>をつくるためにも、主任相談支援専門員が地域の</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中核的な役割を担い、相談支援体制の充実や強化を図ることが重要です。</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　本部会において、主任相談支援専門員の役割を具体的に示すビジョンを策定しました</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ので、府内市町村は本ビジョンをベースに、</a:t>
            </a:r>
            <a:r>
              <a:rPr lang="ja-JP" altLang="en-US" sz="3000" b="1" dirty="0">
                <a:solidFill>
                  <a:schemeClr val="tx1"/>
                </a:solidFill>
                <a:latin typeface="メイリオ" panose="020B0604030504040204" pitchFamily="50" charset="-128"/>
              </a:rPr>
              <a:t>地域の実情に応じた「主任相談支援専門員</a:t>
            </a:r>
            <a:endParaRPr lang="en-US" altLang="ja-JP" sz="3000" b="1" dirty="0">
              <a:solidFill>
                <a:schemeClr val="tx1"/>
              </a:solidFill>
              <a:latin typeface="メイリオ" panose="020B0604030504040204" pitchFamily="50" charset="-128"/>
            </a:endParaRPr>
          </a:p>
          <a:p>
            <a:pPr marL="0" indent="0">
              <a:lnSpc>
                <a:spcPct val="80000"/>
              </a:lnSpc>
              <a:buNone/>
            </a:pPr>
            <a:r>
              <a:rPr lang="ja-JP" altLang="en-US" sz="3000" b="1" dirty="0">
                <a:solidFill>
                  <a:schemeClr val="tx1"/>
                </a:solidFill>
                <a:latin typeface="メイリオ" panose="020B0604030504040204" pitchFamily="50" charset="-128"/>
              </a:rPr>
              <a:t>の役割」を策定し、管内の相談支援事業所等へお示し</a:t>
            </a:r>
            <a:r>
              <a:rPr lang="ja-JP" altLang="en-US" sz="3000" dirty="0">
                <a:solidFill>
                  <a:schemeClr val="tx1"/>
                </a:solidFill>
                <a:latin typeface="メイリオ" panose="020B0604030504040204" pitchFamily="50" charset="-128"/>
              </a:rPr>
              <a:t>いただくことで、市町村の相談</a:t>
            </a:r>
            <a:endParaRPr lang="en-US" altLang="ja-JP" sz="3000" dirty="0">
              <a:solidFill>
                <a:schemeClr val="tx1"/>
              </a:solidFill>
              <a:latin typeface="メイリオ" panose="020B0604030504040204" pitchFamily="50" charset="-128"/>
            </a:endParaRPr>
          </a:p>
          <a:p>
            <a:pPr marL="0" indent="0">
              <a:lnSpc>
                <a:spcPct val="80000"/>
              </a:lnSpc>
              <a:buNone/>
            </a:pPr>
            <a:r>
              <a:rPr lang="ja-JP" altLang="en-US" sz="3000" dirty="0">
                <a:solidFill>
                  <a:schemeClr val="tx1"/>
                </a:solidFill>
                <a:latin typeface="メイリオ" panose="020B0604030504040204" pitchFamily="50" charset="-128"/>
              </a:rPr>
              <a:t>支援体制の充実や強化に向けた一助になれば幸いです。</a:t>
            </a:r>
            <a:endParaRPr lang="ja-JP" altLang="en-US" sz="3000" dirty="0"/>
          </a:p>
        </p:txBody>
      </p:sp>
    </p:spTree>
    <p:extLst>
      <p:ext uri="{BB962C8B-B14F-4D97-AF65-F5344CB8AC3E}">
        <p14:creationId xmlns:p14="http://schemas.microsoft.com/office/powerpoint/2010/main" val="1579958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214650"/>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solidFill>
                  <a:schemeClr val="tx1"/>
                </a:solidFill>
                <a:latin typeface="メイリオ" panose="020B0604030504040204" pitchFamily="50" charset="-128"/>
                <a:ea typeface="メイリオ" panose="020B0604030504040204" pitchFamily="50" charset="-128"/>
              </a:rPr>
              <a:t>Ⅱ</a:t>
            </a:r>
            <a:r>
              <a:rPr lang="ja-JP" altLang="en-US" sz="3600" b="1" dirty="0">
                <a:solidFill>
                  <a:schemeClr val="tx1"/>
                </a:solidFill>
                <a:latin typeface="メイリオ" panose="020B0604030504040204" pitchFamily="50" charset="-128"/>
                <a:ea typeface="メイリオ" panose="020B0604030504040204" pitchFamily="50" charset="-128"/>
              </a:rPr>
              <a:t>　３つの役割</a:t>
            </a:r>
            <a:r>
              <a:rPr lang="ja-JP" altLang="en-US" sz="3200" b="1" dirty="0">
                <a:solidFill>
                  <a:schemeClr val="tx1"/>
                </a:solidFill>
                <a:latin typeface="メイリオ" panose="020B0604030504040204" pitchFamily="50" charset="-128"/>
                <a:ea typeface="メイリオ" panose="020B0604030504040204" pitchFamily="50" charset="-128"/>
              </a:rPr>
              <a:t>（①地域づくりのため</a:t>
            </a:r>
            <a:r>
              <a:rPr lang="ja-JP" altLang="en-US" sz="3200" b="1" dirty="0">
                <a:solidFill>
                  <a:schemeClr val="tx1"/>
                </a:solidFill>
                <a:latin typeface="メイリオ" panose="020B0604030504040204" pitchFamily="50" charset="-128"/>
              </a:rPr>
              <a:t>の中核的な役割）</a:t>
            </a:r>
            <a:endParaRPr kumimoji="1" lang="ja-JP" altLang="en-US" sz="3200" b="1" dirty="0">
              <a:solidFill>
                <a:schemeClr val="tx1"/>
              </a:solidFill>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578663" y="1924333"/>
            <a:ext cx="11491417" cy="4162568"/>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400" b="1" dirty="0">
                <a:solidFill>
                  <a:schemeClr val="tx1"/>
                </a:solidFill>
                <a:latin typeface="メイリオ" panose="020B0604030504040204" pitchFamily="50" charset="-128"/>
              </a:rPr>
              <a:t>地域の実情に応じた、障がい児者を支えるための体制をつくる！</a:t>
            </a:r>
            <a:endParaRPr lang="en-US" altLang="ja-JP" sz="2400" b="1" dirty="0">
              <a:solidFill>
                <a:schemeClr val="tx1"/>
              </a:solidFill>
              <a:latin typeface="メイリオ" panose="020B0604030504040204" pitchFamily="50" charset="-128"/>
            </a:endParaRPr>
          </a:p>
          <a:p>
            <a:pPr marL="0" indent="0">
              <a:buNone/>
            </a:pPr>
            <a:endParaRPr lang="en-US" altLang="ja-JP" sz="2600" b="1" dirty="0">
              <a:solidFill>
                <a:schemeClr val="tx1"/>
              </a:solidFill>
              <a:latin typeface="メイリオ" panose="020B0604030504040204" pitchFamily="50" charset="-128"/>
            </a:endParaRPr>
          </a:p>
          <a:p>
            <a:pPr marL="0" indent="0">
              <a:buNone/>
            </a:pPr>
            <a:r>
              <a:rPr lang="ja-JP" altLang="en-US" sz="2200" b="1" dirty="0">
                <a:latin typeface="メイリオ" panose="020B0604030504040204" pitchFamily="50" charset="-128"/>
              </a:rPr>
              <a:t>◆</a:t>
            </a:r>
            <a:r>
              <a:rPr lang="ja-JP" altLang="en-US" sz="2200" b="1" dirty="0">
                <a:solidFill>
                  <a:schemeClr val="tx1"/>
                </a:solidFill>
                <a:latin typeface="メイリオ" panose="020B0604030504040204" pitchFamily="50" charset="-128"/>
              </a:rPr>
              <a:t>地域の相談支援体制を充実</a:t>
            </a:r>
            <a:endParaRPr lang="en-US" altLang="ja-JP" sz="2200" b="1" dirty="0">
              <a:solidFill>
                <a:schemeClr val="tx1"/>
              </a:solidFill>
              <a:latin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①</a:t>
            </a:r>
            <a:r>
              <a:rPr lang="ja-JP" altLang="en-US" dirty="0">
                <a:solidFill>
                  <a:schemeClr val="tx1"/>
                </a:solidFill>
                <a:latin typeface="メイリオ" panose="020B0604030504040204" pitchFamily="50" charset="-128"/>
                <a:ea typeface="メイリオ" panose="020B0604030504040204" pitchFamily="50" charset="-128"/>
              </a:rPr>
              <a:t>相談支援専門員が行う個別支援を支えるための地域づくりを行う。</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②多様なニーズに対応できる地域社会を実現するため、地域社会において多様な活動を行う</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人と人とのつながりを作る。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dirty="0">
                <a:solidFill>
                  <a:schemeClr val="tx1"/>
                </a:solidFill>
                <a:latin typeface="メイリオ" panose="020B0604030504040204" pitchFamily="50" charset="-128"/>
                <a:ea typeface="メイリオ" panose="020B0604030504040204" pitchFamily="50" charset="-128"/>
              </a:rPr>
              <a:t>　③自立支援協議会の場などを通じた社会資源の開発や地域住民との関係を構築する。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dirty="0">
                <a:solidFill>
                  <a:schemeClr val="tx1"/>
                </a:solidFill>
                <a:latin typeface="メイリオ" panose="020B0604030504040204" pitchFamily="50" charset="-128"/>
                <a:ea typeface="メイリオ" panose="020B0604030504040204" pitchFamily="50" charset="-128"/>
              </a:rPr>
              <a:t>　④自立支援協議会は、単なる議論の場ではなく、課題を抽出し解決できるように企画運営する。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⑤</a:t>
            </a:r>
            <a:r>
              <a:rPr lang="zh-TW" altLang="en-US" dirty="0">
                <a:solidFill>
                  <a:schemeClr val="tx1"/>
                </a:solidFill>
                <a:latin typeface="メイリオ" panose="020B0604030504040204" pitchFamily="50" charset="-128"/>
                <a:ea typeface="メイリオ" panose="020B0604030504040204" pitchFamily="50" charset="-128"/>
              </a:rPr>
              <a:t>自立支援協議会</a:t>
            </a:r>
            <a:r>
              <a:rPr lang="ja-JP" altLang="en-US" dirty="0">
                <a:solidFill>
                  <a:schemeClr val="tx1"/>
                </a:solidFill>
                <a:latin typeface="メイリオ" panose="020B0604030504040204" pitchFamily="50" charset="-128"/>
                <a:ea typeface="メイリオ" panose="020B0604030504040204" pitchFamily="50" charset="-128"/>
              </a:rPr>
              <a:t>が形骸化している場合は、行政と連携して活性化させる。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endParaRPr lang="en-US" altLang="ja-JP" b="1" dirty="0">
              <a:latin typeface="メイリオ" panose="020B0604030504040204" pitchFamily="50" charset="-128"/>
            </a:endParaRPr>
          </a:p>
          <a:p>
            <a:pPr marL="0" indent="0">
              <a:buNone/>
            </a:pPr>
            <a:endParaRPr lang="en-US" altLang="ja-JP" dirty="0"/>
          </a:p>
          <a:p>
            <a:pPr marL="0" indent="0">
              <a:buNone/>
            </a:pPr>
            <a:endParaRPr lang="ja-JP" altLang="en-US" dirty="0"/>
          </a:p>
        </p:txBody>
      </p:sp>
    </p:spTree>
    <p:extLst>
      <p:ext uri="{BB962C8B-B14F-4D97-AF65-F5344CB8AC3E}">
        <p14:creationId xmlns:p14="http://schemas.microsoft.com/office/powerpoint/2010/main" val="3142379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214650"/>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solidFill>
                  <a:schemeClr val="tx1"/>
                </a:solidFill>
                <a:latin typeface="メイリオ" panose="020B0604030504040204" pitchFamily="50" charset="-128"/>
                <a:ea typeface="メイリオ" panose="020B0604030504040204" pitchFamily="50" charset="-128"/>
              </a:rPr>
              <a:t>Ⅱ</a:t>
            </a:r>
            <a:r>
              <a:rPr lang="ja-JP" altLang="en-US" sz="3600" b="1" dirty="0">
                <a:solidFill>
                  <a:schemeClr val="tx1"/>
                </a:solidFill>
                <a:latin typeface="メイリオ" panose="020B0604030504040204" pitchFamily="50" charset="-128"/>
                <a:ea typeface="メイリオ" panose="020B0604030504040204" pitchFamily="50" charset="-128"/>
              </a:rPr>
              <a:t>　３つの役割</a:t>
            </a:r>
            <a:r>
              <a:rPr lang="ja-JP" altLang="en-US" sz="3200" b="1" dirty="0">
                <a:solidFill>
                  <a:schemeClr val="tx1"/>
                </a:solidFill>
                <a:latin typeface="メイリオ" panose="020B0604030504040204" pitchFamily="50" charset="-128"/>
                <a:ea typeface="メイリオ" panose="020B0604030504040204" pitchFamily="50" charset="-128"/>
              </a:rPr>
              <a:t>（②地域の事業所への支援）</a:t>
            </a:r>
            <a:endParaRPr kumimoji="1" lang="ja-JP" altLang="en-US" sz="3200" b="1" dirty="0">
              <a:solidFill>
                <a:schemeClr val="tx1"/>
              </a:solidFill>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578663" y="1681316"/>
            <a:ext cx="11491417" cy="4958317"/>
          </a:xfrm>
          <a:prstGeom prst="rect">
            <a:avLst/>
          </a:prstGeom>
        </p:spPr>
        <p:txBody>
          <a:bodyPr vert="horz" lIns="0" tIns="45720" rIns="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latin typeface="メイリオ" panose="020B0604030504040204" pitchFamily="50" charset="-128"/>
              </a:rPr>
              <a:t>ひとりで抱え込まない、みんなで考える相談支援体制をつくる！</a:t>
            </a:r>
          </a:p>
          <a:p>
            <a:pPr marL="0" indent="0">
              <a:buNone/>
            </a:pPr>
            <a:endParaRPr lang="en-US" altLang="ja-JP" sz="2600" b="1" dirty="0">
              <a:latin typeface="メイリオ" panose="020B0604030504040204" pitchFamily="50" charset="-128"/>
            </a:endParaRPr>
          </a:p>
          <a:p>
            <a:pPr marL="0" indent="0">
              <a:buNone/>
            </a:pPr>
            <a:r>
              <a:rPr lang="ja-JP" altLang="en-US" sz="2400" b="1" dirty="0">
                <a:latin typeface="メイリオ" panose="020B0604030504040204" pitchFamily="50" charset="-128"/>
              </a:rPr>
              <a:t>◆地域の事業所への個別事例のスーパーバイズやサポート</a:t>
            </a:r>
            <a:endParaRPr lang="en-US" altLang="ja-JP" sz="2400" b="1" dirty="0">
              <a:latin typeface="メイリオ" panose="020B0604030504040204" pitchFamily="50" charset="-128"/>
            </a:endParaRPr>
          </a:p>
          <a:p>
            <a:pPr marL="0" indent="0">
              <a:buNone/>
            </a:pPr>
            <a:r>
              <a:rPr lang="ja-JP" altLang="en-US" sz="2400" b="1" dirty="0">
                <a:latin typeface="メイリオ" panose="020B0604030504040204" pitchFamily="50" charset="-128"/>
              </a:rPr>
              <a:t>   </a:t>
            </a:r>
            <a:r>
              <a:rPr lang="ja-JP" altLang="en-US" dirty="0">
                <a:latin typeface="メイリオ" panose="020B0604030504040204" pitchFamily="50" charset="-128"/>
              </a:rPr>
              <a:t>⑥</a:t>
            </a:r>
            <a:r>
              <a:rPr lang="ja-JP" altLang="en-US" dirty="0">
                <a:solidFill>
                  <a:schemeClr val="tx1"/>
                </a:solidFill>
                <a:latin typeface="メイリオ" panose="020B0604030504040204" pitchFamily="50" charset="-128"/>
              </a:rPr>
              <a:t>地域の相談支援事業所（</a:t>
            </a:r>
            <a:r>
              <a:rPr lang="en-US" altLang="ja-JP" dirty="0">
                <a:solidFill>
                  <a:schemeClr val="tx1"/>
                </a:solidFill>
                <a:latin typeface="メイリオ" panose="020B0604030504040204" pitchFamily="50" charset="-128"/>
              </a:rPr>
              <a:t>1</a:t>
            </a:r>
            <a:r>
              <a:rPr lang="ja-JP" altLang="en-US" dirty="0">
                <a:solidFill>
                  <a:schemeClr val="tx1"/>
                </a:solidFill>
                <a:latin typeface="メイリオ" panose="020B0604030504040204" pitchFamily="50" charset="-128"/>
              </a:rPr>
              <a:t>人事業所や初任者）を定期的に訪問することや、事業所連絡会等において</a:t>
            </a:r>
            <a:endParaRPr lang="en-US" altLang="ja-JP" dirty="0">
              <a:solidFill>
                <a:schemeClr val="tx1"/>
              </a:solidFill>
              <a:latin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rPr>
              <a:t>　　中心的な役割を担いながら、顔の見える関係を構築する。</a:t>
            </a:r>
            <a:endParaRPr lang="en-US" altLang="ja-JP" dirty="0">
              <a:solidFill>
                <a:schemeClr val="tx1"/>
              </a:solidFill>
              <a:latin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rPr>
              <a:t>　⑦大阪府相談支援従事者研修のインターバル受入れを通じて、地域の初任者や現任者とつながりを作る。</a:t>
            </a:r>
            <a:endParaRPr lang="en-US" altLang="ja-JP" dirty="0">
              <a:solidFill>
                <a:schemeClr val="tx1"/>
              </a:solidFill>
              <a:latin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⑧地域の困難事例は、相談支援専門員が抱える不安に対し、他の取り組み等を紹介するなど安心感</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を与えつつスーパーバイズする。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⑨地域の困難事例は、自立支援協議会や重層的支援体制につなげる。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⑩地域の困難事例は、自立支援協議会で検討を行い、必要な場合は重層的支援体制になるよう</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サポートする。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⑪他事業所へ加算取得の方法や報酬計算などのサポートを行う。</a:t>
            </a:r>
            <a:endParaRPr lang="ja-JP" altLang="en-US" dirty="0">
              <a:solidFill>
                <a:schemeClr val="tx1"/>
              </a:solidFill>
            </a:endParaRPr>
          </a:p>
        </p:txBody>
      </p:sp>
    </p:spTree>
    <p:extLst>
      <p:ext uri="{BB962C8B-B14F-4D97-AF65-F5344CB8AC3E}">
        <p14:creationId xmlns:p14="http://schemas.microsoft.com/office/powerpoint/2010/main" val="346156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201002"/>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solidFill>
                  <a:schemeClr val="tx1"/>
                </a:solidFill>
                <a:latin typeface="メイリオ" panose="020B0604030504040204" pitchFamily="50" charset="-128"/>
                <a:ea typeface="メイリオ" panose="020B0604030504040204" pitchFamily="50" charset="-128"/>
              </a:rPr>
              <a:t>Ⅱ</a:t>
            </a:r>
            <a:r>
              <a:rPr lang="ja-JP" altLang="en-US" sz="3600" b="1" dirty="0">
                <a:solidFill>
                  <a:schemeClr val="tx1"/>
                </a:solidFill>
                <a:latin typeface="メイリオ" panose="020B0604030504040204" pitchFamily="50" charset="-128"/>
                <a:ea typeface="メイリオ" panose="020B0604030504040204" pitchFamily="50" charset="-128"/>
              </a:rPr>
              <a:t>　３つの役割</a:t>
            </a:r>
            <a:r>
              <a:rPr lang="ja-JP" altLang="en-US" sz="3200" b="1" dirty="0">
                <a:solidFill>
                  <a:schemeClr val="tx1"/>
                </a:solidFill>
                <a:latin typeface="メイリオ" panose="020B0604030504040204" pitchFamily="50" charset="-128"/>
                <a:ea typeface="メイリオ" panose="020B0604030504040204" pitchFamily="50" charset="-128"/>
              </a:rPr>
              <a:t>（③</a:t>
            </a:r>
            <a:r>
              <a:rPr lang="ja-JP" altLang="en-US" sz="3200" b="1" dirty="0">
                <a:solidFill>
                  <a:schemeClr val="tx1"/>
                </a:solidFill>
                <a:latin typeface="メイリオ" panose="020B0604030504040204" pitchFamily="50" charset="-128"/>
              </a:rPr>
              <a:t>人材育成）</a:t>
            </a:r>
            <a:endParaRPr kumimoji="1" lang="ja-JP" altLang="en-US" sz="3200" b="1" dirty="0">
              <a:solidFill>
                <a:schemeClr val="tx1"/>
              </a:solidFill>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578662" y="1632857"/>
            <a:ext cx="11491417" cy="4838282"/>
          </a:xfrm>
          <a:prstGeom prst="rect">
            <a:avLst/>
          </a:prstGeom>
        </p:spPr>
        <p:txBody>
          <a:bodyPr vert="horz" lIns="0" tIns="45720" rIns="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800" b="1" dirty="0">
                <a:latin typeface="メイリオ" panose="020B0604030504040204" pitchFamily="50" charset="-128"/>
              </a:rPr>
              <a:t>人材育成に従事している「</a:t>
            </a:r>
            <a:r>
              <a:rPr lang="ja-JP" altLang="en-US" sz="2800" b="1" dirty="0">
                <a:solidFill>
                  <a:schemeClr val="tx1"/>
                </a:solidFill>
                <a:latin typeface="メイリオ" panose="020B0604030504040204" pitchFamily="50" charset="-128"/>
              </a:rPr>
              <a:t>リーダー</a:t>
            </a:r>
            <a:r>
              <a:rPr lang="ja-JP" altLang="en-US" sz="2800" b="1" dirty="0">
                <a:latin typeface="メイリオ" panose="020B0604030504040204" pitchFamily="50" charset="-128"/>
              </a:rPr>
              <a:t>」という自覚をもつことが重要！</a:t>
            </a:r>
            <a:endParaRPr lang="en-US" altLang="ja-JP" sz="2800" b="1" dirty="0">
              <a:latin typeface="メイリオ" panose="020B0604030504040204" pitchFamily="50" charset="-128"/>
            </a:endParaRPr>
          </a:p>
          <a:p>
            <a:pPr marL="0" indent="0">
              <a:buNone/>
            </a:pPr>
            <a:endParaRPr lang="en-US" altLang="ja-JP" sz="2800" b="1" dirty="0">
              <a:latin typeface="メイリオ" panose="020B0604030504040204" pitchFamily="50" charset="-128"/>
            </a:endParaRPr>
          </a:p>
          <a:p>
            <a:pPr marL="0" indent="0">
              <a:buNone/>
            </a:pPr>
            <a:r>
              <a:rPr lang="ja-JP" altLang="en-US" sz="2400" b="1" dirty="0">
                <a:latin typeface="メイリオ" panose="020B0604030504040204" pitchFamily="50" charset="-128"/>
              </a:rPr>
              <a:t>◆地域の相談支援専門員の育成</a:t>
            </a:r>
            <a:endParaRPr lang="en-US" altLang="ja-JP" sz="2400" b="1" dirty="0">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dirty="0">
                <a:latin typeface="メイリオ" panose="020B0604030504040204" pitchFamily="50" charset="-128"/>
                <a:ea typeface="メイリオ" panose="020B0604030504040204" pitchFamily="50" charset="-128"/>
              </a:rPr>
              <a:t>　⑫</a:t>
            </a:r>
            <a:r>
              <a:rPr lang="ja-JP" altLang="en-US" dirty="0">
                <a:solidFill>
                  <a:schemeClr val="tx1"/>
                </a:solidFill>
                <a:latin typeface="メイリオ" panose="020B0604030504040204" pitchFamily="50" charset="-128"/>
                <a:ea typeface="メイリオ" panose="020B0604030504040204" pitchFamily="50" charset="-128"/>
              </a:rPr>
              <a:t>地域で必要な研修会を定期的に企画し、グループスーパービジョンを主宰する。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dirty="0">
                <a:solidFill>
                  <a:schemeClr val="tx1"/>
                </a:solidFill>
                <a:latin typeface="メイリオ" panose="020B0604030504040204" pitchFamily="50" charset="-128"/>
                <a:ea typeface="メイリオ" panose="020B0604030504040204" pitchFamily="50" charset="-128"/>
              </a:rPr>
              <a:t>　⑬自立支援協議会などで開催する研修会を中核的な役割で運営する。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rgbClr val="FF0000"/>
                </a:solidFill>
                <a:latin typeface="メイリオ" panose="020B0604030504040204" pitchFamily="50" charset="-128"/>
              </a:rPr>
              <a:t>　</a:t>
            </a:r>
            <a:r>
              <a:rPr lang="ja-JP" altLang="en-US" dirty="0">
                <a:solidFill>
                  <a:schemeClr val="tx1"/>
                </a:solidFill>
                <a:latin typeface="メイリオ" panose="020B0604030504040204" pitchFamily="50" charset="-128"/>
              </a:rPr>
              <a:t>⑭大阪府相談支援従事者研修（初任者・現任）で行う、地域のインターバル生を受入れる。</a:t>
            </a:r>
            <a:endParaRPr lang="en-US" altLang="ja-JP" sz="2400" b="1" dirty="0">
              <a:latin typeface="メイリオ" panose="020B0604030504040204" pitchFamily="50" charset="-128"/>
            </a:endParaRPr>
          </a:p>
          <a:p>
            <a:pPr marL="0" indent="0">
              <a:buNone/>
            </a:pPr>
            <a:r>
              <a:rPr lang="ja-JP" altLang="en-US" sz="2400" b="1" dirty="0">
                <a:latin typeface="メイリオ" panose="020B0604030504040204" pitchFamily="50" charset="-128"/>
              </a:rPr>
              <a:t>◆広域的な相談支援専門員の育成</a:t>
            </a:r>
          </a:p>
          <a:p>
            <a:pPr marL="0" indent="0">
              <a:buNone/>
            </a:pPr>
            <a:r>
              <a:rPr lang="ja-JP" altLang="en-US" dirty="0">
                <a:latin typeface="メイリオ" panose="020B0604030504040204" pitchFamily="50" charset="-128"/>
                <a:ea typeface="メイリオ" panose="020B0604030504040204" pitchFamily="50" charset="-128"/>
              </a:rPr>
              <a:t>　⑮</a:t>
            </a:r>
            <a:r>
              <a:rPr lang="ja-JP" altLang="en-US" dirty="0">
                <a:solidFill>
                  <a:schemeClr val="tx1"/>
                </a:solidFill>
                <a:latin typeface="メイリオ" panose="020B0604030504040204" pitchFamily="50" charset="-128"/>
                <a:ea typeface="メイリオ" panose="020B0604030504040204" pitchFamily="50" charset="-128"/>
              </a:rPr>
              <a:t>大阪府相談支援従事者研修（初任者・現任・主任）に講師やファシリテーターとして年１回</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以上は参画する。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⑯隣接市や圏域の主任相談支援専門員と連携した研修会を企画運営する。</a:t>
            </a:r>
            <a:endParaRPr lang="en-US" altLang="ja-JP"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400" b="1" dirty="0">
                <a:solidFill>
                  <a:schemeClr val="tx1"/>
                </a:solidFill>
                <a:latin typeface="メイリオ" panose="020B0604030504040204" pitchFamily="50" charset="-128"/>
              </a:rPr>
              <a:t>◆主任相談支援専門員の自己研鑽</a:t>
            </a:r>
            <a:endParaRPr lang="en-US" altLang="ja-JP" sz="2400" b="1" dirty="0">
              <a:solidFill>
                <a:schemeClr val="tx1"/>
              </a:solidFill>
              <a:latin typeface="メイリオ" panose="020B0604030504040204" pitchFamily="50" charset="-128"/>
            </a:endParaRPr>
          </a:p>
          <a:p>
            <a:pPr marL="0" indent="0">
              <a:buNone/>
            </a:pPr>
            <a:r>
              <a:rPr lang="ja-JP" altLang="en-US" b="1" dirty="0">
                <a:solidFill>
                  <a:schemeClr val="tx1"/>
                </a:solidFill>
                <a:latin typeface="メイリオ" panose="020B0604030504040204" pitchFamily="50" charset="-128"/>
              </a:rPr>
              <a:t>　</a:t>
            </a:r>
            <a:r>
              <a:rPr lang="ja-JP" altLang="en-US" dirty="0">
                <a:solidFill>
                  <a:schemeClr val="tx1"/>
                </a:solidFill>
                <a:latin typeface="メイリオ" panose="020B0604030504040204" pitchFamily="50" charset="-128"/>
              </a:rPr>
              <a:t>⑰主任相談支援専門員が集まる場をつくり、グループスーパービジョンを相互に行い、自己研鑽する。</a:t>
            </a:r>
            <a:endParaRPr lang="ja-JP" altLang="en-US" sz="2000" dirty="0">
              <a:solidFill>
                <a:schemeClr val="tx1"/>
              </a:solidFill>
              <a:latin typeface="メイリオ" panose="020B0604030504040204" pitchFamily="50" charset="-128"/>
            </a:endParaRPr>
          </a:p>
          <a:p>
            <a:pPr marL="0" indent="0">
              <a:buNone/>
            </a:pPr>
            <a:endParaRPr lang="en-US" altLang="ja-JP" dirty="0">
              <a:solidFill>
                <a:srgbClr val="FF0000"/>
              </a:solidFill>
            </a:endParaRPr>
          </a:p>
          <a:p>
            <a:pPr marL="0" indent="0">
              <a:buNone/>
            </a:pPr>
            <a:endParaRPr lang="ja-JP" altLang="en-US" dirty="0">
              <a:solidFill>
                <a:schemeClr val="tx1"/>
              </a:solidFill>
            </a:endParaRPr>
          </a:p>
        </p:txBody>
      </p:sp>
    </p:spTree>
    <p:extLst>
      <p:ext uri="{BB962C8B-B14F-4D97-AF65-F5344CB8AC3E}">
        <p14:creationId xmlns:p14="http://schemas.microsoft.com/office/powerpoint/2010/main" val="830233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218366"/>
            <a:ext cx="11267594" cy="1091820"/>
          </a:xfrm>
          <a:solidFill>
            <a:schemeClr val="accent2">
              <a:lumMod val="40000"/>
              <a:lumOff val="60000"/>
            </a:schemeClr>
          </a:solidFill>
          <a:ln>
            <a:solidFill>
              <a:schemeClr val="tx1"/>
            </a:solidFill>
          </a:ln>
        </p:spPr>
        <p:txBody>
          <a:bodyPr>
            <a:normAutofit fontScale="85000" lnSpcReduction="10000"/>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4200" b="1" dirty="0">
                <a:latin typeface="メイリオ" panose="020B0604030504040204" pitchFamily="50" charset="-128"/>
                <a:ea typeface="メイリオ" panose="020B0604030504040204" pitchFamily="50" charset="-128"/>
              </a:rPr>
              <a:t>Ⅲ</a:t>
            </a:r>
            <a:r>
              <a:rPr lang="ja-JP" altLang="en-US" sz="4200" b="1" dirty="0">
                <a:latin typeface="メイリオ" panose="020B0604030504040204" pitchFamily="50" charset="-128"/>
                <a:ea typeface="メイリオ" panose="020B0604030504040204" pitchFamily="50" charset="-128"/>
              </a:rPr>
              <a:t>　</a:t>
            </a:r>
            <a:r>
              <a:rPr lang="ja-JP" altLang="en-US" sz="4200" b="1" dirty="0">
                <a:solidFill>
                  <a:schemeClr val="tx1"/>
                </a:solidFill>
                <a:latin typeface="メイリオ" panose="020B0604030504040204" pitchFamily="50" charset="-128"/>
                <a:ea typeface="メイリオ" panose="020B0604030504040204" pitchFamily="50" charset="-128"/>
              </a:rPr>
              <a:t>主任相談支援専門員の役割を発揮させるために</a:t>
            </a:r>
            <a:endParaRPr kumimoji="1" lang="ja-JP" altLang="en-US" sz="4200" b="1" dirty="0">
              <a:solidFill>
                <a:schemeClr val="tx1"/>
              </a:solidFill>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578663" y="1603332"/>
            <a:ext cx="11020437" cy="5115520"/>
          </a:xfrm>
          <a:prstGeom prst="rect">
            <a:avLst/>
          </a:prstGeom>
        </p:spPr>
        <p:txBody>
          <a:bodyPr vert="horz" lIns="0" tIns="45720" rIns="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600" b="1" dirty="0">
                <a:latin typeface="メイリオ" panose="020B0604030504040204" pitchFamily="50" charset="-128"/>
                <a:ea typeface="メイリオ" panose="020B0604030504040204" pitchFamily="50" charset="-128"/>
              </a:rPr>
              <a:t>◆主任相談支援専門員が集まれる場所づくり</a:t>
            </a:r>
            <a:endParaRPr lang="en-US" altLang="ja-JP" sz="2600" b="1" dirty="0">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dirty="0">
                <a:latin typeface="メイリオ" panose="020B0604030504040204" pitchFamily="50" charset="-128"/>
                <a:ea typeface="メイリオ" panose="020B0604030504040204" pitchFamily="50" charset="-128"/>
              </a:rPr>
              <a:t>　</a:t>
            </a:r>
            <a:r>
              <a:rPr lang="ja-JP" altLang="en-US" sz="2200" dirty="0">
                <a:solidFill>
                  <a:schemeClr val="tx1"/>
                </a:solidFill>
                <a:latin typeface="メイリオ" panose="020B0604030504040204" pitchFamily="50" charset="-128"/>
                <a:ea typeface="メイリオ" panose="020B0604030504040204" pitchFamily="50" charset="-128"/>
              </a:rPr>
              <a:t>○地域で主任相談支援専門員の連絡会などをつくり、主任相談支援専門員同士で地域課題を</a:t>
            </a:r>
            <a:endParaRPr lang="en-US" altLang="ja-JP" sz="2200"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sz="2200" dirty="0">
                <a:solidFill>
                  <a:schemeClr val="tx1"/>
                </a:solidFill>
                <a:latin typeface="メイリオ" panose="020B0604030504040204" pitchFamily="50" charset="-128"/>
                <a:ea typeface="メイリオ" panose="020B0604030504040204" pitchFamily="50" charset="-128"/>
              </a:rPr>
              <a:t>　　整理し、解決につなげていく。</a:t>
            </a:r>
            <a:endParaRPr lang="en-US" altLang="ja-JP" sz="2200"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600" b="1" dirty="0">
                <a:solidFill>
                  <a:schemeClr val="tx1"/>
                </a:solidFill>
                <a:latin typeface="メイリオ" panose="020B0604030504040204" pitchFamily="50" charset="-128"/>
              </a:rPr>
              <a:t>◆主任業務の負担軽減</a:t>
            </a:r>
            <a:endParaRPr lang="en-US" altLang="ja-JP" sz="2600" b="1" dirty="0">
              <a:solidFill>
                <a:schemeClr val="tx1"/>
              </a:solidFill>
              <a:latin typeface="メイリオ" panose="020B0604030504040204" pitchFamily="50" charset="-128"/>
            </a:endParaRPr>
          </a:p>
          <a:p>
            <a:pPr marL="0" indent="0">
              <a:buNone/>
            </a:pPr>
            <a:r>
              <a:rPr lang="ja-JP" altLang="en-US" sz="2200" dirty="0">
                <a:solidFill>
                  <a:schemeClr val="tx1"/>
                </a:solidFill>
                <a:latin typeface="メイリオ" panose="020B0604030504040204" pitchFamily="50" charset="-128"/>
              </a:rPr>
              <a:t>　〇週当たりの主任業務に要する時間数を設定し、報酬改定により充実した主任相談支援専門員</a:t>
            </a:r>
            <a:endParaRPr lang="en-US" altLang="ja-JP" sz="2200" dirty="0">
              <a:solidFill>
                <a:schemeClr val="tx1"/>
              </a:solidFill>
              <a:latin typeface="メイリオ" panose="020B0604030504040204" pitchFamily="50" charset="-128"/>
            </a:endParaRPr>
          </a:p>
          <a:p>
            <a:pPr marL="0" indent="0">
              <a:buNone/>
            </a:pPr>
            <a:r>
              <a:rPr lang="ja-JP" altLang="en-US" sz="2200" dirty="0">
                <a:solidFill>
                  <a:schemeClr val="tx1"/>
                </a:solidFill>
                <a:latin typeface="メイリオ" panose="020B0604030504040204" pitchFamily="50" charset="-128"/>
              </a:rPr>
              <a:t>　　配置加算を活用しながら、他の職員をフォローできる体制づくりを行う。</a:t>
            </a:r>
            <a:endParaRPr lang="en-US" altLang="ja-JP" sz="2200"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sz="2200" dirty="0">
                <a:solidFill>
                  <a:schemeClr val="tx1"/>
                </a:solidFill>
                <a:latin typeface="メイリオ" panose="020B0604030504040204" pitchFamily="50" charset="-128"/>
                <a:ea typeface="メイリオ" panose="020B0604030504040204" pitchFamily="50" charset="-128"/>
              </a:rPr>
              <a:t>　〇主任相談支援専門員配置数を増加させることで業務を分散させ、主任相談支援専門員への</a:t>
            </a:r>
            <a:endParaRPr lang="en-US" altLang="ja-JP" sz="2200"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sz="2200" dirty="0">
                <a:solidFill>
                  <a:schemeClr val="tx1"/>
                </a:solidFill>
                <a:latin typeface="メイリオ" panose="020B0604030504040204" pitchFamily="50" charset="-128"/>
                <a:ea typeface="メイリオ" panose="020B0604030504040204" pitchFamily="50" charset="-128"/>
              </a:rPr>
              <a:t>　　負担軽減を図る。</a:t>
            </a:r>
            <a:endParaRPr lang="en-US" altLang="ja-JP" sz="2600" b="1"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sz="2600" b="1" dirty="0">
                <a:solidFill>
                  <a:schemeClr val="tx1"/>
                </a:solidFill>
                <a:latin typeface="メイリオ" panose="020B0604030504040204" pitchFamily="50" charset="-128"/>
                <a:ea typeface="メイリオ" panose="020B0604030504040204" pitchFamily="50" charset="-128"/>
              </a:rPr>
              <a:t>◆主任相談支援専門員の配置数</a:t>
            </a:r>
            <a:endParaRPr lang="en-US" altLang="ja-JP" sz="2600" b="1"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dirty="0">
                <a:solidFill>
                  <a:schemeClr val="tx1"/>
                </a:solidFill>
                <a:latin typeface="メイリオ" panose="020B0604030504040204" pitchFamily="50" charset="-128"/>
                <a:ea typeface="メイリオ" panose="020B0604030504040204" pitchFamily="50" charset="-128"/>
              </a:rPr>
              <a:t>　</a:t>
            </a:r>
            <a:r>
              <a:rPr lang="ja-JP" altLang="en-US" sz="2100" dirty="0">
                <a:solidFill>
                  <a:schemeClr val="tx1"/>
                </a:solidFill>
                <a:latin typeface="メイリオ" panose="020B0604030504040204" pitchFamily="50" charset="-128"/>
                <a:ea typeface="メイリオ" panose="020B0604030504040204" pitchFamily="50" charset="-128"/>
              </a:rPr>
              <a:t>〇市町村は、サービス受給者数や管内の相談支援専門員数を勘案し、主任相談支援専門</a:t>
            </a:r>
            <a:r>
              <a:rPr lang="ja-JP" altLang="en-US" sz="2100" dirty="0">
                <a:solidFill>
                  <a:schemeClr val="tx1"/>
                </a:solidFill>
                <a:latin typeface="メイリオ" panose="020B0604030504040204" pitchFamily="50" charset="-128"/>
              </a:rPr>
              <a:t>員の適正な</a:t>
            </a:r>
            <a:endParaRPr lang="en-US" altLang="ja-JP" sz="2100" dirty="0">
              <a:solidFill>
                <a:schemeClr val="tx1"/>
              </a:solidFill>
              <a:latin typeface="メイリオ" panose="020B0604030504040204" pitchFamily="50" charset="-128"/>
            </a:endParaRPr>
          </a:p>
          <a:p>
            <a:pPr marL="0" indent="0">
              <a:buNone/>
            </a:pPr>
            <a:r>
              <a:rPr lang="ja-JP" altLang="en-US" sz="2100" dirty="0">
                <a:solidFill>
                  <a:schemeClr val="tx1"/>
                </a:solidFill>
                <a:latin typeface="メイリオ" panose="020B0604030504040204" pitchFamily="50" charset="-128"/>
              </a:rPr>
              <a:t>　　配置数</a:t>
            </a:r>
            <a:r>
              <a:rPr lang="ja-JP" altLang="en-US" sz="2100" dirty="0">
                <a:solidFill>
                  <a:schemeClr val="tx1"/>
                </a:solidFill>
                <a:latin typeface="メイリオ" panose="020B0604030504040204" pitchFamily="50" charset="-128"/>
                <a:ea typeface="メイリオ" panose="020B0604030504040204" pitchFamily="50" charset="-128"/>
              </a:rPr>
              <a:t>を想定し、それに向けた働きかけを行う。</a:t>
            </a:r>
            <a:endParaRPr lang="en-US" altLang="ja-JP" sz="2100"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100" dirty="0">
                <a:solidFill>
                  <a:schemeClr val="tx1"/>
                </a:solidFill>
                <a:latin typeface="メイリオ" panose="020B0604030504040204" pitchFamily="50" charset="-128"/>
                <a:ea typeface="メイリオ" panose="020B0604030504040204" pitchFamily="50" charset="-128"/>
              </a:rPr>
              <a:t>　○市町村は、大阪府に主任相談支援専門員養成研修受講者を推薦することから、受講推薦者の選定</a:t>
            </a:r>
            <a:endParaRPr lang="en-US" altLang="ja-JP" sz="2100"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100" dirty="0">
                <a:solidFill>
                  <a:schemeClr val="tx1"/>
                </a:solidFill>
                <a:latin typeface="メイリオ" panose="020B0604030504040204" pitchFamily="50" charset="-128"/>
                <a:ea typeface="メイリオ" panose="020B0604030504040204" pitchFamily="50" charset="-128"/>
              </a:rPr>
              <a:t>　　基準などを定めることも重要。（例：実務経験年数、協議会の参画頻度、</a:t>
            </a:r>
            <a:r>
              <a:rPr lang="en-US" altLang="ja-JP" sz="2100" dirty="0">
                <a:solidFill>
                  <a:schemeClr val="tx1"/>
                </a:solidFill>
                <a:latin typeface="メイリオ" panose="020B0604030504040204" pitchFamily="50" charset="-128"/>
                <a:ea typeface="メイリオ" panose="020B0604030504040204" pitchFamily="50" charset="-128"/>
              </a:rPr>
              <a:t>GSV</a:t>
            </a:r>
            <a:r>
              <a:rPr lang="ja-JP" altLang="en-US" sz="2100" dirty="0">
                <a:solidFill>
                  <a:schemeClr val="tx1"/>
                </a:solidFill>
                <a:latin typeface="メイリオ" panose="020B0604030504040204" pitchFamily="50" charset="-128"/>
                <a:ea typeface="メイリオ" panose="020B0604030504040204" pitchFamily="50" charset="-128"/>
              </a:rPr>
              <a:t>の経験有無など）</a:t>
            </a:r>
            <a:endParaRPr lang="en-US" altLang="ja-JP" sz="21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28036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2203" y="170745"/>
            <a:ext cx="11267594" cy="1091820"/>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latin typeface="メイリオ" panose="020B0604030504040204" pitchFamily="50" charset="-128"/>
                <a:ea typeface="メイリオ" panose="020B0604030504040204" pitchFamily="50" charset="-128"/>
              </a:rPr>
              <a:t>Ⅳ</a:t>
            </a:r>
            <a:r>
              <a:rPr lang="ja-JP" altLang="en-US" sz="3600" b="1" dirty="0">
                <a:latin typeface="メイリオ" panose="020B0604030504040204" pitchFamily="50" charset="-128"/>
                <a:ea typeface="メイリオ" panose="020B0604030504040204" pitchFamily="50" charset="-128"/>
              </a:rPr>
              <a:t>　配置事業所による主任の役割</a:t>
            </a:r>
            <a:endParaRPr kumimoji="1" lang="ja-JP" altLang="en-US" sz="3600" b="1" dirty="0">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608161" y="1363047"/>
            <a:ext cx="10549780" cy="78247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dirty="0">
                <a:latin typeface="メイリオ" panose="020B0604030504040204" pitchFamily="50" charset="-128"/>
                <a:ea typeface="メイリオ" panose="020B0604030504040204" pitchFamily="50" charset="-128"/>
              </a:rPr>
              <a:t>　主任相談支援専門員は、配置される事業所（基幹</a:t>
            </a:r>
            <a:r>
              <a:rPr lang="en-US" altLang="ja-JP" dirty="0">
                <a:latin typeface="メイリオ" panose="020B0604030504040204" pitchFamily="50" charset="-128"/>
                <a:ea typeface="メイリオ" panose="020B0604030504040204" pitchFamily="50" charset="-128"/>
              </a:rPr>
              <a:t>C</a:t>
            </a:r>
            <a:r>
              <a:rPr lang="ja-JP" altLang="en-US" dirty="0">
                <a:latin typeface="メイリオ" panose="020B0604030504040204" pitchFamily="50" charset="-128"/>
                <a:ea typeface="メイリオ" panose="020B0604030504040204" pitchFamily="50" charset="-128"/>
              </a:rPr>
              <a:t>、委託相談、指定特定）により求められる業務が変わってきます。</a:t>
            </a:r>
            <a:r>
              <a:rPr lang="ja-JP" altLang="en-US" sz="1600" dirty="0">
                <a:latin typeface="メイリオ" panose="020B0604030504040204" pitchFamily="50" charset="-128"/>
                <a:ea typeface="メイリオ" panose="020B0604030504040204" pitchFamily="50" charset="-128"/>
              </a:rPr>
              <a:t>　　　　　　　　　　　　　　　　　　</a:t>
            </a:r>
            <a:r>
              <a:rPr lang="en-US" altLang="ja-JP" sz="1400" u="sng" dirty="0">
                <a:latin typeface="メイリオ" panose="020B0604030504040204" pitchFamily="50" charset="-128"/>
                <a:ea typeface="メイリオ" panose="020B0604030504040204" pitchFamily="50" charset="-128"/>
              </a:rPr>
              <a:t>※</a:t>
            </a:r>
            <a:r>
              <a:rPr lang="ja-JP" altLang="en-US" sz="1400" u="sng" dirty="0">
                <a:latin typeface="メイリオ" panose="020B0604030504040204" pitchFamily="50" charset="-128"/>
                <a:ea typeface="メイリオ" panose="020B0604030504040204" pitchFamily="50" charset="-128"/>
              </a:rPr>
              <a:t>基幹</a:t>
            </a:r>
            <a:r>
              <a:rPr lang="en-US" altLang="ja-JP" sz="1400" u="sng" dirty="0">
                <a:latin typeface="メイリオ" panose="020B0604030504040204" pitchFamily="50" charset="-128"/>
                <a:ea typeface="メイリオ" panose="020B0604030504040204" pitchFamily="50" charset="-128"/>
              </a:rPr>
              <a:t>C</a:t>
            </a:r>
            <a:r>
              <a:rPr lang="ja-JP" altLang="en-US" sz="1400" u="sng" dirty="0">
                <a:latin typeface="メイリオ" panose="020B0604030504040204" pitchFamily="50" charset="-128"/>
                <a:ea typeface="メイリオ" panose="020B0604030504040204" pitchFamily="50" charset="-128"/>
              </a:rPr>
              <a:t>未設置の市町は委託相談が担う</a:t>
            </a:r>
            <a:endParaRPr lang="ja-JP" altLang="en-US" sz="1400" u="sng" dirty="0"/>
          </a:p>
        </p:txBody>
      </p:sp>
      <p:sp>
        <p:nvSpPr>
          <p:cNvPr id="2" name="正方形/長方形 1">
            <a:extLst>
              <a:ext uri="{FF2B5EF4-FFF2-40B4-BE49-F238E27FC236}">
                <a16:creationId xmlns:a16="http://schemas.microsoft.com/office/drawing/2014/main" id="{A3629491-EBAD-4964-87FD-16F0E6AF8BC9}"/>
              </a:ext>
            </a:extLst>
          </p:cNvPr>
          <p:cNvSpPr/>
          <p:nvPr/>
        </p:nvSpPr>
        <p:spPr>
          <a:xfrm>
            <a:off x="1079884" y="2405557"/>
            <a:ext cx="8882110" cy="40592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6" name="図 5">
            <a:extLst>
              <a:ext uri="{FF2B5EF4-FFF2-40B4-BE49-F238E27FC236}">
                <a16:creationId xmlns:a16="http://schemas.microsoft.com/office/drawing/2014/main" id="{65F50EB6-BBA0-482D-8E67-60967D9F8F21}"/>
              </a:ext>
            </a:extLst>
          </p:cNvPr>
          <p:cNvPicPr>
            <a:picLocks noChangeAspect="1"/>
          </p:cNvPicPr>
          <p:nvPr/>
        </p:nvPicPr>
        <p:blipFill>
          <a:blip r:embed="rId3"/>
          <a:stretch>
            <a:fillRect/>
          </a:stretch>
        </p:blipFill>
        <p:spPr>
          <a:xfrm>
            <a:off x="608160" y="1944360"/>
            <a:ext cx="9353833" cy="4587069"/>
          </a:xfrm>
          <a:prstGeom prst="rect">
            <a:avLst/>
          </a:prstGeom>
        </p:spPr>
      </p:pic>
    </p:spTree>
    <p:extLst>
      <p:ext uri="{BB962C8B-B14F-4D97-AF65-F5344CB8AC3E}">
        <p14:creationId xmlns:p14="http://schemas.microsoft.com/office/powerpoint/2010/main" val="499952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8663" y="137434"/>
            <a:ext cx="11267594" cy="1091820"/>
          </a:xfrm>
          <a:solidFill>
            <a:schemeClr val="accent2">
              <a:lumMod val="40000"/>
              <a:lumOff val="60000"/>
            </a:schemeClr>
          </a:solidFill>
          <a:ln>
            <a:solidFill>
              <a:schemeClr val="tx1"/>
            </a:solidFill>
          </a:ln>
        </p:spPr>
        <p:txBody>
          <a:bodyPr>
            <a:normAutofit/>
          </a:bodyPr>
          <a:lstStyle/>
          <a:p>
            <a:pPr marL="0" indent="0">
              <a:buNone/>
            </a:pPr>
            <a:endParaRPr lang="en-US" altLang="ja-JP" sz="1600" b="1" u="sng" dirty="0">
              <a:latin typeface="メイリオ" panose="020B0604030504040204" pitchFamily="50" charset="-128"/>
              <a:ea typeface="メイリオ" panose="020B0604030504040204" pitchFamily="50" charset="-128"/>
            </a:endParaRPr>
          </a:p>
          <a:p>
            <a:pPr marL="0" indent="0">
              <a:buNone/>
            </a:pPr>
            <a:r>
              <a:rPr lang="en-US" altLang="ja-JP" sz="3600" b="1" dirty="0">
                <a:latin typeface="メイリオ" panose="020B0604030504040204" pitchFamily="50" charset="-128"/>
                <a:ea typeface="メイリオ" panose="020B0604030504040204" pitchFamily="50" charset="-128"/>
              </a:rPr>
              <a:t>Ⅴ</a:t>
            </a:r>
            <a:r>
              <a:rPr lang="ja-JP" altLang="en-US" sz="3600" b="1" dirty="0">
                <a:latin typeface="メイリオ" panose="020B0604030504040204" pitchFamily="50" charset="-128"/>
                <a:ea typeface="メイリオ" panose="020B0604030504040204" pitchFamily="50" charset="-128"/>
              </a:rPr>
              <a:t>　おわりに</a:t>
            </a:r>
            <a:endParaRPr kumimoji="1" lang="ja-JP" altLang="en-US" sz="36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578663" y="4523014"/>
            <a:ext cx="11076525" cy="2197552"/>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rPr>
              <a:t>府内市町村は、早期に主任相談支援専門員の役割を整理し、管内の相談支援事業所等に明示するようお願いします。</a:t>
            </a:r>
            <a:endParaRPr kumimoji="1" lang="en-US" altLang="ja-JP" sz="2000" b="1" dirty="0">
              <a:solidFill>
                <a:schemeClr val="tx1"/>
              </a:solidFill>
            </a:endParaRPr>
          </a:p>
          <a:p>
            <a:r>
              <a:rPr kumimoji="1" lang="ja-JP" altLang="en-US" sz="2000" b="1" dirty="0">
                <a:solidFill>
                  <a:schemeClr val="tx1"/>
                </a:solidFill>
              </a:rPr>
              <a:t>大阪府は、主任相談支援専門員養成研修を計画的に実施し、修了者には好事例の共有やスキルアップを図るための連絡会を開催するほか、相談支援アドバイザーの派遣等、市町村の相談支援体制の充実・強化に向けた支援を行うこと。</a:t>
            </a:r>
            <a:endParaRPr kumimoji="1" lang="ja-JP" altLang="en-US" sz="2400" b="1" dirty="0">
              <a:solidFill>
                <a:schemeClr val="tx1"/>
              </a:solidFill>
            </a:endParaRPr>
          </a:p>
        </p:txBody>
      </p:sp>
      <p:sp>
        <p:nvSpPr>
          <p:cNvPr id="5" name="コンテンツ プレースホルダー 2"/>
          <p:cNvSpPr txBox="1">
            <a:spLocks/>
          </p:cNvSpPr>
          <p:nvPr/>
        </p:nvSpPr>
        <p:spPr>
          <a:xfrm>
            <a:off x="578663" y="1420185"/>
            <a:ext cx="11491417" cy="3168144"/>
          </a:xfrm>
          <a:prstGeom prst="rect">
            <a:avLst/>
          </a:prstGeom>
        </p:spPr>
        <p:txBody>
          <a:bodyPr vert="horz" lIns="0" tIns="45720" rIns="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lang="ja-JP" altLang="en-US" sz="2400" dirty="0">
                <a:latin typeface="メイリオ" panose="020B0604030504040204" pitchFamily="50" charset="-128"/>
                <a:ea typeface="メイリオ" panose="020B0604030504040204" pitchFamily="50" charset="-128"/>
              </a:rPr>
              <a:t>◆相談支援専門員の業務は、</a:t>
            </a:r>
            <a:r>
              <a:rPr lang="ja-JP" altLang="en-US" sz="2400" b="1" u="sng" dirty="0">
                <a:solidFill>
                  <a:schemeClr val="tx1"/>
                </a:solidFill>
                <a:latin typeface="メイリオ" panose="020B0604030504040204" pitchFamily="50" charset="-128"/>
                <a:ea typeface="メイリオ" panose="020B0604030504040204" pitchFamily="50" charset="-128"/>
              </a:rPr>
              <a:t>障がい児者が地域で希望する生活を送ることができるよう</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400" dirty="0">
                <a:solidFill>
                  <a:schemeClr val="tx1"/>
                </a:solidFill>
                <a:latin typeface="メイリオ" panose="020B0604030504040204" pitchFamily="50" charset="-128"/>
                <a:ea typeface="メイリオ" panose="020B0604030504040204" pitchFamily="50" charset="-128"/>
              </a:rPr>
              <a:t>　必要な支援につなげる大切な役割を果たしています。</a:t>
            </a:r>
            <a:endParaRPr lang="en-US" altLang="ja-JP" sz="2400"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400" dirty="0">
                <a:solidFill>
                  <a:schemeClr val="tx1"/>
                </a:solidFill>
                <a:latin typeface="メイリオ" panose="020B0604030504040204" pitchFamily="50" charset="-128"/>
                <a:ea typeface="メイリオ" panose="020B0604030504040204" pitchFamily="50" charset="-128"/>
              </a:rPr>
              <a:t>◆その中でも、中核的な役割を担う</a:t>
            </a:r>
            <a:r>
              <a:rPr lang="ja-JP" altLang="en-US" sz="2400" b="1" u="sng" dirty="0">
                <a:solidFill>
                  <a:schemeClr val="tx1"/>
                </a:solidFill>
                <a:latin typeface="メイリオ" panose="020B0604030504040204" pitchFamily="50" charset="-128"/>
                <a:ea typeface="メイリオ" panose="020B0604030504040204" pitchFamily="50" charset="-128"/>
              </a:rPr>
              <a:t>主任相談支援専門員は地域の相談支援のキーパーソン</a:t>
            </a:r>
            <a:endParaRPr lang="en-US" altLang="ja-JP" sz="2400" b="1" u="sng" dirty="0">
              <a:solidFill>
                <a:schemeClr val="tx1"/>
              </a:solidFill>
              <a:latin typeface="メイリオ" panose="020B0604030504040204" pitchFamily="50" charset="-128"/>
              <a:ea typeface="メイリオ" panose="020B0604030504040204" pitchFamily="50" charset="-128"/>
            </a:endParaRPr>
          </a:p>
          <a:p>
            <a:pPr marL="0" indent="0">
              <a:buNone/>
            </a:pPr>
            <a:r>
              <a:rPr lang="ja-JP" altLang="en-US" sz="2400" dirty="0">
                <a:solidFill>
                  <a:schemeClr val="tx1"/>
                </a:solidFill>
                <a:latin typeface="メイリオ" panose="020B0604030504040204" pitchFamily="50" charset="-128"/>
                <a:ea typeface="メイリオ" panose="020B0604030504040204" pitchFamily="50" charset="-128"/>
              </a:rPr>
              <a:t>　になります。</a:t>
            </a:r>
            <a:endParaRPr lang="en-US" altLang="ja-JP" sz="2400" dirty="0">
              <a:solidFill>
                <a:schemeClr val="tx1"/>
              </a:solidFill>
              <a:latin typeface="メイリオ" panose="020B0604030504040204" pitchFamily="50" charset="-128"/>
              <a:ea typeface="メイリオ" panose="020B0604030504040204" pitchFamily="50" charset="-128"/>
            </a:endParaRPr>
          </a:p>
          <a:p>
            <a:pPr marL="0" indent="0">
              <a:buFont typeface="Calibri" panose="020F0502020204030204" pitchFamily="34" charset="0"/>
              <a:buNone/>
            </a:pPr>
            <a:r>
              <a:rPr lang="ja-JP" altLang="en-US" sz="2400" dirty="0">
                <a:solidFill>
                  <a:schemeClr val="tx1"/>
                </a:solidFill>
                <a:latin typeface="メイリオ" panose="020B0604030504040204" pitchFamily="50" charset="-128"/>
                <a:ea typeface="メイリオ" panose="020B0604030504040204" pitchFamily="50" charset="-128"/>
              </a:rPr>
              <a:t>◆このため、主任</a:t>
            </a:r>
            <a:r>
              <a:rPr lang="ja-JP" altLang="en-US" sz="2400" dirty="0">
                <a:solidFill>
                  <a:schemeClr val="tx1"/>
                </a:solidFill>
                <a:latin typeface="メイリオ" panose="020B0604030504040204" pitchFamily="50" charset="-128"/>
              </a:rPr>
              <a:t>相談支援専門員は、</a:t>
            </a:r>
            <a:r>
              <a:rPr lang="ja-JP" altLang="en-US" sz="2400" b="1" u="sng" dirty="0">
                <a:solidFill>
                  <a:schemeClr val="tx1"/>
                </a:solidFill>
                <a:latin typeface="メイリオ" panose="020B0604030504040204" pitchFamily="50" charset="-128"/>
              </a:rPr>
              <a:t>主体的に動き、自己研鑽し</a:t>
            </a:r>
            <a:r>
              <a:rPr lang="ja-JP" altLang="en-US" sz="2400" b="1" u="sng" dirty="0">
                <a:latin typeface="メイリオ" panose="020B0604030504040204" pitchFamily="50" charset="-128"/>
              </a:rPr>
              <a:t>、そして地域のリーダー</a:t>
            </a:r>
            <a:endParaRPr lang="en-US" altLang="ja-JP" sz="2400" b="1" u="sng" dirty="0">
              <a:latin typeface="メイリオ" panose="020B0604030504040204" pitchFamily="50" charset="-128"/>
            </a:endParaRPr>
          </a:p>
          <a:p>
            <a:pPr marL="0" indent="0">
              <a:buFont typeface="Calibri" panose="020F0502020204030204" pitchFamily="34" charset="0"/>
              <a:buNone/>
            </a:pPr>
            <a:r>
              <a:rPr lang="ja-JP" altLang="en-US" sz="2400" b="1" dirty="0">
                <a:latin typeface="メイリオ" panose="020B0604030504040204" pitchFamily="50" charset="-128"/>
              </a:rPr>
              <a:t>　</a:t>
            </a:r>
            <a:r>
              <a:rPr lang="ja-JP" altLang="en-US" sz="2400" b="1" u="sng" dirty="0">
                <a:latin typeface="メイリオ" panose="020B0604030504040204" pitchFamily="50" charset="-128"/>
              </a:rPr>
              <a:t>という自覚をもって</a:t>
            </a:r>
            <a:r>
              <a:rPr lang="ja-JP" altLang="en-US" sz="2400" dirty="0">
                <a:latin typeface="メイリオ" panose="020B0604030504040204" pitchFamily="50" charset="-128"/>
              </a:rPr>
              <a:t>業務に取り組んでください。</a:t>
            </a:r>
            <a:endParaRPr lang="en-US" altLang="ja-JP" sz="2400" dirty="0">
              <a:latin typeface="メイリオ" panose="020B0604030504040204" pitchFamily="50" charset="-128"/>
            </a:endParaRPr>
          </a:p>
          <a:p>
            <a:pPr marL="0" indent="0">
              <a:buFont typeface="Calibri" panose="020F0502020204030204" pitchFamily="34" charset="0"/>
              <a:buNone/>
            </a:pPr>
            <a:r>
              <a:rPr lang="ja-JP" altLang="en-US" sz="2400" dirty="0">
                <a:latin typeface="メイリオ" panose="020B0604030504040204" pitchFamily="50" charset="-128"/>
              </a:rPr>
              <a:t>◆そして、ひとりで抱え込まず、</a:t>
            </a:r>
            <a:r>
              <a:rPr lang="ja-JP" altLang="en-US" sz="2400" b="1" u="sng" dirty="0">
                <a:latin typeface="メイリオ" panose="020B0604030504040204" pitchFamily="50" charset="-128"/>
              </a:rPr>
              <a:t>地域で複数の主任相談支援専門員が集まって議論できる</a:t>
            </a:r>
            <a:endParaRPr lang="en-US" altLang="ja-JP" sz="2400" b="1" u="sng" dirty="0">
              <a:latin typeface="メイリオ" panose="020B0604030504040204" pitchFamily="50" charset="-128"/>
            </a:endParaRPr>
          </a:p>
          <a:p>
            <a:pPr marL="0" indent="0">
              <a:buFont typeface="Calibri" panose="020F0502020204030204" pitchFamily="34" charset="0"/>
              <a:buNone/>
            </a:pPr>
            <a:r>
              <a:rPr lang="ja-JP" altLang="en-US" sz="2400" b="1" dirty="0">
                <a:latin typeface="メイリオ" panose="020B0604030504040204" pitchFamily="50" charset="-128"/>
              </a:rPr>
              <a:t>　</a:t>
            </a:r>
            <a:r>
              <a:rPr lang="ja-JP" altLang="en-US" sz="2400" b="1" u="sng" dirty="0">
                <a:latin typeface="メイリオ" panose="020B0604030504040204" pitchFamily="50" charset="-128"/>
              </a:rPr>
              <a:t>場所をつくって</a:t>
            </a:r>
            <a:r>
              <a:rPr lang="ja-JP" altLang="en-US" sz="2400" dirty="0">
                <a:latin typeface="メイリオ" panose="020B0604030504040204" pitchFamily="50" charset="-128"/>
              </a:rPr>
              <a:t>、わが街の将来を描きましょう。</a:t>
            </a:r>
            <a:r>
              <a:rPr lang="ja-JP" altLang="en-US" sz="2600" dirty="0">
                <a:latin typeface="メイリオ" panose="020B0604030504040204" pitchFamily="50" charset="-128"/>
              </a:rPr>
              <a:t>　</a:t>
            </a:r>
            <a:endParaRPr lang="ja-JP" altLang="en-US" dirty="0"/>
          </a:p>
        </p:txBody>
      </p:sp>
    </p:spTree>
    <p:extLst>
      <p:ext uri="{BB962C8B-B14F-4D97-AF65-F5344CB8AC3E}">
        <p14:creationId xmlns:p14="http://schemas.microsoft.com/office/powerpoint/2010/main" val="1562477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B1CFFC3-0AAF-4EC7-94F0-3D553C01C4CD}"/>
              </a:ext>
            </a:extLst>
          </p:cNvPr>
          <p:cNvSpPr>
            <a:spLocks noGrp="1"/>
          </p:cNvSpPr>
          <p:nvPr>
            <p:ph idx="1"/>
          </p:nvPr>
        </p:nvSpPr>
        <p:spPr>
          <a:xfrm>
            <a:off x="425885" y="1186058"/>
            <a:ext cx="10906143" cy="4920828"/>
          </a:xfrm>
          <a:noFill/>
        </p:spPr>
        <p:txBody>
          <a:bodyPr>
            <a:normAutofit fontScale="92500" lnSpcReduction="10000"/>
          </a:bodyPr>
          <a:lstStyle/>
          <a:p>
            <a:pPr marL="0" indent="0">
              <a:buNone/>
            </a:pPr>
            <a:r>
              <a:rPr kumimoji="1" lang="en-US" altLang="ja-JP" sz="2100" dirty="0"/>
              <a:t>【</a:t>
            </a:r>
            <a:r>
              <a:rPr kumimoji="1" lang="ja-JP" altLang="en-US" sz="2100" dirty="0"/>
              <a:t>市町村内での役割</a:t>
            </a:r>
            <a:r>
              <a:rPr kumimoji="1" lang="en-US" altLang="ja-JP" sz="2100" dirty="0"/>
              <a:t>】</a:t>
            </a:r>
          </a:p>
          <a:p>
            <a:pPr marL="0" indent="0">
              <a:buNone/>
            </a:pPr>
            <a:r>
              <a:rPr kumimoji="1" lang="ja-JP" altLang="en-US" sz="2100" dirty="0"/>
              <a:t>〇要援護者個別避難計画の作成に関し、地域づくりネットワークへの参画し、特に独居</a:t>
            </a:r>
            <a:endParaRPr kumimoji="1" lang="en-US" altLang="ja-JP" sz="2100" dirty="0"/>
          </a:p>
          <a:p>
            <a:pPr marL="0" indent="0">
              <a:buNone/>
            </a:pPr>
            <a:r>
              <a:rPr kumimoji="1" lang="ja-JP" altLang="en-US" sz="2100" dirty="0"/>
              <a:t>　障がい者の実態について行政とともに把握した。</a:t>
            </a:r>
          </a:p>
          <a:p>
            <a:pPr marL="0" indent="0">
              <a:buNone/>
            </a:pPr>
            <a:r>
              <a:rPr kumimoji="1" lang="ja-JP" altLang="en-US" sz="2100" dirty="0"/>
              <a:t>〇主任相談支援専門員連絡会を立ち上げ 、地域で主任の役割をどのように担うのか議論</a:t>
            </a:r>
            <a:endParaRPr kumimoji="1" lang="en-US" altLang="ja-JP" sz="2100" dirty="0"/>
          </a:p>
          <a:p>
            <a:pPr marL="0" indent="0">
              <a:buNone/>
            </a:pPr>
            <a:r>
              <a:rPr lang="ja-JP" altLang="en-US" sz="2100" dirty="0"/>
              <a:t>　</a:t>
            </a:r>
            <a:r>
              <a:rPr kumimoji="1" lang="ja-JP" altLang="en-US" sz="2100" dirty="0"/>
              <a:t>している 。</a:t>
            </a:r>
            <a:endParaRPr kumimoji="1" lang="en-US" altLang="ja-JP" sz="2100" dirty="0"/>
          </a:p>
          <a:p>
            <a:pPr marL="0" indent="0">
              <a:buNone/>
            </a:pPr>
            <a:r>
              <a:rPr kumimoji="1" lang="ja-JP" altLang="en-US" sz="2100" dirty="0"/>
              <a:t>〇精神障がいにも対応した地域包括ケアシステムについて、行政等を交え協議を行って</a:t>
            </a:r>
            <a:endParaRPr kumimoji="1" lang="en-US" altLang="ja-JP" sz="2100" dirty="0"/>
          </a:p>
          <a:p>
            <a:pPr marL="0" indent="0">
              <a:buNone/>
            </a:pPr>
            <a:r>
              <a:rPr lang="ja-JP" altLang="en-US" sz="2100" dirty="0"/>
              <a:t>　</a:t>
            </a:r>
            <a:r>
              <a:rPr kumimoji="1" lang="ja-JP" altLang="en-US" sz="2100" dirty="0"/>
              <a:t>いる 。</a:t>
            </a:r>
            <a:endParaRPr kumimoji="1" lang="en-US" altLang="ja-JP" sz="2100" dirty="0"/>
          </a:p>
          <a:p>
            <a:pPr marL="0" indent="0">
              <a:buNone/>
            </a:pPr>
            <a:r>
              <a:rPr lang="ja-JP" altLang="en-US" sz="2100" dirty="0"/>
              <a:t>〇</a:t>
            </a:r>
            <a:r>
              <a:rPr kumimoji="1" lang="ja-JP" altLang="en-US" sz="2100" dirty="0"/>
              <a:t>地域における社会資源の開発と社会資源や行政に関する情報発進。</a:t>
            </a:r>
          </a:p>
          <a:p>
            <a:pPr marL="0" indent="0">
              <a:buNone/>
            </a:pPr>
            <a:r>
              <a:rPr kumimoji="1" lang="ja-JP" altLang="en-US" sz="2100" dirty="0"/>
              <a:t>〇市内に複数の主任相談支援専門員がいるので、互いに主任相談同士で意見交換をしたり</a:t>
            </a:r>
            <a:endParaRPr kumimoji="1" lang="en-US" altLang="ja-JP" sz="2100" dirty="0"/>
          </a:p>
          <a:p>
            <a:pPr marL="0" indent="0">
              <a:buNone/>
            </a:pPr>
            <a:r>
              <a:rPr lang="ja-JP" altLang="en-US" sz="2100" dirty="0"/>
              <a:t>　</a:t>
            </a:r>
            <a:r>
              <a:rPr kumimoji="1" lang="ja-JP" altLang="en-US" sz="2100" dirty="0"/>
              <a:t>集まる機会を作り、インフォーマルな形で地域の相談支援従事者と話せたり相談できる</a:t>
            </a:r>
            <a:endParaRPr kumimoji="1" lang="en-US" altLang="ja-JP" sz="2100" dirty="0"/>
          </a:p>
          <a:p>
            <a:pPr marL="0" indent="0">
              <a:buNone/>
            </a:pPr>
            <a:r>
              <a:rPr lang="ja-JP" altLang="en-US" sz="2100" dirty="0"/>
              <a:t>　</a:t>
            </a:r>
            <a:r>
              <a:rPr kumimoji="1" lang="ja-JP" altLang="en-US" sz="2100" dirty="0"/>
              <a:t>ようになった。</a:t>
            </a:r>
            <a:endParaRPr kumimoji="1" lang="en-US" altLang="ja-JP" sz="2100" dirty="0"/>
          </a:p>
          <a:p>
            <a:pPr marL="0" indent="0">
              <a:buNone/>
            </a:pPr>
            <a:r>
              <a:rPr lang="ja-JP" altLang="en-US" sz="2100" dirty="0">
                <a:solidFill>
                  <a:schemeClr val="tx1"/>
                </a:solidFill>
              </a:rPr>
              <a:t>〇学校や医療関係者など多職種が集まる会議では、ファシリテーターをしている。</a:t>
            </a:r>
            <a:endParaRPr kumimoji="1" lang="en-US" altLang="ja-JP" sz="2100" dirty="0">
              <a:solidFill>
                <a:schemeClr val="tx1"/>
              </a:solidFill>
            </a:endParaRPr>
          </a:p>
          <a:p>
            <a:pPr marL="0" indent="0">
              <a:buNone/>
            </a:pPr>
            <a:endParaRPr kumimoji="1" lang="en-US" altLang="ja-JP" sz="2100" dirty="0"/>
          </a:p>
        </p:txBody>
      </p:sp>
      <p:sp>
        <p:nvSpPr>
          <p:cNvPr id="4" name="タイトル 1">
            <a:extLst>
              <a:ext uri="{FF2B5EF4-FFF2-40B4-BE49-F238E27FC236}">
                <a16:creationId xmlns:a16="http://schemas.microsoft.com/office/drawing/2014/main" id="{D6D4ADFD-EE22-4244-97CE-532EABC4E3D5}"/>
              </a:ext>
            </a:extLst>
          </p:cNvPr>
          <p:cNvSpPr>
            <a:spLocks noGrp="1"/>
          </p:cNvSpPr>
          <p:nvPr>
            <p:ph type="title"/>
          </p:nvPr>
        </p:nvSpPr>
        <p:spPr>
          <a:xfrm>
            <a:off x="163766" y="609600"/>
            <a:ext cx="9092967" cy="405008"/>
          </a:xfrm>
        </p:spPr>
        <p:txBody>
          <a:bodyPr>
            <a:normAutofit/>
          </a:bodyPr>
          <a:lstStyle/>
          <a:p>
            <a:r>
              <a:rPr kumimoji="1" lang="ja-JP" altLang="en-US" sz="2000" dirty="0">
                <a:solidFill>
                  <a:schemeClr val="tx1"/>
                </a:solidFill>
              </a:rPr>
              <a:t>（参考１）主任相談支援専門員の活動状況　好事例</a:t>
            </a:r>
          </a:p>
        </p:txBody>
      </p:sp>
    </p:spTree>
    <p:extLst>
      <p:ext uri="{BB962C8B-B14F-4D97-AF65-F5344CB8AC3E}">
        <p14:creationId xmlns:p14="http://schemas.microsoft.com/office/powerpoint/2010/main" val="33888426"/>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1174</TotalTime>
  <Words>1673</Words>
  <PresentationFormat>ワイド画面</PresentationFormat>
  <Paragraphs>129</Paragraphs>
  <Slides>13</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メイリオ</vt:lpstr>
      <vt:lpstr>游ゴシック</vt:lpstr>
      <vt:lpstr>Arial</vt:lpstr>
      <vt:lpstr>Calibri</vt:lpstr>
      <vt:lpstr>Trebuchet MS</vt:lpstr>
      <vt:lpstr>Wingdings 3</vt:lpstr>
      <vt:lpstr>ファセット</vt:lpstr>
      <vt:lpstr>大阪府相談支援専門員 人材育成ビジョン （主任相談支援専門員の役割）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（参考１）主任相談支援専門員の活動状況　好事例</vt:lpstr>
      <vt:lpstr>（参考２）主任相談支援専門員の活動状況　好事例</vt:lpstr>
      <vt:lpstr>（参考３）</vt:lpstr>
      <vt:lpstr>（参考４）</vt:lpstr>
      <vt:lpstr>（参考５）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2024-07-23T06:10:58Z</cp:lastPrinted>
  <dcterms:created xsi:type="dcterms:W3CDTF">2023-11-01T01:47:55Z</dcterms:created>
  <dcterms:modified xsi:type="dcterms:W3CDTF">2024-08-02T07:40:26Z</dcterms:modified>
</cp:coreProperties>
</file>