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3"/>
  </p:notesMasterIdLst>
  <p:sldIdLst>
    <p:sldId id="281" r:id="rId3"/>
    <p:sldId id="274" r:id="rId4"/>
    <p:sldId id="263" r:id="rId5"/>
    <p:sldId id="276" r:id="rId6"/>
    <p:sldId id="277" r:id="rId7"/>
    <p:sldId id="278" r:id="rId8"/>
    <p:sldId id="266" r:id="rId9"/>
    <p:sldId id="268" r:id="rId10"/>
    <p:sldId id="279" r:id="rId11"/>
    <p:sldId id="280"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2870" autoAdjust="0"/>
  </p:normalViewPr>
  <p:slideViewPr>
    <p:cSldViewPr snapToGrid="0">
      <p:cViewPr varScale="1">
        <p:scale>
          <a:sx n="70" d="100"/>
          <a:sy n="70" d="100"/>
        </p:scale>
        <p:origin x="1344" y="60"/>
      </p:cViewPr>
      <p:guideLst/>
    </p:cSldViewPr>
  </p:slideViewPr>
  <p:outlineViewPr>
    <p:cViewPr>
      <p:scale>
        <a:sx n="33" d="100"/>
        <a:sy n="33" d="100"/>
      </p:scale>
      <p:origin x="0" y="-3156"/>
    </p:cViewPr>
  </p:outlineViewPr>
  <p:notesTextViewPr>
    <p:cViewPr>
      <p:scale>
        <a:sx n="1" d="1"/>
        <a:sy n="1" d="1"/>
      </p:scale>
      <p:origin x="0" y="0"/>
    </p:cViewPr>
  </p:notesText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8693"/>
          </a:xfrm>
          <a:prstGeom prst="rect">
            <a:avLst/>
          </a:prstGeom>
        </p:spPr>
        <p:txBody>
          <a:bodyPr vert="horz" lIns="91428" tIns="45714" rIns="91428" bIns="45714" rtlCol="0"/>
          <a:lstStyle>
            <a:lvl1pPr algn="r">
              <a:defRPr sz="1200"/>
            </a:lvl1pPr>
          </a:lstStyle>
          <a:p>
            <a:fld id="{90C0813B-0EAD-4E4D-94B2-F581309AA2BD}" type="datetimeFigureOut">
              <a:rPr kumimoji="1" lang="ja-JP" altLang="en-US" smtClean="0"/>
              <a:t>2019/7/23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0720" y="4783309"/>
            <a:ext cx="5445760" cy="3913614"/>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8" tIns="45714" rIns="91428" bIns="45714" rtlCol="0" anchor="b"/>
          <a:lstStyle>
            <a:lvl1pPr algn="r">
              <a:defRPr sz="1200"/>
            </a:lvl1pPr>
          </a:lstStyle>
          <a:p>
            <a:fld id="{3E9B0685-38E3-4601-8FBC-87D2DC2318DE}" type="slidenum">
              <a:rPr kumimoji="1" lang="ja-JP" altLang="en-US" smtClean="0"/>
              <a:t>‹#›</a:t>
            </a:fld>
            <a:endParaRPr kumimoji="1" lang="ja-JP" altLang="en-US"/>
          </a:p>
        </p:txBody>
      </p:sp>
    </p:spTree>
    <p:extLst>
      <p:ext uri="{BB962C8B-B14F-4D97-AF65-F5344CB8AC3E}">
        <p14:creationId xmlns:p14="http://schemas.microsoft.com/office/powerpoint/2010/main" val="2964924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2</a:t>
            </a:fld>
            <a:endParaRPr kumimoji="1" lang="ja-JP" altLang="en-US"/>
          </a:p>
        </p:txBody>
      </p:sp>
    </p:spTree>
    <p:extLst>
      <p:ext uri="{BB962C8B-B14F-4D97-AF65-F5344CB8AC3E}">
        <p14:creationId xmlns:p14="http://schemas.microsoft.com/office/powerpoint/2010/main" val="138037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8"/>
            <a:ext cx="5666030" cy="4814374"/>
          </a:xfrm>
        </p:spPr>
        <p:txBody>
          <a:bodyPr/>
          <a:lstStyle/>
          <a:p>
            <a:r>
              <a:rPr lang="ja-JP" altLang="en-US" sz="1400"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3</a:t>
            </a:fld>
            <a:endParaRPr kumimoji="1" lang="ja-JP" altLang="en-US"/>
          </a:p>
        </p:txBody>
      </p:sp>
    </p:spTree>
    <p:extLst>
      <p:ext uri="{BB962C8B-B14F-4D97-AF65-F5344CB8AC3E}">
        <p14:creationId xmlns:p14="http://schemas.microsoft.com/office/powerpoint/2010/main" val="413171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10"/>
            <a:ext cx="5656884" cy="4657338"/>
          </a:xfrm>
        </p:spPr>
        <p:txBody>
          <a:bodyPr/>
          <a:lstStyle/>
          <a:p>
            <a:r>
              <a:rPr lang="ja-JP" altLang="en-US" sz="1400"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4</a:t>
            </a:fld>
            <a:endParaRPr kumimoji="1" lang="ja-JP" altLang="en-US"/>
          </a:p>
        </p:txBody>
      </p:sp>
    </p:spTree>
    <p:extLst>
      <p:ext uri="{BB962C8B-B14F-4D97-AF65-F5344CB8AC3E}">
        <p14:creationId xmlns:p14="http://schemas.microsoft.com/office/powerpoint/2010/main" val="40383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8"/>
            <a:ext cx="5445760" cy="4552527"/>
          </a:xfrm>
        </p:spPr>
        <p:txBody>
          <a:bodyPr/>
          <a:lstStyle/>
          <a:p>
            <a:r>
              <a:rPr lang="ja-JP" altLang="en-US" sz="1600"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5</a:t>
            </a:fld>
            <a:endParaRPr kumimoji="1" lang="ja-JP" altLang="en-US"/>
          </a:p>
        </p:txBody>
      </p:sp>
    </p:spTree>
    <p:extLst>
      <p:ext uri="{BB962C8B-B14F-4D97-AF65-F5344CB8AC3E}">
        <p14:creationId xmlns:p14="http://schemas.microsoft.com/office/powerpoint/2010/main" val="56337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9"/>
            <a:ext cx="5445760" cy="4232326"/>
          </a:xfrm>
        </p:spPr>
        <p:txBody>
          <a:bodyPr/>
          <a:lstStyle/>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6</a:t>
            </a:fld>
            <a:endParaRPr kumimoji="1" lang="ja-JP" altLang="en-US"/>
          </a:p>
        </p:txBody>
      </p:sp>
    </p:spTree>
    <p:extLst>
      <p:ext uri="{BB962C8B-B14F-4D97-AF65-F5344CB8AC3E}">
        <p14:creationId xmlns:p14="http://schemas.microsoft.com/office/powerpoint/2010/main" val="412487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9"/>
            <a:ext cx="5426762" cy="4941979"/>
          </a:xfrm>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7</a:t>
            </a:fld>
            <a:endParaRPr kumimoji="1" lang="ja-JP" altLang="en-US" dirty="0"/>
          </a:p>
        </p:txBody>
      </p:sp>
    </p:spTree>
    <p:extLst>
      <p:ext uri="{BB962C8B-B14F-4D97-AF65-F5344CB8AC3E}">
        <p14:creationId xmlns:p14="http://schemas.microsoft.com/office/powerpoint/2010/main" val="123105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6330" y="4783309"/>
            <a:ext cx="5494097" cy="4657340"/>
          </a:xfrm>
        </p:spPr>
        <p:txBody>
          <a:bodyPr/>
          <a:lstStyle/>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a:xfrm>
            <a:off x="3855839" y="9440648"/>
            <a:ext cx="2704049" cy="328724"/>
          </a:xfrm>
        </p:spPr>
        <p:txBody>
          <a:bodyPr/>
          <a:lstStyle/>
          <a:p>
            <a:fld id="{3E9B0685-38E3-4601-8FBC-87D2DC2318DE}" type="slidenum">
              <a:rPr kumimoji="1" lang="ja-JP" altLang="en-US" smtClean="0"/>
              <a:t>8</a:t>
            </a:fld>
            <a:endParaRPr kumimoji="1" lang="ja-JP" altLang="en-US" dirty="0"/>
          </a:p>
        </p:txBody>
      </p:sp>
    </p:spTree>
    <p:extLst>
      <p:ext uri="{BB962C8B-B14F-4D97-AF65-F5344CB8AC3E}">
        <p14:creationId xmlns:p14="http://schemas.microsoft.com/office/powerpoint/2010/main" val="145615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9</a:t>
            </a:fld>
            <a:endParaRPr kumimoji="1" lang="ja-JP" altLang="en-US"/>
          </a:p>
        </p:txBody>
      </p:sp>
    </p:spTree>
    <p:extLst>
      <p:ext uri="{BB962C8B-B14F-4D97-AF65-F5344CB8AC3E}">
        <p14:creationId xmlns:p14="http://schemas.microsoft.com/office/powerpoint/2010/main" val="191786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9B0685-38E3-4601-8FBC-87D2DC2318DE}" type="slidenum">
              <a:rPr kumimoji="1" lang="ja-JP" altLang="en-US" smtClean="0"/>
              <a:t>10</a:t>
            </a:fld>
            <a:endParaRPr kumimoji="1" lang="ja-JP" altLang="en-US"/>
          </a:p>
        </p:txBody>
      </p:sp>
    </p:spTree>
    <p:extLst>
      <p:ext uri="{BB962C8B-B14F-4D97-AF65-F5344CB8AC3E}">
        <p14:creationId xmlns:p14="http://schemas.microsoft.com/office/powerpoint/2010/main" val="199763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ja-JP" sz="18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3750">
                <a:solidFill>
                  <a:srgbClr val="FFFFFF"/>
                </a:solidFill>
              </a:defRPr>
            </a:lvl1pPr>
          </a:lstStyle>
          <a:p>
            <a:pPr lvl="0"/>
            <a:r>
              <a:rPr lang="ja-JP" altLang="en-US" noProof="0" smtClean="0"/>
              <a:t>マスタ タイトルの書式設定</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550"/>
            </a:lvl1pPr>
          </a:lstStyle>
          <a:p>
            <a:pPr lvl="0"/>
            <a:r>
              <a:rPr lang="ja-JP" altLang="en-US" noProof="0" smtClean="0"/>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1C15127C-05F3-4A15-BBE7-394E9D300C98}" type="datetime1">
              <a:rPr lang="ja-JP" altLang="en-US" smtClean="0"/>
              <a:t>2019/7/23</a:t>
            </a:fld>
            <a:endParaRPr lang="en-US" altLang="ja-JP"/>
          </a:p>
        </p:txBody>
      </p:sp>
      <p:sp>
        <p:nvSpPr>
          <p:cNvPr id="19" name="Rectangle 17"/>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fld id="{11D89E9B-7C70-418B-81CD-239C035C9BD4}" type="slidenum">
              <a:rPr lang="en-US" altLang="ja-JP"/>
              <a:pPr/>
              <a:t>‹#›</a:t>
            </a:fld>
            <a:endParaRPr lang="en-US" altLang="ja-JP"/>
          </a:p>
        </p:txBody>
      </p:sp>
    </p:spTree>
    <p:extLst>
      <p:ext uri="{BB962C8B-B14F-4D97-AF65-F5344CB8AC3E}">
        <p14:creationId xmlns:p14="http://schemas.microsoft.com/office/powerpoint/2010/main" val="249434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0767B627-0582-4D39-9730-2D9795D256F2}" type="slidenum">
              <a:rPr lang="en-US" altLang="ja-JP"/>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6423811F-A92C-42C4-B24F-235DFB09FE70}" type="datetime1">
              <a:rPr lang="ja-JP" altLang="en-US" smtClean="0"/>
              <a:t>2019/7/23</a:t>
            </a:fld>
            <a:endParaRPr lang="en-US" altLang="ja-JP"/>
          </a:p>
        </p:txBody>
      </p:sp>
    </p:spTree>
    <p:extLst>
      <p:ext uri="{BB962C8B-B14F-4D97-AF65-F5344CB8AC3E}">
        <p14:creationId xmlns:p14="http://schemas.microsoft.com/office/powerpoint/2010/main" val="328997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265266C3-1976-4888-ACBB-427E8863B352}" type="slidenum">
              <a:rPr lang="en-US" altLang="ja-JP"/>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4ECFFD1C-01A6-4B08-9926-B5EDA40CF607}" type="datetime1">
              <a:rPr lang="ja-JP" altLang="en-US" smtClean="0"/>
              <a:t>2019/7/23</a:t>
            </a:fld>
            <a:endParaRPr lang="en-US" altLang="ja-JP"/>
          </a:p>
        </p:txBody>
      </p:sp>
    </p:spTree>
    <p:extLst>
      <p:ext uri="{BB962C8B-B14F-4D97-AF65-F5344CB8AC3E}">
        <p14:creationId xmlns:p14="http://schemas.microsoft.com/office/powerpoint/2010/main" val="21467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40005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7637CC11-AFD2-4F69-90BE-DB4AE7A7644E}" type="slidenum">
              <a:rPr lang="en-US" altLang="ja-JP"/>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7DB6E5D4-CDB7-4D00-AB23-B1BE3FEA773F}" type="datetime1">
              <a:rPr lang="ja-JP" altLang="en-US" smtClean="0"/>
              <a:t>2019/7/23</a:t>
            </a:fld>
            <a:endParaRPr lang="en-US" altLang="ja-JP"/>
          </a:p>
        </p:txBody>
      </p:sp>
    </p:spTree>
    <p:extLst>
      <p:ext uri="{BB962C8B-B14F-4D97-AF65-F5344CB8AC3E}">
        <p14:creationId xmlns:p14="http://schemas.microsoft.com/office/powerpoint/2010/main" val="309838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タイトル、2 つのコンテンツ (横)、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half" idx="3"/>
          </p:nvPr>
        </p:nvSpPr>
        <p:spPr>
          <a:xfrm>
            <a:off x="457200" y="40005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fld id="{893095AF-C70A-49CD-BCFE-22A859C1DCF3}" type="slidenum">
              <a:rPr lang="en-US" altLang="ja-JP"/>
              <a:pPr/>
              <a:t>‹#›</a:t>
            </a:fld>
            <a:endParaRPr lang="en-US" altLang="ja-JP"/>
          </a:p>
        </p:txBody>
      </p:sp>
      <p:sp>
        <p:nvSpPr>
          <p:cNvPr id="8" name="Rectangle 16"/>
          <p:cNvSpPr>
            <a:spLocks noGrp="1" noChangeArrowheads="1"/>
          </p:cNvSpPr>
          <p:nvPr>
            <p:ph type="dt" sz="half" idx="12"/>
          </p:nvPr>
        </p:nvSpPr>
        <p:spPr>
          <a:ln/>
        </p:spPr>
        <p:txBody>
          <a:bodyPr/>
          <a:lstStyle>
            <a:lvl1pPr>
              <a:defRPr/>
            </a:lvl1pPr>
          </a:lstStyle>
          <a:p>
            <a:pPr>
              <a:defRPr/>
            </a:pPr>
            <a:fld id="{5DB5ACE0-EDEA-4523-B630-9B248B85D2AC}" type="datetime1">
              <a:rPr lang="ja-JP" altLang="en-US" smtClean="0"/>
              <a:t>2019/7/23</a:t>
            </a:fld>
            <a:endParaRPr lang="en-US" altLang="ja-JP"/>
          </a:p>
        </p:txBody>
      </p:sp>
    </p:spTree>
    <p:extLst>
      <p:ext uri="{BB962C8B-B14F-4D97-AF65-F5344CB8AC3E}">
        <p14:creationId xmlns:p14="http://schemas.microsoft.com/office/powerpoint/2010/main" val="3711089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fld id="{784CA40A-6939-4ED4-BC21-45E53F770026}" type="slidenum">
              <a:rPr lang="en-US" altLang="ja-JP"/>
              <a:pPr/>
              <a:t>‹#›</a:t>
            </a:fld>
            <a:endParaRPr lang="en-US" altLang="ja-JP"/>
          </a:p>
        </p:txBody>
      </p:sp>
      <p:sp>
        <p:nvSpPr>
          <p:cNvPr id="8" name="Rectangle 16"/>
          <p:cNvSpPr>
            <a:spLocks noGrp="1" noChangeArrowheads="1"/>
          </p:cNvSpPr>
          <p:nvPr>
            <p:ph type="dt" sz="half" idx="12"/>
          </p:nvPr>
        </p:nvSpPr>
        <p:spPr>
          <a:ln/>
        </p:spPr>
        <p:txBody>
          <a:bodyPr/>
          <a:lstStyle>
            <a:lvl1pPr>
              <a:defRPr/>
            </a:lvl1pPr>
          </a:lstStyle>
          <a:p>
            <a:pPr>
              <a:defRPr/>
            </a:pPr>
            <a:fld id="{DD47A5BF-1828-4A3F-881C-E652415956E1}" type="datetime1">
              <a:rPr lang="ja-JP" altLang="en-US" smtClean="0"/>
              <a:t>2019/7/23</a:t>
            </a:fld>
            <a:endParaRPr lang="en-US" altLang="ja-JP"/>
          </a:p>
        </p:txBody>
      </p:sp>
    </p:spTree>
    <p:extLst>
      <p:ext uri="{BB962C8B-B14F-4D97-AF65-F5344CB8AC3E}">
        <p14:creationId xmlns:p14="http://schemas.microsoft.com/office/powerpoint/2010/main" val="78526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F1BC6C7-5E11-43EF-BAC5-A92A15D957C9}" type="datetime1">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40906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3E18A7-85F2-4571-BDAB-B4267A068894}" type="datetime1">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2281056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12627F-27A0-4FC0-95ED-20BAC2F1C3CC}" type="datetime1">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2781056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39B4036-0BB5-4101-991C-56B18EDC1C5A}" type="datetime1">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3321976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909275-2539-4D41-BF82-AE25432E1861}" type="datetime1">
              <a:rPr kumimoji="1" lang="ja-JP" altLang="en-US" smtClean="0"/>
              <a:t>2019/7/23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380351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5E6E830A-99CF-40B6-844B-7D7C77FF34AE}" type="slidenum">
              <a:rPr lang="en-US" altLang="ja-JP"/>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6D6F4801-1510-4C08-BE84-3FE78E85520E}" type="datetime1">
              <a:rPr lang="ja-JP" altLang="en-US" smtClean="0"/>
              <a:t>2019/7/23</a:t>
            </a:fld>
            <a:endParaRPr lang="en-US" altLang="ja-JP"/>
          </a:p>
        </p:txBody>
      </p:sp>
    </p:spTree>
    <p:extLst>
      <p:ext uri="{BB962C8B-B14F-4D97-AF65-F5344CB8AC3E}">
        <p14:creationId xmlns:p14="http://schemas.microsoft.com/office/powerpoint/2010/main" val="845707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DB68E78-0534-4F63-BA62-59D19E62A7B6}" type="datetime1">
              <a:rPr kumimoji="1" lang="ja-JP" altLang="en-US" smtClean="0"/>
              <a:t>2019/7/23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2148633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98E79-6EB0-4314-851B-B2BA2498BD53}" type="datetime1">
              <a:rPr kumimoji="1" lang="ja-JP" altLang="en-US" smtClean="0"/>
              <a:t>2019/7/23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3442950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DF55C4-B124-4842-81A2-F41EDEBA3E8A}" type="datetime1">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3634787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B48FA4-A381-4F15-8857-CC77BB3D8B4C}" type="datetime1">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264023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6F38A8-12D2-4888-A52F-5637EA489781}" type="datetime1">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226231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A8502A9-3306-40E6-953D-C4B95100A494}" type="datetime1">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315778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smtClean="0"/>
              <a:t>マスター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F8F1B37D-CABF-4E1A-9B00-522C655D01C4}" type="slidenum">
              <a:rPr lang="en-US" altLang="ja-JP"/>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AC6F8E8E-64DC-4583-9C28-136AE5A88CB3}" type="datetime1">
              <a:rPr lang="ja-JP" altLang="en-US" smtClean="0"/>
              <a:t>2019/7/23</a:t>
            </a:fld>
            <a:endParaRPr lang="en-US" altLang="ja-JP"/>
          </a:p>
        </p:txBody>
      </p:sp>
    </p:spTree>
    <p:extLst>
      <p:ext uri="{BB962C8B-B14F-4D97-AF65-F5344CB8AC3E}">
        <p14:creationId xmlns:p14="http://schemas.microsoft.com/office/powerpoint/2010/main" val="184144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9D49E4A0-B0B8-4355-A670-698E5D9B9D0F}" type="slidenum">
              <a:rPr lang="en-US" altLang="ja-JP"/>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3EB55DE7-0FB2-4389-AEE3-3CE23A483142}" type="datetime1">
              <a:rPr lang="ja-JP" altLang="en-US" smtClean="0"/>
              <a:t>2019/7/23</a:t>
            </a:fld>
            <a:endParaRPr lang="en-US" altLang="ja-JP"/>
          </a:p>
        </p:txBody>
      </p:sp>
    </p:spTree>
    <p:extLst>
      <p:ext uri="{BB962C8B-B14F-4D97-AF65-F5344CB8AC3E}">
        <p14:creationId xmlns:p14="http://schemas.microsoft.com/office/powerpoint/2010/main" val="54860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fld id="{F639A236-7516-4AFA-BEF1-3B19B56AA98A}" type="slidenum">
              <a:rPr lang="en-US" altLang="ja-JP"/>
              <a:pPr/>
              <a: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fld id="{BBF0703E-3851-45FD-8E47-D771EB4A2D32}" type="datetime1">
              <a:rPr lang="ja-JP" altLang="en-US" smtClean="0"/>
              <a:t>2019/7/23</a:t>
            </a:fld>
            <a:endParaRPr lang="en-US" altLang="ja-JP"/>
          </a:p>
        </p:txBody>
      </p:sp>
    </p:spTree>
    <p:extLst>
      <p:ext uri="{BB962C8B-B14F-4D97-AF65-F5344CB8AC3E}">
        <p14:creationId xmlns:p14="http://schemas.microsoft.com/office/powerpoint/2010/main" val="33182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fld id="{A80B5B9D-0464-4485-A3DD-2C90B24EE908}" type="slidenum">
              <a:rPr lang="en-US" altLang="ja-JP"/>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fld id="{2DD37D4D-6C30-4E9A-B26C-F2116757A51F}" type="datetime1">
              <a:rPr lang="ja-JP" altLang="en-US" smtClean="0"/>
              <a:t>2019/7/23</a:t>
            </a:fld>
            <a:endParaRPr lang="en-US" altLang="ja-JP"/>
          </a:p>
        </p:txBody>
      </p:sp>
    </p:spTree>
    <p:extLst>
      <p:ext uri="{BB962C8B-B14F-4D97-AF65-F5344CB8AC3E}">
        <p14:creationId xmlns:p14="http://schemas.microsoft.com/office/powerpoint/2010/main" val="94594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fld id="{128EB5ED-7289-429B-BB78-42D424D6AFDB}" type="slidenum">
              <a:rPr lang="en-US" altLang="ja-JP"/>
              <a:pPr/>
              <a: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fld id="{F1817E98-A97A-4791-A7B2-DD9A7E854B67}" type="datetime1">
              <a:rPr lang="ja-JP" altLang="en-US" smtClean="0"/>
              <a:t>2019/7/23</a:t>
            </a:fld>
            <a:endParaRPr lang="en-US" altLang="ja-JP"/>
          </a:p>
        </p:txBody>
      </p:sp>
    </p:spTree>
    <p:extLst>
      <p:ext uri="{BB962C8B-B14F-4D97-AF65-F5344CB8AC3E}">
        <p14:creationId xmlns:p14="http://schemas.microsoft.com/office/powerpoint/2010/main" val="371828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20C9AD85-4F63-45DF-8183-DB8B4B7A1C99}" type="slidenum">
              <a:rPr lang="en-US" altLang="ja-JP"/>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086EBD48-4DA9-400A-82C1-0535D6BED0D1}" type="datetime1">
              <a:rPr lang="ja-JP" altLang="en-US" smtClean="0"/>
              <a:t>2019/7/23</a:t>
            </a:fld>
            <a:endParaRPr lang="en-US" altLang="ja-JP"/>
          </a:p>
        </p:txBody>
      </p:sp>
    </p:spTree>
    <p:extLst>
      <p:ext uri="{BB962C8B-B14F-4D97-AF65-F5344CB8AC3E}">
        <p14:creationId xmlns:p14="http://schemas.microsoft.com/office/powerpoint/2010/main" val="271047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534C8531-DB5B-41A4-B437-0F0ACE11341C}" type="slidenum">
              <a:rPr lang="en-US" altLang="ja-JP"/>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7F2F8A79-1B54-4DB1-852D-2B5D7EDD8139}" type="datetime1">
              <a:rPr lang="ja-JP" altLang="en-US" smtClean="0"/>
              <a:t>2019/7/23</a:t>
            </a:fld>
            <a:endParaRPr lang="en-US" altLang="ja-JP"/>
          </a:p>
        </p:txBody>
      </p:sp>
    </p:spTree>
    <p:extLst>
      <p:ext uri="{BB962C8B-B14F-4D97-AF65-F5344CB8AC3E}">
        <p14:creationId xmlns:p14="http://schemas.microsoft.com/office/powerpoint/2010/main" val="77032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900">
                <a:latin typeface="Arial" charset="0"/>
              </a:defRPr>
            </a:lvl1pPr>
          </a:lstStyle>
          <a:p>
            <a:pPr>
              <a:defRPr/>
            </a:pPr>
            <a:endParaRPr lang="en-US" altLang="ja-JP"/>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900">
                <a:latin typeface="Arial Black" panose="020B0A04020102020204" pitchFamily="34" charset="0"/>
              </a:defRPr>
            </a:lvl1pPr>
          </a:lstStyle>
          <a:p>
            <a:fld id="{F83C6D24-15D6-4BA0-8CAE-E3E338BA477F}" type="slidenum">
              <a:rPr lang="en-US" altLang="ja-JP"/>
              <a:pPr/>
              <a: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ja-JP" sz="18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35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35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35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35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8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35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sz="135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900">
                <a:latin typeface="Arial" charset="0"/>
              </a:defRPr>
            </a:lvl1pPr>
          </a:lstStyle>
          <a:p>
            <a:pPr>
              <a:defRPr/>
            </a:pPr>
            <a:fld id="{D35BE506-58D2-495B-95F6-0A51CD2B840B}" type="datetime1">
              <a:rPr lang="ja-JP" altLang="en-US" smtClean="0"/>
              <a:t>2019/7/23</a:t>
            </a:fld>
            <a:endParaRPr lang="en-US" altLang="ja-JP"/>
          </a:p>
        </p:txBody>
      </p:sp>
    </p:spTree>
    <p:extLst>
      <p:ext uri="{BB962C8B-B14F-4D97-AF65-F5344CB8AC3E}">
        <p14:creationId xmlns:p14="http://schemas.microsoft.com/office/powerpoint/2010/main" val="208599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kumimoji="1" sz="3300">
          <a:solidFill>
            <a:schemeClr val="tx1"/>
          </a:solidFill>
          <a:latin typeface="+mj-lt"/>
          <a:ea typeface="+mj-ea"/>
          <a:cs typeface="+mj-cs"/>
        </a:defRPr>
      </a:lvl1pPr>
      <a:lvl2pPr algn="l" rtl="0" eaLnBrk="0" fontAlgn="base" hangingPunct="0">
        <a:spcBef>
          <a:spcPct val="0"/>
        </a:spcBef>
        <a:spcAft>
          <a:spcPct val="0"/>
        </a:spcAft>
        <a:defRPr kumimoji="1" sz="33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33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33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3300">
          <a:solidFill>
            <a:schemeClr val="tx1"/>
          </a:solidFill>
          <a:latin typeface="Arial" charset="0"/>
          <a:ea typeface="ＭＳ Ｐゴシック" pitchFamily="50" charset="-128"/>
        </a:defRPr>
      </a:lvl5pPr>
      <a:lvl6pPr marL="342900" algn="l" rtl="0" fontAlgn="base">
        <a:spcBef>
          <a:spcPct val="0"/>
        </a:spcBef>
        <a:spcAft>
          <a:spcPct val="0"/>
        </a:spcAft>
        <a:defRPr kumimoji="1" sz="3300">
          <a:solidFill>
            <a:schemeClr val="tx1"/>
          </a:solidFill>
          <a:latin typeface="Arial" charset="0"/>
          <a:ea typeface="ＭＳ Ｐゴシック" pitchFamily="50" charset="-128"/>
        </a:defRPr>
      </a:lvl6pPr>
      <a:lvl7pPr marL="685800" algn="l" rtl="0" fontAlgn="base">
        <a:spcBef>
          <a:spcPct val="0"/>
        </a:spcBef>
        <a:spcAft>
          <a:spcPct val="0"/>
        </a:spcAft>
        <a:defRPr kumimoji="1" sz="3300">
          <a:solidFill>
            <a:schemeClr val="tx1"/>
          </a:solidFill>
          <a:latin typeface="Arial" charset="0"/>
          <a:ea typeface="ＭＳ Ｐゴシック" pitchFamily="50" charset="-128"/>
        </a:defRPr>
      </a:lvl7pPr>
      <a:lvl8pPr marL="1028700" algn="l" rtl="0" fontAlgn="base">
        <a:spcBef>
          <a:spcPct val="0"/>
        </a:spcBef>
        <a:spcAft>
          <a:spcPct val="0"/>
        </a:spcAft>
        <a:defRPr kumimoji="1" sz="3300">
          <a:solidFill>
            <a:schemeClr val="tx1"/>
          </a:solidFill>
          <a:latin typeface="Arial" charset="0"/>
          <a:ea typeface="ＭＳ Ｐゴシック" pitchFamily="50" charset="-128"/>
        </a:defRPr>
      </a:lvl8pPr>
      <a:lvl9pPr marL="1371600" algn="l" rtl="0" fontAlgn="base">
        <a:spcBef>
          <a:spcPct val="0"/>
        </a:spcBef>
        <a:spcAft>
          <a:spcPct val="0"/>
        </a:spcAft>
        <a:defRPr kumimoji="1" sz="3300">
          <a:solidFill>
            <a:schemeClr val="tx1"/>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kumimoji="1" sz="2100">
          <a:solidFill>
            <a:schemeClr val="tx1"/>
          </a:solidFill>
          <a:latin typeface="+mn-lt"/>
          <a:ea typeface="+mn-ea"/>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kumimoji="1" sz="1800">
          <a:solidFill>
            <a:schemeClr val="tx1"/>
          </a:solidFill>
          <a:latin typeface="+mn-lt"/>
          <a:ea typeface="+mn-ea"/>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kumimoji="1" sz="1500">
          <a:solidFill>
            <a:schemeClr val="tx1"/>
          </a:solidFill>
          <a:latin typeface="+mn-lt"/>
          <a:ea typeface="+mn-ea"/>
        </a:defRPr>
      </a:lvl5pPr>
      <a:lvl6pPr marL="18859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6pPr>
      <a:lvl7pPr marL="22288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7pPr>
      <a:lvl8pPr marL="25717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8pPr>
      <a:lvl9pPr marL="29146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37FA6-99FC-4F0E-A090-43F9280C1717}" type="datetime1">
              <a:rPr kumimoji="1" lang="ja-JP" altLang="en-US" smtClean="0"/>
              <a:t>2019/7/23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582B8-B3BD-4091-92F3-678C11178714}" type="slidenum">
              <a:rPr kumimoji="1" lang="ja-JP" altLang="en-US" smtClean="0"/>
              <a:t>‹#›</a:t>
            </a:fld>
            <a:endParaRPr kumimoji="1" lang="ja-JP" altLang="en-US"/>
          </a:p>
        </p:txBody>
      </p:sp>
    </p:spTree>
    <p:extLst>
      <p:ext uri="{BB962C8B-B14F-4D97-AF65-F5344CB8AC3E}">
        <p14:creationId xmlns:p14="http://schemas.microsoft.com/office/powerpoint/2010/main" val="11214511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98076"/>
            <a:ext cx="8229600" cy="1371600"/>
          </a:xfrm>
        </p:spPr>
        <p:txBody>
          <a:bodyPr/>
          <a:lstStyle/>
          <a:p>
            <a:pPr algn="ctr"/>
            <a:r>
              <a:rPr lang="ja-JP" altLang="en-US" sz="2800" b="1" dirty="0">
                <a:latin typeface="Meiryo UI" panose="020B0604030504040204" pitchFamily="50" charset="-128"/>
                <a:ea typeface="Meiryo UI" panose="020B0604030504040204" pitchFamily="50" charset="-128"/>
              </a:rPr>
              <a:t>主任相談支援専門員の役割等について</a:t>
            </a:r>
            <a:endParaRPr kumimoji="1" lang="ja-JP" altLang="en-US" sz="28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435928" y="4198033"/>
            <a:ext cx="5250872" cy="1413164"/>
          </a:xfrm>
        </p:spPr>
        <p:txBody>
          <a:bodyPr/>
          <a:lstStyle/>
          <a:p>
            <a:pPr marL="0" indent="0">
              <a:buNone/>
            </a:pPr>
            <a:r>
              <a:rPr lang="ja-JP" altLang="en-US" sz="1400" dirty="0">
                <a:latin typeface="Meiryo UI" panose="020B0604030504040204" pitchFamily="50" charset="-128"/>
                <a:ea typeface="Meiryo UI" panose="020B0604030504040204" pitchFamily="50" charset="-128"/>
              </a:rPr>
              <a:t>＜目次＞</a:t>
            </a:r>
          </a:p>
          <a:p>
            <a:pPr marL="0" indent="0">
              <a:buNone/>
            </a:pPr>
            <a:r>
              <a:rPr lang="ja-JP" altLang="en-US" sz="1400" dirty="0">
                <a:latin typeface="Meiryo UI" panose="020B0604030504040204" pitchFamily="50" charset="-128"/>
                <a:ea typeface="Meiryo UI" panose="020B0604030504040204" pitchFamily="50" charset="-128"/>
              </a:rPr>
              <a:t>　１．相談支援専門員の研修制度の見直しについて</a:t>
            </a:r>
          </a:p>
          <a:p>
            <a:pPr marL="0" indent="0">
              <a:buNone/>
            </a:pPr>
            <a:r>
              <a:rPr lang="ja-JP" altLang="en-US" sz="1400" dirty="0">
                <a:latin typeface="Meiryo UI" panose="020B0604030504040204" pitchFamily="50" charset="-128"/>
                <a:ea typeface="Meiryo UI" panose="020B0604030504040204" pitchFamily="50" charset="-128"/>
              </a:rPr>
              <a:t>　２．大阪府主任相談支援専門員養成研修の実施について</a:t>
            </a:r>
          </a:p>
          <a:p>
            <a:pPr marL="0" indent="0">
              <a:buNone/>
            </a:pPr>
            <a:r>
              <a:rPr lang="ja-JP" altLang="en-US" sz="1400" dirty="0">
                <a:latin typeface="Meiryo UI" panose="020B0604030504040204" pitchFamily="50" charset="-128"/>
                <a:ea typeface="Meiryo UI" panose="020B0604030504040204" pitchFamily="50" charset="-128"/>
              </a:rPr>
              <a:t>　３．主任相談支援専門員の役割と研修受講者の推薦等に</a:t>
            </a:r>
            <a:r>
              <a:rPr lang="ja-JP" altLang="en-US" sz="1400" dirty="0" smtClean="0">
                <a:latin typeface="Meiryo UI" panose="020B0604030504040204" pitchFamily="50" charset="-128"/>
                <a:ea typeface="Meiryo UI" panose="020B0604030504040204" pitchFamily="50" charset="-128"/>
              </a:rPr>
              <a:t>ついて</a:t>
            </a:r>
            <a:endParaRPr lang="ja-JP" altLang="en-US" sz="1400" dirty="0">
              <a:latin typeface="Meiryo UI" panose="020B0604030504040204" pitchFamily="50" charset="-128"/>
              <a:ea typeface="Meiryo UI" panose="020B0604030504040204" pitchFamily="50" charset="-128"/>
            </a:endParaRPr>
          </a:p>
        </p:txBody>
      </p:sp>
      <p:sp>
        <p:nvSpPr>
          <p:cNvPr id="9" name="Rectangle 3"/>
          <p:cNvSpPr txBox="1">
            <a:spLocks noChangeArrowheads="1"/>
          </p:cNvSpPr>
          <p:nvPr/>
        </p:nvSpPr>
        <p:spPr bwMode="auto">
          <a:xfrm>
            <a:off x="4531310" y="5869781"/>
            <a:ext cx="4043780" cy="3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kumimoji="1" sz="2100">
                <a:solidFill>
                  <a:schemeClr val="tx1"/>
                </a:solidFill>
                <a:latin typeface="+mn-lt"/>
                <a:ea typeface="+mn-ea"/>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kumimoji="1" sz="1800">
                <a:solidFill>
                  <a:schemeClr val="tx1"/>
                </a:solidFill>
                <a:latin typeface="+mn-lt"/>
                <a:ea typeface="+mn-ea"/>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kumimoji="1" sz="1500">
                <a:solidFill>
                  <a:schemeClr val="tx1"/>
                </a:solidFill>
                <a:latin typeface="+mn-lt"/>
                <a:ea typeface="+mn-ea"/>
              </a:defRPr>
            </a:lvl5pPr>
            <a:lvl6pPr marL="18859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6pPr>
            <a:lvl7pPr marL="22288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7pPr>
            <a:lvl8pPr marL="25717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8pPr>
            <a:lvl9pPr marL="2914650" indent="-171450" algn="l" rtl="0" fontAlgn="base">
              <a:spcBef>
                <a:spcPct val="20000"/>
              </a:spcBef>
              <a:spcAft>
                <a:spcPct val="0"/>
              </a:spcAft>
              <a:buClr>
                <a:schemeClr val="bg2"/>
              </a:buClr>
              <a:buFont typeface="Wingdings" pitchFamily="2" charset="2"/>
              <a:buChar char="§"/>
              <a:defRPr kumimoji="1" sz="1500">
                <a:solidFill>
                  <a:schemeClr val="tx1"/>
                </a:solidFill>
                <a:latin typeface="+mn-lt"/>
                <a:ea typeface="+mn-ea"/>
              </a:defRPr>
            </a:lvl9pPr>
          </a:lstStyle>
          <a:p>
            <a:pPr marL="0" indent="0" eaLnBrk="1" hangingPunct="1">
              <a:buNone/>
            </a:pPr>
            <a:r>
              <a:rPr lang="ja-JP" altLang="en-US" sz="1600" kern="0" dirty="0" err="1" smtClean="0">
                <a:latin typeface="Meiryo UI" panose="020B0604030504040204" pitchFamily="50" charset="-128"/>
                <a:ea typeface="Meiryo UI" panose="020B0604030504040204" pitchFamily="50" charset="-128"/>
              </a:rPr>
              <a:t>大阪府福祉部障がい</a:t>
            </a:r>
            <a:r>
              <a:rPr lang="ja-JP" altLang="en-US" sz="1600" kern="0" dirty="0" smtClean="0">
                <a:latin typeface="Meiryo UI" panose="020B0604030504040204" pitchFamily="50" charset="-128"/>
                <a:ea typeface="Meiryo UI" panose="020B0604030504040204" pitchFamily="50" charset="-128"/>
              </a:rPr>
              <a:t>福祉室地域生活支援課</a:t>
            </a:r>
            <a:endParaRPr lang="ja-JP" altLang="en-US" sz="1600" kern="0" dirty="0">
              <a:latin typeface="Meiryo UI" panose="020B0604030504040204" pitchFamily="50" charset="-128"/>
              <a:ea typeface="Meiryo UI" panose="020B0604030504040204" pitchFamily="50" charset="-128"/>
            </a:endParaRPr>
          </a:p>
        </p:txBody>
      </p:sp>
      <p:sp>
        <p:nvSpPr>
          <p:cNvPr id="10" name="正方形/長方形 2"/>
          <p:cNvSpPr>
            <a:spLocks noChangeArrowheads="1"/>
          </p:cNvSpPr>
          <p:nvPr/>
        </p:nvSpPr>
        <p:spPr bwMode="auto">
          <a:xfrm>
            <a:off x="6733317" y="720437"/>
            <a:ext cx="20920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rPr>
              <a:t>令和元年</a:t>
            </a:r>
            <a:r>
              <a:rPr lang="en-US" altLang="ja-JP" sz="1400" dirty="0" smtClean="0">
                <a:solidFill>
                  <a:srgbClr val="000000"/>
                </a:solidFill>
                <a:latin typeface="Meiryo UI" panose="020B0604030504040204" pitchFamily="50" charset="-128"/>
                <a:ea typeface="Meiryo UI" panose="020B0604030504040204" pitchFamily="50" charset="-128"/>
              </a:rPr>
              <a:t>7</a:t>
            </a:r>
            <a:r>
              <a:rPr lang="ja-JP" altLang="en-US" sz="1400" dirty="0" smtClean="0">
                <a:solidFill>
                  <a:srgbClr val="000000"/>
                </a:solidFill>
                <a:latin typeface="Meiryo UI" panose="020B0604030504040204" pitchFamily="50" charset="-128"/>
                <a:ea typeface="Meiryo UI" panose="020B0604030504040204" pitchFamily="50" charset="-128"/>
              </a:rPr>
              <a:t>月</a:t>
            </a:r>
            <a:r>
              <a:rPr lang="en-US" altLang="ja-JP" sz="1400" dirty="0" smtClean="0">
                <a:solidFill>
                  <a:srgbClr val="000000"/>
                </a:solidFill>
                <a:latin typeface="Meiryo UI" panose="020B0604030504040204" pitchFamily="50" charset="-128"/>
                <a:ea typeface="Meiryo UI" panose="020B0604030504040204" pitchFamily="50" charset="-128"/>
              </a:rPr>
              <a:t>1</a:t>
            </a:r>
            <a:r>
              <a:rPr lang="ja-JP" altLang="en-US" sz="1400" dirty="0" smtClean="0">
                <a:solidFill>
                  <a:srgbClr val="000000"/>
                </a:solidFill>
                <a:latin typeface="Meiryo UI" panose="020B0604030504040204" pitchFamily="50" charset="-128"/>
                <a:ea typeface="Meiryo UI" panose="020B0604030504040204" pitchFamily="50" charset="-128"/>
              </a:rPr>
              <a:t>日（月）</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7" name="スライド番号プレースホルダー 5"/>
          <p:cNvSpPr txBox="1">
            <a:spLocks/>
          </p:cNvSpPr>
          <p:nvPr/>
        </p:nvSpPr>
        <p:spPr>
          <a:xfrm>
            <a:off x="8212997" y="632442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latin typeface="Meiryo UI" panose="020B0604030504040204" pitchFamily="50" charset="-128"/>
                <a:ea typeface="Meiryo UI" panose="020B0604030504040204" pitchFamily="50" charset="-128"/>
              </a:rPr>
              <a:t>1</a:t>
            </a:r>
            <a:endParaRPr lang="ja-JP" altLang="en-US" sz="1600" b="1" dirty="0">
              <a:latin typeface="Meiryo UI" panose="020B0604030504040204" pitchFamily="50" charset="-128"/>
              <a:ea typeface="Meiryo UI" panose="020B0604030504040204" pitchFamily="50" charset="-128"/>
            </a:endParaRPr>
          </a:p>
        </p:txBody>
      </p:sp>
      <p:sp>
        <p:nvSpPr>
          <p:cNvPr id="8" name="正方形/長方形 2"/>
          <p:cNvSpPr>
            <a:spLocks noChangeArrowheads="1"/>
          </p:cNvSpPr>
          <p:nvPr/>
        </p:nvSpPr>
        <p:spPr bwMode="auto">
          <a:xfrm>
            <a:off x="4234318" y="412660"/>
            <a:ext cx="4637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令和元年度地域自立支援協議会情報交換会　配付資料</a:t>
            </a:r>
            <a:r>
              <a:rPr lang="en-US" altLang="ja-JP" sz="1400" dirty="0" smtClean="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990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692727"/>
            <a:ext cx="9047018" cy="5209841"/>
          </a:xfrm>
          <a:prstGeom prst="rect">
            <a:avLst/>
          </a:prstGeom>
        </p:spPr>
      </p:pic>
      <p:sp>
        <p:nvSpPr>
          <p:cNvPr id="4" name="正方形/長方形 3"/>
          <p:cNvSpPr/>
          <p:nvPr/>
        </p:nvSpPr>
        <p:spPr>
          <a:xfrm>
            <a:off x="3837710" y="6026727"/>
            <a:ext cx="4558146" cy="37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大阪府相談支援専門員人材育成ビジョン（案）から抜粋</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楕円 4"/>
          <p:cNvSpPr/>
          <p:nvPr/>
        </p:nvSpPr>
        <p:spPr>
          <a:xfrm>
            <a:off x="3463636" y="1884218"/>
            <a:ext cx="1059873" cy="872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189712" y="610132"/>
            <a:ext cx="946360" cy="564176"/>
          </a:xfrm>
          <a:prstGeom prst="rect">
            <a:avLst/>
          </a:prstGeom>
        </p:spPr>
      </p:pic>
      <p:sp>
        <p:nvSpPr>
          <p:cNvPr id="8" name="スライド番号プレースホルダー 5"/>
          <p:cNvSpPr txBox="1">
            <a:spLocks/>
          </p:cNvSpPr>
          <p:nvPr/>
        </p:nvSpPr>
        <p:spPr>
          <a:xfrm>
            <a:off x="8457698" y="6427453"/>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10</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85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a:spLocks noChangeArrowheads="1"/>
          </p:cNvSpPr>
          <p:nvPr/>
        </p:nvSpPr>
        <p:spPr bwMode="auto">
          <a:xfrm>
            <a:off x="469327" y="243938"/>
            <a:ext cx="8328310" cy="461926"/>
          </a:xfrm>
          <a:prstGeom prst="rect">
            <a:avLst/>
          </a:prstGeom>
          <a:gradFill flip="none" rotWithShape="1">
            <a:gsLst>
              <a:gs pos="0">
                <a:srgbClr val="3333CC"/>
              </a:gs>
              <a:gs pos="50000">
                <a:schemeClr val="bg1"/>
              </a:gs>
              <a:gs pos="100000">
                <a:srgbClr val="3333CC"/>
              </a:gs>
            </a:gsLst>
            <a:lin ang="5400000" scaled="1"/>
            <a:tileRect/>
          </a:gradFill>
          <a:ln>
            <a:noFill/>
          </a:ln>
          <a:effectLst/>
          <a:extLst/>
        </p:spPr>
        <p:txBody>
          <a:bodyPr wrap="none" lIns="122221" tIns="61110" rIns="122221" bIns="61110" anchor="ctr"/>
          <a:lstStyle/>
          <a:p>
            <a:pPr>
              <a:lnSpc>
                <a:spcPts val="2941"/>
              </a:lnSpc>
              <a:defRPr/>
            </a:pPr>
            <a:r>
              <a:rPr lang="ja-JP" altLang="en-US" b="1" dirty="0" smtClean="0">
                <a:solidFill>
                  <a:srgbClr val="000000"/>
                </a:solidFill>
                <a:latin typeface="Meiryo UI" pitchFamily="50" charset="-128"/>
                <a:ea typeface="Meiryo UI" pitchFamily="50" charset="-128"/>
                <a:cs typeface="Meiryo UI" pitchFamily="50" charset="-128"/>
              </a:rPr>
              <a:t>１．相談支援専門員の研修制度の見直し</a:t>
            </a:r>
            <a:r>
              <a:rPr lang="ja-JP" altLang="en-US" sz="1800" b="1" dirty="0" smtClean="0">
                <a:solidFill>
                  <a:srgbClr val="000000"/>
                </a:solidFill>
                <a:latin typeface="Meiryo UI" pitchFamily="50" charset="-128"/>
                <a:ea typeface="Meiryo UI" pitchFamily="50" charset="-128"/>
                <a:cs typeface="Meiryo UI" pitchFamily="50" charset="-128"/>
              </a:rPr>
              <a:t>について</a:t>
            </a:r>
            <a:endParaRPr lang="ja-JP" altLang="en-US" sz="1800" b="1" dirty="0">
              <a:solidFill>
                <a:srgbClr val="000000"/>
              </a:solidFill>
              <a:latin typeface="Meiryo UI" pitchFamily="50" charset="-128"/>
              <a:ea typeface="Meiryo UI" pitchFamily="50" charset="-128"/>
              <a:cs typeface="Meiryo UI" pitchFamily="50" charset="-128"/>
            </a:endParaRPr>
          </a:p>
        </p:txBody>
      </p:sp>
      <p:sp>
        <p:nvSpPr>
          <p:cNvPr id="3" name="コンテンツ プレースホルダー 2"/>
          <p:cNvSpPr>
            <a:spLocks noGrp="1"/>
          </p:cNvSpPr>
          <p:nvPr>
            <p:ph idx="1"/>
          </p:nvPr>
        </p:nvSpPr>
        <p:spPr>
          <a:xfrm>
            <a:off x="471055" y="911225"/>
            <a:ext cx="8326581" cy="1331491"/>
          </a:xfrm>
          <a:ln>
            <a:solidFill>
              <a:schemeClr val="tx1"/>
            </a:solidFill>
          </a:ln>
        </p:spPr>
        <p:txBody>
          <a:bodyPr>
            <a:noAutofit/>
          </a:bodyPr>
          <a:lstStyle/>
          <a:p>
            <a:pPr>
              <a:buFont typeface="Calibri" panose="020F0502020204030204" pitchFamily="34" charset="0"/>
              <a:buChar char="○"/>
            </a:pPr>
            <a:r>
              <a:rPr lang="ja-JP" altLang="en-US" sz="1050" dirty="0" smtClean="0"/>
              <a:t>意思</a:t>
            </a:r>
            <a:r>
              <a:rPr lang="ja-JP" altLang="en-US" sz="1050" dirty="0"/>
              <a:t>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養成するため</a:t>
            </a:r>
            <a:r>
              <a:rPr lang="ja-JP" altLang="en-US" sz="1050" b="1" u="sng" dirty="0"/>
              <a:t>、現行のカリキュラムの内容を充実</a:t>
            </a:r>
            <a:r>
              <a:rPr lang="ja-JP" altLang="en-US" sz="1050" dirty="0"/>
              <a:t>する。</a:t>
            </a:r>
          </a:p>
          <a:p>
            <a:pPr>
              <a:buFont typeface="Calibri" panose="020F0502020204030204" pitchFamily="34" charset="0"/>
              <a:buChar char="○"/>
            </a:pPr>
            <a:r>
              <a:rPr lang="ja-JP" altLang="en-US" sz="1050" dirty="0" smtClean="0"/>
              <a:t>実践力</a:t>
            </a:r>
            <a:r>
              <a:rPr lang="ja-JP" altLang="en-US" sz="1050" dirty="0"/>
              <a:t>の高い相談支援専門員養成のために、実践の積み重ねを行いながらスキルアップできるよう、現任研修（更新研修含む）の受講に当たり、相談支援に関する</a:t>
            </a:r>
            <a:r>
              <a:rPr lang="ja-JP" altLang="en-US" sz="1050" b="1" u="sng" dirty="0"/>
              <a:t>一定の実務経験の要件</a:t>
            </a:r>
            <a:r>
              <a:rPr lang="en-US" altLang="ja-JP" sz="1050" b="1" u="sng" dirty="0"/>
              <a:t>(</a:t>
            </a:r>
            <a:r>
              <a:rPr lang="ja-JP" altLang="en-US" sz="1050" b="1" u="sng" dirty="0"/>
              <a:t>注</a:t>
            </a:r>
            <a:r>
              <a:rPr lang="en-US" altLang="ja-JP" sz="1050" b="1" u="sng" dirty="0"/>
              <a:t>)</a:t>
            </a:r>
            <a:r>
              <a:rPr lang="ja-JP" altLang="en-US" sz="1050" dirty="0"/>
              <a:t>を追加。（</a:t>
            </a:r>
            <a:r>
              <a:rPr lang="en-US" altLang="ja-JP" sz="1050" dirty="0"/>
              <a:t>※</a:t>
            </a:r>
            <a:r>
              <a:rPr lang="ja-JP" altLang="en-US" sz="1050" dirty="0"/>
              <a:t>旧カリキュラム受講者は初回の更新時は従前の例による。）</a:t>
            </a:r>
          </a:p>
          <a:p>
            <a:pPr>
              <a:buFont typeface="Calibri" panose="020F0502020204030204" pitchFamily="34" charset="0"/>
              <a:buChar char="○"/>
            </a:pPr>
            <a:r>
              <a:rPr lang="ja-JP" altLang="en-US" sz="1050" dirty="0" smtClean="0"/>
              <a:t>さらに</a:t>
            </a:r>
            <a:r>
              <a:rPr lang="ja-JP" altLang="en-US" sz="1050" dirty="0"/>
              <a:t>、地域づくり、人材育成、困難事例への対応など地域の中核的な役割を担う専門職を育成するとともに、相談支援専門員のキャリアパスを明確にし、目指すべき将来像及びやりがいをもって長期に働ける環境を整えるため、</a:t>
            </a:r>
            <a:r>
              <a:rPr lang="ja-JP" altLang="en-US" sz="1050" b="1" u="sng" dirty="0"/>
              <a:t>主任相談支援専門員研修を創設。</a:t>
            </a:r>
            <a:endParaRPr kumimoji="1" lang="ja-JP" altLang="en-US" sz="1050" b="1" u="sng" dirty="0"/>
          </a:p>
        </p:txBody>
      </p:sp>
      <p:sp>
        <p:nvSpPr>
          <p:cNvPr id="6" name="正方形/長方形 5"/>
          <p:cNvSpPr/>
          <p:nvPr/>
        </p:nvSpPr>
        <p:spPr>
          <a:xfrm flipV="1">
            <a:off x="471055" y="762001"/>
            <a:ext cx="8326581" cy="5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7977" y="2389905"/>
            <a:ext cx="1066800" cy="34636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現行</a:t>
            </a:r>
            <a:endParaRPr kumimoji="1" lang="ja-JP" altLang="en-US" dirty="0">
              <a:solidFill>
                <a:schemeClr val="tx1"/>
              </a:solidFill>
            </a:endParaRPr>
          </a:p>
        </p:txBody>
      </p:sp>
      <p:sp>
        <p:nvSpPr>
          <p:cNvPr id="8" name="正方形/長方形 7"/>
          <p:cNvSpPr/>
          <p:nvPr/>
        </p:nvSpPr>
        <p:spPr>
          <a:xfrm>
            <a:off x="477977" y="2944089"/>
            <a:ext cx="1163781" cy="7204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相談支援従事者実務要件</a:t>
            </a:r>
            <a:endParaRPr kumimoji="1" lang="ja-JP" altLang="en-US" sz="1100" b="1" dirty="0">
              <a:solidFill>
                <a:schemeClr val="tx1"/>
              </a:solidFill>
            </a:endParaRPr>
          </a:p>
        </p:txBody>
      </p:sp>
      <p:sp>
        <p:nvSpPr>
          <p:cNvPr id="9" name="正方形/長方形 8"/>
          <p:cNvSpPr/>
          <p:nvPr/>
        </p:nvSpPr>
        <p:spPr>
          <a:xfrm>
            <a:off x="2154377" y="2944089"/>
            <a:ext cx="1248620" cy="7204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相談支援従事者</a:t>
            </a:r>
            <a:endParaRPr kumimoji="1" lang="en-US" altLang="ja-JP" sz="1100" dirty="0" smtClean="0">
              <a:solidFill>
                <a:schemeClr val="tx1"/>
              </a:solidFill>
            </a:endParaRPr>
          </a:p>
          <a:p>
            <a:pPr algn="ctr"/>
            <a:r>
              <a:rPr kumimoji="1" lang="ja-JP" altLang="en-US" sz="1100" dirty="0" smtClean="0">
                <a:solidFill>
                  <a:schemeClr val="tx1"/>
                </a:solidFill>
              </a:rPr>
              <a:t>初任者研修</a:t>
            </a:r>
            <a:endParaRPr kumimoji="1" lang="en-US" altLang="ja-JP" sz="1100" dirty="0" smtClean="0">
              <a:solidFill>
                <a:schemeClr val="tx1"/>
              </a:solidFill>
            </a:endParaRPr>
          </a:p>
          <a:p>
            <a:pPr algn="ctr"/>
            <a:r>
              <a:rPr lang="en-US" altLang="ja-JP" sz="1100" dirty="0">
                <a:solidFill>
                  <a:schemeClr val="tx1"/>
                </a:solidFill>
                <a:latin typeface="+mn-ea"/>
              </a:rPr>
              <a:t>(</a:t>
            </a:r>
            <a:r>
              <a:rPr kumimoji="1" lang="ja-JP" altLang="en-US" sz="1100" dirty="0" smtClean="0">
                <a:solidFill>
                  <a:schemeClr val="tx1"/>
                </a:solidFill>
                <a:latin typeface="+mn-ea"/>
              </a:rPr>
              <a:t>３１．５ｈ</a:t>
            </a:r>
            <a:r>
              <a:rPr kumimoji="1" lang="en-US" altLang="ja-JP" sz="1100" dirty="0" smtClean="0">
                <a:solidFill>
                  <a:schemeClr val="tx1"/>
                </a:solidFill>
                <a:latin typeface="+mn-ea"/>
              </a:rPr>
              <a:t>)</a:t>
            </a:r>
            <a:endParaRPr kumimoji="1" lang="ja-JP" altLang="en-US" sz="1100" dirty="0">
              <a:solidFill>
                <a:schemeClr val="tx1"/>
              </a:solidFill>
              <a:latin typeface="+mn-ea"/>
            </a:endParaRPr>
          </a:p>
        </p:txBody>
      </p:sp>
      <p:sp>
        <p:nvSpPr>
          <p:cNvPr id="10" name="正方形/長方形 9"/>
          <p:cNvSpPr/>
          <p:nvPr/>
        </p:nvSpPr>
        <p:spPr>
          <a:xfrm>
            <a:off x="3912171" y="2944089"/>
            <a:ext cx="1163781" cy="72043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相談支援</a:t>
            </a:r>
            <a:endParaRPr lang="en-US" altLang="ja-JP" sz="1200" b="1" dirty="0" smtClean="0">
              <a:solidFill>
                <a:schemeClr val="tx1"/>
              </a:solidFill>
            </a:endParaRPr>
          </a:p>
          <a:p>
            <a:pPr algn="ctr"/>
            <a:r>
              <a:rPr lang="ja-JP" altLang="en-US" sz="1200" b="1" dirty="0" smtClean="0">
                <a:solidFill>
                  <a:schemeClr val="tx1"/>
                </a:solidFill>
              </a:rPr>
              <a:t>専門員</a:t>
            </a:r>
            <a:endParaRPr lang="en-US" altLang="ja-JP" sz="1200" b="1" dirty="0" smtClean="0">
              <a:solidFill>
                <a:schemeClr val="tx1"/>
              </a:solidFill>
            </a:endParaRPr>
          </a:p>
          <a:p>
            <a:pPr algn="ctr"/>
            <a:r>
              <a:rPr kumimoji="1" lang="ja-JP" altLang="en-US" sz="1200" b="1" dirty="0" smtClean="0">
                <a:solidFill>
                  <a:schemeClr val="tx1"/>
                </a:solidFill>
              </a:rPr>
              <a:t>として配置</a:t>
            </a:r>
            <a:endParaRPr kumimoji="1" lang="ja-JP" altLang="en-US" sz="1200" b="1" dirty="0">
              <a:solidFill>
                <a:schemeClr val="tx1"/>
              </a:solidFill>
            </a:endParaRPr>
          </a:p>
        </p:txBody>
      </p:sp>
      <p:sp>
        <p:nvSpPr>
          <p:cNvPr id="12" name="正方形/長方形 11"/>
          <p:cNvSpPr/>
          <p:nvPr/>
        </p:nvSpPr>
        <p:spPr>
          <a:xfrm>
            <a:off x="7502249" y="2944088"/>
            <a:ext cx="1454710" cy="76199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相談支援専門員</a:t>
            </a:r>
            <a:endParaRPr kumimoji="1" lang="en-US" altLang="ja-JP" sz="1100" b="1" dirty="0" smtClean="0">
              <a:solidFill>
                <a:schemeClr val="tx1"/>
              </a:solidFill>
            </a:endParaRPr>
          </a:p>
          <a:p>
            <a:pPr algn="ctr"/>
            <a:r>
              <a:rPr kumimoji="1" lang="ja-JP" altLang="en-US" sz="1100" b="1" dirty="0" smtClean="0">
                <a:solidFill>
                  <a:schemeClr val="tx1"/>
                </a:solidFill>
              </a:rPr>
              <a:t>としての要件更新</a:t>
            </a:r>
            <a:endParaRPr kumimoji="1" lang="ja-JP" altLang="en-US" sz="1100" b="1" dirty="0">
              <a:solidFill>
                <a:schemeClr val="tx1"/>
              </a:solidFill>
            </a:endParaRPr>
          </a:p>
        </p:txBody>
      </p:sp>
      <p:sp>
        <p:nvSpPr>
          <p:cNvPr id="14" name="正方形/長方形 13"/>
          <p:cNvSpPr/>
          <p:nvPr/>
        </p:nvSpPr>
        <p:spPr>
          <a:xfrm>
            <a:off x="2147455" y="2389905"/>
            <a:ext cx="4956458" cy="346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専門コース別研修（任意研修）</a:t>
            </a:r>
            <a:endParaRPr kumimoji="1" lang="ja-JP" altLang="en-US" sz="1400" dirty="0">
              <a:solidFill>
                <a:schemeClr val="tx1"/>
              </a:solidFill>
            </a:endParaRPr>
          </a:p>
        </p:txBody>
      </p:sp>
      <p:sp>
        <p:nvSpPr>
          <p:cNvPr id="25" name="加算 24"/>
          <p:cNvSpPr/>
          <p:nvPr/>
        </p:nvSpPr>
        <p:spPr>
          <a:xfrm>
            <a:off x="2460042" y="2518062"/>
            <a:ext cx="435558"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加算 27"/>
          <p:cNvSpPr/>
          <p:nvPr/>
        </p:nvSpPr>
        <p:spPr>
          <a:xfrm>
            <a:off x="1660806" y="30826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3567546" y="3099952"/>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加算 29"/>
          <p:cNvSpPr/>
          <p:nvPr/>
        </p:nvSpPr>
        <p:spPr>
          <a:xfrm>
            <a:off x="5100201" y="30826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7199165" y="3099952"/>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加算 42"/>
          <p:cNvSpPr/>
          <p:nvPr/>
        </p:nvSpPr>
        <p:spPr>
          <a:xfrm>
            <a:off x="6388253" y="25141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477977" y="3837709"/>
            <a:ext cx="8319659" cy="83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71055" y="5877799"/>
            <a:ext cx="4516581" cy="772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一定の実務経験の要件</a:t>
            </a:r>
            <a:r>
              <a:rPr lang="en-US" altLang="ja-JP" sz="1100" b="1" dirty="0">
                <a:solidFill>
                  <a:schemeClr val="tx1"/>
                </a:solidFill>
              </a:rPr>
              <a:t>(</a:t>
            </a:r>
            <a:r>
              <a:rPr lang="ja-JP" altLang="en-US" sz="1100" b="1" dirty="0">
                <a:solidFill>
                  <a:schemeClr val="tx1"/>
                </a:solidFill>
              </a:rPr>
              <a:t>注</a:t>
            </a:r>
            <a:r>
              <a:rPr lang="en-US" altLang="ja-JP" sz="1100" b="1" dirty="0">
                <a:solidFill>
                  <a:schemeClr val="tx1"/>
                </a:solidFill>
              </a:rPr>
              <a:t>)</a:t>
            </a:r>
          </a:p>
          <a:p>
            <a:r>
              <a:rPr lang="ja-JP" altLang="en-US" sz="1100" b="1" dirty="0">
                <a:solidFill>
                  <a:schemeClr val="tx1"/>
                </a:solidFill>
              </a:rPr>
              <a:t>（現任研修は①、更新研修は①又は②のいずれかに該当する場合）</a:t>
            </a:r>
          </a:p>
          <a:p>
            <a:r>
              <a:rPr lang="ja-JP" altLang="en-US" sz="1100" b="1" dirty="0">
                <a:solidFill>
                  <a:schemeClr val="tx1"/>
                </a:solidFill>
              </a:rPr>
              <a:t>①過去５年間に２年以上の相談支援の実務経験がある</a:t>
            </a:r>
          </a:p>
          <a:p>
            <a:r>
              <a:rPr lang="ja-JP" altLang="en-US" sz="1100" b="1" dirty="0">
                <a:solidFill>
                  <a:schemeClr val="tx1"/>
                </a:solidFill>
              </a:rPr>
              <a:t>②現に相談支援業務に従事している</a:t>
            </a:r>
            <a:endParaRPr kumimoji="1" lang="ja-JP" altLang="en-US" sz="1100" b="1" dirty="0">
              <a:solidFill>
                <a:schemeClr val="tx1"/>
              </a:solidFill>
            </a:endParaRPr>
          </a:p>
        </p:txBody>
      </p:sp>
      <p:grpSp>
        <p:nvGrpSpPr>
          <p:cNvPr id="55" name="グループ化 54"/>
          <p:cNvGrpSpPr/>
          <p:nvPr/>
        </p:nvGrpSpPr>
        <p:grpSpPr>
          <a:xfrm>
            <a:off x="469326" y="3743176"/>
            <a:ext cx="8491974" cy="1929262"/>
            <a:chOff x="469326" y="3743176"/>
            <a:chExt cx="8491974" cy="1929262"/>
          </a:xfrm>
        </p:grpSpPr>
        <p:sp>
          <p:nvSpPr>
            <p:cNvPr id="20" name="正方形/長方形 19"/>
            <p:cNvSpPr/>
            <p:nvPr/>
          </p:nvSpPr>
          <p:spPr>
            <a:xfrm>
              <a:off x="2197900" y="4092289"/>
              <a:ext cx="4956458" cy="394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専門コース別研修（任意研修）</a:t>
              </a:r>
              <a:endParaRPr kumimoji="1"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一部必須及び現任・主任研修の要件について検討</a:t>
              </a:r>
              <a:endParaRPr kumimoji="1" lang="ja-JP" altLang="en-US" sz="1200" dirty="0">
                <a:solidFill>
                  <a:schemeClr val="tx1"/>
                </a:solidFill>
              </a:endParaRPr>
            </a:p>
          </p:txBody>
        </p:sp>
        <p:sp>
          <p:nvSpPr>
            <p:cNvPr id="46" name="下矢印 45"/>
            <p:cNvSpPr/>
            <p:nvPr/>
          </p:nvSpPr>
          <p:spPr>
            <a:xfrm>
              <a:off x="2951017" y="3743176"/>
              <a:ext cx="3144965" cy="334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69326" y="4133122"/>
              <a:ext cx="1066800" cy="3948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改定後</a:t>
              </a:r>
              <a:endParaRPr kumimoji="1" lang="ja-JP" altLang="en-US" dirty="0">
                <a:solidFill>
                  <a:schemeClr val="tx1"/>
                </a:solidFill>
              </a:endParaRPr>
            </a:p>
          </p:txBody>
        </p:sp>
        <p:sp>
          <p:nvSpPr>
            <p:cNvPr id="32" name="正方形/長方形 31"/>
            <p:cNvSpPr/>
            <p:nvPr/>
          </p:nvSpPr>
          <p:spPr>
            <a:xfrm>
              <a:off x="503315" y="4760033"/>
              <a:ext cx="1182829" cy="9124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相談支援従事者実務要件</a:t>
              </a:r>
              <a:endParaRPr kumimoji="1" lang="ja-JP" altLang="en-US" sz="1100" b="1" dirty="0">
                <a:solidFill>
                  <a:schemeClr val="tx1"/>
                </a:solidFill>
              </a:endParaRPr>
            </a:p>
          </p:txBody>
        </p:sp>
        <p:sp>
          <p:nvSpPr>
            <p:cNvPr id="34" name="正方形/長方形 33"/>
            <p:cNvSpPr/>
            <p:nvPr/>
          </p:nvSpPr>
          <p:spPr>
            <a:xfrm>
              <a:off x="3937509" y="4760033"/>
              <a:ext cx="1163781" cy="91240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相談支援</a:t>
              </a:r>
              <a:endParaRPr lang="en-US" altLang="ja-JP" sz="1200" b="1" dirty="0" smtClean="0">
                <a:solidFill>
                  <a:schemeClr val="tx1"/>
                </a:solidFill>
              </a:endParaRPr>
            </a:p>
            <a:p>
              <a:pPr algn="ctr"/>
              <a:r>
                <a:rPr lang="ja-JP" altLang="en-US" sz="1200" b="1" dirty="0" smtClean="0">
                  <a:solidFill>
                    <a:schemeClr val="tx1"/>
                  </a:solidFill>
                </a:rPr>
                <a:t>専門員</a:t>
              </a:r>
              <a:endParaRPr lang="en-US" altLang="ja-JP" sz="1200" b="1" dirty="0" smtClean="0">
                <a:solidFill>
                  <a:schemeClr val="tx1"/>
                </a:solidFill>
              </a:endParaRPr>
            </a:p>
            <a:p>
              <a:pPr algn="ctr"/>
              <a:r>
                <a:rPr kumimoji="1" lang="ja-JP" altLang="en-US" sz="1200" b="1" dirty="0" smtClean="0">
                  <a:solidFill>
                    <a:schemeClr val="tx1"/>
                  </a:solidFill>
                </a:rPr>
                <a:t>として配置</a:t>
              </a:r>
              <a:endParaRPr kumimoji="1" lang="ja-JP" altLang="en-US" sz="1200" b="1" dirty="0">
                <a:solidFill>
                  <a:schemeClr val="tx1"/>
                </a:solidFill>
              </a:endParaRPr>
            </a:p>
          </p:txBody>
        </p:sp>
        <p:sp>
          <p:nvSpPr>
            <p:cNvPr id="33" name="正方形/長方形 32"/>
            <p:cNvSpPr/>
            <p:nvPr/>
          </p:nvSpPr>
          <p:spPr>
            <a:xfrm>
              <a:off x="2164127" y="4764960"/>
              <a:ext cx="1326567" cy="9074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rgbClr val="FF0000"/>
                  </a:solidFill>
                </a:rPr>
                <a:t>【</a:t>
              </a:r>
              <a:r>
                <a:rPr kumimoji="1" lang="ja-JP" altLang="en-US" sz="900" b="1" dirty="0" smtClean="0">
                  <a:solidFill>
                    <a:srgbClr val="FF0000"/>
                  </a:solidFill>
                </a:rPr>
                <a:t>カリキュラム改定</a:t>
              </a:r>
              <a:r>
                <a:rPr kumimoji="1" lang="en-US" altLang="ja-JP" sz="900" b="1" dirty="0" smtClean="0">
                  <a:solidFill>
                    <a:srgbClr val="FF0000"/>
                  </a:solidFill>
                </a:rPr>
                <a:t>】</a:t>
              </a:r>
            </a:p>
            <a:p>
              <a:pPr algn="ctr"/>
              <a:r>
                <a:rPr kumimoji="1" lang="ja-JP" altLang="en-US" sz="1100" dirty="0" smtClean="0">
                  <a:solidFill>
                    <a:schemeClr val="tx1"/>
                  </a:solidFill>
                </a:rPr>
                <a:t>相談支援従事者</a:t>
              </a:r>
              <a:endParaRPr kumimoji="1" lang="en-US" altLang="ja-JP" sz="1100" dirty="0" smtClean="0">
                <a:solidFill>
                  <a:schemeClr val="tx1"/>
                </a:solidFill>
              </a:endParaRPr>
            </a:p>
            <a:p>
              <a:pPr algn="ctr"/>
              <a:r>
                <a:rPr kumimoji="1" lang="ja-JP" altLang="en-US" sz="1100" dirty="0" smtClean="0">
                  <a:solidFill>
                    <a:schemeClr val="tx1"/>
                  </a:solidFill>
                </a:rPr>
                <a:t>初任者研修</a:t>
              </a:r>
              <a:endParaRPr kumimoji="1" lang="en-US" altLang="ja-JP" sz="1100" dirty="0" smtClean="0">
                <a:solidFill>
                  <a:schemeClr val="tx1"/>
                </a:solidFill>
              </a:endParaRPr>
            </a:p>
            <a:p>
              <a:pPr algn="ctr"/>
              <a:r>
                <a:rPr lang="en-US" altLang="ja-JP" sz="1100" dirty="0">
                  <a:solidFill>
                    <a:srgbClr val="FF0000"/>
                  </a:solidFill>
                  <a:latin typeface="+mn-ea"/>
                </a:rPr>
                <a:t>(</a:t>
              </a:r>
              <a:r>
                <a:rPr kumimoji="1" lang="ja-JP" altLang="en-US" sz="1100" dirty="0" smtClean="0">
                  <a:solidFill>
                    <a:srgbClr val="FF0000"/>
                  </a:solidFill>
                  <a:latin typeface="+mn-ea"/>
                </a:rPr>
                <a:t>４２．５ｈ</a:t>
              </a:r>
              <a:r>
                <a:rPr kumimoji="1" lang="en-US" altLang="ja-JP" sz="1100" dirty="0" smtClean="0">
                  <a:solidFill>
                    <a:srgbClr val="FF0000"/>
                  </a:solidFill>
                  <a:latin typeface="+mn-ea"/>
                </a:rPr>
                <a:t>)※</a:t>
              </a:r>
              <a:endParaRPr kumimoji="1" lang="ja-JP" altLang="en-US" sz="1100" dirty="0">
                <a:solidFill>
                  <a:srgbClr val="FF0000"/>
                </a:solidFill>
                <a:latin typeface="+mn-ea"/>
              </a:endParaRPr>
            </a:p>
          </p:txBody>
        </p:sp>
        <p:sp>
          <p:nvSpPr>
            <p:cNvPr id="35" name="正方形/長方形 34"/>
            <p:cNvSpPr/>
            <p:nvPr/>
          </p:nvSpPr>
          <p:spPr>
            <a:xfrm>
              <a:off x="5566288" y="4760033"/>
              <a:ext cx="1588070" cy="91240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rgbClr val="FF0000"/>
                  </a:solidFill>
                </a:rPr>
                <a:t>【</a:t>
              </a:r>
              <a:r>
                <a:rPr kumimoji="1" lang="ja-JP" altLang="en-US" sz="1100" dirty="0" smtClean="0">
                  <a:solidFill>
                    <a:srgbClr val="FF0000"/>
                  </a:solidFill>
                </a:rPr>
                <a:t>カリキュラム改定</a:t>
              </a:r>
              <a:r>
                <a:rPr kumimoji="1" lang="en-US" altLang="ja-JP" sz="1100" dirty="0" smtClean="0">
                  <a:solidFill>
                    <a:srgbClr val="FF0000"/>
                  </a:solidFill>
                </a:rPr>
                <a:t>】</a:t>
              </a:r>
            </a:p>
            <a:p>
              <a:pPr algn="ctr"/>
              <a:r>
                <a:rPr kumimoji="1" lang="ja-JP" altLang="en-US" sz="1200" dirty="0" smtClean="0">
                  <a:solidFill>
                    <a:schemeClr val="tx1"/>
                  </a:solidFill>
                </a:rPr>
                <a:t>相談支援従事者</a:t>
              </a:r>
              <a:endParaRPr kumimoji="1" lang="en-US" altLang="ja-JP" sz="1200" dirty="0" smtClean="0">
                <a:solidFill>
                  <a:schemeClr val="tx1"/>
                </a:solidFill>
              </a:endParaRPr>
            </a:p>
            <a:p>
              <a:pPr algn="ctr"/>
              <a:r>
                <a:rPr lang="ja-JP" altLang="en-US" sz="1200" dirty="0" smtClean="0">
                  <a:solidFill>
                    <a:schemeClr val="tx1"/>
                  </a:solidFill>
                </a:rPr>
                <a:t>現任研修</a:t>
              </a:r>
              <a:r>
                <a:rPr lang="en-US" altLang="ja-JP" sz="1200" dirty="0" smtClean="0">
                  <a:solidFill>
                    <a:srgbClr val="FF0000"/>
                  </a:solidFill>
                  <a:latin typeface="+mn-ea"/>
                </a:rPr>
                <a:t>(</a:t>
              </a:r>
              <a:r>
                <a:rPr lang="ja-JP" altLang="en-US" sz="1200" dirty="0" smtClean="0">
                  <a:solidFill>
                    <a:srgbClr val="FF0000"/>
                  </a:solidFill>
                  <a:latin typeface="+mn-ea"/>
                </a:rPr>
                <a:t>２４ｈ</a:t>
              </a:r>
              <a:r>
                <a:rPr lang="en-US" altLang="ja-JP" sz="1200" dirty="0" smtClean="0">
                  <a:solidFill>
                    <a:srgbClr val="FF0000"/>
                  </a:solidFill>
                  <a:latin typeface="+mn-ea"/>
                </a:rPr>
                <a:t>)※</a:t>
              </a:r>
            </a:p>
            <a:p>
              <a:pPr algn="ctr"/>
              <a:r>
                <a:rPr kumimoji="1" lang="en-US" altLang="ja-JP" sz="900" dirty="0" smtClean="0">
                  <a:solidFill>
                    <a:schemeClr val="tx1"/>
                  </a:solidFill>
                </a:rPr>
                <a:t>※</a:t>
              </a:r>
              <a:r>
                <a:rPr kumimoji="1" lang="ja-JP" altLang="en-US" sz="900" dirty="0" smtClean="0">
                  <a:solidFill>
                    <a:schemeClr val="tx1"/>
                  </a:solidFill>
                </a:rPr>
                <a:t>５年毎に現任研修を受講（更新研修）</a:t>
              </a:r>
              <a:endParaRPr kumimoji="1" lang="ja-JP" altLang="en-US" sz="900" dirty="0">
                <a:solidFill>
                  <a:schemeClr val="tx1"/>
                </a:solidFill>
              </a:endParaRPr>
            </a:p>
          </p:txBody>
        </p:sp>
        <p:sp>
          <p:nvSpPr>
            <p:cNvPr id="36" name="正方形/長方形 35"/>
            <p:cNvSpPr/>
            <p:nvPr/>
          </p:nvSpPr>
          <p:spPr>
            <a:xfrm>
              <a:off x="7529961" y="4760033"/>
              <a:ext cx="1431339" cy="91240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相談支援専門員</a:t>
              </a:r>
              <a:endParaRPr kumimoji="1" lang="en-US" altLang="ja-JP" sz="1200" b="1" dirty="0" smtClean="0">
                <a:solidFill>
                  <a:schemeClr val="tx1"/>
                </a:solidFill>
              </a:endParaRPr>
            </a:p>
            <a:p>
              <a:pPr algn="ctr"/>
              <a:r>
                <a:rPr kumimoji="1" lang="ja-JP" altLang="en-US" sz="1200" b="1" dirty="0" smtClean="0">
                  <a:solidFill>
                    <a:schemeClr val="tx1"/>
                  </a:solidFill>
                </a:rPr>
                <a:t>としての要件更新</a:t>
              </a:r>
              <a:endParaRPr kumimoji="1" lang="ja-JP" altLang="en-US" sz="1200" b="1" dirty="0">
                <a:solidFill>
                  <a:schemeClr val="tx1"/>
                </a:solidFill>
              </a:endParaRPr>
            </a:p>
          </p:txBody>
        </p:sp>
        <p:sp>
          <p:nvSpPr>
            <p:cNvPr id="37" name="加算 36"/>
            <p:cNvSpPr/>
            <p:nvPr/>
          </p:nvSpPr>
          <p:spPr>
            <a:xfrm>
              <a:off x="1686143" y="4965847"/>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3592883" y="4983163"/>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加算 38"/>
            <p:cNvSpPr/>
            <p:nvPr/>
          </p:nvSpPr>
          <p:spPr>
            <a:xfrm>
              <a:off x="5125538" y="4965847"/>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7224502" y="4983163"/>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加算 43"/>
            <p:cNvSpPr/>
            <p:nvPr/>
          </p:nvSpPr>
          <p:spPr>
            <a:xfrm>
              <a:off x="2492301" y="42835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加算 44"/>
            <p:cNvSpPr/>
            <p:nvPr/>
          </p:nvSpPr>
          <p:spPr>
            <a:xfrm>
              <a:off x="6420512" y="4312672"/>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515843" y="5517573"/>
            <a:ext cx="3469706" cy="1132610"/>
            <a:chOff x="5515843" y="5517573"/>
            <a:chExt cx="3469706" cy="1132610"/>
          </a:xfrm>
        </p:grpSpPr>
        <p:sp>
          <p:nvSpPr>
            <p:cNvPr id="41" name="右矢印 40"/>
            <p:cNvSpPr/>
            <p:nvPr/>
          </p:nvSpPr>
          <p:spPr>
            <a:xfrm>
              <a:off x="7210428" y="5967843"/>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515843" y="5884721"/>
              <a:ext cx="1624441" cy="7654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rgbClr val="FF0000"/>
                  </a:solidFill>
                </a:rPr>
                <a:t>【</a:t>
              </a:r>
              <a:r>
                <a:rPr kumimoji="1" lang="ja-JP" altLang="en-US" sz="1100" b="1" dirty="0" smtClean="0">
                  <a:solidFill>
                    <a:srgbClr val="FF0000"/>
                  </a:solidFill>
                </a:rPr>
                <a:t>カリキュラム創設</a:t>
              </a:r>
              <a:r>
                <a:rPr lang="en-US" altLang="ja-JP" sz="1100" b="1" dirty="0" smtClean="0">
                  <a:solidFill>
                    <a:srgbClr val="FF0000"/>
                  </a:solidFill>
                </a:rPr>
                <a:t>】</a:t>
              </a:r>
            </a:p>
            <a:p>
              <a:pPr algn="ctr"/>
              <a:r>
                <a:rPr kumimoji="1" lang="ja-JP" altLang="en-US" sz="1100" b="1" dirty="0" smtClean="0">
                  <a:solidFill>
                    <a:srgbClr val="FF0000"/>
                  </a:solidFill>
                </a:rPr>
                <a:t>主任相談支援専門員</a:t>
              </a:r>
              <a:endParaRPr kumimoji="1" lang="en-US" altLang="ja-JP" sz="1100" b="1" dirty="0" smtClean="0">
                <a:solidFill>
                  <a:srgbClr val="FF0000"/>
                </a:solidFill>
              </a:endParaRPr>
            </a:p>
            <a:p>
              <a:pPr algn="ctr"/>
              <a:r>
                <a:rPr lang="ja-JP" altLang="en-US" sz="1100" b="1" dirty="0" smtClean="0">
                  <a:solidFill>
                    <a:srgbClr val="FF0000"/>
                  </a:solidFill>
                </a:rPr>
                <a:t>研修</a:t>
              </a:r>
              <a:r>
                <a:rPr lang="en-US" altLang="ja-JP" sz="1100" b="1" dirty="0" smtClean="0">
                  <a:solidFill>
                    <a:srgbClr val="FF0000"/>
                  </a:solidFill>
                  <a:latin typeface="+mn-ea"/>
                </a:rPr>
                <a:t>(</a:t>
              </a:r>
              <a:r>
                <a:rPr lang="ja-JP" altLang="en-US" sz="1100" b="1" dirty="0" smtClean="0">
                  <a:solidFill>
                    <a:srgbClr val="FF0000"/>
                  </a:solidFill>
                  <a:latin typeface="+mn-ea"/>
                </a:rPr>
                <a:t>３０ｈ</a:t>
              </a:r>
              <a:r>
                <a:rPr lang="en-US" altLang="ja-JP" sz="1100" b="1" dirty="0" smtClean="0">
                  <a:solidFill>
                    <a:srgbClr val="FF0000"/>
                  </a:solidFill>
                  <a:latin typeface="+mn-ea"/>
                </a:rPr>
                <a:t>)</a:t>
              </a:r>
              <a:endParaRPr kumimoji="1" lang="ja-JP" altLang="en-US" sz="1100" b="1" dirty="0">
                <a:solidFill>
                  <a:srgbClr val="FF0000"/>
                </a:solidFill>
                <a:latin typeface="+mn-ea"/>
              </a:endParaRPr>
            </a:p>
          </p:txBody>
        </p:sp>
        <p:sp>
          <p:nvSpPr>
            <p:cNvPr id="23" name="正方形/長方形 22"/>
            <p:cNvSpPr/>
            <p:nvPr/>
          </p:nvSpPr>
          <p:spPr>
            <a:xfrm>
              <a:off x="7505711" y="5869864"/>
              <a:ext cx="1479838" cy="7723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FF0000"/>
                  </a:solidFill>
                </a:rPr>
                <a:t>主任相談支援</a:t>
              </a:r>
              <a:endParaRPr kumimoji="1" lang="en-US" altLang="ja-JP" sz="1200" b="1" dirty="0" smtClean="0">
                <a:solidFill>
                  <a:srgbClr val="FF0000"/>
                </a:solidFill>
              </a:endParaRPr>
            </a:p>
            <a:p>
              <a:pPr algn="ctr"/>
              <a:r>
                <a:rPr kumimoji="1" lang="ja-JP" altLang="en-US" sz="1200" b="1" dirty="0" smtClean="0">
                  <a:solidFill>
                    <a:srgbClr val="FF0000"/>
                  </a:solidFill>
                </a:rPr>
                <a:t>専門員</a:t>
              </a:r>
              <a:endParaRPr kumimoji="1" lang="en-US" altLang="ja-JP" sz="1200" b="1" dirty="0" smtClean="0">
                <a:solidFill>
                  <a:srgbClr val="FF0000"/>
                </a:solidFill>
              </a:endParaRPr>
            </a:p>
            <a:p>
              <a:pPr algn="ctr"/>
              <a:r>
                <a:rPr kumimoji="1" lang="ja-JP" altLang="en-US" sz="1200" b="1" dirty="0" smtClean="0">
                  <a:solidFill>
                    <a:srgbClr val="FF0000"/>
                  </a:solidFill>
                </a:rPr>
                <a:t>として配置</a:t>
              </a:r>
              <a:endParaRPr kumimoji="1" lang="ja-JP" altLang="en-US" sz="1200" b="1" dirty="0">
                <a:solidFill>
                  <a:srgbClr val="FF0000"/>
                </a:solidFill>
              </a:endParaRPr>
            </a:p>
          </p:txBody>
        </p:sp>
        <p:sp>
          <p:nvSpPr>
            <p:cNvPr id="42" name="加算 41"/>
            <p:cNvSpPr/>
            <p:nvPr/>
          </p:nvSpPr>
          <p:spPr>
            <a:xfrm>
              <a:off x="5706360" y="5517573"/>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6091674" y="5645719"/>
              <a:ext cx="1438287" cy="2251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３年以上の実務</a:t>
              </a:r>
              <a:endParaRPr kumimoji="1" lang="ja-JP" altLang="en-US" sz="1100" b="1" dirty="0">
                <a:solidFill>
                  <a:schemeClr val="tx1"/>
                </a:solidFill>
              </a:endParaRPr>
            </a:p>
          </p:txBody>
        </p:sp>
      </p:grpSp>
      <p:sp>
        <p:nvSpPr>
          <p:cNvPr id="47" name="正方形/長方形 46"/>
          <p:cNvSpPr/>
          <p:nvPr/>
        </p:nvSpPr>
        <p:spPr>
          <a:xfrm>
            <a:off x="6794489" y="292678"/>
            <a:ext cx="2073728" cy="471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latin typeface="ＭＳ ゴシック" panose="020B0609070205080204" pitchFamily="49" charset="-128"/>
                <a:ea typeface="ＭＳ ゴシック" panose="020B0609070205080204" pitchFamily="49" charset="-128"/>
              </a:rPr>
              <a:t>第</a:t>
            </a:r>
            <a:r>
              <a:rPr kumimoji="1" lang="en-US" altLang="ja-JP" sz="1100" b="1" dirty="0" smtClean="0">
                <a:latin typeface="ＭＳ ゴシック" panose="020B0609070205080204" pitchFamily="49" charset="-128"/>
                <a:ea typeface="ＭＳ ゴシック" panose="020B0609070205080204" pitchFamily="49" charset="-128"/>
              </a:rPr>
              <a:t>89</a:t>
            </a:r>
            <a:r>
              <a:rPr kumimoji="1" lang="ja-JP" altLang="en-US" sz="1100" b="1" dirty="0" smtClean="0">
                <a:latin typeface="ＭＳ ゴシック" panose="020B0609070205080204" pitchFamily="49" charset="-128"/>
                <a:ea typeface="ＭＳ ゴシック" panose="020B0609070205080204" pitchFamily="49" charset="-128"/>
              </a:rPr>
              <a:t>回</a:t>
            </a:r>
            <a:r>
              <a:rPr kumimoji="1" lang="ja-JP" altLang="en-US" sz="1050" b="1" dirty="0" smtClean="0">
                <a:latin typeface="ＭＳ ゴシック" panose="020B0609070205080204" pitchFamily="49" charset="-128"/>
                <a:ea typeface="ＭＳ ゴシック" panose="020B0609070205080204" pitchFamily="49" charset="-128"/>
              </a:rPr>
              <a:t>（</a:t>
            </a:r>
            <a:r>
              <a:rPr kumimoji="1" lang="en-US" altLang="ja-JP" sz="1050" b="1" dirty="0" smtClean="0">
                <a:latin typeface="ＭＳ ゴシック" panose="020B0609070205080204" pitchFamily="49" charset="-128"/>
                <a:ea typeface="ＭＳ ゴシック" panose="020B0609070205080204" pitchFamily="49" charset="-128"/>
              </a:rPr>
              <a:t>H30.3.2</a:t>
            </a:r>
            <a:r>
              <a:rPr kumimoji="1" lang="ja-JP" altLang="en-US" sz="1050" b="1" dirty="0" smtClean="0">
                <a:latin typeface="ＭＳ ゴシック" panose="020B0609070205080204" pitchFamily="49" charset="-128"/>
                <a:ea typeface="ＭＳ ゴシック" panose="020B0609070205080204" pitchFamily="49" charset="-128"/>
              </a:rPr>
              <a:t>）</a:t>
            </a:r>
            <a:endParaRPr kumimoji="1" lang="en-US" altLang="ja-JP" sz="1000" b="1" dirty="0" smtClean="0">
              <a:latin typeface="ＭＳ ゴシック" panose="020B0609070205080204" pitchFamily="49" charset="-128"/>
              <a:ea typeface="ＭＳ ゴシック" panose="020B0609070205080204" pitchFamily="49" charset="-128"/>
            </a:endParaRPr>
          </a:p>
          <a:p>
            <a:pPr algn="ctr"/>
            <a:r>
              <a:rPr lang="ja-JP" altLang="en-US" sz="1050" b="1" dirty="0" smtClean="0">
                <a:latin typeface="ＭＳ ゴシック" panose="020B0609070205080204" pitchFamily="49" charset="-128"/>
                <a:ea typeface="ＭＳ ゴシック" panose="020B0609070205080204" pitchFamily="49" charset="-128"/>
              </a:rPr>
              <a:t>社会保障審議会障害者部会資料</a:t>
            </a:r>
            <a:endParaRPr kumimoji="1" lang="ja-JP" altLang="en-US" sz="1100" b="1" dirty="0">
              <a:latin typeface="ＭＳ ゴシック" panose="020B0609070205080204" pitchFamily="49" charset="-128"/>
              <a:ea typeface="ＭＳ ゴシック" panose="020B0609070205080204" pitchFamily="49" charset="-128"/>
            </a:endParaRPr>
          </a:p>
        </p:txBody>
      </p:sp>
      <p:sp>
        <p:nvSpPr>
          <p:cNvPr id="53" name="正方形/長方形 52"/>
          <p:cNvSpPr/>
          <p:nvPr/>
        </p:nvSpPr>
        <p:spPr>
          <a:xfrm>
            <a:off x="5522765" y="2940624"/>
            <a:ext cx="1588070" cy="765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相談支援従事者</a:t>
            </a:r>
            <a:endParaRPr kumimoji="1" lang="en-US" altLang="ja-JP" sz="1200" dirty="0" smtClean="0">
              <a:solidFill>
                <a:schemeClr val="tx1"/>
              </a:solidFill>
            </a:endParaRPr>
          </a:p>
          <a:p>
            <a:pPr algn="ctr"/>
            <a:r>
              <a:rPr lang="ja-JP" altLang="en-US" sz="1200" dirty="0" smtClean="0">
                <a:solidFill>
                  <a:schemeClr val="tx1"/>
                </a:solidFill>
              </a:rPr>
              <a:t>現任研修</a:t>
            </a:r>
            <a:r>
              <a:rPr lang="en-US" altLang="ja-JP" sz="1200" dirty="0" smtClean="0">
                <a:solidFill>
                  <a:schemeClr val="tx1"/>
                </a:solidFill>
                <a:latin typeface="+mn-ea"/>
              </a:rPr>
              <a:t>(</a:t>
            </a:r>
            <a:r>
              <a:rPr lang="ja-JP" altLang="en-US" sz="1200" dirty="0" smtClean="0">
                <a:solidFill>
                  <a:schemeClr val="tx1"/>
                </a:solidFill>
                <a:latin typeface="+mn-ea"/>
              </a:rPr>
              <a:t>１８ｈ</a:t>
            </a:r>
            <a:r>
              <a:rPr lang="en-US" altLang="ja-JP" sz="1200" dirty="0" smtClean="0">
                <a:solidFill>
                  <a:schemeClr val="tx1"/>
                </a:solidFill>
                <a:latin typeface="+mn-ea"/>
              </a:rPr>
              <a:t>)</a:t>
            </a:r>
          </a:p>
          <a:p>
            <a:pPr algn="ctr"/>
            <a:r>
              <a:rPr kumimoji="1" lang="en-US" altLang="ja-JP" sz="900" dirty="0" smtClean="0">
                <a:solidFill>
                  <a:schemeClr val="tx1"/>
                </a:solidFill>
              </a:rPr>
              <a:t>※</a:t>
            </a:r>
            <a:r>
              <a:rPr kumimoji="1" lang="ja-JP" altLang="en-US" sz="900" dirty="0" smtClean="0">
                <a:solidFill>
                  <a:schemeClr val="tx1"/>
                </a:solidFill>
              </a:rPr>
              <a:t>５年毎に現任研修を受講</a:t>
            </a:r>
            <a:r>
              <a:rPr kumimoji="1" lang="ja-JP" altLang="en-US" sz="1200" dirty="0" smtClean="0">
                <a:solidFill>
                  <a:schemeClr val="tx1"/>
                </a:solidFill>
              </a:rPr>
              <a:t>（更新研修）</a:t>
            </a:r>
            <a:endParaRPr kumimoji="1" lang="ja-JP" altLang="en-US" sz="1200" dirty="0">
              <a:solidFill>
                <a:schemeClr val="tx1"/>
              </a:solidFill>
            </a:endParaRPr>
          </a:p>
        </p:txBody>
      </p:sp>
      <p:sp>
        <p:nvSpPr>
          <p:cNvPr id="51" name="スライド番号プレースホルダー 5"/>
          <p:cNvSpPr txBox="1">
            <a:spLocks/>
          </p:cNvSpPr>
          <p:nvPr/>
        </p:nvSpPr>
        <p:spPr>
          <a:xfrm>
            <a:off x="8453723" y="6556700"/>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2</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7402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9181" y="1080173"/>
            <a:ext cx="8611736" cy="3807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ja-JP" sz="1050" dirty="0">
                <a:solidFill>
                  <a:schemeClr val="tx1"/>
                </a:solidFill>
                <a:latin typeface="Meiryo UI" panose="020B0604030504040204" pitchFamily="50" charset="-128"/>
                <a:ea typeface="Meiryo UI" panose="020B0604030504040204" pitchFamily="50" charset="-128"/>
              </a:rPr>
              <a:t>10 </a:t>
            </a:r>
            <a:r>
              <a:rPr lang="ja-JP" altLang="en-US" sz="1050" dirty="0">
                <a:solidFill>
                  <a:schemeClr val="tx1"/>
                </a:solidFill>
                <a:latin typeface="Meiryo UI" panose="020B0604030504040204" pitchFamily="50" charset="-128"/>
                <a:ea typeface="Meiryo UI" panose="020B0604030504040204" pitchFamily="50" charset="-128"/>
              </a:rPr>
              <a:t>相談支援の充実等について</a:t>
            </a:r>
          </a:p>
          <a:p>
            <a:r>
              <a:rPr lang="ja-JP" altLang="en-US" sz="1050" dirty="0">
                <a:solidFill>
                  <a:schemeClr val="tx1"/>
                </a:solidFill>
                <a:latin typeface="Meiryo UI" panose="020B0604030504040204" pitchFamily="50" charset="-128"/>
                <a:ea typeface="Meiryo UI" panose="020B0604030504040204" pitchFamily="50" charset="-128"/>
              </a:rPr>
              <a:t>（ １ ） 相談支援の充実について</a:t>
            </a:r>
          </a:p>
          <a:p>
            <a:r>
              <a:rPr lang="ja-JP" altLang="en-US" sz="1050" dirty="0" smtClean="0">
                <a:solidFill>
                  <a:schemeClr val="tx1"/>
                </a:solidFill>
                <a:latin typeface="Meiryo UI" panose="020B0604030504040204" pitchFamily="50" charset="-128"/>
                <a:ea typeface="Meiryo UI" panose="020B0604030504040204" pitchFamily="50" charset="-128"/>
              </a:rPr>
              <a:t>①　略</a:t>
            </a:r>
            <a:endParaRPr lang="en-US" altLang="ja-JP" sz="1050" b="1" dirty="0" smtClean="0">
              <a:solidFill>
                <a:srgbClr val="FF0000"/>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② </a:t>
            </a:r>
            <a:r>
              <a:rPr lang="ja-JP" altLang="en-US" sz="1050" dirty="0">
                <a:solidFill>
                  <a:schemeClr val="tx1"/>
                </a:solidFill>
                <a:latin typeface="Meiryo UI" panose="020B0604030504040204" pitchFamily="50" charset="-128"/>
                <a:ea typeface="Meiryo UI" panose="020B0604030504040204" pitchFamily="50" charset="-128"/>
              </a:rPr>
              <a:t>相談支援専門員研修の見直しに係る今後のスケジュールについて</a:t>
            </a:r>
          </a:p>
          <a:p>
            <a:r>
              <a:rPr lang="ja-JP" altLang="en-US" sz="1050" dirty="0" smtClean="0">
                <a:solidFill>
                  <a:schemeClr val="tx1"/>
                </a:solidFill>
                <a:latin typeface="Meiryo UI" panose="020B0604030504040204" pitchFamily="50" charset="-128"/>
                <a:ea typeface="Meiryo UI" panose="020B0604030504040204" pitchFamily="50" charset="-128"/>
              </a:rPr>
              <a:t>　　相談</a:t>
            </a:r>
            <a:r>
              <a:rPr lang="ja-JP" altLang="en-US" sz="1050" dirty="0">
                <a:solidFill>
                  <a:schemeClr val="tx1"/>
                </a:solidFill>
                <a:latin typeface="Meiryo UI" panose="020B0604030504040204" pitchFamily="50" charset="-128"/>
                <a:ea typeface="Meiryo UI" panose="020B0604030504040204" pitchFamily="50" charset="-128"/>
              </a:rPr>
              <a:t>支援専門員研修の見直しに係る今後のスケジュールについては、それぞれ以下のとおりとするので、新体系への移行が円滑に進む</a:t>
            </a:r>
            <a:r>
              <a:rPr lang="ja-JP" altLang="en-US" sz="1050" dirty="0" smtClean="0">
                <a:solidFill>
                  <a:schemeClr val="tx1"/>
                </a:solidFill>
                <a:latin typeface="Meiryo UI" panose="020B0604030504040204" pitchFamily="50" charset="-128"/>
                <a:ea typeface="Meiryo UI" panose="020B0604030504040204" pitchFamily="50" charset="-128"/>
              </a:rPr>
              <a:t>よう準備</a:t>
            </a:r>
            <a:r>
              <a:rPr lang="ja-JP" altLang="en-US" sz="1050" dirty="0">
                <a:solidFill>
                  <a:schemeClr val="tx1"/>
                </a:solidFill>
                <a:latin typeface="Meiryo UI" panose="020B0604030504040204" pitchFamily="50" charset="-128"/>
                <a:ea typeface="Meiryo UI" panose="020B0604030504040204" pitchFamily="50" charset="-128"/>
              </a:rPr>
              <a:t>に遺漏なき</a:t>
            </a:r>
            <a:r>
              <a:rPr lang="ja-JP" altLang="en-US" sz="1050" dirty="0" smtClean="0">
                <a:solidFill>
                  <a:schemeClr val="tx1"/>
                </a:solidFill>
                <a:latin typeface="Meiryo UI" panose="020B0604030504040204" pitchFamily="50" charset="-128"/>
                <a:ea typeface="Meiryo UI" panose="020B0604030504040204" pitchFamily="50" charset="-128"/>
              </a:rPr>
              <a:t>よう</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お願い</a:t>
            </a:r>
            <a:r>
              <a:rPr lang="ja-JP" altLang="en-US" sz="1050" dirty="0">
                <a:solidFill>
                  <a:schemeClr val="tx1"/>
                </a:solidFill>
                <a:latin typeface="Meiryo UI" panose="020B0604030504040204" pitchFamily="50" charset="-128"/>
                <a:ea typeface="Meiryo UI" panose="020B0604030504040204" pitchFamily="50" charset="-128"/>
              </a:rPr>
              <a:t>する。</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関連資料８ </a:t>
            </a:r>
            <a:r>
              <a:rPr lang="en-US" altLang="ja-JP" sz="1050" dirty="0">
                <a:solidFill>
                  <a:schemeClr val="tx1"/>
                </a:solidFill>
                <a:latin typeface="Meiryo UI" panose="020B0604030504040204" pitchFamily="50" charset="-128"/>
                <a:ea typeface="Meiryo UI" panose="020B0604030504040204" pitchFamily="50" charset="-128"/>
              </a:rPr>
              <a:t>】</a:t>
            </a:r>
          </a:p>
          <a:p>
            <a:r>
              <a:rPr lang="ja-JP" altLang="en-US" sz="1050" b="1" u="sng" dirty="0" smtClean="0">
                <a:solidFill>
                  <a:schemeClr val="tx1"/>
                </a:solidFill>
                <a:latin typeface="Meiryo UI" panose="020B0604030504040204" pitchFamily="50" charset="-128"/>
                <a:ea typeface="Meiryo UI" panose="020B0604030504040204" pitchFamily="50" charset="-128"/>
              </a:rPr>
              <a:t>　</a:t>
            </a:r>
            <a:r>
              <a:rPr lang="en-US" altLang="ja-JP" sz="1050" b="1" u="sng" dirty="0" smtClean="0">
                <a:solidFill>
                  <a:schemeClr val="tx1"/>
                </a:solidFill>
                <a:latin typeface="Meiryo UI" panose="020B0604030504040204" pitchFamily="50" charset="-128"/>
                <a:ea typeface="Meiryo UI" panose="020B0604030504040204" pitchFamily="50" charset="-128"/>
              </a:rPr>
              <a:t>ⅰ </a:t>
            </a:r>
            <a:r>
              <a:rPr lang="ja-JP" altLang="en-US" sz="1050" b="1" u="sng" dirty="0">
                <a:solidFill>
                  <a:schemeClr val="tx1"/>
                </a:solidFill>
                <a:latin typeface="Meiryo UI" panose="020B0604030504040204" pitchFamily="50" charset="-128"/>
                <a:ea typeface="Meiryo UI" panose="020B0604030504040204" pitchFamily="50" charset="-128"/>
              </a:rPr>
              <a:t>） 初任者研修・現任研修・更新研修について</a:t>
            </a:r>
          </a:p>
          <a:p>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初任者</a:t>
            </a:r>
            <a:r>
              <a:rPr lang="ja-JP" altLang="en-US" sz="1050" dirty="0">
                <a:solidFill>
                  <a:schemeClr val="tx1"/>
                </a:solidFill>
                <a:latin typeface="Meiryo UI" panose="020B0604030504040204" pitchFamily="50" charset="-128"/>
                <a:ea typeface="Meiryo UI" panose="020B0604030504040204" pitchFamily="50" charset="-128"/>
              </a:rPr>
              <a:t>研修、現任研修及び更新研修については、平成</a:t>
            </a:r>
            <a:r>
              <a:rPr lang="en-US" altLang="ja-JP" sz="1050" dirty="0">
                <a:solidFill>
                  <a:schemeClr val="tx1"/>
                </a:solidFill>
                <a:latin typeface="Meiryo UI" panose="020B0604030504040204" pitchFamily="50" charset="-128"/>
                <a:ea typeface="Meiryo UI" panose="020B0604030504040204" pitchFamily="50" charset="-128"/>
              </a:rPr>
              <a:t>30 </a:t>
            </a:r>
            <a:r>
              <a:rPr lang="ja-JP" altLang="en-US" sz="1050" dirty="0">
                <a:solidFill>
                  <a:schemeClr val="tx1"/>
                </a:solidFill>
                <a:latin typeface="Meiryo UI" panose="020B0604030504040204" pitchFamily="50" charset="-128"/>
                <a:ea typeface="Meiryo UI" panose="020B0604030504040204" pitchFamily="50" charset="-128"/>
              </a:rPr>
              <a:t>年度の早い段階で告示改正等を行い、各都道府県においては平成</a:t>
            </a:r>
            <a:r>
              <a:rPr lang="en-US" altLang="ja-JP" sz="1050" dirty="0" smtClean="0">
                <a:solidFill>
                  <a:schemeClr val="tx1"/>
                </a:solidFill>
                <a:latin typeface="Meiryo UI" panose="020B0604030504040204" pitchFamily="50" charset="-128"/>
                <a:ea typeface="Meiryo UI" panose="020B0604030504040204" pitchFamily="50" charset="-128"/>
              </a:rPr>
              <a:t>31</a:t>
            </a:r>
            <a:r>
              <a:rPr lang="ja-JP" altLang="en-US" sz="1050" dirty="0" smtClean="0">
                <a:solidFill>
                  <a:schemeClr val="tx1"/>
                </a:solidFill>
                <a:latin typeface="Meiryo UI" panose="020B0604030504040204" pitchFamily="50" charset="-128"/>
                <a:ea typeface="Meiryo UI" panose="020B0604030504040204" pitchFamily="50" charset="-128"/>
              </a:rPr>
              <a:t>年度</a:t>
            </a:r>
            <a:r>
              <a:rPr lang="ja-JP" altLang="en-US" sz="1050" dirty="0">
                <a:solidFill>
                  <a:schemeClr val="tx1"/>
                </a:solidFill>
                <a:latin typeface="Meiryo UI" panose="020B0604030504040204" pitchFamily="50" charset="-128"/>
                <a:ea typeface="Meiryo UI" panose="020B0604030504040204" pitchFamily="50" charset="-128"/>
              </a:rPr>
              <a:t>より</a:t>
            </a:r>
            <a:r>
              <a:rPr lang="ja-JP" altLang="en-US" sz="1050" dirty="0" smtClean="0">
                <a:solidFill>
                  <a:schemeClr val="tx1"/>
                </a:solidFill>
                <a:latin typeface="Meiryo UI" panose="020B0604030504040204" pitchFamily="50" charset="-128"/>
                <a:ea typeface="Meiryo UI" panose="020B0604030504040204" pitchFamily="50" charset="-128"/>
              </a:rPr>
              <a:t>新体系に</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基づいた</a:t>
            </a:r>
            <a:r>
              <a:rPr lang="ja-JP" altLang="en-US" sz="1050" dirty="0">
                <a:solidFill>
                  <a:schemeClr val="tx1"/>
                </a:solidFill>
                <a:latin typeface="Meiryo UI" panose="020B0604030504040204" pitchFamily="50" charset="-128"/>
                <a:ea typeface="Meiryo UI" panose="020B0604030504040204" pitchFamily="50" charset="-128"/>
              </a:rPr>
              <a:t>研修を実施する。</a:t>
            </a:r>
          </a:p>
          <a:p>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50" b="1" u="sng" dirty="0" smtClean="0">
                <a:solidFill>
                  <a:schemeClr val="tx1"/>
                </a:solidFill>
                <a:latin typeface="Meiryo UI" panose="020B0604030504040204" pitchFamily="50" charset="-128"/>
                <a:ea typeface="Meiryo UI" panose="020B0604030504040204" pitchFamily="50" charset="-128"/>
              </a:rPr>
              <a:t>ⅱ </a:t>
            </a:r>
            <a:r>
              <a:rPr lang="ja-JP" altLang="en-US" sz="1050" b="1" u="sng" dirty="0">
                <a:solidFill>
                  <a:schemeClr val="tx1"/>
                </a:solidFill>
                <a:latin typeface="Meiryo UI" panose="020B0604030504040204" pitchFamily="50" charset="-128"/>
                <a:ea typeface="Meiryo UI" panose="020B0604030504040204" pitchFamily="50" charset="-128"/>
              </a:rPr>
              <a:t>） 主任相談支援専門員研修に</a:t>
            </a:r>
            <a:r>
              <a:rPr lang="ja-JP" altLang="en-US" sz="1050" b="1" u="sng" dirty="0" smtClean="0">
                <a:solidFill>
                  <a:schemeClr val="tx1"/>
                </a:solidFill>
                <a:latin typeface="Meiryo UI" panose="020B0604030504040204" pitchFamily="50" charset="-128"/>
                <a:ea typeface="Meiryo UI" panose="020B0604030504040204" pitchFamily="50" charset="-128"/>
              </a:rPr>
              <a:t>ついて</a:t>
            </a:r>
            <a:endParaRPr lang="en-US" altLang="ja-JP" sz="1050" b="1" u="sng"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主任</a:t>
            </a:r>
            <a:r>
              <a:rPr lang="ja-JP" altLang="en-US" sz="1050" dirty="0">
                <a:solidFill>
                  <a:schemeClr val="tx1"/>
                </a:solidFill>
                <a:latin typeface="Meiryo UI" panose="020B0604030504040204" pitchFamily="50" charset="-128"/>
                <a:ea typeface="Meiryo UI" panose="020B0604030504040204" pitchFamily="50" charset="-128"/>
              </a:rPr>
              <a:t>相談支援専門員研修については、今年度中に公布される報酬改定の関連告示において創設され、平成</a:t>
            </a:r>
            <a:r>
              <a:rPr lang="en-US" altLang="ja-JP" sz="1050" dirty="0">
                <a:solidFill>
                  <a:schemeClr val="tx1"/>
                </a:solidFill>
                <a:latin typeface="Meiryo UI" panose="020B0604030504040204" pitchFamily="50" charset="-128"/>
                <a:ea typeface="Meiryo UI" panose="020B0604030504040204" pitchFamily="50" charset="-128"/>
              </a:rPr>
              <a:t>30 </a:t>
            </a:r>
            <a:r>
              <a:rPr lang="ja-JP" altLang="en-US" sz="1050" dirty="0">
                <a:solidFill>
                  <a:schemeClr val="tx1"/>
                </a:solidFill>
                <a:latin typeface="Meiryo UI" panose="020B0604030504040204" pitchFamily="50" charset="-128"/>
                <a:ea typeface="Meiryo UI" panose="020B0604030504040204" pitchFamily="50" charset="-128"/>
              </a:rPr>
              <a:t>年度は、</a:t>
            </a:r>
            <a:r>
              <a:rPr lang="ja-JP" altLang="en-US" sz="1050" dirty="0" smtClean="0">
                <a:solidFill>
                  <a:schemeClr val="tx1"/>
                </a:solidFill>
                <a:latin typeface="Meiryo UI" panose="020B0604030504040204" pitchFamily="50" charset="-128"/>
                <a:ea typeface="Meiryo UI" panose="020B0604030504040204" pitchFamily="50" charset="-128"/>
              </a:rPr>
              <a:t>厚生労働省（民間団体に</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委託予定）が</a:t>
            </a:r>
            <a:r>
              <a:rPr lang="ja-JP" altLang="en-US" sz="1050" dirty="0">
                <a:solidFill>
                  <a:schemeClr val="tx1"/>
                </a:solidFill>
                <a:latin typeface="Meiryo UI" panose="020B0604030504040204" pitchFamily="50" charset="-128"/>
                <a:ea typeface="Meiryo UI" panose="020B0604030504040204" pitchFamily="50" charset="-128"/>
              </a:rPr>
              <a:t>各都道府県の研修の企画・運営等を担う相談支援専門員を対象として研修を実施する予定である。</a:t>
            </a:r>
          </a:p>
          <a:p>
            <a:r>
              <a:rPr lang="ja-JP" altLang="en-US" sz="1050" dirty="0" smtClean="0">
                <a:solidFill>
                  <a:schemeClr val="tx1"/>
                </a:solidFill>
                <a:latin typeface="Meiryo UI" panose="020B0604030504040204" pitchFamily="50" charset="-128"/>
                <a:ea typeface="Meiryo UI" panose="020B0604030504040204" pitchFamily="50" charset="-128"/>
              </a:rPr>
              <a:t>　　　　　なお</a:t>
            </a:r>
            <a:r>
              <a:rPr lang="ja-JP" altLang="en-US" sz="1050" dirty="0">
                <a:solidFill>
                  <a:schemeClr val="tx1"/>
                </a:solidFill>
                <a:latin typeface="Meiryo UI" panose="020B0604030504040204" pitchFamily="50" charset="-128"/>
                <a:ea typeface="Meiryo UI" panose="020B0604030504040204" pitchFamily="50" charset="-128"/>
              </a:rPr>
              <a:t>、研修の詳細が決定次第、各都道府県には追ってお示しするので、推薦する受講者の選定等の準備を進めていただく</a:t>
            </a:r>
            <a:r>
              <a:rPr lang="ja-JP" altLang="en-US" sz="1050" dirty="0" smtClean="0">
                <a:solidFill>
                  <a:schemeClr val="tx1"/>
                </a:solidFill>
                <a:latin typeface="Meiryo UI" panose="020B0604030504040204" pitchFamily="50" charset="-128"/>
                <a:ea typeface="Meiryo UI" panose="020B0604030504040204" pitchFamily="50" charset="-128"/>
              </a:rPr>
              <a:t>ようお願いする。</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また</a:t>
            </a:r>
            <a:r>
              <a:rPr lang="ja-JP" altLang="en-US" sz="1050" dirty="0">
                <a:solidFill>
                  <a:schemeClr val="tx1"/>
                </a:solidFill>
                <a:latin typeface="Meiryo UI" panose="020B0604030504040204" pitchFamily="50" charset="-128"/>
                <a:ea typeface="Meiryo UI" panose="020B0604030504040204" pitchFamily="50" charset="-128"/>
              </a:rPr>
              <a:t>、各都道府県における研修は、平成</a:t>
            </a:r>
            <a:r>
              <a:rPr lang="en-US" altLang="ja-JP" sz="1050" dirty="0">
                <a:solidFill>
                  <a:schemeClr val="tx1"/>
                </a:solidFill>
                <a:latin typeface="Meiryo UI" panose="020B0604030504040204" pitchFamily="50" charset="-128"/>
                <a:ea typeface="Meiryo UI" panose="020B0604030504040204" pitchFamily="50" charset="-128"/>
              </a:rPr>
              <a:t>31 </a:t>
            </a:r>
            <a:r>
              <a:rPr lang="ja-JP" altLang="en-US" sz="1050" dirty="0">
                <a:solidFill>
                  <a:schemeClr val="tx1"/>
                </a:solidFill>
                <a:latin typeface="Meiryo UI" panose="020B0604030504040204" pitchFamily="50" charset="-128"/>
                <a:ea typeface="Meiryo UI" panose="020B0604030504040204" pitchFamily="50" charset="-128"/>
              </a:rPr>
              <a:t>年度以降準備が整った都道府県から順次実施していただくので、各都道府県に</a:t>
            </a:r>
            <a:r>
              <a:rPr lang="ja-JP" altLang="en-US" sz="1050" dirty="0" smtClean="0">
                <a:solidFill>
                  <a:schemeClr val="tx1"/>
                </a:solidFill>
                <a:latin typeface="Meiryo UI" panose="020B0604030504040204" pitchFamily="50" charset="-128"/>
                <a:ea typeface="Meiryo UI" panose="020B0604030504040204" pitchFamily="50" charset="-128"/>
              </a:rPr>
              <a:t>おかれては速やかに研修の</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企画・運営等の準備態勢を整えていただくようお願いする。</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b="1" u="sng" dirty="0" smtClean="0">
                <a:solidFill>
                  <a:schemeClr val="tx1"/>
                </a:solidFill>
                <a:latin typeface="Meiryo UI" panose="020B0604030504040204" pitchFamily="50" charset="-128"/>
                <a:ea typeface="Meiryo UI" panose="020B0604030504040204" pitchFamily="50" charset="-128"/>
              </a:rPr>
              <a:t>③ </a:t>
            </a:r>
            <a:r>
              <a:rPr lang="ja-JP" altLang="en-US" sz="1050" b="1" u="sng" dirty="0">
                <a:solidFill>
                  <a:schemeClr val="tx1"/>
                </a:solidFill>
                <a:latin typeface="Meiryo UI" panose="020B0604030504040204" pitchFamily="50" charset="-128"/>
                <a:ea typeface="Meiryo UI" panose="020B0604030504040204" pitchFamily="50" charset="-128"/>
              </a:rPr>
              <a:t>主任相談支援専門員の要件等について</a:t>
            </a: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主任</a:t>
            </a:r>
            <a:r>
              <a:rPr lang="ja-JP" altLang="en-US" sz="1050" dirty="0">
                <a:solidFill>
                  <a:schemeClr val="tx1"/>
                </a:solidFill>
                <a:latin typeface="Meiryo UI" panose="020B0604030504040204" pitchFamily="50" charset="-128"/>
                <a:ea typeface="Meiryo UI" panose="020B0604030504040204" pitchFamily="50" charset="-128"/>
              </a:rPr>
              <a:t>相談支援専門員の要件については、平成</a:t>
            </a:r>
            <a:r>
              <a:rPr lang="en-US" altLang="ja-JP" sz="1050" dirty="0">
                <a:solidFill>
                  <a:schemeClr val="tx1"/>
                </a:solidFill>
                <a:latin typeface="Meiryo UI" panose="020B0604030504040204" pitchFamily="50" charset="-128"/>
                <a:ea typeface="Meiryo UI" panose="020B0604030504040204" pitchFamily="50" charset="-128"/>
              </a:rPr>
              <a:t>30 </a:t>
            </a:r>
            <a:r>
              <a:rPr lang="ja-JP" altLang="en-US" sz="1050" dirty="0">
                <a:solidFill>
                  <a:schemeClr val="tx1"/>
                </a:solidFill>
                <a:latin typeface="Meiryo UI" panose="020B0604030504040204" pitchFamily="50" charset="-128"/>
                <a:ea typeface="Meiryo UI" panose="020B0604030504040204" pitchFamily="50" charset="-128"/>
              </a:rPr>
              <a:t>年度報酬改定の関連告示により追ってお示しするが、以下の２ 点とすることとしている。</a:t>
            </a:r>
          </a:p>
          <a:p>
            <a:r>
              <a:rPr lang="ja-JP" altLang="en-US" sz="1050" dirty="0" smtClean="0">
                <a:solidFill>
                  <a:schemeClr val="tx1"/>
                </a:solidFill>
                <a:latin typeface="Meiryo UI" panose="020B0604030504040204" pitchFamily="50" charset="-128"/>
                <a:ea typeface="Meiryo UI" panose="020B0604030504040204" pitchFamily="50" charset="-128"/>
              </a:rPr>
              <a:t>　・　相談</a:t>
            </a:r>
            <a:r>
              <a:rPr lang="ja-JP" altLang="en-US" sz="1050" dirty="0">
                <a:solidFill>
                  <a:schemeClr val="tx1"/>
                </a:solidFill>
                <a:latin typeface="Meiryo UI" panose="020B0604030504040204" pitchFamily="50" charset="-128"/>
                <a:ea typeface="Meiryo UI" panose="020B0604030504040204" pitchFamily="50" charset="-128"/>
              </a:rPr>
              <a:t>支援従事者現任研修を修了後、相談支援業務（ 地域相談支援及び障害児相談支援を含む。</a:t>
            </a:r>
            <a:r>
              <a:rPr lang="ja-JP" altLang="en-US" sz="1050" dirty="0" smtClean="0">
                <a:solidFill>
                  <a:schemeClr val="tx1"/>
                </a:solidFill>
                <a:latin typeface="Meiryo UI" panose="020B0604030504040204" pitchFamily="50" charset="-128"/>
                <a:ea typeface="Meiryo UI" panose="020B0604030504040204" pitchFamily="50" charset="-128"/>
              </a:rPr>
              <a:t>）に</a:t>
            </a:r>
            <a:r>
              <a:rPr lang="ja-JP" altLang="en-US" sz="1050" dirty="0">
                <a:solidFill>
                  <a:schemeClr val="tx1"/>
                </a:solidFill>
                <a:latin typeface="Meiryo UI" panose="020B0604030504040204" pitchFamily="50" charset="-128"/>
                <a:ea typeface="Meiryo UI" panose="020B0604030504040204" pitchFamily="50" charset="-128"/>
              </a:rPr>
              <a:t>３ 年以上従事していること</a:t>
            </a:r>
          </a:p>
          <a:p>
            <a:r>
              <a:rPr lang="ja-JP" altLang="en-US" sz="1050" dirty="0" smtClean="0">
                <a:solidFill>
                  <a:schemeClr val="tx1"/>
                </a:solidFill>
                <a:latin typeface="Meiryo UI" panose="020B0604030504040204" pitchFamily="50" charset="-128"/>
                <a:ea typeface="Meiryo UI" panose="020B0604030504040204" pitchFamily="50" charset="-128"/>
              </a:rPr>
              <a:t>　・　主任</a:t>
            </a:r>
            <a:r>
              <a:rPr lang="ja-JP" altLang="en-US" sz="1050" dirty="0">
                <a:solidFill>
                  <a:schemeClr val="tx1"/>
                </a:solidFill>
                <a:latin typeface="Meiryo UI" panose="020B0604030504040204" pitchFamily="50" charset="-128"/>
                <a:ea typeface="Meiryo UI" panose="020B0604030504040204" pitchFamily="50" charset="-128"/>
              </a:rPr>
              <a:t>相談支援専門員研修を修了すること</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なお</a:t>
            </a:r>
            <a:r>
              <a:rPr lang="ja-JP" altLang="en-US" sz="1050" dirty="0">
                <a:solidFill>
                  <a:schemeClr val="tx1"/>
                </a:solidFill>
                <a:latin typeface="Meiryo UI" panose="020B0604030504040204" pitchFamily="50" charset="-128"/>
                <a:ea typeface="Meiryo UI" panose="020B0604030504040204" pitchFamily="50" charset="-128"/>
              </a:rPr>
              <a:t>、主任相談支援専門員は基幹相談支援センターを主な配置先として想定しているが、各事業所における指導的役割を果たすこと</a:t>
            </a:r>
            <a:r>
              <a:rPr lang="ja-JP" altLang="en-US" sz="1050" dirty="0" smtClean="0">
                <a:solidFill>
                  <a:schemeClr val="tx1"/>
                </a:solidFill>
                <a:latin typeface="Meiryo UI" panose="020B0604030504040204" pitchFamily="50" charset="-128"/>
                <a:ea typeface="Meiryo UI" panose="020B0604030504040204" pitchFamily="50" charset="-128"/>
              </a:rPr>
              <a:t>も期待</a:t>
            </a:r>
            <a:r>
              <a:rPr lang="ja-JP" altLang="en-US" sz="1050" dirty="0">
                <a:solidFill>
                  <a:schemeClr val="tx1"/>
                </a:solidFill>
                <a:latin typeface="Meiryo UI" panose="020B0604030504040204" pitchFamily="50" charset="-128"/>
                <a:ea typeface="Meiryo UI" panose="020B0604030504040204" pitchFamily="50" charset="-128"/>
              </a:rPr>
              <a:t>されており、</a:t>
            </a:r>
            <a:r>
              <a:rPr lang="ja-JP" altLang="en-US" sz="1050" dirty="0" smtClean="0">
                <a:solidFill>
                  <a:schemeClr val="tx1"/>
                </a:solidFill>
                <a:latin typeface="Meiryo UI" panose="020B0604030504040204" pitchFamily="50" charset="-128"/>
                <a:ea typeface="Meiryo UI" panose="020B0604030504040204" pitchFamily="50" charset="-128"/>
              </a:rPr>
              <a:t>平成</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30 </a:t>
            </a:r>
            <a:r>
              <a:rPr lang="ja-JP" altLang="en-US" sz="1050" dirty="0">
                <a:solidFill>
                  <a:schemeClr val="tx1"/>
                </a:solidFill>
                <a:latin typeface="Meiryo UI" panose="020B0604030504040204" pitchFamily="50" charset="-128"/>
                <a:ea typeface="Meiryo UI" panose="020B0604030504040204" pitchFamily="50" charset="-128"/>
              </a:rPr>
              <a:t>年度報酬改定において、計画相談支援・障害児相談支援の事業所に主任相談支援専門員を含む４ 名</a:t>
            </a:r>
            <a:r>
              <a:rPr lang="ja-JP" altLang="en-US" sz="1050" dirty="0" smtClean="0">
                <a:solidFill>
                  <a:schemeClr val="tx1"/>
                </a:solidFill>
                <a:latin typeface="Meiryo UI" panose="020B0604030504040204" pitchFamily="50" charset="-128"/>
                <a:ea typeface="Meiryo UI" panose="020B0604030504040204" pitchFamily="50" charset="-128"/>
              </a:rPr>
              <a:t>以上の相談</a:t>
            </a:r>
            <a:r>
              <a:rPr lang="ja-JP" altLang="en-US" sz="1050" dirty="0">
                <a:solidFill>
                  <a:schemeClr val="tx1"/>
                </a:solidFill>
                <a:latin typeface="Meiryo UI" panose="020B0604030504040204" pitchFamily="50" charset="-128"/>
                <a:ea typeface="Meiryo UI" panose="020B0604030504040204" pitchFamily="50" charset="-128"/>
              </a:rPr>
              <a:t>支援専門員を配置する等、質の</a:t>
            </a:r>
            <a:r>
              <a:rPr lang="ja-JP" altLang="en-US" sz="1050" dirty="0" smtClean="0">
                <a:solidFill>
                  <a:schemeClr val="tx1"/>
                </a:solidFill>
                <a:latin typeface="Meiryo UI" panose="020B0604030504040204" pitchFamily="50" charset="-128"/>
                <a:ea typeface="Meiryo UI" panose="020B0604030504040204" pitchFamily="50" charset="-128"/>
              </a:rPr>
              <a:t>高</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err="1" smtClean="0">
                <a:solidFill>
                  <a:schemeClr val="tx1"/>
                </a:solidFill>
                <a:latin typeface="Meiryo UI" panose="020B0604030504040204" pitchFamily="50" charset="-128"/>
                <a:ea typeface="Meiryo UI" panose="020B0604030504040204" pitchFamily="50" charset="-128"/>
              </a:rPr>
              <a:t>い</a:t>
            </a:r>
            <a:r>
              <a:rPr lang="ja-JP" altLang="en-US" sz="1050" dirty="0">
                <a:solidFill>
                  <a:schemeClr val="tx1"/>
                </a:solidFill>
                <a:latin typeface="Meiryo UI" panose="020B0604030504040204" pitchFamily="50" charset="-128"/>
                <a:ea typeface="Meiryo UI" panose="020B0604030504040204" pitchFamily="50" charset="-128"/>
              </a:rPr>
              <a:t>体制を整備している場合は、特定事業所加算（ </a:t>
            </a:r>
            <a:r>
              <a:rPr lang="en-US" altLang="ja-JP" sz="1050" dirty="0">
                <a:solidFill>
                  <a:schemeClr val="tx1"/>
                </a:solidFill>
                <a:latin typeface="Meiryo UI" panose="020B0604030504040204" pitchFamily="50" charset="-128"/>
                <a:ea typeface="Meiryo UI" panose="020B0604030504040204" pitchFamily="50" charset="-128"/>
              </a:rPr>
              <a:t>Ⅰ </a:t>
            </a:r>
            <a:r>
              <a:rPr lang="ja-JP" altLang="en-US" sz="1050" dirty="0">
                <a:solidFill>
                  <a:schemeClr val="tx1"/>
                </a:solidFill>
                <a:latin typeface="Meiryo UI" panose="020B0604030504040204" pitchFamily="50" charset="-128"/>
                <a:ea typeface="Meiryo UI" panose="020B0604030504040204" pitchFamily="50" charset="-128"/>
              </a:rPr>
              <a:t>）において評価することとしたので、</a:t>
            </a:r>
            <a:r>
              <a:rPr lang="ja-JP" altLang="en-US" sz="1050" dirty="0" smtClean="0">
                <a:solidFill>
                  <a:schemeClr val="tx1"/>
                </a:solidFill>
                <a:latin typeface="Meiryo UI" panose="020B0604030504040204" pitchFamily="50" charset="-128"/>
                <a:ea typeface="Meiryo UI" panose="020B0604030504040204" pitchFamily="50" charset="-128"/>
              </a:rPr>
              <a:t>あわせてご承知</a:t>
            </a:r>
            <a:r>
              <a:rPr lang="ja-JP" altLang="en-US" sz="1050" dirty="0">
                <a:solidFill>
                  <a:schemeClr val="tx1"/>
                </a:solidFill>
                <a:latin typeface="Meiryo UI" panose="020B0604030504040204" pitchFamily="50" charset="-128"/>
                <a:ea typeface="Meiryo UI" panose="020B0604030504040204" pitchFamily="50" charset="-128"/>
              </a:rPr>
              <a:t>置きいただくようお願いする。</a:t>
            </a:r>
          </a:p>
          <a:p>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329181" y="497779"/>
            <a:ext cx="8611736" cy="580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ja-JP" sz="1200" b="1" dirty="0" smtClean="0">
                <a:solidFill>
                  <a:schemeClr val="bg1"/>
                </a:solidFill>
                <a:latin typeface="Meiryo UI" panose="020B0604030504040204" pitchFamily="50" charset="-128"/>
                <a:ea typeface="Meiryo UI" panose="020B0604030504040204" pitchFamily="50" charset="-128"/>
              </a:rPr>
              <a:t>10.</a:t>
            </a:r>
            <a:r>
              <a:rPr lang="ja-JP" altLang="en-US" sz="1200" b="1" dirty="0" smtClean="0">
                <a:solidFill>
                  <a:schemeClr val="bg1"/>
                </a:solidFill>
                <a:latin typeface="Meiryo UI" panose="020B0604030504040204" pitchFamily="50" charset="-128"/>
                <a:ea typeface="Meiryo UI" panose="020B0604030504040204" pitchFamily="50" charset="-128"/>
              </a:rPr>
              <a:t>（１）相談支援の充実について ②相談支援専門員研修の見直しに係る今後のスケジュール</a:t>
            </a:r>
            <a:endParaRPr lang="ja-JP" altLang="en-US" sz="9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4219575" y="831887"/>
            <a:ext cx="4834011" cy="246221"/>
          </a:xfrm>
          <a:prstGeom prst="rect">
            <a:avLst/>
          </a:prstGeom>
        </p:spPr>
        <p:txBody>
          <a:bodyPr wrap="square">
            <a:spAutoFit/>
          </a:bodyPr>
          <a:lstStyle/>
          <a:p>
            <a:r>
              <a:rPr lang="zh-TW" altLang="en-US" sz="1000" dirty="0" smtClean="0">
                <a:solidFill>
                  <a:schemeClr val="bg1"/>
                </a:solidFill>
                <a:latin typeface="Meiryo UI" panose="020B0604030504040204" pitchFamily="50" charset="-128"/>
                <a:ea typeface="Meiryo UI" panose="020B0604030504040204" pitchFamily="50" charset="-128"/>
              </a:rPr>
              <a:t>（厚生労働省障害保健福祉関係会議</a:t>
            </a:r>
            <a:r>
              <a:rPr lang="ja-JP" altLang="en-US" sz="1000" dirty="0" smtClean="0">
                <a:solidFill>
                  <a:schemeClr val="bg1"/>
                </a:solidFill>
                <a:latin typeface="Meiryo UI" panose="020B0604030504040204" pitchFamily="50" charset="-128"/>
                <a:ea typeface="Meiryo UI" panose="020B0604030504040204" pitchFamily="50" charset="-128"/>
              </a:rPr>
              <a:t>：平成</a:t>
            </a:r>
            <a:r>
              <a:rPr lang="en-US" altLang="ja-JP" sz="1000" dirty="0" smtClean="0">
                <a:solidFill>
                  <a:schemeClr val="bg1"/>
                </a:solidFill>
                <a:latin typeface="Meiryo UI" panose="020B0604030504040204" pitchFamily="50" charset="-128"/>
                <a:ea typeface="Meiryo UI" panose="020B0604030504040204" pitchFamily="50" charset="-128"/>
              </a:rPr>
              <a:t>30</a:t>
            </a:r>
            <a:r>
              <a:rPr lang="ja-JP" altLang="en-US" sz="1000" dirty="0" smtClean="0">
                <a:solidFill>
                  <a:schemeClr val="bg1"/>
                </a:solidFill>
                <a:latin typeface="Meiryo UI" panose="020B0604030504040204" pitchFamily="50" charset="-128"/>
                <a:ea typeface="Meiryo UI" panose="020B0604030504040204" pitchFamily="50" charset="-128"/>
              </a:rPr>
              <a:t>年</a:t>
            </a:r>
            <a:r>
              <a:rPr lang="en-US" altLang="ja-JP" sz="1000" dirty="0" smtClean="0">
                <a:solidFill>
                  <a:schemeClr val="bg1"/>
                </a:solidFill>
                <a:latin typeface="Meiryo UI" panose="020B0604030504040204" pitchFamily="50" charset="-128"/>
                <a:ea typeface="Meiryo UI" panose="020B0604030504040204" pitchFamily="50" charset="-128"/>
              </a:rPr>
              <a:t>3</a:t>
            </a:r>
            <a:r>
              <a:rPr lang="ja-JP" altLang="en-US" sz="1000" dirty="0" smtClean="0">
                <a:solidFill>
                  <a:schemeClr val="bg1"/>
                </a:solidFill>
                <a:latin typeface="Meiryo UI" panose="020B0604030504040204" pitchFamily="50" charset="-128"/>
                <a:ea typeface="Meiryo UI" panose="020B0604030504040204" pitchFamily="50" charset="-128"/>
              </a:rPr>
              <a:t>月</a:t>
            </a:r>
            <a:r>
              <a:rPr lang="en-US" altLang="ja-JP" sz="1000" dirty="0" smtClean="0">
                <a:solidFill>
                  <a:schemeClr val="bg1"/>
                </a:solidFill>
                <a:latin typeface="Meiryo UI" panose="020B0604030504040204" pitchFamily="50" charset="-128"/>
                <a:ea typeface="Meiryo UI" panose="020B0604030504040204" pitchFamily="50" charset="-128"/>
              </a:rPr>
              <a:t>14</a:t>
            </a:r>
            <a:r>
              <a:rPr lang="ja-JP" altLang="en-US" sz="1000" dirty="0" smtClean="0">
                <a:solidFill>
                  <a:schemeClr val="bg1"/>
                </a:solidFill>
                <a:latin typeface="Meiryo UI" panose="020B0604030504040204" pitchFamily="50" charset="-128"/>
                <a:ea typeface="Meiryo UI" panose="020B0604030504040204" pitchFamily="50" charset="-128"/>
              </a:rPr>
              <a:t>日主</a:t>
            </a:r>
            <a:r>
              <a:rPr lang="ja-JP" altLang="en-US" sz="1000" dirty="0">
                <a:solidFill>
                  <a:schemeClr val="bg1"/>
                </a:solidFill>
                <a:latin typeface="Meiryo UI" panose="020B0604030504040204" pitchFamily="50" charset="-128"/>
                <a:ea typeface="Meiryo UI" panose="020B0604030504040204" pitchFamily="50" charset="-128"/>
              </a:rPr>
              <a:t>管</a:t>
            </a:r>
            <a:r>
              <a:rPr lang="zh-TW" altLang="en-US" sz="1000" dirty="0" smtClean="0">
                <a:solidFill>
                  <a:schemeClr val="bg1"/>
                </a:solidFill>
                <a:latin typeface="Meiryo UI" panose="020B0604030504040204" pitchFamily="50" charset="-128"/>
                <a:ea typeface="Meiryo UI" panose="020B0604030504040204" pitchFamily="50" charset="-128"/>
              </a:rPr>
              <a:t>課長会議資料</a:t>
            </a:r>
            <a:r>
              <a:rPr lang="ja-JP" altLang="en-US" sz="1000" dirty="0" smtClean="0">
                <a:solidFill>
                  <a:schemeClr val="bg1"/>
                </a:solidFill>
                <a:latin typeface="Meiryo UI" panose="020B0604030504040204" pitchFamily="50" charset="-128"/>
                <a:ea typeface="Meiryo UI" panose="020B0604030504040204" pitchFamily="50" charset="-128"/>
              </a:rPr>
              <a:t>抜粋）</a:t>
            </a:r>
            <a:endParaRPr lang="ja-JP" altLang="en-US" sz="1000" dirty="0">
              <a:solidFill>
                <a:schemeClr val="bg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83188" y="4897527"/>
            <a:ext cx="8599868" cy="898921"/>
            <a:chOff x="283188" y="4897527"/>
            <a:chExt cx="8599868" cy="898921"/>
          </a:xfrm>
        </p:grpSpPr>
        <p:sp>
          <p:nvSpPr>
            <p:cNvPr id="6" name="正方形/長方形 5"/>
            <p:cNvSpPr/>
            <p:nvPr/>
          </p:nvSpPr>
          <p:spPr>
            <a:xfrm>
              <a:off x="329181" y="5196284"/>
              <a:ext cx="8553875" cy="600164"/>
            </a:xfrm>
            <a:prstGeom prst="rect">
              <a:avLst/>
            </a:prstGeom>
            <a:ln>
              <a:solidFill>
                <a:schemeClr val="tx1"/>
              </a:solidFill>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26</a:t>
              </a:r>
              <a:r>
                <a:rPr lang="ja-JP" altLang="en-US" sz="1100" dirty="0" smtClean="0">
                  <a:latin typeface="Meiryo UI" panose="020B0604030504040204" pitchFamily="50" charset="-128"/>
                  <a:ea typeface="Meiryo UI" panose="020B0604030504040204" pitchFamily="50" charset="-128"/>
                </a:rPr>
                <a:t>日付け　厚生労働省社会・援護局障害保健福祉部　障害福祉課からの「事務連絡」により、</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告示改正を延期し、新たな告示に基づき都道府県等が実施する相談支援専門員の</a:t>
              </a:r>
              <a:r>
                <a:rPr lang="ja-JP" altLang="en-US" sz="1100" dirty="0">
                  <a:latin typeface="Meiryo UI" panose="020B0604030504040204" pitchFamily="50" charset="-128"/>
                  <a:ea typeface="Meiryo UI" panose="020B0604030504040204" pitchFamily="50" charset="-128"/>
                </a:rPr>
                <a:t>初任者研修・現任</a:t>
              </a:r>
              <a:r>
                <a:rPr lang="ja-JP" altLang="en-US" sz="1100" dirty="0" smtClean="0">
                  <a:latin typeface="Meiryo UI" panose="020B0604030504040204" pitchFamily="50" charset="-128"/>
                  <a:ea typeface="Meiryo UI" panose="020B0604030504040204" pitchFamily="50" charset="-128"/>
                </a:rPr>
                <a:t>研修の実施時期については、</a:t>
              </a:r>
              <a:r>
                <a:rPr lang="en-US" altLang="ja-JP" sz="1100" u="sng" dirty="0" smtClean="0">
                  <a:latin typeface="Meiryo UI" panose="020B0604030504040204" pitchFamily="50" charset="-128"/>
                  <a:ea typeface="Meiryo UI" panose="020B0604030504040204" pitchFamily="50" charset="-128"/>
                </a:rPr>
                <a:t>2020</a:t>
              </a:r>
              <a:r>
                <a:rPr lang="ja-JP" altLang="en-US" sz="1100" u="sng" dirty="0" smtClean="0">
                  <a:latin typeface="Meiryo UI" panose="020B0604030504040204" pitchFamily="50" charset="-128"/>
                  <a:ea typeface="Meiryo UI" panose="020B0604030504040204" pitchFamily="50" charset="-128"/>
                </a:rPr>
                <a:t>年度（令和</a:t>
              </a:r>
              <a:r>
                <a:rPr lang="en-US" altLang="ja-JP" sz="1100" u="sng" dirty="0" smtClean="0">
                  <a:latin typeface="Meiryo UI" panose="020B0604030504040204" pitchFamily="50" charset="-128"/>
                  <a:ea typeface="Meiryo UI" panose="020B0604030504040204" pitchFamily="50" charset="-128"/>
                </a:rPr>
                <a:t>2</a:t>
              </a:r>
              <a:r>
                <a:rPr lang="ja-JP" altLang="en-US" sz="1100" u="sng" dirty="0" smtClean="0">
                  <a:latin typeface="Meiryo UI" panose="020B0604030504040204" pitchFamily="50" charset="-128"/>
                  <a:ea typeface="Meiryo UI" panose="020B0604030504040204" pitchFamily="50" charset="-128"/>
                </a:rPr>
                <a:t>年度）以降とすることになった。</a:t>
              </a:r>
              <a:r>
                <a:rPr lang="ja-JP" altLang="en-US" sz="1100" dirty="0" smtClean="0">
                  <a:latin typeface="Meiryo UI" panose="020B0604030504040204" pitchFamily="50" charset="-128"/>
                  <a:ea typeface="Meiryo UI" panose="020B0604030504040204" pitchFamily="50" charset="-128"/>
                </a:rPr>
                <a:t>（継続検討の理由・方向性は次ページのとおり）</a:t>
              </a:r>
              <a:endParaRPr lang="ja-JP" altLang="en-US" sz="1100" dirty="0">
                <a:latin typeface="Meiryo UI" panose="020B0604030504040204" pitchFamily="50" charset="-128"/>
                <a:ea typeface="Meiryo UI" panose="020B0604030504040204" pitchFamily="50" charset="-128"/>
              </a:endParaRPr>
            </a:p>
          </p:txBody>
        </p:sp>
        <p:sp>
          <p:nvSpPr>
            <p:cNvPr id="7" name="正方形/長方形 6"/>
            <p:cNvSpPr/>
            <p:nvPr/>
          </p:nvSpPr>
          <p:spPr>
            <a:xfrm>
              <a:off x="283188" y="4897527"/>
              <a:ext cx="8591265" cy="276999"/>
            </a:xfrm>
            <a:prstGeom prst="rect">
              <a:avLst/>
            </a:prstGeom>
          </p:spPr>
          <p:txBody>
            <a:bodyPr wrap="square">
              <a:spAutoFit/>
            </a:bodyPr>
            <a:lstStyle/>
            <a:p>
              <a:r>
                <a:rPr lang="en-US" altLang="ja-JP" sz="1200" b="1" dirty="0" smtClean="0">
                  <a:solidFill>
                    <a:srgbClr val="FF0000"/>
                  </a:solidFill>
                  <a:latin typeface="Meiryo UI" panose="020B0604030504040204" pitchFamily="50" charset="-128"/>
                  <a:ea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rPr>
                <a:t>　②　</a:t>
              </a:r>
              <a:r>
                <a:rPr lang="en-US" altLang="ja-JP" sz="1200" b="1" dirty="0">
                  <a:solidFill>
                    <a:srgbClr val="FF0000"/>
                  </a:solidFill>
                  <a:latin typeface="Meiryo UI" panose="020B0604030504040204" pitchFamily="50" charset="-128"/>
                  <a:ea typeface="Meiryo UI" panose="020B0604030504040204" pitchFamily="50" charset="-128"/>
                </a:rPr>
                <a:t>ⅰ </a:t>
              </a:r>
              <a:r>
                <a:rPr lang="ja-JP" altLang="en-US" sz="1200" b="1" dirty="0">
                  <a:solidFill>
                    <a:srgbClr val="FF0000"/>
                  </a:solidFill>
                  <a:latin typeface="Meiryo UI" panose="020B0604030504040204" pitchFamily="50" charset="-128"/>
                  <a:ea typeface="Meiryo UI" panose="020B0604030504040204" pitchFamily="50" charset="-128"/>
                </a:rPr>
                <a:t>） の初任者研修・現任研修・更新研修の見直しに</a:t>
              </a:r>
              <a:r>
                <a:rPr lang="ja-JP" altLang="en-US" sz="1200" b="1" dirty="0" smtClean="0">
                  <a:solidFill>
                    <a:srgbClr val="FF0000"/>
                  </a:solidFill>
                  <a:latin typeface="Meiryo UI" panose="020B0604030504040204" pitchFamily="50" charset="-128"/>
                  <a:ea typeface="Meiryo UI" panose="020B0604030504040204" pitchFamily="50" charset="-128"/>
                </a:rPr>
                <a:t>ついては、</a:t>
              </a:r>
              <a:r>
                <a:rPr lang="en-US" altLang="ja-JP" sz="1200" b="1" dirty="0" smtClean="0">
                  <a:solidFill>
                    <a:srgbClr val="FF0000"/>
                  </a:solidFill>
                  <a:latin typeface="Meiryo UI" panose="020B0604030504040204" pitchFamily="50" charset="-128"/>
                  <a:ea typeface="Meiryo UI" panose="020B0604030504040204" pitchFamily="50" charset="-128"/>
                </a:rPr>
                <a:t>2020</a:t>
              </a:r>
              <a:r>
                <a:rPr lang="ja-JP" altLang="en-US" sz="1200" b="1" dirty="0" smtClean="0">
                  <a:solidFill>
                    <a:srgbClr val="FF0000"/>
                  </a:solidFill>
                  <a:latin typeface="Meiryo UI" panose="020B0604030504040204" pitchFamily="50" charset="-128"/>
                  <a:ea typeface="Meiryo UI" panose="020B0604030504040204" pitchFamily="50" charset="-128"/>
                </a:rPr>
                <a:t>年度以降に延期。</a:t>
              </a:r>
              <a:endParaRPr lang="ja-JP" altLang="en-US" sz="1200" b="1" dirty="0">
                <a:solidFill>
                  <a:srgbClr val="FF0000"/>
                </a:solidFill>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329181" y="5909123"/>
            <a:ext cx="8553875" cy="556062"/>
            <a:chOff x="329181" y="5909123"/>
            <a:chExt cx="8553875" cy="556062"/>
          </a:xfrm>
        </p:grpSpPr>
        <p:sp>
          <p:nvSpPr>
            <p:cNvPr id="8" name="正方形/長方形 7"/>
            <p:cNvSpPr/>
            <p:nvPr/>
          </p:nvSpPr>
          <p:spPr>
            <a:xfrm>
              <a:off x="329181" y="5909123"/>
              <a:ext cx="5540991" cy="276999"/>
            </a:xfrm>
            <a:prstGeom prst="rect">
              <a:avLst/>
            </a:prstGeom>
          </p:spPr>
          <p:txBody>
            <a:bodyPr wrap="square">
              <a:spAutoFit/>
            </a:bodyPr>
            <a:lstStyle/>
            <a:p>
              <a:r>
                <a:rPr lang="en-US" altLang="ja-JP" sz="1200" b="1" dirty="0" smtClean="0">
                  <a:solidFill>
                    <a:srgbClr val="FF0000"/>
                  </a:solidFill>
                  <a:latin typeface="Meiryo UI" panose="020B0604030504040204" pitchFamily="50" charset="-128"/>
                  <a:ea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rPr>
                <a:t>　②　</a:t>
              </a:r>
              <a:r>
                <a:rPr lang="en-US" altLang="ja-JP" sz="1200" b="1" dirty="0">
                  <a:solidFill>
                    <a:srgbClr val="FF0000"/>
                  </a:solidFill>
                  <a:latin typeface="Meiryo UI" panose="020B0604030504040204" pitchFamily="50" charset="-128"/>
                  <a:ea typeface="Meiryo UI" panose="020B0604030504040204" pitchFamily="50" charset="-128"/>
                </a:rPr>
                <a:t>ⅱ </a:t>
              </a:r>
              <a:r>
                <a:rPr lang="ja-JP" altLang="en-US" sz="1200" b="1" dirty="0">
                  <a:solidFill>
                    <a:srgbClr val="FF0000"/>
                  </a:solidFill>
                  <a:latin typeface="Meiryo UI" panose="020B0604030504040204" pitchFamily="50" charset="-128"/>
                  <a:ea typeface="Meiryo UI" panose="020B0604030504040204" pitchFamily="50" charset="-128"/>
                </a:rPr>
                <a:t>） 主任相談支援専門員研修に</a:t>
              </a:r>
              <a:r>
                <a:rPr lang="ja-JP" altLang="en-US" sz="1200" b="1" dirty="0" smtClean="0">
                  <a:solidFill>
                    <a:srgbClr val="FF0000"/>
                  </a:solidFill>
                  <a:latin typeface="Meiryo UI" panose="020B0604030504040204" pitchFamily="50" charset="-128"/>
                  <a:ea typeface="Meiryo UI" panose="020B0604030504040204" pitchFamily="50" charset="-128"/>
                </a:rPr>
                <a:t>ついては、今年度から実施。</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329182" y="6203575"/>
              <a:ext cx="8553874" cy="261610"/>
            </a:xfrm>
            <a:prstGeom prst="rect">
              <a:avLst/>
            </a:prstGeom>
            <a:ln>
              <a:solidFill>
                <a:schemeClr val="tx1"/>
              </a:solidFill>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■予定どおり。都道府県においては、平成</a:t>
              </a:r>
              <a:r>
                <a:rPr lang="en-US" altLang="ja-JP" sz="1100" dirty="0" smtClean="0">
                  <a:latin typeface="Meiryo UI" panose="020B0604030504040204" pitchFamily="50" charset="-128"/>
                  <a:ea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rPr>
                <a:t>年度（令和元年度）以降に順次実施。</a:t>
              </a:r>
              <a:r>
                <a:rPr lang="ja-JP" altLang="en-US" sz="1100" b="1" u="sng" dirty="0" smtClean="0">
                  <a:solidFill>
                    <a:srgbClr val="FF0000"/>
                  </a:solidFill>
                  <a:latin typeface="Meiryo UI" panose="020B0604030504040204" pitchFamily="50" charset="-128"/>
                  <a:ea typeface="Meiryo UI" panose="020B0604030504040204" pitchFamily="50" charset="-128"/>
                </a:rPr>
                <a:t>大阪府においては令和元年秋頃に実施予定。</a:t>
              </a:r>
              <a:endParaRPr lang="ja-JP" altLang="en-US" sz="1100" b="1" u="sng" dirty="0">
                <a:solidFill>
                  <a:srgbClr val="FF0000"/>
                </a:solidFill>
                <a:latin typeface="Meiryo UI" panose="020B0604030504040204" pitchFamily="50" charset="-128"/>
                <a:ea typeface="Meiryo UI" panose="020B0604030504040204" pitchFamily="50" charset="-128"/>
              </a:endParaRPr>
            </a:p>
          </p:txBody>
        </p:sp>
      </p:grpSp>
      <p:cxnSp>
        <p:nvCxnSpPr>
          <p:cNvPr id="11" name="直線コネクタ 10"/>
          <p:cNvCxnSpPr/>
          <p:nvPr/>
        </p:nvCxnSpPr>
        <p:spPr>
          <a:xfrm flipV="1">
            <a:off x="7334518" y="2408314"/>
            <a:ext cx="1299684" cy="10631"/>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671189" y="3374244"/>
            <a:ext cx="3096772" cy="13207"/>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5"/>
          <p:cNvSpPr txBox="1">
            <a:spLocks/>
          </p:cNvSpPr>
          <p:nvPr/>
        </p:nvSpPr>
        <p:spPr>
          <a:xfrm>
            <a:off x="8470577" y="645321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latin typeface="Meiryo UI" panose="020B0604030504040204" pitchFamily="50" charset="-128"/>
                <a:ea typeface="Meiryo UI" panose="020B0604030504040204" pitchFamily="50" charset="-128"/>
              </a:rPr>
              <a:t>3</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2504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1424" y="693942"/>
            <a:ext cx="7886700" cy="703703"/>
          </a:xfrm>
        </p:spPr>
        <p:txBody>
          <a:bodyPr>
            <a:noAutofit/>
          </a:bodyPr>
          <a:lstStyle/>
          <a:p>
            <a:pPr algn="ctr"/>
            <a:r>
              <a:rPr lang="ja-JP" altLang="en-US" sz="1600" dirty="0">
                <a:latin typeface="Meiryo UI" panose="020B0604030504040204" pitchFamily="50" charset="-128"/>
                <a:ea typeface="Meiryo UI" panose="020B0604030504040204" pitchFamily="50" charset="-128"/>
              </a:rPr>
              <a:t>相談支援専門員研修制度の見直しに関する障害者部会（</a:t>
            </a:r>
            <a:r>
              <a:rPr lang="en-US" altLang="ja-JP" sz="1600" b="1" dirty="0">
                <a:latin typeface="Meiryo UI" panose="020B0604030504040204" pitchFamily="50" charset="-128"/>
                <a:ea typeface="Meiryo UI" panose="020B0604030504040204" pitchFamily="50" charset="-128"/>
              </a:rPr>
              <a:t>H30</a:t>
            </a:r>
            <a:r>
              <a:rPr lang="ja-JP" altLang="en-US" sz="1600" dirty="0">
                <a:latin typeface="Meiryo UI" panose="020B0604030504040204" pitchFamily="50" charset="-128"/>
                <a:ea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日）</a:t>
            </a:r>
            <a:r>
              <a:rPr lang="ja-JP" altLang="en-US" sz="1600" dirty="0" smtClean="0">
                <a:latin typeface="Meiryo UI" panose="020B0604030504040204" pitchFamily="50" charset="-128"/>
                <a:ea typeface="Meiryo UI" panose="020B0604030504040204" pitchFamily="50" charset="-128"/>
              </a:rPr>
              <a:t>以降の</a:t>
            </a:r>
            <a:r>
              <a:rPr lang="en-US" altLang="ja-JP" sz="1600" dirty="0" smtClean="0">
                <a:latin typeface="Meiryo UI" panose="020B0604030504040204" pitchFamily="50" charset="-128"/>
                <a:ea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状況</a:t>
            </a:r>
            <a:r>
              <a:rPr lang="ja-JP" altLang="en-US" sz="1600" dirty="0">
                <a:latin typeface="Meiryo UI" panose="020B0604030504040204" pitchFamily="50" charset="-128"/>
                <a:ea typeface="Meiryo UI" panose="020B0604030504040204" pitchFamily="50" charset="-128"/>
              </a:rPr>
              <a:t>及び今後の対応方針（案）に</a:t>
            </a:r>
            <a:r>
              <a:rPr lang="ja-JP" altLang="en-US" sz="1600" dirty="0" smtClean="0">
                <a:latin typeface="Meiryo UI" panose="020B0604030504040204" pitchFamily="50" charset="-128"/>
                <a:ea typeface="Meiryo UI" panose="020B0604030504040204" pitchFamily="50" charset="-128"/>
              </a:rPr>
              <a:t>ついて</a:t>
            </a:r>
            <a:endParaRPr kumimoji="1" lang="ja-JP" altLang="en-US" sz="28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28650" y="1605324"/>
            <a:ext cx="7886700" cy="1695156"/>
          </a:xfrm>
          <a:ln>
            <a:solidFill>
              <a:schemeClr val="tx1"/>
            </a:solidFill>
          </a:ln>
        </p:spPr>
        <p:txBody>
          <a:bodyPr>
            <a:noAutofit/>
          </a:bodyPr>
          <a:lstStyle/>
          <a:p>
            <a:pPr marL="0" indent="0">
              <a:buNone/>
            </a:pPr>
            <a:r>
              <a:rPr lang="zh-CN" altLang="en-US" sz="1200" b="1" u="sng" dirty="0" smtClean="0">
                <a:latin typeface="Meiryo UI" panose="020B0604030504040204" pitchFamily="50" charset="-128"/>
                <a:ea typeface="Meiryo UI" panose="020B0604030504040204" pitchFamily="50" charset="-128"/>
              </a:rPr>
              <a:t>（</a:t>
            </a:r>
            <a:r>
              <a:rPr lang="zh-CN" altLang="en-US" sz="1200" b="1" u="sng" dirty="0">
                <a:latin typeface="Meiryo UI" panose="020B0604030504040204" pitchFamily="50" charset="-128"/>
                <a:ea typeface="Meiryo UI" panose="020B0604030504040204" pitchFamily="50" charset="-128"/>
              </a:rPr>
              <a:t>指摘内容）</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障害</a:t>
            </a:r>
            <a:r>
              <a:rPr lang="ja-JP" altLang="en-US" sz="1200" dirty="0">
                <a:latin typeface="Meiryo UI" panose="020B0604030504040204" pitchFamily="50" charset="-128"/>
                <a:ea typeface="Meiryo UI" panose="020B0604030504040204" pitchFamily="50" charset="-128"/>
              </a:rPr>
              <a:t>当事者の団体から、相談支援専門員の人数が不足していると考えられる状況の中で、特に相談支援従事者初任者研修の研修時間の増加は現場の実態に合っていない。また、研修カリキュラムの見直し案作成のプロセスにおいて障害当事者の意見が反映されていない。</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研修</a:t>
            </a:r>
            <a:r>
              <a:rPr lang="ja-JP" altLang="en-US" sz="1200" dirty="0">
                <a:latin typeface="Meiryo UI" panose="020B0604030504040204" pitchFamily="50" charset="-128"/>
                <a:ea typeface="Meiryo UI" panose="020B0604030504040204" pitchFamily="50" charset="-128"/>
              </a:rPr>
              <a:t>内容について、障害者のエンパワメントの視点が十分ではない、セルフケアプランの位置付けに関して必要な講義を含めるべき。</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移動</a:t>
            </a:r>
            <a:r>
              <a:rPr lang="ja-JP" altLang="en-US" sz="1200" dirty="0">
                <a:latin typeface="Meiryo UI" panose="020B0604030504040204" pitchFamily="50" charset="-128"/>
                <a:ea typeface="Meiryo UI" panose="020B0604030504040204" pitchFamily="50" charset="-128"/>
              </a:rPr>
              <a:t>が困難な障害当事者が研修を受講しやすくなるような工夫が必要</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628650" y="3515892"/>
            <a:ext cx="7886700" cy="1962441"/>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b="1" u="sng" dirty="0" smtClean="0">
                <a:latin typeface="Meiryo UI" panose="020B0604030504040204" pitchFamily="50" charset="-128"/>
                <a:ea typeface="Meiryo UI" panose="020B0604030504040204" pitchFamily="50" charset="-128"/>
              </a:rPr>
              <a:t>（検討の方向性）</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あらためて障害当事者が参画した検討の場を設け、これまでの検討結果を前提として、新カリキュラムの内容及び必要な研修時間等について整理。</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検討にあたっては、障害当事者の参画を前提とし、その際、身体障害、知的障害及び精神障害の各関係者の人数のバランスに配慮した構成とする。</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これまで障害者部会において議論されてきた経緯を踏まえ、検討の前提として、現時点で提示されている新カリキュラム（研修時間</a:t>
            </a:r>
            <a:r>
              <a:rPr lang="en-US" altLang="ja-JP" sz="1200" dirty="0" smtClean="0">
                <a:latin typeface="Meiryo UI" panose="020B0604030504040204" pitchFamily="50" charset="-128"/>
                <a:ea typeface="Meiryo UI" panose="020B0604030504040204" pitchFamily="50" charset="-128"/>
              </a:rPr>
              <a:t>42.5</a:t>
            </a:r>
            <a:r>
              <a:rPr lang="ja-JP" altLang="en-US" sz="1200" dirty="0" smtClean="0">
                <a:latin typeface="Meiryo UI" panose="020B0604030504040204" pitchFamily="50" charset="-128"/>
                <a:ea typeface="Meiryo UI" panose="020B0604030504040204" pitchFamily="50" charset="-128"/>
              </a:rPr>
              <a:t>時間（初任者研修）・</a:t>
            </a:r>
            <a:r>
              <a:rPr lang="en-US" altLang="ja-JP" sz="1200" dirty="0" smtClean="0">
                <a:latin typeface="Meiryo UI" panose="020B0604030504040204" pitchFamily="50" charset="-128"/>
                <a:ea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rPr>
              <a:t>時間（現任研修））をベースとして検討をする。</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研修の受講にあたり、障害者の負担が可能な限り少ない方法について検討を行う。</a:t>
            </a:r>
          </a:p>
        </p:txBody>
      </p:sp>
      <p:sp>
        <p:nvSpPr>
          <p:cNvPr id="5" name="コンテンツ プレースホルダー 2"/>
          <p:cNvSpPr txBox="1">
            <a:spLocks/>
          </p:cNvSpPr>
          <p:nvPr/>
        </p:nvSpPr>
        <p:spPr>
          <a:xfrm>
            <a:off x="628650" y="5693745"/>
            <a:ext cx="7886700" cy="7476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zh-TW" altLang="en-US" sz="1200" b="1" u="sng" dirty="0" smtClean="0">
                <a:latin typeface="Meiryo UI" panose="020B0604030504040204" pitchFamily="50" charset="-128"/>
                <a:ea typeface="Meiryo UI" panose="020B0604030504040204" pitchFamily="50" charset="-128"/>
              </a:rPr>
              <a:t>（施行時期等）</a:t>
            </a:r>
          </a:p>
          <a:p>
            <a:pPr>
              <a:buFont typeface="Calibri" panose="020F0502020204030204" pitchFamily="34" charset="0"/>
              <a:buChar char="○"/>
            </a:pPr>
            <a:r>
              <a:rPr lang="ja-JP" altLang="en-US" sz="1200" dirty="0" smtClean="0">
                <a:latin typeface="Meiryo UI" panose="020B0604030504040204" pitchFamily="50" charset="-128"/>
                <a:ea typeface="Meiryo UI" panose="020B0604030504040204" pitchFamily="50" charset="-128"/>
              </a:rPr>
              <a:t>検討に要する期間を考慮し、新たな告示等に基づき都道府県が実施する相談支援専門員の初任者研修及び現任研修の実施時期については、</a:t>
            </a:r>
            <a:r>
              <a:rPr lang="en-US" altLang="ja-JP" sz="1200" dirty="0" smtClean="0">
                <a:latin typeface="Meiryo UI" panose="020B0604030504040204" pitchFamily="50" charset="-128"/>
                <a:ea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rPr>
              <a:t>年度以降とする。</a:t>
            </a:r>
            <a:endParaRPr lang="ja-JP" altLang="en-US" sz="1200" dirty="0">
              <a:latin typeface="Meiryo UI" panose="020B0604030504040204" pitchFamily="50" charset="-128"/>
              <a:ea typeface="Meiryo UI" panose="020B0604030504040204" pitchFamily="50" charset="-128"/>
            </a:endParaRPr>
          </a:p>
        </p:txBody>
      </p:sp>
      <p:sp>
        <p:nvSpPr>
          <p:cNvPr id="6" name="正方形/長方形 5"/>
          <p:cNvSpPr/>
          <p:nvPr/>
        </p:nvSpPr>
        <p:spPr>
          <a:xfrm>
            <a:off x="6374459" y="1217891"/>
            <a:ext cx="2124489" cy="3649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latin typeface="ＭＳ ゴシック" panose="020B0609070205080204" pitchFamily="49" charset="-128"/>
                <a:ea typeface="ＭＳ ゴシック" panose="020B0609070205080204" pitchFamily="49" charset="-128"/>
              </a:rPr>
              <a:t>第</a:t>
            </a:r>
            <a:r>
              <a:rPr kumimoji="1" lang="en-US" altLang="ja-JP" sz="1100" b="1" dirty="0" smtClean="0">
                <a:latin typeface="ＭＳ ゴシック" panose="020B0609070205080204" pitchFamily="49" charset="-128"/>
                <a:ea typeface="ＭＳ ゴシック" panose="020B0609070205080204" pitchFamily="49" charset="-128"/>
              </a:rPr>
              <a:t>91</a:t>
            </a:r>
            <a:r>
              <a:rPr kumimoji="1" lang="ja-JP" altLang="en-US" sz="1100" b="1" dirty="0" smtClean="0">
                <a:latin typeface="ＭＳ ゴシック" panose="020B0609070205080204" pitchFamily="49" charset="-128"/>
                <a:ea typeface="ＭＳ ゴシック" panose="020B0609070205080204" pitchFamily="49" charset="-128"/>
              </a:rPr>
              <a:t>回</a:t>
            </a:r>
            <a:r>
              <a:rPr kumimoji="1" lang="ja-JP" altLang="en-US" sz="1050" b="1" dirty="0" smtClean="0">
                <a:latin typeface="ＭＳ ゴシック" panose="020B0609070205080204" pitchFamily="49" charset="-128"/>
                <a:ea typeface="ＭＳ ゴシック" panose="020B0609070205080204" pitchFamily="49" charset="-128"/>
              </a:rPr>
              <a:t>（</a:t>
            </a:r>
            <a:r>
              <a:rPr kumimoji="1" lang="en-US" altLang="ja-JP" sz="1050" b="1" dirty="0" smtClean="0">
                <a:latin typeface="ＭＳ ゴシック" panose="020B0609070205080204" pitchFamily="49" charset="-128"/>
                <a:ea typeface="ＭＳ ゴシック" panose="020B0609070205080204" pitchFamily="49" charset="-128"/>
              </a:rPr>
              <a:t>H30.10.24</a:t>
            </a:r>
            <a:r>
              <a:rPr kumimoji="1" lang="ja-JP" altLang="en-US" sz="1050" b="1" dirty="0" smtClean="0">
                <a:latin typeface="ＭＳ ゴシック" panose="020B0609070205080204" pitchFamily="49" charset="-128"/>
                <a:ea typeface="ＭＳ ゴシック" panose="020B0609070205080204" pitchFamily="49" charset="-128"/>
              </a:rPr>
              <a:t>）　</a:t>
            </a:r>
            <a:endParaRPr kumimoji="1" lang="en-US" altLang="ja-JP" sz="1050" b="1" dirty="0" smtClean="0">
              <a:latin typeface="ＭＳ ゴシック" panose="020B0609070205080204" pitchFamily="49" charset="-128"/>
              <a:ea typeface="ＭＳ ゴシック" panose="020B0609070205080204" pitchFamily="49" charset="-128"/>
            </a:endParaRPr>
          </a:p>
          <a:p>
            <a:pPr algn="ctr"/>
            <a:r>
              <a:rPr lang="ja-JP" altLang="en-US" sz="1050" b="1" dirty="0" smtClean="0">
                <a:latin typeface="ＭＳ ゴシック" panose="020B0609070205080204" pitchFamily="49" charset="-128"/>
                <a:ea typeface="ＭＳ ゴシック" panose="020B0609070205080204" pitchFamily="49" charset="-128"/>
              </a:rPr>
              <a:t>社会保障審議会障害者部会資料</a:t>
            </a:r>
            <a:endParaRPr kumimoji="1" lang="ja-JP" altLang="en-US" sz="1100" b="1" dirty="0">
              <a:latin typeface="ＭＳ ゴシック" panose="020B0609070205080204" pitchFamily="49" charset="-128"/>
              <a:ea typeface="ＭＳ ゴシック" panose="020B0609070205080204" pitchFamily="49" charset="-128"/>
            </a:endParaRPr>
          </a:p>
        </p:txBody>
      </p:sp>
      <p:grpSp>
        <p:nvGrpSpPr>
          <p:cNvPr id="7" name="グループ化 6"/>
          <p:cNvGrpSpPr/>
          <p:nvPr/>
        </p:nvGrpSpPr>
        <p:grpSpPr>
          <a:xfrm>
            <a:off x="966952" y="2249214"/>
            <a:ext cx="7388772" cy="924537"/>
            <a:chOff x="966952" y="2249214"/>
            <a:chExt cx="7388772" cy="924537"/>
          </a:xfrm>
        </p:grpSpPr>
        <p:cxnSp>
          <p:nvCxnSpPr>
            <p:cNvPr id="16" name="直線コネクタ 15"/>
            <p:cNvCxnSpPr/>
            <p:nvPr/>
          </p:nvCxnSpPr>
          <p:spPr>
            <a:xfrm flipV="1">
              <a:off x="1198179" y="2249214"/>
              <a:ext cx="2806262" cy="1051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 name="グループ化 39"/>
            <p:cNvGrpSpPr/>
            <p:nvPr/>
          </p:nvGrpSpPr>
          <p:grpSpPr>
            <a:xfrm>
              <a:off x="966952" y="2259724"/>
              <a:ext cx="7388772" cy="178676"/>
              <a:chOff x="966952" y="2259724"/>
              <a:chExt cx="7388772" cy="178676"/>
            </a:xfrm>
          </p:grpSpPr>
          <p:cxnSp>
            <p:nvCxnSpPr>
              <p:cNvPr id="14" name="直線コネクタ 13"/>
              <p:cNvCxnSpPr/>
              <p:nvPr/>
            </p:nvCxnSpPr>
            <p:spPr>
              <a:xfrm>
                <a:off x="7462345" y="2259724"/>
                <a:ext cx="893379"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66952" y="2438400"/>
                <a:ext cx="1460938"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直線コネクタ 20"/>
            <p:cNvCxnSpPr/>
            <p:nvPr/>
          </p:nvCxnSpPr>
          <p:spPr>
            <a:xfrm flipV="1">
              <a:off x="2690649" y="2732690"/>
              <a:ext cx="2175641" cy="1051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828800" y="3173751"/>
              <a:ext cx="2953407"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971309" y="4031183"/>
            <a:ext cx="7299039" cy="1083742"/>
            <a:chOff x="971309" y="4031183"/>
            <a:chExt cx="7299039" cy="1083742"/>
          </a:xfrm>
        </p:grpSpPr>
        <p:cxnSp>
          <p:nvCxnSpPr>
            <p:cNvPr id="25" name="直線コネクタ 24"/>
            <p:cNvCxnSpPr/>
            <p:nvPr/>
          </p:nvCxnSpPr>
          <p:spPr>
            <a:xfrm>
              <a:off x="1581806" y="4031183"/>
              <a:ext cx="2422635"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026950" y="4497112"/>
              <a:ext cx="1872388"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971309" y="4497112"/>
              <a:ext cx="7299039" cy="108363"/>
              <a:chOff x="971309" y="4497112"/>
              <a:chExt cx="7299039" cy="108363"/>
            </a:xfrm>
          </p:grpSpPr>
          <p:cxnSp>
            <p:nvCxnSpPr>
              <p:cNvPr id="30" name="直線コネクタ 29"/>
              <p:cNvCxnSpPr/>
              <p:nvPr/>
            </p:nvCxnSpPr>
            <p:spPr>
              <a:xfrm>
                <a:off x="6780628" y="4497112"/>
                <a:ext cx="1489720"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71309" y="4604163"/>
                <a:ext cx="1123380" cy="1312"/>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p:nvPr/>
          </p:nvCxnSpPr>
          <p:spPr>
            <a:xfrm>
              <a:off x="1254487" y="5106712"/>
              <a:ext cx="3222263" cy="8213"/>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2255550" y="6230662"/>
            <a:ext cx="6014798" cy="123825"/>
            <a:chOff x="2255550" y="6230662"/>
            <a:chExt cx="6014798" cy="123825"/>
          </a:xfrm>
        </p:grpSpPr>
        <p:cxnSp>
          <p:nvCxnSpPr>
            <p:cNvPr id="33" name="直線コネクタ 32"/>
            <p:cNvCxnSpPr/>
            <p:nvPr/>
          </p:nvCxnSpPr>
          <p:spPr>
            <a:xfrm flipV="1">
              <a:off x="2255550" y="6353175"/>
              <a:ext cx="1373475" cy="1312"/>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562725" y="6230662"/>
              <a:ext cx="1707623" cy="8213"/>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スライド番号プレースホルダー 5"/>
          <p:cNvSpPr txBox="1">
            <a:spLocks/>
          </p:cNvSpPr>
          <p:nvPr/>
        </p:nvSpPr>
        <p:spPr>
          <a:xfrm>
            <a:off x="8431940" y="645321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4</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5719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055" y="365127"/>
            <a:ext cx="8044295" cy="396874"/>
          </a:xfrm>
        </p:spPr>
        <p:txBody>
          <a:bodyPr>
            <a:normAutofit fontScale="90000"/>
          </a:bodyPr>
          <a:lstStyle/>
          <a:p>
            <a:r>
              <a:rPr kumimoji="1" lang="ja-JP" altLang="en-US" sz="2400" b="1" dirty="0" smtClean="0"/>
              <a:t>　相談支援専門員の研修制度の見直しについて</a:t>
            </a:r>
            <a:endParaRPr kumimoji="1" lang="ja-JP" altLang="en-US" sz="2400" b="1" dirty="0"/>
          </a:p>
        </p:txBody>
      </p:sp>
      <p:sp>
        <p:nvSpPr>
          <p:cNvPr id="3" name="コンテンツ プレースホルダー 2"/>
          <p:cNvSpPr>
            <a:spLocks noGrp="1"/>
          </p:cNvSpPr>
          <p:nvPr>
            <p:ph idx="1"/>
          </p:nvPr>
        </p:nvSpPr>
        <p:spPr>
          <a:xfrm>
            <a:off x="471055" y="911225"/>
            <a:ext cx="8326581" cy="1331491"/>
          </a:xfrm>
          <a:ln>
            <a:solidFill>
              <a:schemeClr val="tx1"/>
            </a:solidFill>
          </a:ln>
        </p:spPr>
        <p:txBody>
          <a:bodyPr>
            <a:noAutofit/>
          </a:bodyPr>
          <a:lstStyle/>
          <a:p>
            <a:pPr>
              <a:buFont typeface="Calibri" panose="020F0502020204030204" pitchFamily="34" charset="0"/>
              <a:buChar char="○"/>
            </a:pPr>
            <a:r>
              <a:rPr lang="ja-JP" altLang="en-US" sz="1050" dirty="0" smtClean="0"/>
              <a:t>意思</a:t>
            </a:r>
            <a:r>
              <a:rPr lang="ja-JP" altLang="en-US" sz="1050" dirty="0"/>
              <a:t>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養成するため</a:t>
            </a:r>
            <a:r>
              <a:rPr lang="ja-JP" altLang="en-US" sz="1050" b="1" u="sng" dirty="0"/>
              <a:t>、現行のカリキュラムの内容を充実</a:t>
            </a:r>
            <a:r>
              <a:rPr lang="ja-JP" altLang="en-US" sz="1050" dirty="0"/>
              <a:t>する。</a:t>
            </a:r>
          </a:p>
          <a:p>
            <a:pPr>
              <a:buFont typeface="Calibri" panose="020F0502020204030204" pitchFamily="34" charset="0"/>
              <a:buChar char="○"/>
            </a:pPr>
            <a:r>
              <a:rPr lang="ja-JP" altLang="en-US" sz="1050" dirty="0" smtClean="0"/>
              <a:t>実践力</a:t>
            </a:r>
            <a:r>
              <a:rPr lang="ja-JP" altLang="en-US" sz="1050" dirty="0"/>
              <a:t>の高い相談支援専門員養成のために、実践の積み重ねを行いながらスキルアップできるよう、現任研修（更新研修含む）の受講に当たり、相談支援に関する</a:t>
            </a:r>
            <a:r>
              <a:rPr lang="ja-JP" altLang="en-US" sz="1050" b="1" u="sng" dirty="0"/>
              <a:t>一定の実務経験の要件</a:t>
            </a:r>
            <a:r>
              <a:rPr lang="en-US" altLang="ja-JP" sz="1050" b="1" u="sng" dirty="0"/>
              <a:t>(</a:t>
            </a:r>
            <a:r>
              <a:rPr lang="ja-JP" altLang="en-US" sz="1050" b="1" u="sng" dirty="0"/>
              <a:t>注</a:t>
            </a:r>
            <a:r>
              <a:rPr lang="en-US" altLang="ja-JP" sz="1050" b="1" u="sng" dirty="0"/>
              <a:t>)</a:t>
            </a:r>
            <a:r>
              <a:rPr lang="ja-JP" altLang="en-US" sz="1050" dirty="0"/>
              <a:t>を追加。（</a:t>
            </a:r>
            <a:r>
              <a:rPr lang="en-US" altLang="ja-JP" sz="1050" dirty="0"/>
              <a:t>※</a:t>
            </a:r>
            <a:r>
              <a:rPr lang="ja-JP" altLang="en-US" sz="1050" dirty="0"/>
              <a:t>旧カリキュラム受講者は初回の更新時は従前の例による。）</a:t>
            </a:r>
          </a:p>
          <a:p>
            <a:pPr>
              <a:buFont typeface="Calibri" panose="020F0502020204030204" pitchFamily="34" charset="0"/>
              <a:buChar char="○"/>
            </a:pPr>
            <a:r>
              <a:rPr lang="ja-JP" altLang="en-US" sz="1050" dirty="0" smtClean="0"/>
              <a:t>さらに</a:t>
            </a:r>
            <a:r>
              <a:rPr lang="ja-JP" altLang="en-US" sz="1050" dirty="0"/>
              <a:t>、地域づくり、人材育成、困難事例への対応など地域の中核的な役割を担う専門職を育成するとともに、相談支援専門員のキャリアパスを明確にし、目指すべき将来像及びやりがいをもって長期に働ける環境を整えるため、</a:t>
            </a:r>
            <a:r>
              <a:rPr lang="ja-JP" altLang="en-US" sz="1050" b="1" u="sng" dirty="0"/>
              <a:t>主任相談支援専門員研修を創設。</a:t>
            </a:r>
            <a:endParaRPr kumimoji="1" lang="ja-JP" altLang="en-US" sz="1050" b="1" u="sng" dirty="0"/>
          </a:p>
        </p:txBody>
      </p:sp>
      <p:sp>
        <p:nvSpPr>
          <p:cNvPr id="6" name="正方形/長方形 5"/>
          <p:cNvSpPr/>
          <p:nvPr/>
        </p:nvSpPr>
        <p:spPr>
          <a:xfrm flipV="1">
            <a:off x="471055" y="762001"/>
            <a:ext cx="8326581" cy="5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7977" y="2389905"/>
            <a:ext cx="1066800" cy="34636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現行</a:t>
            </a:r>
            <a:endParaRPr kumimoji="1" lang="ja-JP" altLang="en-US" dirty="0">
              <a:solidFill>
                <a:schemeClr val="tx1"/>
              </a:solidFill>
            </a:endParaRPr>
          </a:p>
        </p:txBody>
      </p:sp>
      <p:sp>
        <p:nvSpPr>
          <p:cNvPr id="8" name="正方形/長方形 7"/>
          <p:cNvSpPr/>
          <p:nvPr/>
        </p:nvSpPr>
        <p:spPr>
          <a:xfrm>
            <a:off x="477977" y="2944089"/>
            <a:ext cx="1163781" cy="7204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相談支援従事者実務要件</a:t>
            </a:r>
            <a:endParaRPr kumimoji="1" lang="ja-JP" altLang="en-US" sz="1100" b="1" dirty="0">
              <a:solidFill>
                <a:schemeClr val="tx1"/>
              </a:solidFill>
            </a:endParaRPr>
          </a:p>
        </p:txBody>
      </p:sp>
      <p:sp>
        <p:nvSpPr>
          <p:cNvPr id="9" name="正方形/長方形 8"/>
          <p:cNvSpPr/>
          <p:nvPr/>
        </p:nvSpPr>
        <p:spPr>
          <a:xfrm>
            <a:off x="2154377" y="2944089"/>
            <a:ext cx="1248620" cy="7204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相談支援従事者</a:t>
            </a:r>
            <a:endParaRPr kumimoji="1" lang="en-US" altLang="ja-JP" sz="1100" dirty="0" smtClean="0">
              <a:solidFill>
                <a:schemeClr val="tx1"/>
              </a:solidFill>
            </a:endParaRPr>
          </a:p>
          <a:p>
            <a:pPr algn="ctr"/>
            <a:r>
              <a:rPr kumimoji="1" lang="ja-JP" altLang="en-US" sz="1100" dirty="0" smtClean="0">
                <a:solidFill>
                  <a:schemeClr val="tx1"/>
                </a:solidFill>
              </a:rPr>
              <a:t>初任者研修</a:t>
            </a:r>
            <a:endParaRPr kumimoji="1" lang="en-US" altLang="ja-JP" sz="1100" dirty="0" smtClean="0">
              <a:solidFill>
                <a:schemeClr val="tx1"/>
              </a:solidFill>
            </a:endParaRPr>
          </a:p>
          <a:p>
            <a:pPr algn="ctr"/>
            <a:r>
              <a:rPr lang="en-US" altLang="ja-JP" sz="1100" dirty="0">
                <a:solidFill>
                  <a:schemeClr val="tx1"/>
                </a:solidFill>
                <a:latin typeface="+mn-ea"/>
              </a:rPr>
              <a:t>(</a:t>
            </a:r>
            <a:r>
              <a:rPr kumimoji="1" lang="ja-JP" altLang="en-US" sz="1100" dirty="0" smtClean="0">
                <a:solidFill>
                  <a:schemeClr val="tx1"/>
                </a:solidFill>
                <a:latin typeface="+mn-ea"/>
              </a:rPr>
              <a:t>３１．５ｈ</a:t>
            </a:r>
            <a:r>
              <a:rPr kumimoji="1" lang="en-US" altLang="ja-JP" sz="1100" dirty="0" smtClean="0">
                <a:solidFill>
                  <a:schemeClr val="tx1"/>
                </a:solidFill>
                <a:latin typeface="+mn-ea"/>
              </a:rPr>
              <a:t>)</a:t>
            </a:r>
            <a:endParaRPr kumimoji="1" lang="ja-JP" altLang="en-US" sz="1100" dirty="0">
              <a:solidFill>
                <a:schemeClr val="tx1"/>
              </a:solidFill>
              <a:latin typeface="+mn-ea"/>
            </a:endParaRPr>
          </a:p>
        </p:txBody>
      </p:sp>
      <p:sp>
        <p:nvSpPr>
          <p:cNvPr id="10" name="正方形/長方形 9"/>
          <p:cNvSpPr/>
          <p:nvPr/>
        </p:nvSpPr>
        <p:spPr>
          <a:xfrm>
            <a:off x="3912171" y="2944089"/>
            <a:ext cx="1163781" cy="72043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相談支援</a:t>
            </a:r>
            <a:endParaRPr lang="en-US" altLang="ja-JP" sz="1200" b="1" dirty="0" smtClean="0">
              <a:solidFill>
                <a:schemeClr val="tx1"/>
              </a:solidFill>
            </a:endParaRPr>
          </a:p>
          <a:p>
            <a:pPr algn="ctr"/>
            <a:r>
              <a:rPr lang="ja-JP" altLang="en-US" sz="1200" b="1" dirty="0" smtClean="0">
                <a:solidFill>
                  <a:schemeClr val="tx1"/>
                </a:solidFill>
              </a:rPr>
              <a:t>専門員</a:t>
            </a:r>
            <a:endParaRPr lang="en-US" altLang="ja-JP" sz="1200" b="1" dirty="0" smtClean="0">
              <a:solidFill>
                <a:schemeClr val="tx1"/>
              </a:solidFill>
            </a:endParaRPr>
          </a:p>
          <a:p>
            <a:pPr algn="ctr"/>
            <a:r>
              <a:rPr kumimoji="1" lang="ja-JP" altLang="en-US" sz="1200" b="1" dirty="0" smtClean="0">
                <a:solidFill>
                  <a:schemeClr val="tx1"/>
                </a:solidFill>
              </a:rPr>
              <a:t>として配置</a:t>
            </a:r>
            <a:endParaRPr kumimoji="1" lang="ja-JP" altLang="en-US" sz="1200" b="1" dirty="0">
              <a:solidFill>
                <a:schemeClr val="tx1"/>
              </a:solidFill>
            </a:endParaRPr>
          </a:p>
        </p:txBody>
      </p:sp>
      <p:sp>
        <p:nvSpPr>
          <p:cNvPr id="12" name="正方形/長方形 11"/>
          <p:cNvSpPr/>
          <p:nvPr/>
        </p:nvSpPr>
        <p:spPr>
          <a:xfrm>
            <a:off x="7502249" y="2944088"/>
            <a:ext cx="1454710" cy="76199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相談支援専門員</a:t>
            </a:r>
            <a:endParaRPr kumimoji="1" lang="en-US" altLang="ja-JP" sz="1100" b="1" dirty="0" smtClean="0">
              <a:solidFill>
                <a:schemeClr val="tx1"/>
              </a:solidFill>
            </a:endParaRPr>
          </a:p>
          <a:p>
            <a:pPr algn="ctr"/>
            <a:r>
              <a:rPr kumimoji="1" lang="ja-JP" altLang="en-US" sz="1100" b="1" dirty="0" smtClean="0">
                <a:solidFill>
                  <a:schemeClr val="tx1"/>
                </a:solidFill>
              </a:rPr>
              <a:t>としての要件更新</a:t>
            </a:r>
            <a:endParaRPr kumimoji="1" lang="ja-JP" altLang="en-US" sz="1100" b="1" dirty="0">
              <a:solidFill>
                <a:schemeClr val="tx1"/>
              </a:solidFill>
            </a:endParaRPr>
          </a:p>
        </p:txBody>
      </p:sp>
      <p:sp>
        <p:nvSpPr>
          <p:cNvPr id="13" name="角丸四角形 12"/>
          <p:cNvSpPr/>
          <p:nvPr/>
        </p:nvSpPr>
        <p:spPr>
          <a:xfrm>
            <a:off x="469326" y="4106426"/>
            <a:ext cx="1066800" cy="3948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改定後</a:t>
            </a:r>
            <a:endParaRPr kumimoji="1" lang="ja-JP" altLang="en-US" dirty="0">
              <a:solidFill>
                <a:schemeClr val="tx1"/>
              </a:solidFill>
            </a:endParaRPr>
          </a:p>
        </p:txBody>
      </p:sp>
      <p:sp>
        <p:nvSpPr>
          <p:cNvPr id="14" name="正方形/長方形 13"/>
          <p:cNvSpPr/>
          <p:nvPr/>
        </p:nvSpPr>
        <p:spPr>
          <a:xfrm>
            <a:off x="2147455" y="2389905"/>
            <a:ext cx="4956458" cy="346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専門コース別研修（任意研修）</a:t>
            </a:r>
            <a:endParaRPr kumimoji="1" lang="ja-JP" altLang="en-US" sz="1400" dirty="0">
              <a:solidFill>
                <a:schemeClr val="tx1"/>
              </a:solidFill>
            </a:endParaRPr>
          </a:p>
        </p:txBody>
      </p:sp>
      <p:sp>
        <p:nvSpPr>
          <p:cNvPr id="20" name="正方形/長方形 19"/>
          <p:cNvSpPr/>
          <p:nvPr/>
        </p:nvSpPr>
        <p:spPr>
          <a:xfrm>
            <a:off x="2165641" y="4092289"/>
            <a:ext cx="4956458" cy="394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専門コース別研修（任意研修）</a:t>
            </a:r>
            <a:endParaRPr kumimoji="1"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一部必須及び現任・主任研修の要件について検討</a:t>
            </a:r>
            <a:endParaRPr kumimoji="1" lang="ja-JP" altLang="en-US" sz="1200" dirty="0">
              <a:solidFill>
                <a:schemeClr val="tx1"/>
              </a:solidFill>
            </a:endParaRPr>
          </a:p>
        </p:txBody>
      </p:sp>
      <p:sp>
        <p:nvSpPr>
          <p:cNvPr id="21" name="正方形/長方形 20"/>
          <p:cNvSpPr/>
          <p:nvPr/>
        </p:nvSpPr>
        <p:spPr>
          <a:xfrm>
            <a:off x="471055" y="5877799"/>
            <a:ext cx="4516581" cy="7723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一定の実務経験の要件</a:t>
            </a:r>
            <a:r>
              <a:rPr lang="en-US" altLang="ja-JP" sz="1100" b="1" dirty="0">
                <a:solidFill>
                  <a:schemeClr val="tx1"/>
                </a:solidFill>
              </a:rPr>
              <a:t>(</a:t>
            </a:r>
            <a:r>
              <a:rPr lang="ja-JP" altLang="en-US" sz="1100" b="1" dirty="0">
                <a:solidFill>
                  <a:schemeClr val="tx1"/>
                </a:solidFill>
              </a:rPr>
              <a:t>注</a:t>
            </a:r>
            <a:r>
              <a:rPr lang="en-US" altLang="ja-JP" sz="1100" b="1" dirty="0">
                <a:solidFill>
                  <a:schemeClr val="tx1"/>
                </a:solidFill>
              </a:rPr>
              <a:t>)</a:t>
            </a:r>
          </a:p>
          <a:p>
            <a:r>
              <a:rPr lang="ja-JP" altLang="en-US" sz="1100" b="1" dirty="0">
                <a:solidFill>
                  <a:schemeClr val="tx1"/>
                </a:solidFill>
              </a:rPr>
              <a:t>（現任研修は①、更新研修は①又は②のいずれかに該当する場合）</a:t>
            </a:r>
          </a:p>
          <a:p>
            <a:r>
              <a:rPr lang="ja-JP" altLang="en-US" sz="1100" b="1" dirty="0">
                <a:solidFill>
                  <a:schemeClr val="tx1"/>
                </a:solidFill>
              </a:rPr>
              <a:t>①過去５年間に２年以上の相談支援の実務経験がある</a:t>
            </a:r>
          </a:p>
          <a:p>
            <a:r>
              <a:rPr lang="ja-JP" altLang="en-US" sz="1100" b="1" dirty="0">
                <a:solidFill>
                  <a:schemeClr val="tx1"/>
                </a:solidFill>
              </a:rPr>
              <a:t>②現に相談支援業務に従事している</a:t>
            </a:r>
            <a:endParaRPr kumimoji="1" lang="ja-JP" altLang="en-US" sz="1100" b="1" dirty="0">
              <a:solidFill>
                <a:schemeClr val="tx1"/>
              </a:solidFill>
            </a:endParaRPr>
          </a:p>
        </p:txBody>
      </p:sp>
      <p:sp>
        <p:nvSpPr>
          <p:cNvPr id="22" name="正方形/長方形 21"/>
          <p:cNvSpPr/>
          <p:nvPr/>
        </p:nvSpPr>
        <p:spPr>
          <a:xfrm>
            <a:off x="5515843" y="5884721"/>
            <a:ext cx="1624441" cy="76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rgbClr val="FF0000"/>
                </a:solidFill>
              </a:rPr>
              <a:t>【</a:t>
            </a:r>
            <a:r>
              <a:rPr kumimoji="1" lang="ja-JP" altLang="en-US" sz="1100" b="1" dirty="0" smtClean="0">
                <a:solidFill>
                  <a:srgbClr val="FF0000"/>
                </a:solidFill>
              </a:rPr>
              <a:t>カリキュラム創設</a:t>
            </a:r>
            <a:r>
              <a:rPr lang="en-US" altLang="ja-JP" sz="1100" b="1" dirty="0" smtClean="0">
                <a:solidFill>
                  <a:srgbClr val="FF0000"/>
                </a:solidFill>
              </a:rPr>
              <a:t>】</a:t>
            </a:r>
          </a:p>
          <a:p>
            <a:pPr algn="ctr"/>
            <a:r>
              <a:rPr kumimoji="1" lang="ja-JP" altLang="en-US" sz="1100" b="1" dirty="0" smtClean="0">
                <a:solidFill>
                  <a:srgbClr val="FF0000"/>
                </a:solidFill>
              </a:rPr>
              <a:t>主任相談支援専門員</a:t>
            </a:r>
            <a:endParaRPr kumimoji="1" lang="en-US" altLang="ja-JP" sz="1100" b="1" dirty="0" smtClean="0">
              <a:solidFill>
                <a:srgbClr val="FF0000"/>
              </a:solidFill>
            </a:endParaRPr>
          </a:p>
          <a:p>
            <a:pPr algn="ctr"/>
            <a:r>
              <a:rPr lang="ja-JP" altLang="en-US" sz="1100" b="1" dirty="0" smtClean="0">
                <a:solidFill>
                  <a:srgbClr val="FF0000"/>
                </a:solidFill>
              </a:rPr>
              <a:t>研修</a:t>
            </a:r>
            <a:r>
              <a:rPr lang="en-US" altLang="ja-JP" sz="1100" b="1" dirty="0" smtClean="0">
                <a:solidFill>
                  <a:srgbClr val="FF0000"/>
                </a:solidFill>
                <a:latin typeface="+mn-ea"/>
              </a:rPr>
              <a:t>(</a:t>
            </a:r>
            <a:r>
              <a:rPr lang="ja-JP" altLang="en-US" sz="1100" b="1" dirty="0" smtClean="0">
                <a:solidFill>
                  <a:srgbClr val="FF0000"/>
                </a:solidFill>
                <a:latin typeface="+mn-ea"/>
              </a:rPr>
              <a:t>３０ｈ</a:t>
            </a:r>
            <a:r>
              <a:rPr lang="en-US" altLang="ja-JP" sz="1100" b="1" dirty="0" smtClean="0">
                <a:solidFill>
                  <a:srgbClr val="FF0000"/>
                </a:solidFill>
                <a:latin typeface="+mn-ea"/>
              </a:rPr>
              <a:t>)</a:t>
            </a:r>
            <a:endParaRPr kumimoji="1" lang="ja-JP" altLang="en-US" sz="1100" b="1" dirty="0">
              <a:solidFill>
                <a:srgbClr val="FF0000"/>
              </a:solidFill>
              <a:latin typeface="+mn-ea"/>
            </a:endParaRPr>
          </a:p>
        </p:txBody>
      </p:sp>
      <p:sp>
        <p:nvSpPr>
          <p:cNvPr id="23" name="正方形/長方形 22"/>
          <p:cNvSpPr/>
          <p:nvPr/>
        </p:nvSpPr>
        <p:spPr>
          <a:xfrm>
            <a:off x="7505711" y="5869864"/>
            <a:ext cx="1479838" cy="772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主任相談支援</a:t>
            </a:r>
            <a:endParaRPr kumimoji="1" lang="en-US" altLang="ja-JP" sz="1200" b="1" dirty="0" smtClean="0">
              <a:solidFill>
                <a:schemeClr val="tx1"/>
              </a:solidFill>
            </a:endParaRPr>
          </a:p>
          <a:p>
            <a:pPr algn="ctr"/>
            <a:r>
              <a:rPr kumimoji="1" lang="ja-JP" altLang="en-US" sz="1200" b="1" dirty="0" smtClean="0">
                <a:solidFill>
                  <a:schemeClr val="tx1"/>
                </a:solidFill>
              </a:rPr>
              <a:t>専門員</a:t>
            </a:r>
            <a:endParaRPr kumimoji="1" lang="en-US" altLang="ja-JP" sz="1200" b="1" dirty="0" smtClean="0">
              <a:solidFill>
                <a:schemeClr val="tx1"/>
              </a:solidFill>
            </a:endParaRPr>
          </a:p>
          <a:p>
            <a:pPr algn="ctr"/>
            <a:r>
              <a:rPr kumimoji="1" lang="ja-JP" altLang="en-US" sz="1200" b="1" dirty="0" smtClean="0">
                <a:solidFill>
                  <a:schemeClr val="tx1"/>
                </a:solidFill>
              </a:rPr>
              <a:t>として配置</a:t>
            </a:r>
            <a:endParaRPr kumimoji="1" lang="ja-JP" altLang="en-US" sz="1200" b="1" dirty="0">
              <a:solidFill>
                <a:schemeClr val="tx1"/>
              </a:solidFill>
            </a:endParaRPr>
          </a:p>
        </p:txBody>
      </p:sp>
      <p:sp>
        <p:nvSpPr>
          <p:cNvPr id="25" name="加算 24"/>
          <p:cNvSpPr/>
          <p:nvPr/>
        </p:nvSpPr>
        <p:spPr>
          <a:xfrm>
            <a:off x="2460042" y="2518062"/>
            <a:ext cx="435558"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加算 27"/>
          <p:cNvSpPr/>
          <p:nvPr/>
        </p:nvSpPr>
        <p:spPr>
          <a:xfrm>
            <a:off x="1660806" y="30826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3567546" y="3099952"/>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加算 29"/>
          <p:cNvSpPr/>
          <p:nvPr/>
        </p:nvSpPr>
        <p:spPr>
          <a:xfrm>
            <a:off x="5100201" y="30826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7199165" y="3099952"/>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71056" y="4733337"/>
            <a:ext cx="1182829" cy="9124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相談支援従事者実務要件</a:t>
            </a:r>
            <a:endParaRPr kumimoji="1" lang="ja-JP" altLang="en-US" sz="1100" b="1" dirty="0">
              <a:solidFill>
                <a:schemeClr val="tx1"/>
              </a:solidFill>
            </a:endParaRPr>
          </a:p>
        </p:txBody>
      </p:sp>
      <p:sp>
        <p:nvSpPr>
          <p:cNvPr id="33" name="正方形/長方形 32"/>
          <p:cNvSpPr/>
          <p:nvPr/>
        </p:nvSpPr>
        <p:spPr>
          <a:xfrm>
            <a:off x="2131868" y="4738264"/>
            <a:ext cx="1326567" cy="907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rgbClr val="FF0000"/>
                </a:solidFill>
              </a:rPr>
              <a:t>【</a:t>
            </a:r>
            <a:r>
              <a:rPr kumimoji="1" lang="ja-JP" altLang="en-US" sz="900" b="1" dirty="0" smtClean="0">
                <a:solidFill>
                  <a:srgbClr val="FF0000"/>
                </a:solidFill>
              </a:rPr>
              <a:t>カリキュラム改定</a:t>
            </a:r>
            <a:r>
              <a:rPr kumimoji="1" lang="en-US" altLang="ja-JP" sz="900" b="1" dirty="0" smtClean="0">
                <a:solidFill>
                  <a:srgbClr val="FF0000"/>
                </a:solidFill>
              </a:rPr>
              <a:t>】</a:t>
            </a:r>
          </a:p>
          <a:p>
            <a:pPr algn="ctr"/>
            <a:r>
              <a:rPr kumimoji="1" lang="ja-JP" altLang="en-US" sz="1100" dirty="0" smtClean="0">
                <a:solidFill>
                  <a:schemeClr val="tx1"/>
                </a:solidFill>
              </a:rPr>
              <a:t>相談支援従事者</a:t>
            </a:r>
            <a:endParaRPr kumimoji="1" lang="en-US" altLang="ja-JP" sz="1100" dirty="0" smtClean="0">
              <a:solidFill>
                <a:schemeClr val="tx1"/>
              </a:solidFill>
            </a:endParaRPr>
          </a:p>
          <a:p>
            <a:pPr algn="ctr"/>
            <a:r>
              <a:rPr kumimoji="1" lang="ja-JP" altLang="en-US" sz="1100" dirty="0" smtClean="0">
                <a:solidFill>
                  <a:schemeClr val="tx1"/>
                </a:solidFill>
              </a:rPr>
              <a:t>初任者研修</a:t>
            </a:r>
            <a:endParaRPr kumimoji="1" lang="en-US" altLang="ja-JP" sz="1100" dirty="0" smtClean="0">
              <a:solidFill>
                <a:schemeClr val="tx1"/>
              </a:solidFill>
            </a:endParaRPr>
          </a:p>
          <a:p>
            <a:pPr algn="ctr"/>
            <a:r>
              <a:rPr lang="en-US" altLang="ja-JP" sz="1100" dirty="0">
                <a:solidFill>
                  <a:srgbClr val="FF0000"/>
                </a:solidFill>
                <a:latin typeface="+mn-ea"/>
              </a:rPr>
              <a:t>(</a:t>
            </a:r>
            <a:r>
              <a:rPr kumimoji="1" lang="ja-JP" altLang="en-US" sz="1100" dirty="0" smtClean="0">
                <a:solidFill>
                  <a:srgbClr val="FF0000"/>
                </a:solidFill>
                <a:latin typeface="+mn-ea"/>
              </a:rPr>
              <a:t>４２．５ｈ</a:t>
            </a:r>
            <a:r>
              <a:rPr kumimoji="1" lang="en-US" altLang="ja-JP" sz="1100" dirty="0" smtClean="0">
                <a:solidFill>
                  <a:srgbClr val="FF0000"/>
                </a:solidFill>
                <a:latin typeface="+mn-ea"/>
              </a:rPr>
              <a:t>)※</a:t>
            </a:r>
            <a:endParaRPr kumimoji="1" lang="ja-JP" altLang="en-US" sz="1100" dirty="0">
              <a:solidFill>
                <a:srgbClr val="FF0000"/>
              </a:solidFill>
              <a:latin typeface="+mn-ea"/>
            </a:endParaRPr>
          </a:p>
        </p:txBody>
      </p:sp>
      <p:sp>
        <p:nvSpPr>
          <p:cNvPr id="34" name="正方形/長方形 33"/>
          <p:cNvSpPr/>
          <p:nvPr/>
        </p:nvSpPr>
        <p:spPr>
          <a:xfrm>
            <a:off x="3905250" y="4733337"/>
            <a:ext cx="1163781" cy="91240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相談支援</a:t>
            </a:r>
            <a:endParaRPr lang="en-US" altLang="ja-JP" sz="1200" b="1" dirty="0" smtClean="0">
              <a:solidFill>
                <a:schemeClr val="tx1"/>
              </a:solidFill>
            </a:endParaRPr>
          </a:p>
          <a:p>
            <a:pPr algn="ctr"/>
            <a:r>
              <a:rPr lang="ja-JP" altLang="en-US" sz="1200" b="1" dirty="0" smtClean="0">
                <a:solidFill>
                  <a:schemeClr val="tx1"/>
                </a:solidFill>
              </a:rPr>
              <a:t>専門員</a:t>
            </a:r>
            <a:endParaRPr lang="en-US" altLang="ja-JP" sz="1200" b="1" dirty="0" smtClean="0">
              <a:solidFill>
                <a:schemeClr val="tx1"/>
              </a:solidFill>
            </a:endParaRPr>
          </a:p>
          <a:p>
            <a:pPr algn="ctr"/>
            <a:r>
              <a:rPr kumimoji="1" lang="ja-JP" altLang="en-US" sz="1200" b="1" dirty="0" smtClean="0">
                <a:solidFill>
                  <a:schemeClr val="tx1"/>
                </a:solidFill>
              </a:rPr>
              <a:t>として配置</a:t>
            </a:r>
            <a:endParaRPr kumimoji="1" lang="ja-JP" altLang="en-US" sz="1200" b="1" dirty="0">
              <a:solidFill>
                <a:schemeClr val="tx1"/>
              </a:solidFill>
            </a:endParaRPr>
          </a:p>
        </p:txBody>
      </p:sp>
      <p:sp>
        <p:nvSpPr>
          <p:cNvPr id="35" name="正方形/長方形 34"/>
          <p:cNvSpPr/>
          <p:nvPr/>
        </p:nvSpPr>
        <p:spPr>
          <a:xfrm>
            <a:off x="5534029" y="4733337"/>
            <a:ext cx="1588070" cy="9124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rgbClr val="FF0000"/>
                </a:solidFill>
              </a:rPr>
              <a:t>【</a:t>
            </a:r>
            <a:r>
              <a:rPr kumimoji="1" lang="ja-JP" altLang="en-US" sz="1100" dirty="0" smtClean="0">
                <a:solidFill>
                  <a:srgbClr val="FF0000"/>
                </a:solidFill>
              </a:rPr>
              <a:t>カリキュラム改定</a:t>
            </a:r>
            <a:r>
              <a:rPr kumimoji="1" lang="en-US" altLang="ja-JP" sz="1100" dirty="0" smtClean="0">
                <a:solidFill>
                  <a:srgbClr val="FF0000"/>
                </a:solidFill>
              </a:rPr>
              <a:t>】</a:t>
            </a:r>
          </a:p>
          <a:p>
            <a:pPr algn="ctr"/>
            <a:r>
              <a:rPr kumimoji="1" lang="ja-JP" altLang="en-US" sz="1200" dirty="0" smtClean="0">
                <a:solidFill>
                  <a:schemeClr val="tx1"/>
                </a:solidFill>
              </a:rPr>
              <a:t>相談支援従事者</a:t>
            </a:r>
            <a:endParaRPr kumimoji="1" lang="en-US" altLang="ja-JP" sz="1200" dirty="0" smtClean="0">
              <a:solidFill>
                <a:schemeClr val="tx1"/>
              </a:solidFill>
            </a:endParaRPr>
          </a:p>
          <a:p>
            <a:pPr algn="ctr"/>
            <a:r>
              <a:rPr lang="ja-JP" altLang="en-US" sz="1200" dirty="0" smtClean="0">
                <a:solidFill>
                  <a:schemeClr val="tx1"/>
                </a:solidFill>
              </a:rPr>
              <a:t>現任研修</a:t>
            </a:r>
            <a:r>
              <a:rPr lang="en-US" altLang="ja-JP" sz="1200" dirty="0" smtClean="0">
                <a:solidFill>
                  <a:srgbClr val="FF0000"/>
                </a:solidFill>
                <a:latin typeface="+mn-ea"/>
              </a:rPr>
              <a:t>(</a:t>
            </a:r>
            <a:r>
              <a:rPr lang="ja-JP" altLang="en-US" sz="1200" dirty="0" smtClean="0">
                <a:solidFill>
                  <a:srgbClr val="FF0000"/>
                </a:solidFill>
                <a:latin typeface="+mn-ea"/>
              </a:rPr>
              <a:t>２４ｈ</a:t>
            </a:r>
            <a:r>
              <a:rPr lang="en-US" altLang="ja-JP" sz="1200" dirty="0" smtClean="0">
                <a:solidFill>
                  <a:srgbClr val="FF0000"/>
                </a:solidFill>
                <a:latin typeface="+mn-ea"/>
              </a:rPr>
              <a:t>)※</a:t>
            </a:r>
          </a:p>
          <a:p>
            <a:pPr algn="ctr"/>
            <a:r>
              <a:rPr kumimoji="1" lang="en-US" altLang="ja-JP" sz="900" dirty="0" smtClean="0">
                <a:solidFill>
                  <a:schemeClr val="tx1"/>
                </a:solidFill>
              </a:rPr>
              <a:t>※</a:t>
            </a:r>
            <a:r>
              <a:rPr kumimoji="1" lang="ja-JP" altLang="en-US" sz="900" dirty="0" smtClean="0">
                <a:solidFill>
                  <a:schemeClr val="tx1"/>
                </a:solidFill>
              </a:rPr>
              <a:t>５年毎に現任研修を受講（更新研修）</a:t>
            </a:r>
            <a:endParaRPr kumimoji="1" lang="ja-JP" altLang="en-US" sz="900" dirty="0">
              <a:solidFill>
                <a:schemeClr val="tx1"/>
              </a:solidFill>
            </a:endParaRPr>
          </a:p>
        </p:txBody>
      </p:sp>
      <p:sp>
        <p:nvSpPr>
          <p:cNvPr id="36" name="正方形/長方形 35"/>
          <p:cNvSpPr/>
          <p:nvPr/>
        </p:nvSpPr>
        <p:spPr>
          <a:xfrm>
            <a:off x="7529961" y="4733337"/>
            <a:ext cx="1431339" cy="91240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相談支援専門員</a:t>
            </a:r>
            <a:endParaRPr kumimoji="1" lang="en-US" altLang="ja-JP" sz="1200" b="1" dirty="0" smtClean="0">
              <a:solidFill>
                <a:schemeClr val="tx1"/>
              </a:solidFill>
            </a:endParaRPr>
          </a:p>
          <a:p>
            <a:pPr algn="ctr"/>
            <a:r>
              <a:rPr kumimoji="1" lang="ja-JP" altLang="en-US" sz="1200" b="1" dirty="0" smtClean="0">
                <a:solidFill>
                  <a:schemeClr val="tx1"/>
                </a:solidFill>
              </a:rPr>
              <a:t>としての要件更新</a:t>
            </a:r>
            <a:endParaRPr kumimoji="1" lang="ja-JP" altLang="en-US" sz="1200" b="1" dirty="0">
              <a:solidFill>
                <a:schemeClr val="tx1"/>
              </a:solidFill>
            </a:endParaRPr>
          </a:p>
        </p:txBody>
      </p:sp>
      <p:sp>
        <p:nvSpPr>
          <p:cNvPr id="37" name="加算 36"/>
          <p:cNvSpPr/>
          <p:nvPr/>
        </p:nvSpPr>
        <p:spPr>
          <a:xfrm>
            <a:off x="1653884" y="4939151"/>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3560624" y="4956467"/>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加算 38"/>
          <p:cNvSpPr/>
          <p:nvPr/>
        </p:nvSpPr>
        <p:spPr>
          <a:xfrm>
            <a:off x="5093279" y="4939151"/>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7192243" y="4956467"/>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7210428" y="5967843"/>
            <a:ext cx="214755" cy="408709"/>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加算 41"/>
          <p:cNvSpPr/>
          <p:nvPr/>
        </p:nvSpPr>
        <p:spPr>
          <a:xfrm>
            <a:off x="5706360" y="5517573"/>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加算 42"/>
          <p:cNvSpPr/>
          <p:nvPr/>
        </p:nvSpPr>
        <p:spPr>
          <a:xfrm>
            <a:off x="6388253" y="251413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加算 43"/>
          <p:cNvSpPr/>
          <p:nvPr/>
        </p:nvSpPr>
        <p:spPr>
          <a:xfrm>
            <a:off x="2460042" y="4256840"/>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加算 44"/>
          <p:cNvSpPr/>
          <p:nvPr/>
        </p:nvSpPr>
        <p:spPr>
          <a:xfrm>
            <a:off x="6388253" y="4285976"/>
            <a:ext cx="422564" cy="450270"/>
          </a:xfrm>
          <a:prstGeom prst="mathPlu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477977" y="3837709"/>
            <a:ext cx="8319659" cy="83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下矢印 45"/>
          <p:cNvSpPr/>
          <p:nvPr/>
        </p:nvSpPr>
        <p:spPr>
          <a:xfrm>
            <a:off x="2951017" y="3716480"/>
            <a:ext cx="3144965" cy="334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6091674" y="5645719"/>
            <a:ext cx="1438287" cy="2251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３年以上の実務</a:t>
            </a:r>
            <a:endParaRPr kumimoji="1" lang="ja-JP" altLang="en-US" sz="1100" b="1" dirty="0">
              <a:solidFill>
                <a:schemeClr val="tx1"/>
              </a:solidFill>
            </a:endParaRPr>
          </a:p>
        </p:txBody>
      </p:sp>
      <p:sp>
        <p:nvSpPr>
          <p:cNvPr id="47" name="正方形/長方形 46"/>
          <p:cNvSpPr/>
          <p:nvPr/>
        </p:nvSpPr>
        <p:spPr>
          <a:xfrm>
            <a:off x="6794489" y="292678"/>
            <a:ext cx="2073728" cy="471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latin typeface="ＭＳ ゴシック" panose="020B0609070205080204" pitchFamily="49" charset="-128"/>
                <a:ea typeface="ＭＳ ゴシック" panose="020B0609070205080204" pitchFamily="49" charset="-128"/>
              </a:rPr>
              <a:t>第</a:t>
            </a:r>
            <a:r>
              <a:rPr kumimoji="1" lang="en-US" altLang="ja-JP" sz="1100" b="1" dirty="0" smtClean="0">
                <a:latin typeface="ＭＳ ゴシック" panose="020B0609070205080204" pitchFamily="49" charset="-128"/>
                <a:ea typeface="ＭＳ ゴシック" panose="020B0609070205080204" pitchFamily="49" charset="-128"/>
              </a:rPr>
              <a:t>89</a:t>
            </a:r>
            <a:r>
              <a:rPr kumimoji="1" lang="ja-JP" altLang="en-US" sz="1100" b="1" dirty="0" smtClean="0">
                <a:latin typeface="ＭＳ ゴシック" panose="020B0609070205080204" pitchFamily="49" charset="-128"/>
                <a:ea typeface="ＭＳ ゴシック" panose="020B0609070205080204" pitchFamily="49" charset="-128"/>
              </a:rPr>
              <a:t>回</a:t>
            </a:r>
            <a:r>
              <a:rPr kumimoji="1" lang="ja-JP" altLang="en-US" sz="1050" b="1" dirty="0" smtClean="0">
                <a:latin typeface="ＭＳ ゴシック" panose="020B0609070205080204" pitchFamily="49" charset="-128"/>
                <a:ea typeface="ＭＳ ゴシック" panose="020B0609070205080204" pitchFamily="49" charset="-128"/>
              </a:rPr>
              <a:t>（</a:t>
            </a:r>
            <a:r>
              <a:rPr kumimoji="1" lang="en-US" altLang="ja-JP" sz="1050" b="1" dirty="0" smtClean="0">
                <a:latin typeface="ＭＳ ゴシック" panose="020B0609070205080204" pitchFamily="49" charset="-128"/>
                <a:ea typeface="ＭＳ ゴシック" panose="020B0609070205080204" pitchFamily="49" charset="-128"/>
              </a:rPr>
              <a:t>H30.3.2</a:t>
            </a:r>
            <a:r>
              <a:rPr kumimoji="1" lang="ja-JP" altLang="en-US" sz="1050" b="1" dirty="0" smtClean="0">
                <a:latin typeface="ＭＳ ゴシック" panose="020B0609070205080204" pitchFamily="49" charset="-128"/>
                <a:ea typeface="ＭＳ ゴシック" panose="020B0609070205080204" pitchFamily="49" charset="-128"/>
              </a:rPr>
              <a:t>）</a:t>
            </a:r>
            <a:endParaRPr kumimoji="1" lang="en-US" altLang="ja-JP" sz="1000" b="1" dirty="0" smtClean="0">
              <a:latin typeface="ＭＳ ゴシック" panose="020B0609070205080204" pitchFamily="49" charset="-128"/>
              <a:ea typeface="ＭＳ ゴシック" panose="020B0609070205080204" pitchFamily="49" charset="-128"/>
            </a:endParaRPr>
          </a:p>
          <a:p>
            <a:pPr algn="ctr"/>
            <a:r>
              <a:rPr lang="ja-JP" altLang="en-US" sz="1050" b="1" dirty="0" smtClean="0">
                <a:latin typeface="ＭＳ ゴシック" panose="020B0609070205080204" pitchFamily="49" charset="-128"/>
                <a:ea typeface="ＭＳ ゴシック" panose="020B0609070205080204" pitchFamily="49" charset="-128"/>
              </a:rPr>
              <a:t>社会保障審議会障害者部会資料</a:t>
            </a:r>
            <a:endParaRPr kumimoji="1" lang="ja-JP" altLang="en-US" sz="1100" b="1"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5566930" y="2954468"/>
            <a:ext cx="1588070" cy="765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相談支援従事者</a:t>
            </a:r>
            <a:endParaRPr kumimoji="1" lang="en-US" altLang="ja-JP" sz="1200" dirty="0" smtClean="0">
              <a:solidFill>
                <a:schemeClr val="tx1"/>
              </a:solidFill>
            </a:endParaRPr>
          </a:p>
          <a:p>
            <a:pPr algn="ctr"/>
            <a:r>
              <a:rPr lang="ja-JP" altLang="en-US" sz="1200" dirty="0" smtClean="0">
                <a:solidFill>
                  <a:schemeClr val="tx1"/>
                </a:solidFill>
              </a:rPr>
              <a:t>現任研修</a:t>
            </a:r>
            <a:r>
              <a:rPr lang="en-US" altLang="ja-JP" sz="1200" dirty="0" smtClean="0">
                <a:solidFill>
                  <a:schemeClr val="tx1"/>
                </a:solidFill>
                <a:latin typeface="+mn-ea"/>
              </a:rPr>
              <a:t>(</a:t>
            </a:r>
            <a:r>
              <a:rPr lang="ja-JP" altLang="en-US" sz="1200" dirty="0" smtClean="0">
                <a:solidFill>
                  <a:schemeClr val="tx1"/>
                </a:solidFill>
                <a:latin typeface="+mn-ea"/>
              </a:rPr>
              <a:t>１８ｈ</a:t>
            </a:r>
            <a:r>
              <a:rPr lang="en-US" altLang="ja-JP" sz="1200" dirty="0" smtClean="0">
                <a:solidFill>
                  <a:schemeClr val="tx1"/>
                </a:solidFill>
                <a:latin typeface="+mn-ea"/>
              </a:rPr>
              <a:t>)</a:t>
            </a:r>
          </a:p>
          <a:p>
            <a:pPr algn="ctr"/>
            <a:r>
              <a:rPr kumimoji="1" lang="en-US" altLang="ja-JP" sz="900" dirty="0" smtClean="0">
                <a:solidFill>
                  <a:schemeClr val="tx1"/>
                </a:solidFill>
              </a:rPr>
              <a:t>※</a:t>
            </a:r>
            <a:r>
              <a:rPr kumimoji="1" lang="ja-JP" altLang="en-US" sz="900" dirty="0" smtClean="0">
                <a:solidFill>
                  <a:schemeClr val="tx1"/>
                </a:solidFill>
              </a:rPr>
              <a:t>５年毎に現任研修を受講</a:t>
            </a:r>
            <a:r>
              <a:rPr kumimoji="1" lang="ja-JP" altLang="en-US" sz="1200" dirty="0" smtClean="0">
                <a:solidFill>
                  <a:schemeClr val="tx1"/>
                </a:solidFill>
              </a:rPr>
              <a:t>（更新研修）</a:t>
            </a:r>
            <a:endParaRPr kumimoji="1" lang="ja-JP" altLang="en-US" sz="1200" dirty="0">
              <a:solidFill>
                <a:schemeClr val="tx1"/>
              </a:solidFill>
            </a:endParaRPr>
          </a:p>
        </p:txBody>
      </p:sp>
      <p:grpSp>
        <p:nvGrpSpPr>
          <p:cNvPr id="15" name="グループ化 14"/>
          <p:cNvGrpSpPr/>
          <p:nvPr/>
        </p:nvGrpSpPr>
        <p:grpSpPr>
          <a:xfrm>
            <a:off x="1989007" y="2757379"/>
            <a:ext cx="5172047" cy="1251811"/>
            <a:chOff x="1996809" y="2744938"/>
            <a:chExt cx="5172047" cy="1251811"/>
          </a:xfrm>
        </p:grpSpPr>
        <p:sp>
          <p:nvSpPr>
            <p:cNvPr id="4" name="楕円 3"/>
            <p:cNvSpPr/>
            <p:nvPr/>
          </p:nvSpPr>
          <p:spPr>
            <a:xfrm>
              <a:off x="1996809" y="2744938"/>
              <a:ext cx="1607979" cy="1189742"/>
            </a:xfrm>
            <a:prstGeom prst="ellipse">
              <a:avLst/>
            </a:prstGeom>
            <a:noFill/>
            <a:ln w="381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p:cNvSpPr/>
            <p:nvPr/>
          </p:nvSpPr>
          <p:spPr>
            <a:xfrm>
              <a:off x="5560877" y="2807007"/>
              <a:ext cx="1607979" cy="1189742"/>
            </a:xfrm>
            <a:prstGeom prst="ellipse">
              <a:avLst/>
            </a:prstGeom>
            <a:noFill/>
            <a:ln w="381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5598403" y="5742708"/>
            <a:ext cx="3358556" cy="950796"/>
            <a:chOff x="5587658" y="5748289"/>
            <a:chExt cx="3358556" cy="950796"/>
          </a:xfrm>
        </p:grpSpPr>
        <p:sp>
          <p:nvSpPr>
            <p:cNvPr id="51" name="楕円 50"/>
            <p:cNvSpPr/>
            <p:nvPr/>
          </p:nvSpPr>
          <p:spPr>
            <a:xfrm>
              <a:off x="5587658" y="5817586"/>
              <a:ext cx="1430113" cy="881499"/>
            </a:xfrm>
            <a:prstGeom prst="ellipse">
              <a:avLst/>
            </a:prstGeom>
            <a:noFill/>
            <a:ln w="381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p:cNvSpPr/>
            <p:nvPr/>
          </p:nvSpPr>
          <p:spPr>
            <a:xfrm>
              <a:off x="7535713" y="5748289"/>
              <a:ext cx="1410501" cy="881201"/>
            </a:xfrm>
            <a:prstGeom prst="ellipse">
              <a:avLst/>
            </a:prstGeom>
            <a:noFill/>
            <a:ln w="381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スライド番号プレースホルダー 5"/>
          <p:cNvSpPr txBox="1">
            <a:spLocks/>
          </p:cNvSpPr>
          <p:nvPr/>
        </p:nvSpPr>
        <p:spPr>
          <a:xfrm>
            <a:off x="8457698" y="658200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5</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8875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6894368" cy="507710"/>
          </a:xfrm>
        </p:spPr>
        <p:txBody>
          <a:bodyPr>
            <a:normAutofit/>
          </a:bodyPr>
          <a:lstStyle/>
          <a:p>
            <a:pPr algn="ctr"/>
            <a:r>
              <a:rPr kumimoji="1" lang="ja-JP" altLang="en-US" sz="1800" b="1" dirty="0" smtClean="0">
                <a:solidFill>
                  <a:schemeClr val="tx1">
                    <a:lumMod val="95000"/>
                    <a:lumOff val="5000"/>
                  </a:schemeClr>
                </a:solidFill>
              </a:rPr>
              <a:t>相談支援専門員研修の告示別表</a:t>
            </a:r>
            <a:r>
              <a:rPr kumimoji="1" lang="en-US" altLang="ja-JP" sz="1800" b="1" dirty="0" smtClean="0">
                <a:solidFill>
                  <a:schemeClr val="tx1">
                    <a:lumMod val="95000"/>
                    <a:lumOff val="5000"/>
                  </a:schemeClr>
                </a:solidFill>
              </a:rPr>
              <a:t>(</a:t>
            </a:r>
            <a:r>
              <a:rPr kumimoji="1" lang="ja-JP" altLang="en-US" sz="1800" b="1" dirty="0" smtClean="0">
                <a:solidFill>
                  <a:schemeClr val="tx1">
                    <a:lumMod val="95000"/>
                    <a:lumOff val="5000"/>
                  </a:schemeClr>
                </a:solidFill>
              </a:rPr>
              <a:t>案）</a:t>
            </a:r>
            <a:r>
              <a:rPr kumimoji="1" lang="ja-JP" altLang="en-US" sz="1800" dirty="0" smtClean="0"/>
              <a:t>　　</a:t>
            </a:r>
            <a:endParaRPr kumimoji="1" lang="ja-JP" altLang="en-US" sz="1800" dirty="0"/>
          </a:p>
        </p:txBody>
      </p:sp>
      <p:sp>
        <p:nvSpPr>
          <p:cNvPr id="27" name="正方形/長方形 26"/>
          <p:cNvSpPr/>
          <p:nvPr/>
        </p:nvSpPr>
        <p:spPr>
          <a:xfrm flipV="1">
            <a:off x="234209" y="762001"/>
            <a:ext cx="856342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596744" y="358465"/>
            <a:ext cx="2073728" cy="471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latin typeface="ＭＳ ゴシック" panose="020B0609070205080204" pitchFamily="49" charset="-128"/>
                <a:ea typeface="ＭＳ ゴシック" panose="020B0609070205080204" pitchFamily="49" charset="-128"/>
              </a:rPr>
              <a:t>第</a:t>
            </a:r>
            <a:r>
              <a:rPr kumimoji="1" lang="en-US" altLang="ja-JP" sz="1100" b="1" dirty="0" smtClean="0">
                <a:latin typeface="ＭＳ ゴシック" panose="020B0609070205080204" pitchFamily="49" charset="-128"/>
                <a:ea typeface="ＭＳ ゴシック" panose="020B0609070205080204" pitchFamily="49" charset="-128"/>
              </a:rPr>
              <a:t>89</a:t>
            </a:r>
            <a:r>
              <a:rPr kumimoji="1" lang="ja-JP" altLang="en-US" sz="1100" b="1" dirty="0" smtClean="0">
                <a:latin typeface="ＭＳ ゴシック" panose="020B0609070205080204" pitchFamily="49" charset="-128"/>
                <a:ea typeface="ＭＳ ゴシック" panose="020B0609070205080204" pitchFamily="49" charset="-128"/>
              </a:rPr>
              <a:t>回</a:t>
            </a:r>
            <a:r>
              <a:rPr kumimoji="1" lang="ja-JP" altLang="en-US" sz="1050" b="1" dirty="0" smtClean="0">
                <a:latin typeface="ＭＳ ゴシック" panose="020B0609070205080204" pitchFamily="49" charset="-128"/>
                <a:ea typeface="ＭＳ ゴシック" panose="020B0609070205080204" pitchFamily="49" charset="-128"/>
              </a:rPr>
              <a:t>（</a:t>
            </a:r>
            <a:r>
              <a:rPr kumimoji="1" lang="en-US" altLang="ja-JP" sz="1050" b="1" dirty="0" smtClean="0">
                <a:latin typeface="ＭＳ ゴシック" panose="020B0609070205080204" pitchFamily="49" charset="-128"/>
                <a:ea typeface="ＭＳ ゴシック" panose="020B0609070205080204" pitchFamily="49" charset="-128"/>
              </a:rPr>
              <a:t>H30.3.2</a:t>
            </a:r>
            <a:r>
              <a:rPr kumimoji="1" lang="ja-JP" altLang="en-US" sz="1050" b="1" dirty="0" smtClean="0">
                <a:latin typeface="ＭＳ ゴシック" panose="020B0609070205080204" pitchFamily="49" charset="-128"/>
                <a:ea typeface="ＭＳ ゴシック" panose="020B0609070205080204" pitchFamily="49" charset="-128"/>
              </a:rPr>
              <a:t>）</a:t>
            </a:r>
            <a:endParaRPr kumimoji="1" lang="en-US" altLang="ja-JP" sz="1000" b="1" dirty="0" smtClean="0">
              <a:latin typeface="ＭＳ ゴシック" panose="020B0609070205080204" pitchFamily="49" charset="-128"/>
              <a:ea typeface="ＭＳ ゴシック" panose="020B0609070205080204" pitchFamily="49" charset="-128"/>
            </a:endParaRPr>
          </a:p>
          <a:p>
            <a:pPr algn="ctr"/>
            <a:r>
              <a:rPr lang="ja-JP" altLang="en-US" sz="1050" b="1" dirty="0" smtClean="0">
                <a:latin typeface="ＭＳ ゴシック" panose="020B0609070205080204" pitchFamily="49" charset="-128"/>
                <a:ea typeface="ＭＳ ゴシック" panose="020B0609070205080204" pitchFamily="49" charset="-128"/>
              </a:rPr>
              <a:t>社会保障審議会障害者部会資料</a:t>
            </a:r>
            <a:endParaRPr kumimoji="1" lang="ja-JP" altLang="en-US" sz="11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flipH="1">
            <a:off x="234494" y="912651"/>
            <a:ext cx="3214258" cy="33274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初任者研修（現行）</a:t>
            </a:r>
            <a:endParaRPr kumimoji="1" lang="ja-JP" altLang="en-US" sz="1050" b="1" dirty="0">
              <a:solidFill>
                <a:schemeClr val="tx1"/>
              </a:solidFill>
            </a:endParaRPr>
          </a:p>
        </p:txBody>
      </p:sp>
      <p:sp>
        <p:nvSpPr>
          <p:cNvPr id="10" name="正方形/長方形 9"/>
          <p:cNvSpPr/>
          <p:nvPr/>
        </p:nvSpPr>
        <p:spPr>
          <a:xfrm flipH="1">
            <a:off x="3448746" y="912648"/>
            <a:ext cx="591421" cy="3327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時間数</a:t>
            </a:r>
            <a:endParaRPr kumimoji="1" lang="ja-JP" altLang="en-US" sz="1000" b="1" dirty="0">
              <a:solidFill>
                <a:schemeClr val="tx1"/>
              </a:solidFill>
            </a:endParaRPr>
          </a:p>
        </p:txBody>
      </p:sp>
      <p:sp>
        <p:nvSpPr>
          <p:cNvPr id="20" name="正方形/長方形 19"/>
          <p:cNvSpPr/>
          <p:nvPr/>
        </p:nvSpPr>
        <p:spPr>
          <a:xfrm flipH="1">
            <a:off x="738208" y="1245395"/>
            <a:ext cx="2710405" cy="740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障害者</a:t>
            </a:r>
            <a:r>
              <a:rPr lang="ja-JP" altLang="en-US" sz="1050" dirty="0">
                <a:solidFill>
                  <a:schemeClr val="tx1"/>
                </a:solidFill>
                <a:latin typeface="ＭＳ Ｐゴシック" panose="020B0600070205080204" pitchFamily="50" charset="-128"/>
                <a:ea typeface="ＭＳ Ｐゴシック" panose="020B0600070205080204" pitchFamily="50" charset="-128"/>
              </a:rPr>
              <a:t>の日常生活及び社会生活を総合的に支援するための法律及び児童福祉法の概要並びに相談支援従事者の役割に関する</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21" name="正方形/長方形 20"/>
          <p:cNvSpPr/>
          <p:nvPr/>
        </p:nvSpPr>
        <p:spPr>
          <a:xfrm flipH="1">
            <a:off x="3448610" y="1248724"/>
            <a:ext cx="590454" cy="736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6.5</a:t>
            </a:r>
            <a:r>
              <a:rPr kumimoji="1" lang="ja-JP" altLang="en-US" sz="1100" dirty="0" smtClean="0">
                <a:solidFill>
                  <a:schemeClr val="tx1"/>
                </a:solidFill>
              </a:rPr>
              <a:t>ｈ</a:t>
            </a:r>
            <a:endParaRPr kumimoji="1" lang="ja-JP" altLang="en-US" sz="1100" dirty="0">
              <a:solidFill>
                <a:schemeClr val="tx1"/>
              </a:solidFill>
            </a:endParaRPr>
          </a:p>
        </p:txBody>
      </p:sp>
      <p:sp>
        <p:nvSpPr>
          <p:cNvPr id="22" name="正方形/長方形 21"/>
          <p:cNvSpPr/>
          <p:nvPr/>
        </p:nvSpPr>
        <p:spPr>
          <a:xfrm flipH="1">
            <a:off x="234353" y="1244285"/>
            <a:ext cx="503850" cy="1183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23" name="正方形/長方形 22"/>
          <p:cNvSpPr/>
          <p:nvPr/>
        </p:nvSpPr>
        <p:spPr>
          <a:xfrm flipH="1">
            <a:off x="738068" y="1985496"/>
            <a:ext cx="2710406" cy="236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ケアマネジメントの手法に関する講義</a:t>
            </a:r>
            <a:endParaRPr kumimoji="1" lang="ja-JP" altLang="en-US" sz="1050" dirty="0">
              <a:solidFill>
                <a:schemeClr val="tx1"/>
              </a:solidFill>
            </a:endParaRPr>
          </a:p>
        </p:txBody>
      </p:sp>
      <p:sp>
        <p:nvSpPr>
          <p:cNvPr id="24" name="正方形/長方形 23"/>
          <p:cNvSpPr/>
          <p:nvPr/>
        </p:nvSpPr>
        <p:spPr>
          <a:xfrm flipH="1">
            <a:off x="3448474" y="1985495"/>
            <a:ext cx="590590" cy="236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８ｈ</a:t>
            </a:r>
            <a:endParaRPr kumimoji="1" lang="ja-JP" altLang="en-US" sz="1100" dirty="0">
              <a:solidFill>
                <a:schemeClr val="tx1"/>
              </a:solidFill>
            </a:endParaRPr>
          </a:p>
        </p:txBody>
      </p:sp>
      <p:sp>
        <p:nvSpPr>
          <p:cNvPr id="25" name="正方形/長方形 24"/>
          <p:cNvSpPr/>
          <p:nvPr/>
        </p:nvSpPr>
        <p:spPr>
          <a:xfrm flipH="1">
            <a:off x="738208" y="2221559"/>
            <a:ext cx="2710266" cy="2062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地域</a:t>
            </a:r>
            <a:r>
              <a:rPr lang="ja-JP" altLang="en-US" sz="1050" dirty="0">
                <a:solidFill>
                  <a:schemeClr val="tx1"/>
                </a:solidFill>
                <a:latin typeface="ＭＳ Ｐゴシック" panose="020B0600070205080204" pitchFamily="50" charset="-128"/>
                <a:ea typeface="ＭＳ Ｐゴシック" panose="020B0600070205080204" pitchFamily="50" charset="-128"/>
              </a:rPr>
              <a:t>支援</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に関する講義</a:t>
            </a:r>
            <a:endParaRPr kumimoji="1" lang="ja-JP" altLang="en-US" sz="1050" dirty="0">
              <a:solidFill>
                <a:schemeClr val="tx1"/>
              </a:solidFill>
            </a:endParaRPr>
          </a:p>
        </p:txBody>
      </p:sp>
      <p:sp>
        <p:nvSpPr>
          <p:cNvPr id="26" name="正方形/長方形 25"/>
          <p:cNvSpPr/>
          <p:nvPr/>
        </p:nvSpPr>
        <p:spPr>
          <a:xfrm flipH="1">
            <a:off x="3448474" y="2221557"/>
            <a:ext cx="590590" cy="206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６ｈ</a:t>
            </a:r>
            <a:endParaRPr kumimoji="1" lang="ja-JP" altLang="en-US" sz="1100" dirty="0">
              <a:solidFill>
                <a:schemeClr val="tx1"/>
              </a:solidFill>
            </a:endParaRPr>
          </a:p>
        </p:txBody>
      </p:sp>
      <p:sp>
        <p:nvSpPr>
          <p:cNvPr id="29" name="正方形/長方形 28"/>
          <p:cNvSpPr/>
          <p:nvPr/>
        </p:nvSpPr>
        <p:spPr>
          <a:xfrm flipH="1">
            <a:off x="738210" y="2426978"/>
            <a:ext cx="2710126" cy="404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ケアマネジメントプロセスに関する演習</a:t>
            </a:r>
            <a:endParaRPr kumimoji="1" lang="ja-JP" altLang="en-US" sz="1050" dirty="0">
              <a:solidFill>
                <a:schemeClr val="tx1"/>
              </a:solidFill>
            </a:endParaRPr>
          </a:p>
        </p:txBody>
      </p:sp>
      <p:sp>
        <p:nvSpPr>
          <p:cNvPr id="30" name="正方形/長方形 29"/>
          <p:cNvSpPr/>
          <p:nvPr/>
        </p:nvSpPr>
        <p:spPr>
          <a:xfrm flipH="1">
            <a:off x="3448472" y="2427817"/>
            <a:ext cx="590592" cy="402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11</a:t>
            </a:r>
            <a:r>
              <a:rPr kumimoji="1" lang="ja-JP" altLang="en-US" sz="1100" dirty="0" smtClean="0">
                <a:solidFill>
                  <a:schemeClr val="tx1"/>
                </a:solidFill>
              </a:rPr>
              <a:t>ｈ</a:t>
            </a:r>
            <a:endParaRPr kumimoji="1" lang="ja-JP" altLang="en-US" sz="1100" dirty="0">
              <a:solidFill>
                <a:schemeClr val="tx1"/>
              </a:solidFill>
            </a:endParaRPr>
          </a:p>
        </p:txBody>
      </p:sp>
      <p:sp>
        <p:nvSpPr>
          <p:cNvPr id="31" name="正方形/長方形 30"/>
          <p:cNvSpPr/>
          <p:nvPr/>
        </p:nvSpPr>
        <p:spPr>
          <a:xfrm flipH="1">
            <a:off x="234209" y="2427820"/>
            <a:ext cx="503995" cy="404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演習</a:t>
            </a:r>
            <a:endParaRPr kumimoji="1" lang="ja-JP" altLang="en-US" sz="1050" dirty="0">
              <a:solidFill>
                <a:schemeClr val="tx1"/>
              </a:solidFill>
            </a:endParaRPr>
          </a:p>
        </p:txBody>
      </p:sp>
      <p:sp>
        <p:nvSpPr>
          <p:cNvPr id="32" name="正方形/長方形 31"/>
          <p:cNvSpPr/>
          <p:nvPr/>
        </p:nvSpPr>
        <p:spPr>
          <a:xfrm flipH="1">
            <a:off x="234070" y="3174686"/>
            <a:ext cx="3214265" cy="23202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現任研修・更新研修（現行）</a:t>
            </a:r>
            <a:endParaRPr kumimoji="1" lang="ja-JP" altLang="en-US" sz="1050" b="1" dirty="0">
              <a:solidFill>
                <a:schemeClr val="tx1"/>
              </a:solidFill>
            </a:endParaRPr>
          </a:p>
        </p:txBody>
      </p:sp>
      <p:sp>
        <p:nvSpPr>
          <p:cNvPr id="33" name="正方形/長方形 32"/>
          <p:cNvSpPr/>
          <p:nvPr/>
        </p:nvSpPr>
        <p:spPr>
          <a:xfrm flipH="1">
            <a:off x="3448335" y="3174685"/>
            <a:ext cx="591416" cy="23063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時間数</a:t>
            </a:r>
            <a:endParaRPr kumimoji="1" lang="ja-JP" altLang="en-US" sz="1000" b="1" dirty="0">
              <a:solidFill>
                <a:schemeClr val="tx1"/>
              </a:solidFill>
            </a:endParaRPr>
          </a:p>
        </p:txBody>
      </p:sp>
      <p:sp>
        <p:nvSpPr>
          <p:cNvPr id="34" name="正方形/長方形 33"/>
          <p:cNvSpPr/>
          <p:nvPr/>
        </p:nvSpPr>
        <p:spPr>
          <a:xfrm flipH="1">
            <a:off x="737365" y="3406215"/>
            <a:ext cx="2710971" cy="231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障害福祉の動向に関する講義</a:t>
            </a:r>
            <a:endParaRPr kumimoji="1" lang="ja-JP" altLang="en-US" sz="1050" dirty="0">
              <a:solidFill>
                <a:schemeClr val="tx1"/>
              </a:solidFill>
            </a:endParaRPr>
          </a:p>
        </p:txBody>
      </p:sp>
      <p:sp>
        <p:nvSpPr>
          <p:cNvPr id="36" name="正方形/長方形 35"/>
          <p:cNvSpPr/>
          <p:nvPr/>
        </p:nvSpPr>
        <p:spPr>
          <a:xfrm flipH="1">
            <a:off x="234064" y="3406213"/>
            <a:ext cx="502620" cy="10460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37" name="正方形/長方形 36"/>
          <p:cNvSpPr/>
          <p:nvPr/>
        </p:nvSpPr>
        <p:spPr>
          <a:xfrm flipH="1">
            <a:off x="737365" y="3637852"/>
            <a:ext cx="2710971" cy="230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地域生活支援事業に関する講義</a:t>
            </a:r>
            <a:endParaRPr kumimoji="1" lang="ja-JP" altLang="en-US" sz="1050" dirty="0">
              <a:solidFill>
                <a:schemeClr val="tx1"/>
              </a:solidFill>
            </a:endParaRPr>
          </a:p>
        </p:txBody>
      </p:sp>
      <p:sp>
        <p:nvSpPr>
          <p:cNvPr id="38" name="正方形/長方形 37"/>
          <p:cNvSpPr/>
          <p:nvPr/>
        </p:nvSpPr>
        <p:spPr>
          <a:xfrm flipH="1">
            <a:off x="3448330" y="3405324"/>
            <a:ext cx="591416" cy="4628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２ｈ</a:t>
            </a:r>
            <a:endParaRPr kumimoji="1" lang="ja-JP" altLang="en-US" sz="1100" dirty="0">
              <a:solidFill>
                <a:schemeClr val="tx1"/>
              </a:solidFill>
            </a:endParaRPr>
          </a:p>
        </p:txBody>
      </p:sp>
      <p:sp>
        <p:nvSpPr>
          <p:cNvPr id="39" name="正方形/長方形 38"/>
          <p:cNvSpPr/>
          <p:nvPr/>
        </p:nvSpPr>
        <p:spPr>
          <a:xfrm flipH="1">
            <a:off x="737364" y="3868210"/>
            <a:ext cx="2710971" cy="344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相談支援の基本姿勢及びケアマネジメントの展開に関する講義</a:t>
            </a:r>
            <a:endParaRPr kumimoji="1" lang="ja-JP" altLang="en-US" sz="1050" dirty="0">
              <a:solidFill>
                <a:schemeClr val="tx1"/>
              </a:solidFill>
            </a:endParaRPr>
          </a:p>
        </p:txBody>
      </p:sp>
      <p:sp>
        <p:nvSpPr>
          <p:cNvPr id="40" name="正方形/長方形 39"/>
          <p:cNvSpPr/>
          <p:nvPr/>
        </p:nvSpPr>
        <p:spPr>
          <a:xfrm flipH="1">
            <a:off x="3448332" y="3868211"/>
            <a:ext cx="591414" cy="3454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２ｈ</a:t>
            </a:r>
            <a:endParaRPr kumimoji="1" lang="ja-JP" altLang="en-US" sz="1100" dirty="0">
              <a:solidFill>
                <a:schemeClr val="tx1"/>
              </a:solidFill>
            </a:endParaRPr>
          </a:p>
        </p:txBody>
      </p:sp>
      <p:sp>
        <p:nvSpPr>
          <p:cNvPr id="41" name="正方形/長方形 40"/>
          <p:cNvSpPr/>
          <p:nvPr/>
        </p:nvSpPr>
        <p:spPr>
          <a:xfrm flipH="1">
            <a:off x="737366" y="4212799"/>
            <a:ext cx="2710971" cy="2394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協議会に関する講義</a:t>
            </a:r>
            <a:endParaRPr kumimoji="1" lang="ja-JP" altLang="en-US" sz="1050" dirty="0">
              <a:solidFill>
                <a:schemeClr val="tx1"/>
              </a:solidFill>
            </a:endParaRPr>
          </a:p>
        </p:txBody>
      </p:sp>
      <p:sp>
        <p:nvSpPr>
          <p:cNvPr id="42" name="正方形/長方形 41"/>
          <p:cNvSpPr/>
          <p:nvPr/>
        </p:nvSpPr>
        <p:spPr>
          <a:xfrm flipH="1">
            <a:off x="3448332" y="4213633"/>
            <a:ext cx="591416" cy="237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２</a:t>
            </a:r>
            <a:r>
              <a:rPr kumimoji="1" lang="ja-JP" altLang="en-US" sz="1100" dirty="0" smtClean="0">
                <a:solidFill>
                  <a:schemeClr val="tx1"/>
                </a:solidFill>
              </a:rPr>
              <a:t>ｈ</a:t>
            </a:r>
            <a:endParaRPr kumimoji="1" lang="ja-JP" altLang="en-US" sz="1100" dirty="0">
              <a:solidFill>
                <a:schemeClr val="tx1"/>
              </a:solidFill>
            </a:endParaRPr>
          </a:p>
        </p:txBody>
      </p:sp>
      <p:sp>
        <p:nvSpPr>
          <p:cNvPr id="44" name="正方形/長方形 43"/>
          <p:cNvSpPr/>
          <p:nvPr/>
        </p:nvSpPr>
        <p:spPr>
          <a:xfrm flipH="1">
            <a:off x="736683" y="4452278"/>
            <a:ext cx="2711652" cy="2369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ケアマネジメントに関する演習</a:t>
            </a:r>
            <a:endParaRPr kumimoji="1" lang="ja-JP" altLang="en-US" sz="1050" dirty="0">
              <a:solidFill>
                <a:schemeClr val="tx1"/>
              </a:solidFill>
            </a:endParaRPr>
          </a:p>
        </p:txBody>
      </p:sp>
      <p:sp>
        <p:nvSpPr>
          <p:cNvPr id="45" name="正方形/長方形 44"/>
          <p:cNvSpPr/>
          <p:nvPr/>
        </p:nvSpPr>
        <p:spPr>
          <a:xfrm flipH="1">
            <a:off x="3448330" y="4451444"/>
            <a:ext cx="591416" cy="237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12</a:t>
            </a:r>
            <a:r>
              <a:rPr kumimoji="1" lang="ja-JP" altLang="en-US" sz="1100" dirty="0" smtClean="0">
                <a:solidFill>
                  <a:schemeClr val="tx1"/>
                </a:solidFill>
              </a:rPr>
              <a:t>ｈ</a:t>
            </a:r>
            <a:endParaRPr kumimoji="1" lang="ja-JP" altLang="en-US" sz="1100" dirty="0">
              <a:solidFill>
                <a:schemeClr val="tx1"/>
              </a:solidFill>
            </a:endParaRPr>
          </a:p>
        </p:txBody>
      </p:sp>
      <p:sp>
        <p:nvSpPr>
          <p:cNvPr id="46" name="正方形/長方形 45"/>
          <p:cNvSpPr/>
          <p:nvPr/>
        </p:nvSpPr>
        <p:spPr>
          <a:xfrm flipH="1">
            <a:off x="234056" y="4452279"/>
            <a:ext cx="501943" cy="237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演習</a:t>
            </a:r>
            <a:endParaRPr kumimoji="1" lang="ja-JP" altLang="en-US" sz="1050" dirty="0">
              <a:solidFill>
                <a:schemeClr val="tx1"/>
              </a:solidFill>
            </a:endParaRPr>
          </a:p>
        </p:txBody>
      </p:sp>
      <p:sp>
        <p:nvSpPr>
          <p:cNvPr id="47" name="正方形/長方形 46"/>
          <p:cNvSpPr/>
          <p:nvPr/>
        </p:nvSpPr>
        <p:spPr>
          <a:xfrm flipH="1">
            <a:off x="4396213" y="908874"/>
            <a:ext cx="3980883" cy="25677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初任者研修（見直し後）</a:t>
            </a:r>
            <a:endParaRPr kumimoji="1" lang="ja-JP" altLang="en-US" sz="1050" b="1" dirty="0">
              <a:solidFill>
                <a:schemeClr val="tx1"/>
              </a:solidFill>
            </a:endParaRPr>
          </a:p>
        </p:txBody>
      </p:sp>
      <p:sp>
        <p:nvSpPr>
          <p:cNvPr id="48" name="正方形/長方形 47"/>
          <p:cNvSpPr/>
          <p:nvPr/>
        </p:nvSpPr>
        <p:spPr>
          <a:xfrm flipH="1">
            <a:off x="8377238" y="908876"/>
            <a:ext cx="571500" cy="25677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時間数</a:t>
            </a:r>
            <a:endParaRPr kumimoji="1" lang="ja-JP" altLang="en-US" sz="1000" b="1" dirty="0">
              <a:solidFill>
                <a:schemeClr val="tx1"/>
              </a:solidFill>
            </a:endParaRPr>
          </a:p>
        </p:txBody>
      </p:sp>
      <p:sp>
        <p:nvSpPr>
          <p:cNvPr id="49" name="正方形/長方形 48"/>
          <p:cNvSpPr/>
          <p:nvPr/>
        </p:nvSpPr>
        <p:spPr>
          <a:xfrm flipH="1">
            <a:off x="4987773" y="1163749"/>
            <a:ext cx="3389326" cy="3998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障害者の地域支援と相談支援従事者（サービス管理責任者・児童発達支援管理責任者）の役割に関する講義</a:t>
            </a:r>
            <a:endParaRPr kumimoji="1" lang="ja-JP" altLang="en-US" sz="1050" dirty="0">
              <a:solidFill>
                <a:schemeClr val="tx1"/>
              </a:solidFill>
            </a:endParaRPr>
          </a:p>
        </p:txBody>
      </p:sp>
      <p:sp>
        <p:nvSpPr>
          <p:cNvPr id="50" name="正方形/長方形 49"/>
          <p:cNvSpPr/>
          <p:nvPr/>
        </p:nvSpPr>
        <p:spPr>
          <a:xfrm flipH="1">
            <a:off x="8377097" y="1162919"/>
            <a:ext cx="571639" cy="400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５ｈ</a:t>
            </a:r>
            <a:endParaRPr kumimoji="1" lang="ja-JP" altLang="en-US" sz="1100" dirty="0">
              <a:solidFill>
                <a:schemeClr val="tx1"/>
              </a:solidFill>
            </a:endParaRPr>
          </a:p>
        </p:txBody>
      </p:sp>
      <p:sp>
        <p:nvSpPr>
          <p:cNvPr id="51" name="正方形/長方形 50"/>
          <p:cNvSpPr/>
          <p:nvPr/>
        </p:nvSpPr>
        <p:spPr>
          <a:xfrm flipH="1">
            <a:off x="4396212" y="1165653"/>
            <a:ext cx="591553" cy="10824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53" name="正方形/長方形 52"/>
          <p:cNvSpPr/>
          <p:nvPr/>
        </p:nvSpPr>
        <p:spPr>
          <a:xfrm flipH="1">
            <a:off x="8377223" y="1563595"/>
            <a:ext cx="571514" cy="482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３ｈ</a:t>
            </a:r>
            <a:endParaRPr kumimoji="1" lang="ja-JP" altLang="en-US" sz="1100" dirty="0">
              <a:solidFill>
                <a:schemeClr val="tx1"/>
              </a:solidFill>
            </a:endParaRPr>
          </a:p>
        </p:txBody>
      </p:sp>
      <p:sp>
        <p:nvSpPr>
          <p:cNvPr id="54" name="正方形/長方形 53"/>
          <p:cNvSpPr/>
          <p:nvPr/>
        </p:nvSpPr>
        <p:spPr>
          <a:xfrm flipH="1">
            <a:off x="4987774" y="2249988"/>
            <a:ext cx="3389177" cy="3226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ケアマネジメントプロセス</a:t>
            </a:r>
            <a:r>
              <a:rPr lang="ja-JP" altLang="en-US" sz="1050" dirty="0">
                <a:solidFill>
                  <a:schemeClr val="tx1"/>
                </a:solidFill>
                <a:latin typeface="ＭＳ Ｐゴシック" panose="020B0600070205080204" pitchFamily="50" charset="-128"/>
                <a:ea typeface="ＭＳ Ｐゴシック" panose="020B0600070205080204" pitchFamily="50" charset="-128"/>
              </a:rPr>
              <a:t>に</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関する講義及び演習</a:t>
            </a:r>
            <a:endParaRPr lang="ja-JP" altLang="en-US" sz="1050" dirty="0">
              <a:solidFill>
                <a:schemeClr val="tx1"/>
              </a:solidFill>
            </a:endParaRPr>
          </a:p>
        </p:txBody>
      </p:sp>
      <p:sp>
        <p:nvSpPr>
          <p:cNvPr id="55" name="正方形/長方形 54"/>
          <p:cNvSpPr/>
          <p:nvPr/>
        </p:nvSpPr>
        <p:spPr>
          <a:xfrm flipH="1">
            <a:off x="8376282" y="2045078"/>
            <a:ext cx="572454" cy="203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３ｈ</a:t>
            </a:r>
            <a:endParaRPr kumimoji="1" lang="ja-JP" altLang="en-US" sz="1100" dirty="0">
              <a:solidFill>
                <a:schemeClr val="tx1"/>
              </a:solidFill>
            </a:endParaRPr>
          </a:p>
        </p:txBody>
      </p:sp>
      <p:sp>
        <p:nvSpPr>
          <p:cNvPr id="56" name="正方形/長方形 55"/>
          <p:cNvSpPr/>
          <p:nvPr/>
        </p:nvSpPr>
        <p:spPr>
          <a:xfrm flipH="1">
            <a:off x="4987766" y="2570445"/>
            <a:ext cx="3388517" cy="261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相談支援の基礎技術に関する実習</a:t>
            </a:r>
            <a:endParaRPr kumimoji="1" lang="ja-JP" altLang="en-US" sz="1050" dirty="0">
              <a:solidFill>
                <a:schemeClr val="tx1"/>
              </a:solidFill>
            </a:endParaRPr>
          </a:p>
        </p:txBody>
      </p:sp>
      <p:sp>
        <p:nvSpPr>
          <p:cNvPr id="57" name="正方形/長方形 56"/>
          <p:cNvSpPr/>
          <p:nvPr/>
        </p:nvSpPr>
        <p:spPr>
          <a:xfrm flipH="1">
            <a:off x="8376423" y="2249988"/>
            <a:ext cx="572314" cy="3226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31.5</a:t>
            </a:r>
            <a:r>
              <a:rPr kumimoji="1" lang="ja-JP" altLang="en-US" sz="1100" dirty="0" smtClean="0">
                <a:solidFill>
                  <a:schemeClr val="tx1"/>
                </a:solidFill>
              </a:rPr>
              <a:t>ｈ</a:t>
            </a:r>
            <a:endParaRPr kumimoji="1" lang="ja-JP" altLang="en-US" sz="1100" dirty="0">
              <a:solidFill>
                <a:schemeClr val="tx1"/>
              </a:solidFill>
            </a:endParaRPr>
          </a:p>
        </p:txBody>
      </p:sp>
      <p:sp>
        <p:nvSpPr>
          <p:cNvPr id="58" name="正方形/長方形 57"/>
          <p:cNvSpPr/>
          <p:nvPr/>
        </p:nvSpPr>
        <p:spPr>
          <a:xfrm flipH="1">
            <a:off x="4396355" y="2572605"/>
            <a:ext cx="591411" cy="251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実習</a:t>
            </a:r>
            <a:endParaRPr kumimoji="1" lang="ja-JP" altLang="en-US" sz="1050" dirty="0">
              <a:solidFill>
                <a:schemeClr val="tx1"/>
              </a:solidFill>
            </a:endParaRPr>
          </a:p>
        </p:txBody>
      </p:sp>
      <p:sp>
        <p:nvSpPr>
          <p:cNvPr id="59" name="正方形/長方形 58"/>
          <p:cNvSpPr/>
          <p:nvPr/>
        </p:nvSpPr>
        <p:spPr>
          <a:xfrm flipH="1">
            <a:off x="4382963" y="3181100"/>
            <a:ext cx="3988506" cy="21674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現任研修・更新研修（見直し後）</a:t>
            </a:r>
            <a:endParaRPr kumimoji="1" lang="ja-JP" altLang="en-US" sz="1050" b="1" dirty="0">
              <a:solidFill>
                <a:schemeClr val="tx1"/>
              </a:solidFill>
            </a:endParaRPr>
          </a:p>
        </p:txBody>
      </p:sp>
      <p:sp>
        <p:nvSpPr>
          <p:cNvPr id="60" name="正方形/長方形 59"/>
          <p:cNvSpPr/>
          <p:nvPr/>
        </p:nvSpPr>
        <p:spPr>
          <a:xfrm flipH="1">
            <a:off x="8373859" y="3182119"/>
            <a:ext cx="574875" cy="21936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時間数</a:t>
            </a:r>
            <a:endParaRPr kumimoji="1" lang="ja-JP" altLang="en-US" sz="1000" b="1" dirty="0">
              <a:solidFill>
                <a:schemeClr val="tx1"/>
              </a:solidFill>
            </a:endParaRPr>
          </a:p>
        </p:txBody>
      </p:sp>
      <p:sp>
        <p:nvSpPr>
          <p:cNvPr id="87" name="正方形/長方形 86"/>
          <p:cNvSpPr/>
          <p:nvPr/>
        </p:nvSpPr>
        <p:spPr>
          <a:xfrm flipH="1">
            <a:off x="4396366" y="2248087"/>
            <a:ext cx="591404" cy="324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講義及び演習</a:t>
            </a:r>
            <a:endParaRPr kumimoji="1" lang="ja-JP" altLang="en-US" sz="1050" dirty="0">
              <a:solidFill>
                <a:schemeClr val="tx1"/>
              </a:solidFill>
            </a:endParaRPr>
          </a:p>
        </p:txBody>
      </p:sp>
      <p:sp>
        <p:nvSpPr>
          <p:cNvPr id="88" name="正方形/長方形 87"/>
          <p:cNvSpPr/>
          <p:nvPr/>
        </p:nvSpPr>
        <p:spPr>
          <a:xfrm flipH="1">
            <a:off x="4987092" y="2045077"/>
            <a:ext cx="3389189" cy="201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相談支援におけるケアマネジメント手法に関する講義</a:t>
            </a:r>
            <a:endParaRPr kumimoji="1" lang="ja-JP" altLang="en-US" sz="1050" dirty="0">
              <a:solidFill>
                <a:schemeClr val="tx1"/>
              </a:solidFill>
            </a:endParaRPr>
          </a:p>
        </p:txBody>
      </p:sp>
      <p:sp>
        <p:nvSpPr>
          <p:cNvPr id="91" name="正方形/長方形 90"/>
          <p:cNvSpPr/>
          <p:nvPr/>
        </p:nvSpPr>
        <p:spPr>
          <a:xfrm flipH="1">
            <a:off x="8376283" y="2570445"/>
            <a:ext cx="572454" cy="261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a:t>
            </a:r>
            <a:endParaRPr kumimoji="1" lang="ja-JP" altLang="en-US" sz="1100" dirty="0">
              <a:solidFill>
                <a:schemeClr val="tx1"/>
              </a:solidFill>
            </a:endParaRPr>
          </a:p>
        </p:txBody>
      </p:sp>
      <p:sp>
        <p:nvSpPr>
          <p:cNvPr id="92" name="正方形/長方形 91"/>
          <p:cNvSpPr/>
          <p:nvPr/>
        </p:nvSpPr>
        <p:spPr>
          <a:xfrm flipH="1">
            <a:off x="4987364" y="1563594"/>
            <a:ext cx="3389592" cy="482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ＭＳ Ｐゴシック" panose="020B0600070205080204" pitchFamily="50" charset="-128"/>
                <a:ea typeface="ＭＳ Ｐゴシック" panose="020B0600070205080204" pitchFamily="50" charset="-128"/>
              </a:rPr>
              <a:t>障害者の日常生活及び社会生活を総合的に支援するための法律及び児童福祉法の概要並びにサービス提供のプロセスに関する</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94" name="正方形/長方形 93"/>
          <p:cNvSpPr/>
          <p:nvPr/>
        </p:nvSpPr>
        <p:spPr>
          <a:xfrm flipH="1">
            <a:off x="737365" y="2831964"/>
            <a:ext cx="2710263" cy="2369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合計</a:t>
            </a:r>
            <a:endParaRPr kumimoji="1" lang="ja-JP" altLang="en-US" sz="1050" dirty="0">
              <a:solidFill>
                <a:schemeClr val="tx1"/>
              </a:solidFill>
            </a:endParaRPr>
          </a:p>
        </p:txBody>
      </p:sp>
      <p:sp>
        <p:nvSpPr>
          <p:cNvPr id="95" name="正方形/長方形 94"/>
          <p:cNvSpPr/>
          <p:nvPr/>
        </p:nvSpPr>
        <p:spPr>
          <a:xfrm flipH="1">
            <a:off x="3448330" y="2831127"/>
            <a:ext cx="591416" cy="2378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31.5</a:t>
            </a:r>
            <a:r>
              <a:rPr kumimoji="1" lang="ja-JP" altLang="en-US" sz="1100" dirty="0" smtClean="0">
                <a:solidFill>
                  <a:schemeClr val="tx1"/>
                </a:solidFill>
              </a:rPr>
              <a:t>ｈ</a:t>
            </a:r>
            <a:endParaRPr kumimoji="1" lang="ja-JP" altLang="en-US" sz="1100" dirty="0">
              <a:solidFill>
                <a:schemeClr val="tx1"/>
              </a:solidFill>
            </a:endParaRPr>
          </a:p>
        </p:txBody>
      </p:sp>
      <p:sp>
        <p:nvSpPr>
          <p:cNvPr id="96" name="正方形/長方形 95"/>
          <p:cNvSpPr/>
          <p:nvPr/>
        </p:nvSpPr>
        <p:spPr>
          <a:xfrm flipH="1">
            <a:off x="234054" y="2831127"/>
            <a:ext cx="503311" cy="23781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97" name="正方形/長方形 96"/>
          <p:cNvSpPr/>
          <p:nvPr/>
        </p:nvSpPr>
        <p:spPr>
          <a:xfrm flipH="1">
            <a:off x="4987765" y="2827645"/>
            <a:ext cx="3388517" cy="26152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合計</a:t>
            </a:r>
            <a:endParaRPr kumimoji="1" lang="ja-JP" altLang="en-US" sz="1050" dirty="0">
              <a:solidFill>
                <a:schemeClr val="tx1"/>
              </a:solidFill>
            </a:endParaRPr>
          </a:p>
        </p:txBody>
      </p:sp>
      <p:sp>
        <p:nvSpPr>
          <p:cNvPr id="98" name="正方形/長方形 97"/>
          <p:cNvSpPr/>
          <p:nvPr/>
        </p:nvSpPr>
        <p:spPr>
          <a:xfrm flipH="1">
            <a:off x="4396354" y="2823777"/>
            <a:ext cx="591411" cy="26539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99" name="正方形/長方形 98"/>
          <p:cNvSpPr/>
          <p:nvPr/>
        </p:nvSpPr>
        <p:spPr>
          <a:xfrm flipH="1">
            <a:off x="8376282" y="2827644"/>
            <a:ext cx="572454" cy="26152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42.5</a:t>
            </a:r>
            <a:r>
              <a:rPr lang="ja-JP" altLang="en-US" sz="1100" dirty="0" smtClean="0">
                <a:solidFill>
                  <a:schemeClr val="tx1"/>
                </a:solidFill>
              </a:rPr>
              <a:t>ｈ</a:t>
            </a:r>
            <a:endParaRPr kumimoji="1" lang="ja-JP" altLang="en-US" sz="1100" dirty="0">
              <a:solidFill>
                <a:schemeClr val="tx1"/>
              </a:solidFill>
            </a:endParaRPr>
          </a:p>
        </p:txBody>
      </p:sp>
      <p:sp>
        <p:nvSpPr>
          <p:cNvPr id="61" name="正方形/長方形 60"/>
          <p:cNvSpPr/>
          <p:nvPr/>
        </p:nvSpPr>
        <p:spPr>
          <a:xfrm flipH="1">
            <a:off x="4976740" y="3396522"/>
            <a:ext cx="3397126" cy="2576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障害福祉の動向に関する講義</a:t>
            </a:r>
            <a:endParaRPr kumimoji="1" lang="ja-JP" altLang="en-US" sz="1050" dirty="0">
              <a:solidFill>
                <a:schemeClr val="tx1"/>
              </a:solidFill>
            </a:endParaRPr>
          </a:p>
        </p:txBody>
      </p:sp>
      <p:sp>
        <p:nvSpPr>
          <p:cNvPr id="62" name="正方形/長方形 61"/>
          <p:cNvSpPr/>
          <p:nvPr/>
        </p:nvSpPr>
        <p:spPr>
          <a:xfrm flipH="1">
            <a:off x="8373866" y="3396750"/>
            <a:ext cx="572478" cy="257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1.5</a:t>
            </a:r>
            <a:r>
              <a:rPr kumimoji="1" lang="ja-JP" altLang="en-US" sz="1100" dirty="0" smtClean="0">
                <a:solidFill>
                  <a:schemeClr val="tx1"/>
                </a:solidFill>
              </a:rPr>
              <a:t>ｈ</a:t>
            </a:r>
            <a:endParaRPr kumimoji="1" lang="ja-JP" altLang="en-US" sz="1100" dirty="0">
              <a:solidFill>
                <a:schemeClr val="tx1"/>
              </a:solidFill>
            </a:endParaRPr>
          </a:p>
        </p:txBody>
      </p:sp>
      <p:sp>
        <p:nvSpPr>
          <p:cNvPr id="63" name="正方形/長方形 62"/>
          <p:cNvSpPr/>
          <p:nvPr/>
        </p:nvSpPr>
        <p:spPr>
          <a:xfrm flipH="1">
            <a:off x="4380572" y="3396751"/>
            <a:ext cx="596187" cy="875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64" name="正方形/長方形 63"/>
          <p:cNvSpPr/>
          <p:nvPr/>
        </p:nvSpPr>
        <p:spPr>
          <a:xfrm flipH="1">
            <a:off x="4976740" y="3654139"/>
            <a:ext cx="3397124" cy="358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ＭＳ Ｐゴシック" panose="020B0600070205080204" pitchFamily="50" charset="-128"/>
                <a:ea typeface="ＭＳ Ｐゴシック" panose="020B0600070205080204" pitchFamily="50" charset="-128"/>
              </a:rPr>
              <a:t>相談支援の基本姿勢及びケアマネジメントの展開に関する</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講義</a:t>
            </a:r>
            <a:endParaRPr lang="ja-JP" altLang="en-US" sz="1050" dirty="0">
              <a:solidFill>
                <a:schemeClr val="tx1"/>
              </a:solidFill>
            </a:endParaRPr>
          </a:p>
        </p:txBody>
      </p:sp>
      <p:sp>
        <p:nvSpPr>
          <p:cNvPr id="65" name="正方形/長方形 64"/>
          <p:cNvSpPr/>
          <p:nvPr/>
        </p:nvSpPr>
        <p:spPr>
          <a:xfrm flipH="1">
            <a:off x="8371474" y="3654139"/>
            <a:ext cx="574869" cy="358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３</a:t>
            </a:r>
            <a:r>
              <a:rPr kumimoji="1" lang="ja-JP" altLang="en-US" sz="1100" dirty="0" smtClean="0">
                <a:solidFill>
                  <a:schemeClr val="tx1"/>
                </a:solidFill>
              </a:rPr>
              <a:t>ｈ</a:t>
            </a:r>
            <a:endParaRPr kumimoji="1" lang="ja-JP" altLang="en-US" sz="1100" dirty="0">
              <a:solidFill>
                <a:schemeClr val="tx1"/>
              </a:solidFill>
            </a:endParaRPr>
          </a:p>
        </p:txBody>
      </p:sp>
      <p:sp>
        <p:nvSpPr>
          <p:cNvPr id="67" name="正方形/長方形 66"/>
          <p:cNvSpPr/>
          <p:nvPr/>
        </p:nvSpPr>
        <p:spPr>
          <a:xfrm flipH="1">
            <a:off x="8373860" y="4012524"/>
            <a:ext cx="572479" cy="2594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1.5</a:t>
            </a:r>
            <a:r>
              <a:rPr kumimoji="1" lang="ja-JP" altLang="en-US" sz="1100" dirty="0" smtClean="0">
                <a:solidFill>
                  <a:schemeClr val="tx1"/>
                </a:solidFill>
              </a:rPr>
              <a:t>ｈ</a:t>
            </a:r>
            <a:endParaRPr kumimoji="1" lang="ja-JP" altLang="en-US" sz="1100" dirty="0">
              <a:solidFill>
                <a:schemeClr val="tx1"/>
              </a:solidFill>
            </a:endParaRPr>
          </a:p>
        </p:txBody>
      </p:sp>
      <p:sp>
        <p:nvSpPr>
          <p:cNvPr id="100" name="正方形/長方形 99"/>
          <p:cNvSpPr/>
          <p:nvPr/>
        </p:nvSpPr>
        <p:spPr>
          <a:xfrm flipH="1">
            <a:off x="4976766" y="4012525"/>
            <a:ext cx="3397098" cy="259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人材育成の手法に関する講義</a:t>
            </a:r>
            <a:endParaRPr kumimoji="1" lang="ja-JP" altLang="en-US" sz="1050" dirty="0">
              <a:solidFill>
                <a:schemeClr val="tx1"/>
              </a:solidFill>
            </a:endParaRPr>
          </a:p>
        </p:txBody>
      </p:sp>
      <p:sp>
        <p:nvSpPr>
          <p:cNvPr id="101" name="正方形/長方形 100"/>
          <p:cNvSpPr/>
          <p:nvPr/>
        </p:nvSpPr>
        <p:spPr>
          <a:xfrm flipH="1">
            <a:off x="4976740" y="4275401"/>
            <a:ext cx="3394734" cy="413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相談援助に関する講義及び演習</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コミュニティ</a:t>
            </a:r>
            <a:r>
              <a:rPr lang="ja-JP" altLang="en-US" sz="1050" dirty="0">
                <a:solidFill>
                  <a:schemeClr val="tx1"/>
                </a:solidFill>
                <a:latin typeface="ＭＳ Ｐゴシック" panose="020B0600070205080204" pitchFamily="50" charset="-128"/>
                <a:ea typeface="ＭＳ Ｐゴシック" panose="020B0600070205080204" pitchFamily="50" charset="-128"/>
              </a:rPr>
              <a:t>ワーク</a:t>
            </a:r>
            <a:endParaRPr lang="ja-JP" altLang="en-US" sz="1050" dirty="0">
              <a:solidFill>
                <a:schemeClr val="tx1"/>
              </a:solidFill>
            </a:endParaRPr>
          </a:p>
        </p:txBody>
      </p:sp>
      <p:sp>
        <p:nvSpPr>
          <p:cNvPr id="102" name="正方形/長方形 101"/>
          <p:cNvSpPr/>
          <p:nvPr/>
        </p:nvSpPr>
        <p:spPr>
          <a:xfrm flipH="1">
            <a:off x="8371474" y="4271532"/>
            <a:ext cx="574866" cy="410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18</a:t>
            </a:r>
            <a:r>
              <a:rPr kumimoji="1" lang="ja-JP" altLang="en-US" sz="1100" dirty="0" smtClean="0">
                <a:solidFill>
                  <a:schemeClr val="tx1"/>
                </a:solidFill>
              </a:rPr>
              <a:t>ｈ</a:t>
            </a:r>
            <a:endParaRPr kumimoji="1" lang="ja-JP" altLang="en-US" sz="1100" dirty="0">
              <a:solidFill>
                <a:schemeClr val="tx1"/>
              </a:solidFill>
            </a:endParaRPr>
          </a:p>
        </p:txBody>
      </p:sp>
      <p:sp>
        <p:nvSpPr>
          <p:cNvPr id="103" name="正方形/長方形 102"/>
          <p:cNvSpPr/>
          <p:nvPr/>
        </p:nvSpPr>
        <p:spPr>
          <a:xfrm flipH="1">
            <a:off x="4380604" y="4271531"/>
            <a:ext cx="596136" cy="4107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講義及び演習</a:t>
            </a:r>
            <a:endParaRPr kumimoji="1" lang="ja-JP" altLang="en-US" sz="1050" dirty="0">
              <a:solidFill>
                <a:schemeClr val="tx1"/>
              </a:solidFill>
            </a:endParaRPr>
          </a:p>
        </p:txBody>
      </p:sp>
      <p:sp>
        <p:nvSpPr>
          <p:cNvPr id="105" name="正方形/長方形 104"/>
          <p:cNvSpPr/>
          <p:nvPr/>
        </p:nvSpPr>
        <p:spPr>
          <a:xfrm flipH="1">
            <a:off x="4972698" y="4682306"/>
            <a:ext cx="3403524" cy="26216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合計</a:t>
            </a:r>
            <a:endParaRPr kumimoji="1" lang="ja-JP" altLang="en-US" sz="1050" dirty="0">
              <a:solidFill>
                <a:schemeClr val="tx1"/>
              </a:solidFill>
            </a:endParaRPr>
          </a:p>
        </p:txBody>
      </p:sp>
      <p:sp>
        <p:nvSpPr>
          <p:cNvPr id="106" name="正方形/長方形 105"/>
          <p:cNvSpPr/>
          <p:nvPr/>
        </p:nvSpPr>
        <p:spPr>
          <a:xfrm flipH="1">
            <a:off x="4382961" y="4679082"/>
            <a:ext cx="589735" cy="26539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107" name="正方形/長方形 106"/>
          <p:cNvSpPr/>
          <p:nvPr/>
        </p:nvSpPr>
        <p:spPr>
          <a:xfrm flipH="1">
            <a:off x="8375541" y="4675650"/>
            <a:ext cx="573168" cy="26882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24</a:t>
            </a:r>
            <a:r>
              <a:rPr kumimoji="1" lang="ja-JP" altLang="en-US" sz="1100" dirty="0" smtClean="0">
                <a:solidFill>
                  <a:schemeClr val="tx1"/>
                </a:solidFill>
              </a:rPr>
              <a:t>ｈ</a:t>
            </a:r>
            <a:endParaRPr kumimoji="1" lang="ja-JP" altLang="en-US" sz="1100" dirty="0">
              <a:solidFill>
                <a:schemeClr val="tx1"/>
              </a:solidFill>
            </a:endParaRPr>
          </a:p>
        </p:txBody>
      </p:sp>
      <p:sp>
        <p:nvSpPr>
          <p:cNvPr id="69" name="正方形/長方形 68"/>
          <p:cNvSpPr/>
          <p:nvPr/>
        </p:nvSpPr>
        <p:spPr>
          <a:xfrm flipH="1">
            <a:off x="735997" y="4689192"/>
            <a:ext cx="2711629" cy="24768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合計</a:t>
            </a:r>
            <a:endParaRPr kumimoji="1" lang="ja-JP" altLang="en-US" sz="1050" dirty="0">
              <a:solidFill>
                <a:schemeClr val="tx1"/>
              </a:solidFill>
            </a:endParaRPr>
          </a:p>
        </p:txBody>
      </p:sp>
      <p:sp>
        <p:nvSpPr>
          <p:cNvPr id="70" name="正方形/長方形 69"/>
          <p:cNvSpPr/>
          <p:nvPr/>
        </p:nvSpPr>
        <p:spPr>
          <a:xfrm flipH="1">
            <a:off x="3448329" y="4689252"/>
            <a:ext cx="591416" cy="24762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18</a:t>
            </a:r>
            <a:r>
              <a:rPr kumimoji="1" lang="ja-JP" altLang="en-US" sz="1100" dirty="0" smtClean="0">
                <a:solidFill>
                  <a:schemeClr val="tx1"/>
                </a:solidFill>
              </a:rPr>
              <a:t>ｈ</a:t>
            </a:r>
            <a:endParaRPr kumimoji="1" lang="ja-JP" altLang="en-US" sz="1100" dirty="0">
              <a:solidFill>
                <a:schemeClr val="tx1"/>
              </a:solidFill>
            </a:endParaRPr>
          </a:p>
        </p:txBody>
      </p:sp>
      <p:sp>
        <p:nvSpPr>
          <p:cNvPr id="71" name="正方形/長方形 70"/>
          <p:cNvSpPr/>
          <p:nvPr/>
        </p:nvSpPr>
        <p:spPr>
          <a:xfrm flipH="1">
            <a:off x="234053" y="4689192"/>
            <a:ext cx="501242" cy="24768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73" name="正方形/長方形 72"/>
          <p:cNvSpPr/>
          <p:nvPr/>
        </p:nvSpPr>
        <p:spPr>
          <a:xfrm flipH="1">
            <a:off x="4986910" y="5355240"/>
            <a:ext cx="3388629" cy="4071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障害福祉の動向及び主任相談支援専門員の役割と視点に関する講義</a:t>
            </a:r>
            <a:endParaRPr kumimoji="1" lang="ja-JP" altLang="en-US" sz="1050" dirty="0">
              <a:solidFill>
                <a:schemeClr val="tx1"/>
              </a:solidFill>
            </a:endParaRPr>
          </a:p>
        </p:txBody>
      </p:sp>
      <p:sp>
        <p:nvSpPr>
          <p:cNvPr id="74" name="正方形/長方形 73"/>
          <p:cNvSpPr/>
          <p:nvPr/>
        </p:nvSpPr>
        <p:spPr>
          <a:xfrm flipH="1">
            <a:off x="8375538" y="5356211"/>
            <a:ext cx="573149" cy="405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３</a:t>
            </a:r>
            <a:r>
              <a:rPr kumimoji="1" lang="ja-JP" altLang="en-US" sz="1100" dirty="0" smtClean="0">
                <a:solidFill>
                  <a:schemeClr val="tx1"/>
                </a:solidFill>
              </a:rPr>
              <a:t>ｈ</a:t>
            </a:r>
            <a:endParaRPr kumimoji="1" lang="ja-JP" altLang="en-US" sz="1100" dirty="0">
              <a:solidFill>
                <a:schemeClr val="tx1"/>
              </a:solidFill>
            </a:endParaRPr>
          </a:p>
        </p:txBody>
      </p:sp>
      <p:sp>
        <p:nvSpPr>
          <p:cNvPr id="75" name="正方形/長方形 74"/>
          <p:cNvSpPr/>
          <p:nvPr/>
        </p:nvSpPr>
        <p:spPr>
          <a:xfrm flipH="1">
            <a:off x="4395654" y="5356213"/>
            <a:ext cx="591406" cy="646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ゴシック" panose="020B0600070205080204" pitchFamily="50" charset="-128"/>
                <a:ea typeface="ＭＳ Ｐゴシック" panose="020B0600070205080204" pitchFamily="50" charset="-128"/>
              </a:rPr>
              <a:t>講義</a:t>
            </a:r>
            <a:endParaRPr kumimoji="1" lang="ja-JP" altLang="en-US" sz="1050" dirty="0">
              <a:solidFill>
                <a:schemeClr val="tx1"/>
              </a:solidFill>
            </a:endParaRPr>
          </a:p>
        </p:txBody>
      </p:sp>
      <p:sp>
        <p:nvSpPr>
          <p:cNvPr id="76" name="正方形/長方形 75"/>
          <p:cNvSpPr/>
          <p:nvPr/>
        </p:nvSpPr>
        <p:spPr>
          <a:xfrm flipH="1">
            <a:off x="4987066" y="5763324"/>
            <a:ext cx="3388471" cy="2391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運営管理に関する講義</a:t>
            </a:r>
            <a:endParaRPr lang="ja-JP" altLang="en-US" sz="1050" dirty="0">
              <a:solidFill>
                <a:schemeClr val="tx1"/>
              </a:solidFill>
            </a:endParaRPr>
          </a:p>
        </p:txBody>
      </p:sp>
      <p:sp>
        <p:nvSpPr>
          <p:cNvPr id="77" name="正方形/長方形 76"/>
          <p:cNvSpPr/>
          <p:nvPr/>
        </p:nvSpPr>
        <p:spPr>
          <a:xfrm flipH="1">
            <a:off x="8375532" y="5762123"/>
            <a:ext cx="573163" cy="244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３</a:t>
            </a:r>
            <a:r>
              <a:rPr kumimoji="1" lang="ja-JP" altLang="en-US" sz="1100" dirty="0" smtClean="0">
                <a:solidFill>
                  <a:schemeClr val="tx1"/>
                </a:solidFill>
              </a:rPr>
              <a:t>ｈ</a:t>
            </a:r>
            <a:endParaRPr kumimoji="1" lang="ja-JP" altLang="en-US" sz="1100" dirty="0">
              <a:solidFill>
                <a:schemeClr val="tx1"/>
              </a:solidFill>
            </a:endParaRPr>
          </a:p>
        </p:txBody>
      </p:sp>
      <p:sp>
        <p:nvSpPr>
          <p:cNvPr id="78" name="正方形/長方形 77"/>
          <p:cNvSpPr/>
          <p:nvPr/>
        </p:nvSpPr>
        <p:spPr>
          <a:xfrm flipH="1">
            <a:off x="8375524" y="6006332"/>
            <a:ext cx="573200" cy="228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13</a:t>
            </a:r>
            <a:r>
              <a:rPr kumimoji="1" lang="ja-JP" altLang="en-US" sz="1100" dirty="0" smtClean="0">
                <a:solidFill>
                  <a:schemeClr val="tx1"/>
                </a:solidFill>
              </a:rPr>
              <a:t>ｈ</a:t>
            </a:r>
            <a:endParaRPr kumimoji="1" lang="ja-JP" altLang="en-US" sz="1100" dirty="0">
              <a:solidFill>
                <a:schemeClr val="tx1"/>
              </a:solidFill>
            </a:endParaRPr>
          </a:p>
        </p:txBody>
      </p:sp>
      <p:sp>
        <p:nvSpPr>
          <p:cNvPr id="79" name="正方形/長方形 78"/>
          <p:cNvSpPr/>
          <p:nvPr/>
        </p:nvSpPr>
        <p:spPr>
          <a:xfrm flipH="1">
            <a:off x="4987054" y="6002464"/>
            <a:ext cx="3388481" cy="230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相談支援従事者の人材育成に関する講義及び演習</a:t>
            </a:r>
            <a:endParaRPr kumimoji="1" lang="ja-JP" altLang="en-US" sz="1050" dirty="0">
              <a:solidFill>
                <a:schemeClr val="tx1"/>
              </a:solidFill>
            </a:endParaRPr>
          </a:p>
        </p:txBody>
      </p:sp>
      <p:sp>
        <p:nvSpPr>
          <p:cNvPr id="80" name="正方形/長方形 79"/>
          <p:cNvSpPr/>
          <p:nvPr/>
        </p:nvSpPr>
        <p:spPr>
          <a:xfrm flipH="1">
            <a:off x="4987736" y="6233420"/>
            <a:ext cx="3387800" cy="237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地域援助技術に関する講義及び演習</a:t>
            </a:r>
            <a:endParaRPr lang="ja-JP" altLang="en-US" sz="1050" dirty="0">
              <a:solidFill>
                <a:schemeClr val="tx1"/>
              </a:solidFill>
            </a:endParaRPr>
          </a:p>
        </p:txBody>
      </p:sp>
      <p:sp>
        <p:nvSpPr>
          <p:cNvPr id="81" name="正方形/長方形 80"/>
          <p:cNvSpPr/>
          <p:nvPr/>
        </p:nvSpPr>
        <p:spPr>
          <a:xfrm flipH="1">
            <a:off x="8374696" y="6231476"/>
            <a:ext cx="573999" cy="235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11</a:t>
            </a:r>
            <a:r>
              <a:rPr kumimoji="1" lang="ja-JP" altLang="en-US" sz="1100" dirty="0" smtClean="0">
                <a:solidFill>
                  <a:schemeClr val="tx1"/>
                </a:solidFill>
              </a:rPr>
              <a:t>ｈ</a:t>
            </a:r>
            <a:endParaRPr kumimoji="1" lang="ja-JP" altLang="en-US" sz="1100" dirty="0">
              <a:solidFill>
                <a:schemeClr val="tx1"/>
              </a:solidFill>
            </a:endParaRPr>
          </a:p>
        </p:txBody>
      </p:sp>
      <p:sp>
        <p:nvSpPr>
          <p:cNvPr id="82" name="正方形/長方形 81"/>
          <p:cNvSpPr/>
          <p:nvPr/>
        </p:nvSpPr>
        <p:spPr>
          <a:xfrm flipH="1">
            <a:off x="4396184" y="6006333"/>
            <a:ext cx="590871" cy="464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講義及び演習</a:t>
            </a:r>
            <a:endParaRPr kumimoji="1" lang="ja-JP" altLang="en-US" sz="1050" dirty="0">
              <a:solidFill>
                <a:schemeClr val="tx1"/>
              </a:solidFill>
            </a:endParaRPr>
          </a:p>
        </p:txBody>
      </p:sp>
      <p:sp>
        <p:nvSpPr>
          <p:cNvPr id="83" name="正方形/長方形 82"/>
          <p:cNvSpPr/>
          <p:nvPr/>
        </p:nvSpPr>
        <p:spPr>
          <a:xfrm flipH="1">
            <a:off x="4986911" y="6467473"/>
            <a:ext cx="3388624" cy="25719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anose="020B0600070205080204" pitchFamily="50" charset="-128"/>
                <a:ea typeface="ＭＳ Ｐゴシック" panose="020B0600070205080204" pitchFamily="50" charset="-128"/>
              </a:rPr>
              <a:t>合計</a:t>
            </a:r>
            <a:endParaRPr kumimoji="1" lang="ja-JP" altLang="en-US" sz="1050" dirty="0">
              <a:solidFill>
                <a:schemeClr val="tx1"/>
              </a:solidFill>
            </a:endParaRPr>
          </a:p>
        </p:txBody>
      </p:sp>
      <p:sp>
        <p:nvSpPr>
          <p:cNvPr id="84" name="正方形/長方形 83"/>
          <p:cNvSpPr/>
          <p:nvPr/>
        </p:nvSpPr>
        <p:spPr>
          <a:xfrm flipH="1">
            <a:off x="4395500" y="6470615"/>
            <a:ext cx="591411" cy="254486"/>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85" name="正方形/長方形 84"/>
          <p:cNvSpPr/>
          <p:nvPr/>
        </p:nvSpPr>
        <p:spPr>
          <a:xfrm flipH="1">
            <a:off x="8373868" y="6467473"/>
            <a:ext cx="575429" cy="25719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smtClean="0">
                <a:solidFill>
                  <a:schemeClr val="tx1"/>
                </a:solidFill>
              </a:rPr>
              <a:t>30</a:t>
            </a:r>
            <a:r>
              <a:rPr kumimoji="1" lang="ja-JP" altLang="en-US" sz="1100" smtClean="0">
                <a:solidFill>
                  <a:schemeClr val="tx1"/>
                </a:solidFill>
              </a:rPr>
              <a:t>ｈ</a:t>
            </a:r>
            <a:endParaRPr kumimoji="1" lang="ja-JP" altLang="en-US" sz="1100" dirty="0">
              <a:solidFill>
                <a:schemeClr val="tx1"/>
              </a:solidFill>
            </a:endParaRPr>
          </a:p>
        </p:txBody>
      </p:sp>
      <p:sp>
        <p:nvSpPr>
          <p:cNvPr id="86" name="正方形/長方形 85"/>
          <p:cNvSpPr/>
          <p:nvPr/>
        </p:nvSpPr>
        <p:spPr>
          <a:xfrm flipH="1">
            <a:off x="4395654" y="5117904"/>
            <a:ext cx="3980603" cy="238304"/>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主任相談支援専門員研修</a:t>
            </a:r>
            <a:endParaRPr kumimoji="1" lang="ja-JP" altLang="en-US" sz="1050" b="1" dirty="0">
              <a:solidFill>
                <a:schemeClr val="tx1"/>
              </a:solidFill>
            </a:endParaRPr>
          </a:p>
        </p:txBody>
      </p:sp>
      <p:sp>
        <p:nvSpPr>
          <p:cNvPr id="89" name="正方形/長方形 88"/>
          <p:cNvSpPr/>
          <p:nvPr/>
        </p:nvSpPr>
        <p:spPr>
          <a:xfrm flipH="1">
            <a:off x="8375538" y="5117898"/>
            <a:ext cx="573172" cy="240543"/>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時間数</a:t>
            </a:r>
            <a:endParaRPr kumimoji="1" lang="ja-JP" altLang="en-US" sz="1000" b="1" dirty="0">
              <a:solidFill>
                <a:schemeClr val="tx1"/>
              </a:solidFill>
            </a:endParaRPr>
          </a:p>
        </p:txBody>
      </p:sp>
      <p:sp>
        <p:nvSpPr>
          <p:cNvPr id="4" name="正方形/長方形 3"/>
          <p:cNvSpPr/>
          <p:nvPr/>
        </p:nvSpPr>
        <p:spPr>
          <a:xfrm>
            <a:off x="1540234" y="5706798"/>
            <a:ext cx="1104523" cy="5246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新設</a:t>
            </a:r>
            <a:endParaRPr kumimoji="1" lang="ja-JP" altLang="en-US" sz="2800" b="1" dirty="0">
              <a:solidFill>
                <a:schemeClr val="tx1"/>
              </a:solidFill>
            </a:endParaRPr>
          </a:p>
        </p:txBody>
      </p:sp>
      <p:cxnSp>
        <p:nvCxnSpPr>
          <p:cNvPr id="7" name="直線コネクタ 6"/>
          <p:cNvCxnSpPr/>
          <p:nvPr/>
        </p:nvCxnSpPr>
        <p:spPr>
          <a:xfrm>
            <a:off x="234054" y="5040239"/>
            <a:ext cx="871244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4054704" y="5237056"/>
            <a:ext cx="289429" cy="150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右矢印 89"/>
          <p:cNvSpPr/>
          <p:nvPr/>
        </p:nvSpPr>
        <p:spPr>
          <a:xfrm>
            <a:off x="4091143" y="2419683"/>
            <a:ext cx="252990" cy="150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710136" y="1410511"/>
            <a:ext cx="1994170" cy="1159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00B0F0"/>
                </a:solidFill>
                <a:latin typeface="HGP創英角ﾎﾟｯﾌﾟ体" panose="040B0A00000000000000" pitchFamily="50" charset="-128"/>
                <a:ea typeface="HGP創英角ﾎﾟｯﾌﾟ体" panose="040B0A00000000000000" pitchFamily="50" charset="-128"/>
              </a:rPr>
              <a:t>検討中</a:t>
            </a:r>
            <a:endParaRPr kumimoji="1" lang="ja-JP" altLang="en-US" sz="4000" dirty="0">
              <a:solidFill>
                <a:srgbClr val="00B0F0"/>
              </a:solidFill>
              <a:latin typeface="HGP創英角ﾎﾟｯﾌﾟ体" panose="040B0A00000000000000" pitchFamily="50" charset="-128"/>
              <a:ea typeface="HGP創英角ﾎﾟｯﾌﾟ体" panose="040B0A00000000000000" pitchFamily="50" charset="-128"/>
            </a:endParaRPr>
          </a:p>
        </p:txBody>
      </p:sp>
      <p:sp>
        <p:nvSpPr>
          <p:cNvPr id="93" name="角丸四角形 92"/>
          <p:cNvSpPr/>
          <p:nvPr/>
        </p:nvSpPr>
        <p:spPr>
          <a:xfrm>
            <a:off x="5710136" y="3419565"/>
            <a:ext cx="1994170" cy="1159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00B0F0"/>
                </a:solidFill>
                <a:latin typeface="HGP創英角ﾎﾟｯﾌﾟ体" panose="040B0A00000000000000" pitchFamily="50" charset="-128"/>
                <a:ea typeface="HGP創英角ﾎﾟｯﾌﾟ体" panose="040B0A00000000000000" pitchFamily="50" charset="-128"/>
              </a:rPr>
              <a:t>検討中</a:t>
            </a:r>
            <a:endParaRPr kumimoji="1" lang="ja-JP" altLang="en-US" sz="4000" dirty="0">
              <a:solidFill>
                <a:srgbClr val="00B0F0"/>
              </a:solidFill>
              <a:latin typeface="HGP創英角ﾎﾟｯﾌﾟ体" panose="040B0A00000000000000" pitchFamily="50" charset="-128"/>
              <a:ea typeface="HGP創英角ﾎﾟｯﾌﾟ体" panose="040B0A00000000000000" pitchFamily="50" charset="-128"/>
            </a:endParaRPr>
          </a:p>
        </p:txBody>
      </p:sp>
      <p:sp>
        <p:nvSpPr>
          <p:cNvPr id="104" name="スライド番号プレースホルダー 5"/>
          <p:cNvSpPr txBox="1">
            <a:spLocks/>
          </p:cNvSpPr>
          <p:nvPr/>
        </p:nvSpPr>
        <p:spPr>
          <a:xfrm>
            <a:off x="8560730" y="658200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6</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7470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2013" y="138857"/>
            <a:ext cx="8604028" cy="465295"/>
          </a:xfrm>
          <a:prstGeom prst="rect">
            <a:avLst/>
          </a:prstGeom>
          <a:gradFill flip="none" rotWithShape="1">
            <a:gsLst>
              <a:gs pos="0">
                <a:srgbClr val="3333CC"/>
              </a:gs>
              <a:gs pos="50000">
                <a:schemeClr val="bg1"/>
              </a:gs>
              <a:gs pos="100000">
                <a:srgbClr val="3333CC"/>
              </a:gs>
            </a:gsLst>
            <a:lin ang="5400000" scaled="1"/>
            <a:tileRect/>
          </a:gradFill>
          <a:ln>
            <a:noFill/>
          </a:ln>
          <a:effectLst/>
          <a:extLst/>
        </p:spPr>
        <p:txBody>
          <a:bodyPr wrap="none" lIns="122221" tIns="61110" rIns="122221" bIns="61110" anchor="ctr"/>
          <a:lstStyle/>
          <a:p>
            <a:pPr>
              <a:lnSpc>
                <a:spcPts val="2941"/>
              </a:lnSpc>
              <a:defRPr/>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．大阪府主任相談支援専門員養成研修の実施について</a:t>
            </a:r>
            <a:endPar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44155" y="986597"/>
            <a:ext cx="8611737" cy="2491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ts val="16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目的</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相談業務全般のマネジメント及び支援困難ケースへの対応など高度な相談支援、また、社会資源の開発・連携や、地域住民への啓発活動を通じた地域社会への働きかけを行える主任相談支援専門員を養成するための研修を実施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内容</a:t>
            </a:r>
            <a:r>
              <a:rPr kumimoji="1" lang="en-US" altLang="ja-JP" sz="1400" dirty="0" smtClean="0">
                <a:solidFill>
                  <a:schemeClr val="tx1"/>
                </a:solidFill>
                <a:latin typeface="Meiryo UI" panose="020B0604030504040204" pitchFamily="50" charset="-128"/>
                <a:ea typeface="Meiryo UI" panose="020B0604030504040204" pitchFamily="50" charset="-128"/>
              </a:rPr>
              <a:t>】</a:t>
            </a:r>
          </a:p>
          <a:p>
            <a:pPr>
              <a:lnSpc>
                <a:spcPts val="1600"/>
              </a:lnSpc>
            </a:pPr>
            <a:r>
              <a:rPr lang="ja-JP" altLang="en-US" sz="1400" dirty="0" smtClean="0">
                <a:solidFill>
                  <a:schemeClr val="tx1"/>
                </a:solidFill>
                <a:latin typeface="Meiryo UI" panose="020B0604030504040204" pitchFamily="50" charset="-128"/>
                <a:ea typeface="Meiryo UI" panose="020B0604030504040204" pitchFamily="50" charset="-128"/>
              </a:rPr>
              <a:t>　➢実施時期：令和元年</a:t>
            </a:r>
            <a:r>
              <a:rPr lang="en-US" altLang="ja-JP" sz="1400" dirty="0" smtClean="0">
                <a:solidFill>
                  <a:schemeClr val="tx1"/>
                </a:solidFill>
                <a:latin typeface="Meiryo UI" panose="020B0604030504040204" pitchFamily="50" charset="-128"/>
                <a:ea typeface="Meiryo UI" panose="020B0604030504040204" pitchFamily="50" charset="-128"/>
              </a:rPr>
              <a:t>10</a:t>
            </a:r>
            <a:r>
              <a:rPr lang="ja-JP" altLang="en-US" sz="1400" dirty="0" smtClean="0">
                <a:solidFill>
                  <a:schemeClr val="tx1"/>
                </a:solidFill>
                <a:latin typeface="Meiryo UI" panose="020B0604030504040204" pitchFamily="50" charset="-128"/>
                <a:ea typeface="Meiryo UI" panose="020B0604030504040204" pitchFamily="50" charset="-128"/>
              </a:rPr>
              <a:t>月～</a:t>
            </a:r>
            <a:r>
              <a:rPr lang="en-US" altLang="ja-JP" sz="1400" dirty="0" smtClean="0">
                <a:solidFill>
                  <a:schemeClr val="tx1"/>
                </a:solidFill>
                <a:latin typeface="Meiryo UI" panose="020B0604030504040204" pitchFamily="50" charset="-128"/>
                <a:ea typeface="Meiryo UI" panose="020B0604030504040204" pitchFamily="50" charset="-128"/>
              </a:rPr>
              <a:t>11</a:t>
            </a:r>
            <a:r>
              <a:rPr lang="ja-JP" altLang="en-US" sz="1400" dirty="0" smtClean="0">
                <a:solidFill>
                  <a:schemeClr val="tx1"/>
                </a:solidFill>
                <a:latin typeface="Meiryo UI" panose="020B0604030504040204" pitchFamily="50" charset="-128"/>
                <a:ea typeface="Meiryo UI" panose="020B0604030504040204" pitchFamily="50" charset="-128"/>
              </a:rPr>
              <a:t>月の</a:t>
            </a:r>
            <a:r>
              <a:rPr lang="en-US" altLang="ja-JP" sz="1400" dirty="0" smtClean="0">
                <a:solidFill>
                  <a:schemeClr val="tx1"/>
                </a:solidFill>
                <a:latin typeface="Meiryo UI" panose="020B0604030504040204" pitchFamily="50" charset="-128"/>
                <a:ea typeface="Meiryo UI" panose="020B0604030504040204" pitchFamily="50" charset="-128"/>
              </a:rPr>
              <a:t>5</a:t>
            </a:r>
            <a:r>
              <a:rPr lang="ja-JP" altLang="en-US" sz="1400" dirty="0" smtClean="0">
                <a:solidFill>
                  <a:schemeClr val="tx1"/>
                </a:solidFill>
                <a:latin typeface="Meiryo UI" panose="020B0604030504040204" pitchFamily="50" charset="-128"/>
                <a:ea typeface="Meiryo UI" panose="020B0604030504040204" pitchFamily="50" charset="-128"/>
              </a:rPr>
              <a:t>日間（</a:t>
            </a:r>
            <a:r>
              <a:rPr lang="en-US" altLang="ja-JP" sz="1400" dirty="0" smtClean="0">
                <a:solidFill>
                  <a:schemeClr val="tx1"/>
                </a:solidFill>
                <a:latin typeface="Meiryo UI" panose="020B0604030504040204" pitchFamily="50" charset="-128"/>
                <a:ea typeface="Meiryo UI" panose="020B0604030504040204" pitchFamily="50" charset="-128"/>
              </a:rPr>
              <a:t>10/29</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11/1</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11/11</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11/19</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11/25</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smtClean="0">
                <a:solidFill>
                  <a:schemeClr val="tx1"/>
                </a:solidFill>
                <a:latin typeface="Meiryo UI" panose="020B0604030504040204" pitchFamily="50" charset="-128"/>
                <a:ea typeface="Meiryo UI" panose="020B0604030504040204" pitchFamily="50" charset="-128"/>
              </a:rPr>
              <a:t>　➢定員：</a:t>
            </a:r>
            <a:r>
              <a:rPr lang="en-US" altLang="ja-JP" sz="1400" dirty="0" smtClean="0">
                <a:solidFill>
                  <a:schemeClr val="tx1"/>
                </a:solidFill>
                <a:latin typeface="Meiryo UI" panose="020B0604030504040204" pitchFamily="50" charset="-128"/>
                <a:ea typeface="Meiryo UI" panose="020B0604030504040204" pitchFamily="50" charset="-128"/>
              </a:rPr>
              <a:t>50</a:t>
            </a:r>
            <a:r>
              <a:rPr lang="ja-JP" altLang="en-US" sz="1400" dirty="0" smtClean="0">
                <a:solidFill>
                  <a:schemeClr val="tx1"/>
                </a:solidFill>
                <a:latin typeface="Meiryo UI" panose="020B0604030504040204" pitchFamily="50" charset="-128"/>
                <a:ea typeface="Meiryo UI" panose="020B0604030504040204" pitchFamily="50" charset="-128"/>
              </a:rPr>
              <a:t>名程度</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smtClean="0">
                <a:solidFill>
                  <a:schemeClr val="tx1"/>
                </a:solidFill>
                <a:latin typeface="Meiryo UI" panose="020B0604030504040204" pitchFamily="50" charset="-128"/>
                <a:ea typeface="Meiryo UI" panose="020B0604030504040204" pitchFamily="50" charset="-128"/>
              </a:rPr>
              <a:t>　➢カリキュラム（案）</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rPr>
              <a:t>日目</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主任相談支援専門員の役割、相談支援事業所における運営管理　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a:t>
            </a:r>
            <a:r>
              <a:rPr lang="ja-JP" altLang="en-US" sz="1400" dirty="0" smtClean="0">
                <a:solidFill>
                  <a:schemeClr val="tx1"/>
                </a:solidFill>
                <a:latin typeface="Meiryo UI" panose="020B0604030504040204" pitchFamily="50" charset="-128"/>
                <a:ea typeface="Meiryo UI" panose="020B0604030504040204" pitchFamily="50" charset="-128"/>
              </a:rPr>
              <a:t>日目</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人材育成の必要性、演習　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rPr>
              <a:t>日目</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スーパービジョンの理論、演習　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〔4</a:t>
            </a:r>
            <a:r>
              <a:rPr lang="ja-JP" altLang="en-US" sz="1400" dirty="0" smtClean="0">
                <a:solidFill>
                  <a:schemeClr val="tx1"/>
                </a:solidFill>
                <a:latin typeface="Meiryo UI" panose="020B0604030504040204" pitchFamily="50" charset="-128"/>
                <a:ea typeface="Meiryo UI" panose="020B0604030504040204" pitchFamily="50" charset="-128"/>
              </a:rPr>
              <a:t>日目</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地域援助技術の考え方、演習　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〔5</a:t>
            </a:r>
            <a:r>
              <a:rPr lang="ja-JP" altLang="en-US" sz="1400" dirty="0" smtClean="0">
                <a:solidFill>
                  <a:schemeClr val="tx1"/>
                </a:solidFill>
                <a:latin typeface="Meiryo UI" panose="020B0604030504040204" pitchFamily="50" charset="-128"/>
                <a:ea typeface="Meiryo UI" panose="020B0604030504040204" pitchFamily="50" charset="-128"/>
              </a:rPr>
              <a:t>日目</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基幹相談支援センターにおける地域連携、演習　等</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244155" y="653907"/>
            <a:ext cx="1275155" cy="3548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実施概要</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53031" y="4025327"/>
            <a:ext cx="1545814" cy="1110609"/>
          </a:xfrm>
          <a:prstGeom prst="rect">
            <a:avLst/>
          </a:prstGeom>
          <a:solidFill>
            <a:sysClr val="window" lastClr="FFFFFF"/>
          </a:solidFill>
          <a:ln w="9525" cap="flat" cmpd="sng" algn="ctr">
            <a:solidFill>
              <a:sysClr val="windowText" lastClr="000000"/>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実務</a:t>
            </a:r>
            <a:r>
              <a:rPr kumimoji="0" lang="ja-JP" altLang="en-US" sz="1400" b="1"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a:t>
            </a:r>
            <a:endParaRPr kumimoji="0" lang="en-US" altLang="ja-JP" sz="1400" b="1"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000" b="0" i="0" u="none" strike="noStrike" kern="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rPr>
              <a:t>障</a:t>
            </a:r>
            <a:r>
              <a:rPr kumimoji="0" lang="ja-JP" altLang="en-US" sz="100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がい</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児者等の保健・医療・福祉・就労・教育の分野における相談支援業務・直接支援</a:t>
            </a:r>
            <a:r>
              <a:rPr kumimoji="0"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業務</a:t>
            </a:r>
            <a:r>
              <a:rPr kumimoji="0" lang="ja-JP" altLang="en-US" sz="1000" b="0" i="0" u="none" strike="noStrike" kern="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等（</a:t>
            </a:r>
            <a:r>
              <a:rPr kumimoji="0"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a:t>
            </a:r>
            <a:r>
              <a:rPr kumimoji="0"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10</a:t>
            </a:r>
            <a:r>
              <a:rPr kumimoji="0"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a:t>
            </a:r>
            <a:endPar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加算記号 8"/>
          <p:cNvSpPr/>
          <p:nvPr/>
        </p:nvSpPr>
        <p:spPr>
          <a:xfrm>
            <a:off x="1851927" y="4316616"/>
            <a:ext cx="442437" cy="464488"/>
          </a:xfrm>
          <a:prstGeom prst="mathPlus">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正方形/長方形 15"/>
          <p:cNvSpPr/>
          <p:nvPr/>
        </p:nvSpPr>
        <p:spPr>
          <a:xfrm>
            <a:off x="2314648" y="4025326"/>
            <a:ext cx="1441368" cy="1110609"/>
          </a:xfrm>
          <a:prstGeom prst="rect">
            <a:avLst/>
          </a:prstGeom>
          <a:solidFill>
            <a:sysClr val="window" lastClr="FFFFFF"/>
          </a:solidFill>
          <a:ln w="9525" cap="flat" cmpd="sng" algn="ctr">
            <a:solidFill>
              <a:sysClr val="windowText" lastClr="000000"/>
            </a:solidFill>
            <a:prstDash val="solid"/>
          </a:ln>
          <a:effectLst/>
        </p:spPr>
        <p:txBody>
          <a:bodyPr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相談</a:t>
            </a: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支援</a:t>
            </a:r>
            <a:r>
              <a:rPr kumimoji="0" lang="ja-JP" altLang="en-US"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従事者初任者研修</a:t>
            </a:r>
            <a:endParaRPr kumimoji="0" lang="en-US" altLang="ja-JP"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dirty="0" smtClean="0">
                <a:latin typeface="Meiryo UI" panose="020B0604030504040204" pitchFamily="50" charset="-128"/>
                <a:ea typeface="Meiryo UI" panose="020B0604030504040204" pitchFamily="50" charset="-128"/>
              </a:rPr>
              <a:t>（</a:t>
            </a:r>
            <a:r>
              <a:rPr kumimoji="0" lang="en-US" altLang="ja-JP" sz="1400" kern="0" dirty="0" smtClean="0">
                <a:latin typeface="Meiryo UI" panose="020B0604030504040204" pitchFamily="50" charset="-128"/>
                <a:ea typeface="Meiryo UI" panose="020B0604030504040204" pitchFamily="50" charset="-128"/>
              </a:rPr>
              <a:t>5</a:t>
            </a:r>
            <a:r>
              <a:rPr kumimoji="0" lang="ja-JP" altLang="en-US" sz="1400" kern="0" dirty="0" smtClean="0">
                <a:latin typeface="Meiryo UI" panose="020B0604030504040204" pitchFamily="50" charset="-128"/>
                <a:ea typeface="Meiryo UI" panose="020B0604030504040204" pitchFamily="50" charset="-128"/>
              </a:rPr>
              <a:t>日間）</a:t>
            </a:r>
            <a:endParaRPr kumimoji="0" lang="en-US" altLang="ja-JP" sz="14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17" name="フローチャート: 処理 16"/>
          <p:cNvSpPr/>
          <p:nvPr/>
        </p:nvSpPr>
        <p:spPr>
          <a:xfrm>
            <a:off x="4196584" y="4025326"/>
            <a:ext cx="922730" cy="1110609"/>
          </a:xfrm>
          <a:prstGeom prst="flowChartProcess">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1"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相談</a:t>
            </a:r>
            <a:r>
              <a:rPr kumimoji="0" lang="ja-JP" altLang="en-US" sz="1400" b="1" i="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支援</a:t>
            </a:r>
            <a:endParaRPr kumimoji="0" lang="en-US" altLang="ja-JP" sz="1400" b="1" i="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専門員</a:t>
            </a:r>
            <a:endParaRPr kumimoji="0" lang="en-US" altLang="ja-JP" sz="1400" b="1" i="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と</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して</a:t>
            </a:r>
            <a:r>
              <a:rPr kumimoji="0" lang="ja-JP" altLang="en-US" sz="1200" kern="0" dirty="0" smtClean="0">
                <a:solidFill>
                  <a:prstClr val="black"/>
                </a:solidFill>
                <a:latin typeface="Meiryo UI" panose="020B0604030504040204" pitchFamily="50" charset="-128"/>
                <a:ea typeface="Meiryo UI" panose="020B0604030504040204" pitchFamily="50" charset="-128"/>
              </a:rPr>
              <a:t>配置</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フローチャート: 処理 21"/>
          <p:cNvSpPr/>
          <p:nvPr/>
        </p:nvSpPr>
        <p:spPr>
          <a:xfrm>
            <a:off x="7666866" y="4015684"/>
            <a:ext cx="1051012" cy="1117616"/>
          </a:xfrm>
          <a:prstGeom prst="flowChartProcess">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1"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相談支援</a:t>
            </a:r>
            <a:r>
              <a:rPr kumimoji="0" lang="ja-JP" altLang="en-US" sz="1400" b="1" i="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専門員</a:t>
            </a:r>
            <a:endParaRPr kumimoji="0" lang="en-US" altLang="ja-JP" sz="1400" b="1" i="1"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として</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要件更新</a:t>
            </a:r>
          </a:p>
        </p:txBody>
      </p:sp>
      <p:sp>
        <p:nvSpPr>
          <p:cNvPr id="5" name="右矢印 4"/>
          <p:cNvSpPr/>
          <p:nvPr/>
        </p:nvSpPr>
        <p:spPr>
          <a:xfrm>
            <a:off x="7296395" y="4297111"/>
            <a:ext cx="294067" cy="548872"/>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4302681" y="5164486"/>
            <a:ext cx="4574482" cy="1468967"/>
            <a:chOff x="4302681" y="5164486"/>
            <a:chExt cx="4574482" cy="1468967"/>
          </a:xfrm>
        </p:grpSpPr>
        <p:sp>
          <p:nvSpPr>
            <p:cNvPr id="12" name="加算記号 8"/>
            <p:cNvSpPr/>
            <p:nvPr/>
          </p:nvSpPr>
          <p:spPr>
            <a:xfrm>
              <a:off x="6083837" y="5164486"/>
              <a:ext cx="506085" cy="435996"/>
            </a:xfrm>
            <a:prstGeom prst="mathPlus">
              <a:avLst/>
            </a:prstGeom>
            <a:solidFill>
              <a:srgbClr val="FFFF00"/>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00"/>
                </a:solidFill>
                <a:effectLst/>
                <a:uLnTx/>
                <a:uFillTx/>
                <a:latin typeface="Meiryo UI" panose="020B0604030504040204" pitchFamily="50" charset="-128"/>
                <a:ea typeface="Meiryo UI" panose="020B0604030504040204" pitchFamily="50" charset="-128"/>
              </a:endParaRPr>
            </a:p>
          </p:txBody>
        </p:sp>
        <p:sp>
          <p:nvSpPr>
            <p:cNvPr id="21" name="フローチャート: 処理 20"/>
            <p:cNvSpPr/>
            <p:nvPr/>
          </p:nvSpPr>
          <p:spPr>
            <a:xfrm>
              <a:off x="4515729" y="5608863"/>
              <a:ext cx="2337889" cy="959502"/>
            </a:xfrm>
            <a:prstGeom prst="flowChartProcess">
              <a:avLst/>
            </a:prstGeom>
            <a:solidFill>
              <a:sysClr val="window" lastClr="FFFFFF"/>
            </a:solidFill>
            <a:ln w="190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主任相談支援専門員</a:t>
              </a:r>
              <a:endParaRPr kumimoji="0" lang="en-US" altLang="ja-JP" sz="1600" b="1" i="1"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kern="0" dirty="0">
                  <a:solidFill>
                    <a:srgbClr val="FF0000"/>
                  </a:solidFill>
                  <a:latin typeface="Meiryo UI" panose="020B0604030504040204" pitchFamily="50" charset="-128"/>
                  <a:ea typeface="Meiryo UI" panose="020B0604030504040204" pitchFamily="50" charset="-128"/>
                </a:rPr>
                <a:t>養成</a:t>
              </a:r>
              <a:r>
                <a:rPr kumimoji="0" lang="ja-JP" altLang="en-US" sz="1600" b="1" i="1" kern="0" dirty="0" smtClean="0">
                  <a:solidFill>
                    <a:srgbClr val="FF0000"/>
                  </a:solidFill>
                  <a:latin typeface="Meiryo UI" panose="020B0604030504040204" pitchFamily="50" charset="-128"/>
                  <a:ea typeface="Meiryo UI" panose="020B0604030504040204" pitchFamily="50" charset="-128"/>
                </a:rPr>
                <a:t>研修（</a:t>
              </a:r>
              <a:r>
                <a:rPr kumimoji="0" lang="en-US" altLang="ja-JP" sz="1600" b="1" i="1" kern="0" dirty="0" smtClean="0">
                  <a:solidFill>
                    <a:srgbClr val="FF0000"/>
                  </a:solidFill>
                  <a:latin typeface="Meiryo UI" panose="020B0604030504040204" pitchFamily="50" charset="-128"/>
                  <a:ea typeface="Meiryo UI" panose="020B0604030504040204" pitchFamily="50" charset="-128"/>
                </a:rPr>
                <a:t>30h</a:t>
              </a:r>
              <a:r>
                <a:rPr kumimoji="0" lang="ja-JP" altLang="en-US" sz="1600" b="1" i="1" kern="0" dirty="0" smtClean="0">
                  <a:solidFill>
                    <a:srgbClr val="FF0000"/>
                  </a:solidFill>
                  <a:latin typeface="Meiryo UI" panose="020B0604030504040204" pitchFamily="50" charset="-128"/>
                  <a:ea typeface="Meiryo UI" panose="020B0604030504040204" pitchFamily="50" charset="-128"/>
                </a:rPr>
                <a:t>）</a:t>
              </a:r>
              <a:endParaRPr kumimoji="0" lang="en-US" altLang="ja-JP" sz="1600" b="1" i="1" kern="0" dirty="0" smtClean="0">
                <a:solidFill>
                  <a:srgbClr val="FF000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smtClean="0">
                  <a:solidFill>
                    <a:prstClr val="black"/>
                  </a:solidFill>
                  <a:latin typeface="Meiryo UI" panose="020B0604030504040204" pitchFamily="50" charset="-128"/>
                  <a:ea typeface="Meiryo UI" panose="020B0604030504040204" pitchFamily="50" charset="-128"/>
                </a:rPr>
                <a:t>&lt;</a:t>
              </a:r>
              <a:r>
                <a:rPr kumimoji="0" lang="ja-JP" altLang="en-US" sz="1200" kern="0" dirty="0" smtClean="0">
                  <a:solidFill>
                    <a:prstClr val="black"/>
                  </a:solidFill>
                  <a:latin typeface="Meiryo UI" panose="020B0604030504040204" pitchFamily="50" charset="-128"/>
                  <a:ea typeface="Meiryo UI" panose="020B0604030504040204" pitchFamily="50" charset="-128"/>
                </a:rPr>
                <a:t>大阪府：令和元年</a:t>
              </a:r>
              <a:r>
                <a:rPr kumimoji="0" lang="ja-JP" altLang="en-US" sz="1200" kern="0" dirty="0">
                  <a:solidFill>
                    <a:prstClr val="black"/>
                  </a:solidFill>
                  <a:latin typeface="Meiryo UI" panose="020B0604030504040204" pitchFamily="50" charset="-128"/>
                  <a:ea typeface="Meiryo UI" panose="020B0604030504040204" pitchFamily="50" charset="-128"/>
                </a:rPr>
                <a:t>度</a:t>
              </a:r>
              <a:r>
                <a:rPr kumimoji="0" lang="ja-JP" altLang="en-US" sz="1200" kern="0" dirty="0" smtClean="0">
                  <a:solidFill>
                    <a:prstClr val="black"/>
                  </a:solidFill>
                  <a:latin typeface="Meiryo UI" panose="020B0604030504040204" pitchFamily="50" charset="-128"/>
                  <a:ea typeface="Meiryo UI" panose="020B0604030504040204" pitchFamily="50" charset="-128"/>
                </a:rPr>
                <a:t>から実施</a:t>
              </a:r>
              <a:r>
                <a:rPr kumimoji="0" lang="en-US" altLang="ja-JP" sz="1200" kern="0" dirty="0" smtClean="0">
                  <a:solidFill>
                    <a:prstClr val="black"/>
                  </a:solidFill>
                  <a:latin typeface="Meiryo UI" panose="020B0604030504040204" pitchFamily="50" charset="-128"/>
                  <a:ea typeface="Meiryo UI" panose="020B0604030504040204" pitchFamily="50" charset="-128"/>
                </a:rPr>
                <a:t>&gt;</a:t>
              </a:r>
            </a:p>
          </p:txBody>
        </p:sp>
        <p:sp>
          <p:nvSpPr>
            <p:cNvPr id="6" name="正方形/長方形 5"/>
            <p:cNvSpPr/>
            <p:nvPr/>
          </p:nvSpPr>
          <p:spPr>
            <a:xfrm>
              <a:off x="6502516" y="5296170"/>
              <a:ext cx="1556488" cy="25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Meiryo UI" panose="020B0604030504040204" pitchFamily="50" charset="-128"/>
                  <a:ea typeface="Meiryo UI" panose="020B0604030504040204" pitchFamily="50" charset="-128"/>
                </a:rPr>
                <a:t>3</a:t>
              </a:r>
              <a:r>
                <a:rPr kumimoji="1" lang="ja-JP" altLang="en-US" sz="1400" b="1" dirty="0" smtClean="0">
                  <a:solidFill>
                    <a:schemeClr val="tx1"/>
                  </a:solidFill>
                  <a:latin typeface="Meiryo UI" panose="020B0604030504040204" pitchFamily="50" charset="-128"/>
                  <a:ea typeface="Meiryo UI" panose="020B0604030504040204" pitchFamily="50" charset="-128"/>
                </a:rPr>
                <a:t>年以上の実務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3" name="右矢印 22"/>
            <p:cNvSpPr/>
            <p:nvPr/>
          </p:nvSpPr>
          <p:spPr>
            <a:xfrm>
              <a:off x="6935360" y="5888293"/>
              <a:ext cx="294067" cy="548872"/>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フローチャート: 処理 23"/>
            <p:cNvSpPr/>
            <p:nvPr/>
          </p:nvSpPr>
          <p:spPr>
            <a:xfrm>
              <a:off x="7343454" y="5608863"/>
              <a:ext cx="1450081" cy="959502"/>
            </a:xfrm>
            <a:prstGeom prst="flowChartProcess">
              <a:avLst/>
            </a:prstGeom>
            <a:solidFill>
              <a:sysClr val="window" lastClr="FFFFFF"/>
            </a:solidFill>
            <a:ln w="190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主任相談支援</a:t>
              </a:r>
              <a:endParaRPr kumimoji="0" lang="en-US" altLang="ja-JP" sz="1600" b="1" i="1"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専門員</a:t>
              </a:r>
              <a:endParaRPr kumimoji="0" lang="en-US" altLang="ja-JP" sz="1600" b="1" i="1"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と</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して</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配置</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正方形/長方形 8"/>
            <p:cNvSpPr/>
            <p:nvPr/>
          </p:nvSpPr>
          <p:spPr>
            <a:xfrm>
              <a:off x="4302681" y="5216548"/>
              <a:ext cx="4574482" cy="1416905"/>
            </a:xfrm>
            <a:prstGeom prst="rect">
              <a:avLst/>
            </a:prstGeom>
            <a:noFill/>
            <a:ln w="53975" cap="flat" cmpd="dbl">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5" name="角丸四角形 24"/>
          <p:cNvSpPr/>
          <p:nvPr/>
        </p:nvSpPr>
        <p:spPr>
          <a:xfrm>
            <a:off x="232013" y="3580174"/>
            <a:ext cx="6523629" cy="3619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ja-JP" altLang="en-US" sz="1400" b="1" dirty="0" smtClean="0">
                <a:latin typeface="Meiryo UI" panose="020B0604030504040204" pitchFamily="50" charset="-128"/>
                <a:ea typeface="Meiryo UI" panose="020B0604030504040204" pitchFamily="50" charset="-128"/>
              </a:rPr>
              <a:t>❖令和元年度の</a:t>
            </a:r>
            <a:r>
              <a:rPr kumimoji="0" lang="ja-JP" altLang="en-US" sz="1400" b="1" kern="0" dirty="0" smtClean="0">
                <a:solidFill>
                  <a:schemeClr val="bg1"/>
                </a:solidFill>
                <a:latin typeface="Meiryo UI" panose="020B0604030504040204" pitchFamily="50" charset="-128"/>
                <a:ea typeface="Meiryo UI" panose="020B0604030504040204" pitchFamily="50" charset="-128"/>
              </a:rPr>
              <a:t>相談</a:t>
            </a:r>
            <a:r>
              <a:rPr kumimoji="0" lang="ja-JP" altLang="en-US" sz="1400" b="1" kern="0" dirty="0">
                <a:solidFill>
                  <a:schemeClr val="bg1"/>
                </a:solidFill>
                <a:latin typeface="Meiryo UI" panose="020B0604030504040204" pitchFamily="50" charset="-128"/>
                <a:ea typeface="Meiryo UI" panose="020B0604030504040204" pitchFamily="50" charset="-128"/>
              </a:rPr>
              <a:t>支援専門員研修及び主任</a:t>
            </a:r>
            <a:r>
              <a:rPr kumimoji="0" lang="ja-JP" altLang="en-US" sz="1400" b="1" kern="0" dirty="0" smtClean="0">
                <a:solidFill>
                  <a:schemeClr val="bg1"/>
                </a:solidFill>
                <a:latin typeface="Meiryo UI" panose="020B0604030504040204" pitchFamily="50" charset="-128"/>
                <a:ea typeface="Meiryo UI" panose="020B0604030504040204" pitchFamily="50" charset="-128"/>
              </a:rPr>
              <a:t>相談支援専門員</a:t>
            </a:r>
            <a:r>
              <a:rPr kumimoji="0" lang="ja-JP" altLang="en-US" sz="1400" b="1" kern="0" dirty="0">
                <a:solidFill>
                  <a:schemeClr val="bg1"/>
                </a:solidFill>
                <a:latin typeface="Meiryo UI" panose="020B0604030504040204" pitchFamily="50" charset="-128"/>
                <a:ea typeface="Meiryo UI" panose="020B0604030504040204" pitchFamily="50" charset="-128"/>
              </a:rPr>
              <a:t>養成研修のイメージ</a:t>
            </a:r>
          </a:p>
        </p:txBody>
      </p:sp>
      <p:sp>
        <p:nvSpPr>
          <p:cNvPr id="27" name="正方形/長方形 26"/>
          <p:cNvSpPr/>
          <p:nvPr/>
        </p:nvSpPr>
        <p:spPr>
          <a:xfrm>
            <a:off x="5667915" y="4015684"/>
            <a:ext cx="1539126" cy="1117616"/>
          </a:xfrm>
          <a:prstGeom prst="rect">
            <a:avLst/>
          </a:prstGeom>
          <a:solidFill>
            <a:sysClr val="window" lastClr="FFFFFF"/>
          </a:solidFill>
          <a:ln w="9525" cap="flat" cmpd="sng" algn="ctr">
            <a:solidFill>
              <a:sysClr val="windowText" lastClr="000000"/>
            </a:solidFill>
            <a:prstDash val="solid"/>
          </a:ln>
          <a:effectLst/>
        </p:spPr>
        <p:txBody>
          <a:bodyPr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gn="ctr">
              <a:defRPr/>
            </a:pPr>
            <a:r>
              <a:rPr kumimoji="0" lang="ja-JP" altLang="en-US"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相談</a:t>
            </a: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支援</a:t>
            </a:r>
            <a:r>
              <a:rPr kumimoji="0" lang="ja-JP" altLang="en-US"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従事者</a:t>
            </a:r>
            <a:endParaRPr kumimoji="0" lang="en-US" altLang="ja-JP"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gn="ctr">
              <a:defRPr/>
            </a:pPr>
            <a:r>
              <a:rPr kumimoji="0" lang="ja-JP" altLang="en-US" sz="1400" b="1" kern="0" dirty="0" smtClean="0">
                <a:latin typeface="Meiryo UI" panose="020B0604030504040204" pitchFamily="50" charset="-128"/>
                <a:ea typeface="Meiryo UI" panose="020B0604030504040204" pitchFamily="50" charset="-128"/>
              </a:rPr>
              <a:t>現任</a:t>
            </a:r>
            <a:r>
              <a:rPr kumimoji="0" lang="ja-JP" altLang="en-US" sz="1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研修</a:t>
            </a:r>
            <a:endParaRPr kumimoji="0" lang="en-US" altLang="ja-JP" sz="1400" b="1" kern="0" dirty="0">
              <a:latin typeface="Meiryo UI" panose="020B0604030504040204" pitchFamily="50" charset="-128"/>
              <a:ea typeface="Meiryo UI" panose="020B0604030504040204" pitchFamily="50" charset="-128"/>
            </a:endParaRPr>
          </a:p>
          <a:p>
            <a:pPr lvl="0" algn="ctr">
              <a:defRPr/>
            </a:pPr>
            <a:r>
              <a:rPr kumimoji="0" lang="ja-JP" altLang="en-US" sz="1100" kern="0" dirty="0" smtClean="0">
                <a:solidFill>
                  <a:prstClr val="black"/>
                </a:solidFill>
                <a:latin typeface="Meiryo UI" panose="020B0604030504040204" pitchFamily="50" charset="-128"/>
                <a:ea typeface="Meiryo UI" panose="020B0604030504040204" pitchFamily="50" charset="-128"/>
              </a:rPr>
              <a:t>（</a:t>
            </a:r>
            <a:r>
              <a:rPr kumimoji="0" lang="en-US" altLang="ja-JP" sz="1100" kern="0" dirty="0" smtClean="0">
                <a:solidFill>
                  <a:prstClr val="black"/>
                </a:solidFill>
                <a:latin typeface="Meiryo UI" panose="020B0604030504040204" pitchFamily="50" charset="-128"/>
                <a:ea typeface="Meiryo UI" panose="020B0604030504040204" pitchFamily="50" charset="-128"/>
              </a:rPr>
              <a:t>※5</a:t>
            </a:r>
            <a:r>
              <a:rPr kumimoji="0" lang="ja-JP" altLang="en-US" sz="1100" kern="0" dirty="0">
                <a:solidFill>
                  <a:prstClr val="black"/>
                </a:solidFill>
                <a:latin typeface="Meiryo UI" panose="020B0604030504040204" pitchFamily="50" charset="-128"/>
                <a:ea typeface="Meiryo UI" panose="020B0604030504040204" pitchFamily="50" charset="-128"/>
              </a:rPr>
              <a:t>年毎に現任　</a:t>
            </a:r>
            <a:endParaRPr kumimoji="0" lang="en-US" altLang="ja-JP" sz="1100" kern="0" dirty="0">
              <a:solidFill>
                <a:prstClr val="black"/>
              </a:solidFill>
              <a:latin typeface="Meiryo UI" panose="020B0604030504040204" pitchFamily="50" charset="-128"/>
              <a:ea typeface="Meiryo UI" panose="020B0604030504040204" pitchFamily="50" charset="-128"/>
            </a:endParaRPr>
          </a:p>
          <a:p>
            <a:pPr lvl="0" algn="ctr">
              <a:defRPr/>
            </a:pPr>
            <a:r>
              <a:rPr kumimoji="0" lang="ja-JP" altLang="en-US" sz="1100" kern="0" dirty="0">
                <a:solidFill>
                  <a:prstClr val="black"/>
                </a:solidFill>
                <a:latin typeface="Meiryo UI" panose="020B0604030504040204" pitchFamily="50" charset="-128"/>
                <a:ea typeface="Meiryo UI" panose="020B0604030504040204" pitchFamily="50" charset="-128"/>
              </a:rPr>
              <a:t>研修の修了が必要）</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8" name="右矢印 27"/>
          <p:cNvSpPr/>
          <p:nvPr/>
        </p:nvSpPr>
        <p:spPr>
          <a:xfrm>
            <a:off x="3829266" y="4294317"/>
            <a:ext cx="294067" cy="548872"/>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加算記号 8"/>
          <p:cNvSpPr/>
          <p:nvPr/>
        </p:nvSpPr>
        <p:spPr>
          <a:xfrm>
            <a:off x="5211546" y="4326324"/>
            <a:ext cx="414930" cy="445072"/>
          </a:xfrm>
          <a:prstGeom prst="mathPlus">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正方形/長方形 25"/>
          <p:cNvSpPr/>
          <p:nvPr/>
        </p:nvSpPr>
        <p:spPr>
          <a:xfrm>
            <a:off x="1538040" y="663655"/>
            <a:ext cx="7332472" cy="307777"/>
          </a:xfrm>
          <a:prstGeom prst="rect">
            <a:avLst/>
          </a:prstGeom>
        </p:spPr>
        <p:txBody>
          <a:bodyPr wrap="square">
            <a:spAutoFit/>
          </a:bodyPr>
          <a:lstStyle/>
          <a:p>
            <a:r>
              <a:rPr lang="en-US" altLang="ja-JP" sz="1400" u="sng" dirty="0" smtClean="0">
                <a:latin typeface="Meiryo UI" panose="020B0604030504040204" pitchFamily="50" charset="-128"/>
                <a:ea typeface="Meiryo UI" panose="020B0604030504040204" pitchFamily="50" charset="-128"/>
              </a:rPr>
              <a:t>※</a:t>
            </a:r>
            <a:r>
              <a:rPr lang="ja-JP" altLang="en-US" sz="1400" u="sng" dirty="0" smtClean="0">
                <a:latin typeface="Meiryo UI" panose="020B0604030504040204" pitchFamily="50" charset="-128"/>
                <a:ea typeface="Meiryo UI" panose="020B0604030504040204" pitchFamily="50" charset="-128"/>
              </a:rPr>
              <a:t>詳細が決まり次第、</a:t>
            </a:r>
            <a:r>
              <a:rPr lang="ja-JP" altLang="en-US" sz="1400" u="sng" dirty="0">
                <a:latin typeface="Meiryo UI" panose="020B0604030504040204" pitchFamily="50" charset="-128"/>
                <a:ea typeface="Meiryo UI" panose="020B0604030504040204" pitchFamily="50" charset="-128"/>
              </a:rPr>
              <a:t>ご</a:t>
            </a:r>
            <a:r>
              <a:rPr lang="ja-JP" altLang="en-US" sz="1400" u="sng" dirty="0" smtClean="0">
                <a:latin typeface="Meiryo UI" panose="020B0604030504040204" pitchFamily="50" charset="-128"/>
                <a:ea typeface="Meiryo UI" panose="020B0604030504040204" pitchFamily="50" charset="-128"/>
              </a:rPr>
              <a:t>案内する予定。</a:t>
            </a:r>
            <a:endParaRPr lang="ja-JP" altLang="en-US" sz="1400" u="sng" dirty="0">
              <a:latin typeface="Meiryo UI" panose="020B0604030504040204" pitchFamily="50" charset="-128"/>
              <a:ea typeface="Meiryo UI" panose="020B0604030504040204" pitchFamily="50" charset="-128"/>
            </a:endParaRPr>
          </a:p>
        </p:txBody>
      </p:sp>
      <p:sp>
        <p:nvSpPr>
          <p:cNvPr id="29" name="スライド番号プレースホルダー 5"/>
          <p:cNvSpPr txBox="1">
            <a:spLocks/>
          </p:cNvSpPr>
          <p:nvPr/>
        </p:nvSpPr>
        <p:spPr>
          <a:xfrm>
            <a:off x="8496335" y="6556243"/>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7</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745883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8367" y="217413"/>
            <a:ext cx="8748215" cy="417208"/>
          </a:xfrm>
          <a:prstGeom prst="rect">
            <a:avLst/>
          </a:prstGeom>
          <a:gradFill flip="none" rotWithShape="1">
            <a:gsLst>
              <a:gs pos="0">
                <a:srgbClr val="3333CC"/>
              </a:gs>
              <a:gs pos="50000">
                <a:schemeClr val="bg1"/>
              </a:gs>
              <a:gs pos="100000">
                <a:srgbClr val="3333CC"/>
              </a:gs>
            </a:gsLst>
            <a:lin ang="5400000" scaled="1"/>
            <a:tileRect/>
          </a:gradFill>
          <a:ln>
            <a:noFill/>
          </a:ln>
          <a:effectLst/>
          <a:extLst/>
        </p:spPr>
        <p:txBody>
          <a:bodyPr wrap="none" lIns="122221" tIns="61110" rIns="122221" bIns="61110" anchor="ctr"/>
          <a:lstStyle/>
          <a:p>
            <a:pPr>
              <a:lnSpc>
                <a:spcPts val="2941"/>
              </a:lnSpc>
              <a:defRPr/>
            </a:pPr>
            <a:r>
              <a:rPr lang="ja-JP" altLang="en-US" sz="1600" b="1" dirty="0" smtClean="0">
                <a:solidFill>
                  <a:srgbClr val="000000"/>
                </a:solidFill>
                <a:latin typeface="Meiryo UI" pitchFamily="50" charset="-128"/>
                <a:ea typeface="Meiryo UI" pitchFamily="50" charset="-128"/>
                <a:cs typeface="Meiryo UI" pitchFamily="50" charset="-128"/>
              </a:rPr>
              <a:t>３．主任相談支援専門員の役割と研修受講者の推薦等について</a:t>
            </a:r>
            <a:endParaRPr lang="ja-JP" altLang="en-US" sz="1600" b="1" dirty="0">
              <a:solidFill>
                <a:srgbClr val="000000"/>
              </a:solidFill>
              <a:latin typeface="Meiryo UI" pitchFamily="50" charset="-128"/>
              <a:ea typeface="Meiryo UI" pitchFamily="50" charset="-128"/>
              <a:cs typeface="Meiryo UI" pitchFamily="50" charset="-128"/>
            </a:endParaRPr>
          </a:p>
        </p:txBody>
      </p:sp>
      <p:sp>
        <p:nvSpPr>
          <p:cNvPr id="3" name="正方形/長方形 2"/>
          <p:cNvSpPr/>
          <p:nvPr/>
        </p:nvSpPr>
        <p:spPr>
          <a:xfrm>
            <a:off x="218367" y="1050881"/>
            <a:ext cx="8611737" cy="996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市町村</a:t>
            </a:r>
            <a:r>
              <a:rPr lang="ja-JP" altLang="en-US" sz="1200" dirty="0">
                <a:solidFill>
                  <a:schemeClr val="tx1"/>
                </a:solidFill>
                <a:latin typeface="Meiryo UI" panose="020B0604030504040204" pitchFamily="50" charset="-128"/>
                <a:ea typeface="Meiryo UI" panose="020B0604030504040204" pitchFamily="50" charset="-128"/>
              </a:rPr>
              <a:t>自立支援協議会など地域の相談支援体制</a:t>
            </a:r>
            <a:r>
              <a:rPr lang="ja-JP" altLang="en-US" sz="1200" dirty="0" smtClean="0">
                <a:solidFill>
                  <a:schemeClr val="tx1"/>
                </a:solidFill>
                <a:latin typeface="Meiryo UI" panose="020B0604030504040204" pitchFamily="50" charset="-128"/>
                <a:ea typeface="Meiryo UI" panose="020B0604030504040204" pitchFamily="50" charset="-128"/>
              </a:rPr>
              <a:t>について</a:t>
            </a:r>
            <a:r>
              <a:rPr lang="ja-JP" altLang="en-US" sz="1200" dirty="0">
                <a:solidFill>
                  <a:schemeClr val="tx1"/>
                </a:solidFill>
                <a:latin typeface="Meiryo UI" panose="020B0604030504040204" pitchFamily="50" charset="-128"/>
                <a:ea typeface="Meiryo UI" panose="020B0604030504040204" pitchFamily="50" charset="-128"/>
              </a:rPr>
              <a:t>協議する</a:t>
            </a:r>
            <a:r>
              <a:rPr lang="ja-JP" altLang="en-US" sz="1200" dirty="0" smtClean="0">
                <a:solidFill>
                  <a:schemeClr val="tx1"/>
                </a:solidFill>
                <a:latin typeface="Meiryo UI" panose="020B0604030504040204" pitchFamily="50" charset="-128"/>
                <a:ea typeface="Meiryo UI" panose="020B0604030504040204" pitchFamily="50" charset="-128"/>
              </a:rPr>
              <a:t>場へ参画するなど、</a:t>
            </a:r>
            <a:r>
              <a:rPr lang="ja-JP" altLang="en-US" sz="1200" dirty="0">
                <a:solidFill>
                  <a:schemeClr val="tx1"/>
                </a:solidFill>
                <a:latin typeface="Meiryo UI" panose="020B0604030504040204" pitchFamily="50" charset="-128"/>
                <a:ea typeface="Meiryo UI" panose="020B0604030504040204" pitchFamily="50" charset="-128"/>
              </a:rPr>
              <a:t>地域の中核的な</a:t>
            </a:r>
            <a:r>
              <a:rPr lang="ja-JP" altLang="en-US" sz="1200" dirty="0" smtClean="0">
                <a:solidFill>
                  <a:schemeClr val="tx1"/>
                </a:solidFill>
                <a:latin typeface="Meiryo UI" panose="020B0604030504040204" pitchFamily="50" charset="-128"/>
                <a:ea typeface="Meiryo UI" panose="020B0604030504040204" pitchFamily="50" charset="-128"/>
              </a:rPr>
              <a:t>役割。</a:t>
            </a:r>
            <a:endParaRPr lang="ja-JP" altLang="en-US"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カリキュラム</a:t>
            </a:r>
            <a:r>
              <a:rPr lang="ja-JP" altLang="en-US" sz="1200" dirty="0">
                <a:solidFill>
                  <a:schemeClr val="tx1"/>
                </a:solidFill>
                <a:latin typeface="Meiryo UI" panose="020B0604030504040204" pitchFamily="50" charset="-128"/>
                <a:ea typeface="Meiryo UI" panose="020B0604030504040204" pitchFamily="50" charset="-128"/>
              </a:rPr>
              <a:t>改定後（令和２年度以降）の大阪府相談支援従事者初任者研修及び</a:t>
            </a:r>
            <a:r>
              <a:rPr lang="ja-JP" altLang="en-US" sz="1200" dirty="0" smtClean="0">
                <a:solidFill>
                  <a:schemeClr val="tx1"/>
                </a:solidFill>
                <a:latin typeface="Meiryo UI" panose="020B0604030504040204" pitchFamily="50" charset="-128"/>
                <a:ea typeface="Meiryo UI" panose="020B0604030504040204" pitchFamily="50" charset="-128"/>
              </a:rPr>
              <a:t>現任研修</a:t>
            </a:r>
            <a:r>
              <a:rPr lang="ja-JP" altLang="en-US" sz="1200" dirty="0">
                <a:solidFill>
                  <a:schemeClr val="tx1"/>
                </a:solidFill>
                <a:latin typeface="Meiryo UI" panose="020B0604030504040204" pitchFamily="50" charset="-128"/>
                <a:ea typeface="Meiryo UI" panose="020B0604030504040204" pitchFamily="50" charset="-128"/>
              </a:rPr>
              <a:t>で行う実習受入れへ</a:t>
            </a:r>
            <a:r>
              <a:rPr lang="ja-JP" altLang="en-US" sz="1200" dirty="0" smtClean="0">
                <a:solidFill>
                  <a:schemeClr val="tx1"/>
                </a:solidFill>
                <a:latin typeface="Meiryo UI" panose="020B0604030504040204" pitchFamily="50" charset="-128"/>
                <a:ea typeface="Meiryo UI" panose="020B0604030504040204" pitchFamily="50" charset="-128"/>
              </a:rPr>
              <a:t>の参画</a:t>
            </a:r>
            <a:r>
              <a:rPr lang="ja-JP" altLang="en-US" sz="1200" dirty="0">
                <a:solidFill>
                  <a:schemeClr val="tx1"/>
                </a:solidFill>
                <a:latin typeface="Meiryo UI" panose="020B0604030504040204" pitchFamily="50" charset="-128"/>
                <a:ea typeface="Meiryo UI" panose="020B0604030504040204" pitchFamily="50" charset="-128"/>
              </a:rPr>
              <a:t>と受講生へ</a:t>
            </a:r>
            <a:r>
              <a:rPr lang="ja-JP" altLang="en-US" sz="1200" dirty="0" smtClean="0">
                <a:solidFill>
                  <a:schemeClr val="tx1"/>
                </a:solidFill>
                <a:latin typeface="Meiryo UI" panose="020B0604030504040204" pitchFamily="50" charset="-128"/>
                <a:ea typeface="Meiryo UI" panose="020B0604030504040204" pitchFamily="50" charset="-128"/>
              </a:rPr>
              <a:t>の</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指導的役割。</a:t>
            </a:r>
            <a:endParaRPr lang="ja-JP" altLang="en-US"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大阪府</a:t>
            </a:r>
            <a:r>
              <a:rPr lang="ja-JP" altLang="en-US" sz="1200" dirty="0">
                <a:solidFill>
                  <a:schemeClr val="tx1"/>
                </a:solidFill>
                <a:latin typeface="Meiryo UI" panose="020B0604030504040204" pitchFamily="50" charset="-128"/>
                <a:ea typeface="Meiryo UI" panose="020B0604030504040204" pitchFamily="50" charset="-128"/>
              </a:rPr>
              <a:t>が実施する主任相談支援専門員養成研修の企画立案への参画</a:t>
            </a:r>
            <a:r>
              <a:rPr lang="ja-JP" altLang="en-US" sz="1200" dirty="0" smtClean="0">
                <a:solidFill>
                  <a:schemeClr val="tx1"/>
                </a:solidFill>
                <a:latin typeface="Meiryo UI" panose="020B0604030504040204" pitchFamily="50" charset="-128"/>
                <a:ea typeface="Meiryo UI" panose="020B0604030504040204" pitchFamily="50" charset="-128"/>
              </a:rPr>
              <a:t>及び同研修の講師・ファシリテータ</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としての役割。</a:t>
            </a:r>
            <a:endParaRPr lang="ja-JP" altLang="en-US" sz="1200" dirty="0">
              <a:solidFill>
                <a:schemeClr val="tx1"/>
              </a:solidFill>
              <a:latin typeface="Meiryo UI" panose="020B0604030504040204" pitchFamily="50" charset="-128"/>
              <a:ea typeface="Meiryo UI" panose="020B0604030504040204" pitchFamily="50" charset="-128"/>
            </a:endParaRPr>
          </a:p>
          <a:p>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204303" y="696241"/>
            <a:ext cx="3868932" cy="3548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❖大阪府における主任相談支援専門員の役割</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32012" y="2483888"/>
            <a:ext cx="8611737" cy="144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200" dirty="0" err="1" smtClean="0">
                <a:solidFill>
                  <a:schemeClr val="tx1"/>
                </a:solidFill>
                <a:latin typeface="Meiryo UI" panose="020B0604030504040204" pitchFamily="50" charset="-128"/>
                <a:ea typeface="Meiryo UI" panose="020B0604030504040204" pitchFamily="50" charset="-128"/>
              </a:rPr>
              <a:t>障</a:t>
            </a:r>
            <a:r>
              <a:rPr lang="ja-JP" altLang="en-US" sz="1200" dirty="0" err="1">
                <a:solidFill>
                  <a:schemeClr val="tx1"/>
                </a:solidFill>
                <a:latin typeface="Meiryo UI" panose="020B0604030504040204" pitchFamily="50" charset="-128"/>
                <a:ea typeface="Meiryo UI" panose="020B0604030504040204" pitchFamily="50" charset="-128"/>
              </a:rPr>
              <a:t>がい</a:t>
            </a:r>
            <a:r>
              <a:rPr lang="ja-JP" altLang="en-US" sz="1200" dirty="0">
                <a:solidFill>
                  <a:schemeClr val="tx1"/>
                </a:solidFill>
                <a:latin typeface="Meiryo UI" panose="020B0604030504040204" pitchFamily="50" charset="-128"/>
                <a:ea typeface="Meiryo UI" panose="020B0604030504040204" pitchFamily="50" charset="-128"/>
              </a:rPr>
              <a:t>者等への相談支援業務に関し、十分な</a:t>
            </a:r>
            <a:r>
              <a:rPr lang="ja-JP" altLang="en-US" sz="1200" dirty="0" smtClean="0">
                <a:solidFill>
                  <a:schemeClr val="tx1"/>
                </a:solidFill>
                <a:latin typeface="Meiryo UI" panose="020B0604030504040204" pitchFamily="50" charset="-128"/>
                <a:ea typeface="Meiryo UI" panose="020B0604030504040204" pitchFamily="50" charset="-128"/>
              </a:rPr>
              <a:t>知識と経験</a:t>
            </a:r>
            <a:r>
              <a:rPr lang="ja-JP" altLang="en-US" sz="1200" dirty="0">
                <a:solidFill>
                  <a:schemeClr val="tx1"/>
                </a:solidFill>
                <a:latin typeface="Meiryo UI" panose="020B0604030504040204" pitchFamily="50" charset="-128"/>
                <a:ea typeface="Meiryo UI" panose="020B0604030504040204" pitchFamily="50" charset="-128"/>
              </a:rPr>
              <a:t>を有する相談支援専門員であり、 相談支援従事者現任研修を修了した後、相談支援又は障がい児相談支援の業務に従事した期間が</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ヶ月）以上である者で、以下のいずれかの要件を</a:t>
            </a:r>
            <a:r>
              <a:rPr lang="ja-JP" altLang="en-US" sz="1200" dirty="0" smtClean="0">
                <a:solidFill>
                  <a:schemeClr val="tx1"/>
                </a:solidFill>
                <a:latin typeface="Meiryo UI" panose="020B0604030504040204" pitchFamily="50" charset="-128"/>
                <a:ea typeface="Meiryo UI" panose="020B0604030504040204" pitchFamily="50" charset="-128"/>
              </a:rPr>
              <a:t>満たす者。</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１ </a:t>
            </a:r>
            <a:r>
              <a:rPr lang="ja-JP" altLang="en-US" sz="1200" dirty="0">
                <a:solidFill>
                  <a:schemeClr val="tx1"/>
                </a:solidFill>
                <a:latin typeface="Meiryo UI" panose="020B0604030504040204" pitchFamily="50" charset="-128"/>
                <a:ea typeface="Meiryo UI" panose="020B0604030504040204" pitchFamily="50" charset="-128"/>
              </a:rPr>
              <a:t>基幹相談支援センター又はそれに準ずる機能を</a:t>
            </a:r>
            <a:r>
              <a:rPr lang="ja-JP" altLang="en-US" sz="1200" dirty="0" smtClean="0">
                <a:solidFill>
                  <a:schemeClr val="tx1"/>
                </a:solidFill>
                <a:latin typeface="Meiryo UI" panose="020B0604030504040204" pitchFamily="50" charset="-128"/>
                <a:ea typeface="Meiryo UI" panose="020B0604030504040204" pitchFamily="50" charset="-128"/>
              </a:rPr>
              <a:t>有する</a:t>
            </a:r>
            <a:r>
              <a:rPr lang="ja-JP" altLang="en-US" sz="1200" dirty="0">
                <a:solidFill>
                  <a:schemeClr val="tx1"/>
                </a:solidFill>
                <a:latin typeface="Meiryo UI" panose="020B0604030504040204" pitchFamily="50" charset="-128"/>
                <a:ea typeface="Meiryo UI" panose="020B0604030504040204" pitchFamily="50" charset="-128"/>
              </a:rPr>
              <a:t>相談支援事業所等において現に相談支援に</a:t>
            </a:r>
            <a:r>
              <a:rPr lang="ja-JP" altLang="en-US" sz="1200" dirty="0" smtClean="0">
                <a:solidFill>
                  <a:schemeClr val="tx1"/>
                </a:solidFill>
                <a:latin typeface="Meiryo UI" panose="020B0604030504040204" pitchFamily="50" charset="-128"/>
                <a:ea typeface="Meiryo UI" panose="020B0604030504040204" pitchFamily="50" charset="-128"/>
              </a:rPr>
              <a:t>関する指導的役割</a:t>
            </a:r>
            <a:r>
              <a:rPr lang="ja-JP" altLang="en-US" sz="1200" dirty="0">
                <a:solidFill>
                  <a:schemeClr val="tx1"/>
                </a:solidFill>
                <a:latin typeface="Meiryo UI" panose="020B0604030504040204" pitchFamily="50" charset="-128"/>
                <a:ea typeface="Meiryo UI" panose="020B0604030504040204" pitchFamily="50" charset="-128"/>
              </a:rPr>
              <a:t>を担っていること</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２</a:t>
            </a:r>
            <a:r>
              <a:rPr lang="ja-JP" altLang="en-US" sz="1200" dirty="0">
                <a:solidFill>
                  <a:schemeClr val="tx1"/>
                </a:solidFill>
                <a:latin typeface="Meiryo UI" panose="020B0604030504040204" pitchFamily="50" charset="-128"/>
                <a:ea typeface="Meiryo UI" panose="020B0604030504040204" pitchFamily="50" charset="-128"/>
              </a:rPr>
              <a:t>　都道府県における相談支援従事者研修又は</a:t>
            </a:r>
            <a:r>
              <a:rPr lang="ja-JP" altLang="en-US" sz="1200" dirty="0" smtClean="0">
                <a:solidFill>
                  <a:schemeClr val="tx1"/>
                </a:solidFill>
                <a:latin typeface="Meiryo UI" panose="020B0604030504040204" pitchFamily="50" charset="-128"/>
                <a:ea typeface="Meiryo UI" panose="020B0604030504040204" pitchFamily="50" charset="-128"/>
              </a:rPr>
              <a:t>サービス</a:t>
            </a:r>
            <a:r>
              <a:rPr lang="ja-JP" altLang="en-US" sz="1200" dirty="0">
                <a:solidFill>
                  <a:schemeClr val="tx1"/>
                </a:solidFill>
                <a:latin typeface="Meiryo UI" panose="020B0604030504040204" pitchFamily="50" charset="-128"/>
                <a:ea typeface="Meiryo UI" panose="020B0604030504040204" pitchFamily="50" charset="-128"/>
              </a:rPr>
              <a:t>管理責任者等研修において研修の企画に</a:t>
            </a:r>
            <a:r>
              <a:rPr lang="ja-JP" altLang="en-US" sz="1200" dirty="0" smtClean="0">
                <a:solidFill>
                  <a:schemeClr val="tx1"/>
                </a:solidFill>
                <a:latin typeface="Meiryo UI" panose="020B0604030504040204" pitchFamily="50" charset="-128"/>
                <a:ea typeface="Meiryo UI" panose="020B0604030504040204" pitchFamily="50" charset="-128"/>
              </a:rPr>
              <a:t>携わって</a:t>
            </a:r>
            <a:r>
              <a:rPr lang="ja-JP" altLang="en-US" sz="1200" dirty="0">
                <a:solidFill>
                  <a:schemeClr val="tx1"/>
                </a:solidFill>
                <a:latin typeface="Meiryo UI" panose="020B0604030504040204" pitchFamily="50" charset="-128"/>
                <a:ea typeface="Meiryo UI" panose="020B0604030504040204" pitchFamily="50" charset="-128"/>
              </a:rPr>
              <a:t>いること</a:t>
            </a:r>
            <a:r>
              <a:rPr lang="ja-JP" altLang="en-US" sz="1200" dirty="0" smtClean="0">
                <a:solidFill>
                  <a:schemeClr val="tx1"/>
                </a:solidFill>
                <a:latin typeface="Meiryo UI" panose="020B0604030504040204" pitchFamily="50" charset="-128"/>
                <a:ea typeface="Meiryo UI" panose="020B0604030504040204" pitchFamily="50" charset="-128"/>
              </a:rPr>
              <a:t>又は</a:t>
            </a:r>
            <a:r>
              <a:rPr lang="ja-JP" altLang="en-US" sz="1200" dirty="0">
                <a:solidFill>
                  <a:schemeClr val="tx1"/>
                </a:solidFill>
                <a:latin typeface="Meiryo UI" panose="020B0604030504040204" pitchFamily="50" charset="-128"/>
                <a:ea typeface="Meiryo UI" panose="020B0604030504040204" pitchFamily="50" charset="-128"/>
              </a:rPr>
              <a:t>講義若しくは</a:t>
            </a:r>
            <a:r>
              <a:rPr lang="ja-JP" altLang="en-US" sz="1200" dirty="0" smtClean="0">
                <a:solidFill>
                  <a:schemeClr val="tx1"/>
                </a:solidFill>
                <a:latin typeface="Meiryo UI" panose="020B0604030504040204" pitchFamily="50" charset="-128"/>
                <a:ea typeface="Meiryo UI" panose="020B0604030504040204" pitchFamily="50" charset="-128"/>
              </a:rPr>
              <a:t>演習</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に講師</a:t>
            </a:r>
            <a:r>
              <a:rPr lang="ja-JP" altLang="en-US" sz="1200" dirty="0">
                <a:solidFill>
                  <a:schemeClr val="tx1"/>
                </a:solidFill>
                <a:latin typeface="Meiryo UI" panose="020B0604030504040204" pitchFamily="50" charset="-128"/>
                <a:ea typeface="Meiryo UI" panose="020B0604030504040204" pitchFamily="50" charset="-128"/>
              </a:rPr>
              <a:t>として</a:t>
            </a:r>
            <a:r>
              <a:rPr lang="ja-JP" altLang="en-US" sz="1200" dirty="0" smtClean="0">
                <a:solidFill>
                  <a:schemeClr val="tx1"/>
                </a:solidFill>
                <a:latin typeface="Meiryo UI" panose="020B0604030504040204" pitchFamily="50" charset="-128"/>
                <a:ea typeface="Meiryo UI" panose="020B0604030504040204" pitchFamily="50" charset="-128"/>
              </a:rPr>
              <a:t>携わって</a:t>
            </a:r>
            <a:r>
              <a:rPr lang="ja-JP" altLang="en-US" sz="1200" dirty="0">
                <a:solidFill>
                  <a:schemeClr val="tx1"/>
                </a:solidFill>
                <a:latin typeface="Meiryo UI" panose="020B0604030504040204" pitchFamily="50" charset="-128"/>
                <a:ea typeface="Meiryo UI" panose="020B0604030504040204" pitchFamily="50" charset="-128"/>
              </a:rPr>
              <a:t>いること</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３　その他</a:t>
            </a:r>
            <a:r>
              <a:rPr lang="ja-JP" altLang="en-US" sz="1200" dirty="0">
                <a:solidFill>
                  <a:schemeClr val="tx1"/>
                </a:solidFill>
                <a:latin typeface="Meiryo UI" panose="020B0604030504040204" pitchFamily="50" charset="-128"/>
                <a:ea typeface="Meiryo UI" panose="020B0604030504040204" pitchFamily="50" charset="-128"/>
              </a:rPr>
              <a:t>、相談支援専門員の業務に関し十分な</a:t>
            </a:r>
            <a:r>
              <a:rPr lang="ja-JP" altLang="en-US" sz="1200" dirty="0" smtClean="0">
                <a:solidFill>
                  <a:schemeClr val="tx1"/>
                </a:solidFill>
                <a:latin typeface="Meiryo UI" panose="020B0604030504040204" pitchFamily="50" charset="-128"/>
                <a:ea typeface="Meiryo UI" panose="020B0604030504040204" pitchFamily="50" charset="-128"/>
              </a:rPr>
              <a:t>知識</a:t>
            </a:r>
            <a:r>
              <a:rPr lang="ja-JP" altLang="en-US" sz="1200" dirty="0">
                <a:solidFill>
                  <a:schemeClr val="tx1"/>
                </a:solidFill>
                <a:latin typeface="Meiryo UI" panose="020B0604030504040204" pitchFamily="50" charset="-128"/>
                <a:ea typeface="Meiryo UI" panose="020B0604030504040204" pitchFamily="50" charset="-128"/>
              </a:rPr>
              <a:t>と経験を有する者であり、大阪府又は市町村</a:t>
            </a:r>
            <a:r>
              <a:rPr lang="ja-JP" altLang="en-US" sz="1200" dirty="0" smtClean="0">
                <a:solidFill>
                  <a:schemeClr val="tx1"/>
                </a:solidFill>
                <a:latin typeface="Meiryo UI" panose="020B0604030504040204" pitchFamily="50" charset="-128"/>
                <a:ea typeface="Meiryo UI" panose="020B0604030504040204" pitchFamily="50" charset="-128"/>
              </a:rPr>
              <a:t>が適当</a:t>
            </a:r>
            <a:r>
              <a:rPr lang="ja-JP" altLang="en-US" sz="1200" dirty="0">
                <a:solidFill>
                  <a:schemeClr val="tx1"/>
                </a:solidFill>
                <a:latin typeface="Meiryo UI" panose="020B0604030504040204" pitchFamily="50" charset="-128"/>
                <a:ea typeface="Meiryo UI" panose="020B0604030504040204" pitchFamily="50" charset="-128"/>
              </a:rPr>
              <a:t>と</a:t>
            </a:r>
            <a:r>
              <a:rPr lang="ja-JP" altLang="en-US" sz="1200" dirty="0" smtClean="0">
                <a:solidFill>
                  <a:schemeClr val="tx1"/>
                </a:solidFill>
                <a:latin typeface="Meiryo UI" panose="020B0604030504040204" pitchFamily="50" charset="-128"/>
                <a:ea typeface="Meiryo UI" panose="020B0604030504040204" pitchFamily="50" charset="-128"/>
              </a:rPr>
              <a:t>認める者</a:t>
            </a:r>
            <a:r>
              <a:rPr lang="ja-JP" altLang="en-US" sz="1200" dirty="0">
                <a:solidFill>
                  <a:schemeClr val="tx1"/>
                </a:solidFill>
                <a:latin typeface="Meiryo UI" panose="020B0604030504040204" pitchFamily="50" charset="-128"/>
                <a:ea typeface="Meiryo UI" panose="020B0604030504040204" pitchFamily="50" charset="-128"/>
              </a:rPr>
              <a:t>であること。　</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 name="角丸四角形 6"/>
          <p:cNvSpPr/>
          <p:nvPr/>
        </p:nvSpPr>
        <p:spPr>
          <a:xfrm>
            <a:off x="232012" y="2142694"/>
            <a:ext cx="1514901" cy="3548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smtClean="0">
                <a:latin typeface="Meiryo UI" panose="020B0604030504040204" pitchFamily="50" charset="-128"/>
                <a:ea typeface="Meiryo UI" panose="020B0604030504040204" pitchFamily="50" charset="-128"/>
              </a:rPr>
              <a:t>❖</a:t>
            </a:r>
            <a:r>
              <a:rPr lang="ja-JP" altLang="ja-JP" sz="1400" b="1" dirty="0" smtClean="0">
                <a:latin typeface="Meiryo UI" panose="020B0604030504040204" pitchFamily="50" charset="-128"/>
                <a:ea typeface="Meiryo UI" panose="020B0604030504040204" pitchFamily="50" charset="-128"/>
              </a:rPr>
              <a:t>受講</a:t>
            </a:r>
            <a:r>
              <a:rPr lang="ja-JP" altLang="ja-JP" sz="1400" b="1" dirty="0">
                <a:latin typeface="Meiryo UI" panose="020B0604030504040204" pitchFamily="50" charset="-128"/>
                <a:ea typeface="Meiryo UI" panose="020B0604030504040204" pitchFamily="50" charset="-128"/>
              </a:rPr>
              <a:t>対象者</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32011" y="4367276"/>
            <a:ext cx="8611737" cy="2197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rPr>
              <a:t>◆市町村から</a:t>
            </a:r>
            <a:r>
              <a:rPr lang="ja-JP" altLang="en-US" sz="1200" dirty="0">
                <a:solidFill>
                  <a:schemeClr val="tx1"/>
                </a:solidFill>
                <a:latin typeface="Meiryo UI" panose="020B0604030504040204" pitchFamily="50" charset="-128"/>
                <a:ea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rPr>
              <a:t>推薦によるものとする。</a:t>
            </a:r>
          </a:p>
          <a:p>
            <a:pPr lvl="0">
              <a:lnSpc>
                <a:spcPts val="1600"/>
              </a:lnSpc>
            </a:pPr>
            <a:r>
              <a:rPr lang="ja-JP" altLang="en-US" sz="1200" dirty="0" smtClean="0">
                <a:solidFill>
                  <a:srgbClr val="FF0000"/>
                </a:solidFill>
                <a:latin typeface="Meiryo UI" panose="020B0604030504040204" pitchFamily="50" charset="-128"/>
                <a:ea typeface="Meiryo UI" panose="020B0604030504040204" pitchFamily="50" charset="-128"/>
              </a:rPr>
              <a:t>　・上記「主任相談支援専門員の役割</a:t>
            </a:r>
            <a:r>
              <a:rPr lang="ja-JP" altLang="en-US" sz="1200" dirty="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を担うことが適当と認める者を大阪府に推薦する。</a:t>
            </a:r>
            <a:endParaRPr lang="en-US" altLang="ja-JP" sz="1200" dirty="0" smtClean="0">
              <a:solidFill>
                <a:srgbClr val="FF0000"/>
              </a:solidFill>
              <a:latin typeface="Meiryo UI" panose="020B0604030504040204" pitchFamily="50" charset="-128"/>
              <a:ea typeface="Meiryo UI" panose="020B0604030504040204" pitchFamily="50" charset="-128"/>
            </a:endParaRPr>
          </a:p>
          <a:p>
            <a:pPr lvl="0">
              <a:lnSpc>
                <a:spcPts val="1600"/>
              </a:lnSpc>
            </a:pPr>
            <a:r>
              <a:rPr lang="ja-JP" altLang="en-US" sz="1200" dirty="0" smtClean="0">
                <a:solidFill>
                  <a:srgbClr val="FF0000"/>
                </a:solidFill>
                <a:latin typeface="Meiryo UI" panose="020B0604030504040204" pitchFamily="50" charset="-128"/>
                <a:ea typeface="Meiryo UI" panose="020B0604030504040204" pitchFamily="50" charset="-128"/>
              </a:rPr>
              <a:t>　・ 原則として、市町村</a:t>
            </a:r>
            <a:r>
              <a:rPr lang="en-US" altLang="ja-JP" sz="1200" dirty="0" smtClean="0">
                <a:solidFill>
                  <a:srgbClr val="FF0000"/>
                </a:solidFill>
                <a:latin typeface="Meiryo UI" panose="020B0604030504040204" pitchFamily="50" charset="-128"/>
                <a:ea typeface="Meiryo UI" panose="020B0604030504040204" pitchFamily="50" charset="-128"/>
              </a:rPr>
              <a:t>1</a:t>
            </a:r>
            <a:r>
              <a:rPr lang="ja-JP" altLang="en-US" sz="1200" dirty="0" smtClean="0">
                <a:solidFill>
                  <a:srgbClr val="FF0000"/>
                </a:solidFill>
                <a:latin typeface="Meiryo UI" panose="020B0604030504040204" pitchFamily="50" charset="-128"/>
                <a:ea typeface="Meiryo UI" panose="020B0604030504040204" pitchFamily="50" charset="-128"/>
              </a:rPr>
              <a:t>名の推薦とするが、やむを得ない場合は複数名の推薦も可とする。</a:t>
            </a:r>
            <a:endParaRPr lang="en-US" altLang="ja-JP" sz="1200" dirty="0" smtClean="0">
              <a:solidFill>
                <a:srgbClr val="FF0000"/>
              </a:solidFill>
              <a:latin typeface="Meiryo UI" panose="020B0604030504040204" pitchFamily="50" charset="-128"/>
              <a:ea typeface="Meiryo UI" panose="020B0604030504040204" pitchFamily="50" charset="-128"/>
            </a:endParaRPr>
          </a:p>
          <a:p>
            <a:pPr lvl="0">
              <a:lnSpc>
                <a:spcPts val="1600"/>
              </a:lnSpc>
            </a:pPr>
            <a:r>
              <a:rPr lang="ja-JP" altLang="en-US" sz="1200" dirty="0" smtClean="0">
                <a:solidFill>
                  <a:srgbClr val="FF0000"/>
                </a:solidFill>
                <a:latin typeface="Meiryo UI" panose="020B0604030504040204" pitchFamily="50" charset="-128"/>
                <a:ea typeface="Meiryo UI" panose="020B0604030504040204" pitchFamily="50" charset="-128"/>
              </a:rPr>
              <a:t>　・ なお、その場合は以下の経歴等を考慮し、定員</a:t>
            </a:r>
            <a:r>
              <a:rPr lang="en-US" altLang="ja-JP" sz="1200" dirty="0" smtClean="0">
                <a:solidFill>
                  <a:srgbClr val="FF0000"/>
                </a:solidFill>
                <a:latin typeface="Meiryo UI" panose="020B0604030504040204" pitchFamily="50" charset="-128"/>
                <a:ea typeface="Meiryo UI" panose="020B0604030504040204" pitchFamily="50" charset="-128"/>
              </a:rPr>
              <a:t>(50</a:t>
            </a:r>
            <a:r>
              <a:rPr lang="ja-JP" altLang="en-US" sz="1200" dirty="0" smtClean="0">
                <a:solidFill>
                  <a:srgbClr val="FF0000"/>
                </a:solidFill>
                <a:latin typeface="Meiryo UI" panose="020B0604030504040204" pitchFamily="50" charset="-128"/>
                <a:ea typeface="Meiryo UI" panose="020B0604030504040204" pitchFamily="50" charset="-128"/>
              </a:rPr>
              <a:t>名程度）の範囲内で受講決定を行う。</a:t>
            </a:r>
            <a:endParaRPr lang="en-US" altLang="ja-JP" sz="1200" dirty="0">
              <a:solidFill>
                <a:srgbClr val="FF0000"/>
              </a:solidFill>
              <a:latin typeface="Meiryo UI" panose="020B0604030504040204" pitchFamily="50" charset="-128"/>
              <a:ea typeface="Meiryo UI" panose="020B0604030504040204" pitchFamily="50" charset="-128"/>
            </a:endParaRPr>
          </a:p>
          <a:p>
            <a:pPr lvl="0">
              <a:lnSpc>
                <a:spcPts val="1600"/>
              </a:lnSpc>
            </a:pP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申込時の確認事項</a:t>
            </a:r>
            <a:r>
              <a:rPr lang="en-US" altLang="ja-JP" sz="1200" dirty="0" smtClean="0">
                <a:solidFill>
                  <a:schemeClr val="tx1"/>
                </a:solidFill>
                <a:latin typeface="Meiryo UI" panose="020B0604030504040204" pitchFamily="50" charset="-128"/>
                <a:ea typeface="Meiryo UI" panose="020B0604030504040204" pitchFamily="50" charset="-128"/>
              </a:rPr>
              <a:t>〉</a:t>
            </a:r>
          </a:p>
          <a:p>
            <a:pPr lvl="0">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rPr>
              <a:t>　□基本事項</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事業所名、氏名、連絡先（事業所）</a:t>
            </a:r>
            <a:endParaRPr lang="en-US" altLang="ja-JP" sz="1200" dirty="0" smtClean="0">
              <a:solidFill>
                <a:schemeClr val="tx1"/>
              </a:solidFill>
              <a:latin typeface="Meiryo UI" panose="020B0604030504040204" pitchFamily="50" charset="-128"/>
              <a:ea typeface="Meiryo UI" panose="020B0604030504040204" pitchFamily="50" charset="-128"/>
            </a:endParaRPr>
          </a:p>
          <a:p>
            <a:pPr lvl="0">
              <a:lnSpc>
                <a:spcPts val="16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□研修受講状況（修了年度）</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相談支援従事者初任者研修及び現任研修、専門コース別研修（</a:t>
            </a:r>
            <a:r>
              <a:rPr lang="en-US" altLang="ja-JP" sz="1200" dirty="0" smtClean="0">
                <a:solidFill>
                  <a:schemeClr val="tx1"/>
                </a:solidFill>
                <a:latin typeface="Meiryo UI" panose="020B0604030504040204" pitchFamily="50" charset="-128"/>
                <a:ea typeface="Meiryo UI" panose="020B0604030504040204" pitchFamily="50" charset="-128"/>
              </a:rPr>
              <a:t>SV</a:t>
            </a:r>
            <a:r>
              <a:rPr lang="ja-JP" altLang="en-US" sz="1200" dirty="0" smtClean="0">
                <a:solidFill>
                  <a:schemeClr val="tx1"/>
                </a:solidFill>
                <a:latin typeface="Meiryo UI" panose="020B0604030504040204" pitchFamily="50" charset="-128"/>
                <a:ea typeface="Meiryo UI" panose="020B0604030504040204" pitchFamily="50" charset="-128"/>
              </a:rPr>
              <a:t>・ファシリテータ</a:t>
            </a:r>
            <a:r>
              <a:rPr lang="ja-JP" altLang="en-US" sz="1200" dirty="0">
                <a:solidFill>
                  <a:schemeClr val="tx1"/>
                </a:solidFill>
                <a:latin typeface="Meiryo UI" panose="020B0604030504040204" pitchFamily="50" charset="-128"/>
                <a:ea typeface="Meiryo UI" panose="020B0604030504040204" pitchFamily="50" charset="-128"/>
              </a:rPr>
              <a:t>ー</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lvl="0">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rPr>
              <a:t>　□相談支援従事者現任研修修了後の相談支援に従事した期間　□市町村基幹相談支援事業の委託の有無</a:t>
            </a:r>
            <a:endParaRPr lang="en-US" altLang="ja-JP" sz="1200" dirty="0" smtClean="0">
              <a:solidFill>
                <a:schemeClr val="tx1"/>
              </a:solidFill>
              <a:latin typeface="Meiryo UI" panose="020B0604030504040204" pitchFamily="50" charset="-128"/>
              <a:ea typeface="Meiryo UI" panose="020B0604030504040204" pitchFamily="50" charset="-128"/>
            </a:endParaRPr>
          </a:p>
          <a:p>
            <a:pPr lvl="0">
              <a:lnSpc>
                <a:spcPts val="16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□市町村相談支援事業の委託の有無　　　□市町村自立支援協議会への参画</a:t>
            </a:r>
            <a:endParaRPr lang="en-US" altLang="ja-JP" sz="1400" dirty="0" smtClean="0">
              <a:solidFill>
                <a:schemeClr val="tx1"/>
              </a:solidFill>
              <a:latin typeface="Meiryo UI" panose="020B0604030504040204" pitchFamily="50" charset="-128"/>
              <a:ea typeface="Meiryo UI" panose="020B0604030504040204" pitchFamily="50" charset="-128"/>
            </a:endParaRPr>
          </a:p>
          <a:p>
            <a:pPr lvl="0">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□所属事業所代表者の推薦（確認印）</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次年度以降、事業所としての実習受入れや、研修への講師・ファシリテータへの派遣協力。</a:t>
            </a:r>
            <a:endParaRPr lang="en-US" altLang="ja-JP" sz="1400" dirty="0" smtClean="0">
              <a:solidFill>
                <a:schemeClr val="tx1"/>
              </a:solidFill>
              <a:latin typeface="Meiryo UI" panose="020B0604030504040204" pitchFamily="50" charset="-128"/>
              <a:ea typeface="Meiryo UI" panose="020B0604030504040204" pitchFamily="50" charset="-128"/>
            </a:endParaRPr>
          </a:p>
          <a:p>
            <a:pPr lvl="0">
              <a:lnSpc>
                <a:spcPts val="1700"/>
              </a:lnSpc>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232012" y="4026081"/>
            <a:ext cx="1514901" cy="3548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smtClean="0">
                <a:latin typeface="Meiryo UI" panose="020B0604030504040204" pitchFamily="50" charset="-128"/>
                <a:ea typeface="Meiryo UI" panose="020B0604030504040204" pitchFamily="50" charset="-128"/>
              </a:rPr>
              <a:t>❖申込</a:t>
            </a:r>
            <a:r>
              <a:rPr lang="ja-JP" altLang="en-US" sz="1400" b="1" dirty="0">
                <a:latin typeface="Meiryo UI" panose="020B0604030504040204" pitchFamily="50" charset="-128"/>
                <a:ea typeface="Meiryo UI" panose="020B0604030504040204" pitchFamily="50" charset="-128"/>
              </a:rPr>
              <a:t>方法</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470577" y="645321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8</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177419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581201"/>
            <a:ext cx="4572000" cy="5890457"/>
          </a:xfrm>
          <a:prstGeom prst="rect">
            <a:avLst/>
          </a:prstGeom>
          <a:solidFill>
            <a:srgbClr val="FDEFE3"/>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5" name="正方形/長方形 244"/>
          <p:cNvSpPr/>
          <p:nvPr/>
        </p:nvSpPr>
        <p:spPr>
          <a:xfrm>
            <a:off x="4558555" y="581200"/>
            <a:ext cx="4572000" cy="5890457"/>
          </a:xfrm>
          <a:prstGeom prst="rect">
            <a:avLst/>
          </a:prstGeom>
          <a:solidFill>
            <a:srgbClr val="F2F5EB"/>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二等辺三角形 40"/>
          <p:cNvSpPr/>
          <p:nvPr/>
        </p:nvSpPr>
        <p:spPr>
          <a:xfrm>
            <a:off x="35496" y="3815895"/>
            <a:ext cx="9108504" cy="2655762"/>
          </a:xfrm>
          <a:prstGeom prst="triangle">
            <a:avLst>
              <a:gd name="adj" fmla="val 75196"/>
            </a:avLst>
          </a:prstGeom>
          <a:solidFill>
            <a:srgbClr val="ECE7F1"/>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9" name="直線矢印コネクタ 108"/>
          <p:cNvCxnSpPr/>
          <p:nvPr/>
        </p:nvCxnSpPr>
        <p:spPr>
          <a:xfrm flipH="1">
            <a:off x="7582524" y="2071707"/>
            <a:ext cx="403354" cy="32443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43" name="Picture 8" descr="家　イラスト 無料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20" y="780607"/>
            <a:ext cx="1281984" cy="976431"/>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164" name="Picture 4" descr="施設 イラスト 無料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5258488"/>
            <a:ext cx="1154981" cy="86167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107" name="ドーナツ 106"/>
          <p:cNvSpPr/>
          <p:nvPr/>
        </p:nvSpPr>
        <p:spPr>
          <a:xfrm>
            <a:off x="1482691" y="1208589"/>
            <a:ext cx="6180434" cy="4121070"/>
          </a:xfrm>
          <a:prstGeom prst="donut">
            <a:avLst>
              <a:gd name="adj" fmla="val 45072"/>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Ｆ</a:t>
            </a:r>
          </a:p>
        </p:txBody>
      </p:sp>
      <p:sp>
        <p:nvSpPr>
          <p:cNvPr id="2" name="タイトル 1"/>
          <p:cNvSpPr>
            <a:spLocks noGrp="1"/>
          </p:cNvSpPr>
          <p:nvPr>
            <p:ph type="title"/>
          </p:nvPr>
        </p:nvSpPr>
        <p:spPr>
          <a:xfrm>
            <a:off x="484664" y="116632"/>
            <a:ext cx="8229600" cy="252963"/>
          </a:xfrm>
        </p:spPr>
        <p:txBody>
          <a:bodyPr>
            <a:noAutofit/>
          </a:bodyPr>
          <a:lstStyle/>
          <a:p>
            <a:pPr algn="ctr"/>
            <a:r>
              <a:rPr lang="ja-JP" altLang="en-US" sz="2215" b="1" dirty="0"/>
              <a:t>相談支援の体制充実及び質の向上による効果（イメージ）</a:t>
            </a:r>
          </a:p>
        </p:txBody>
      </p:sp>
      <p:sp>
        <p:nvSpPr>
          <p:cNvPr id="6" name="円/楕円 5"/>
          <p:cNvSpPr/>
          <p:nvPr/>
        </p:nvSpPr>
        <p:spPr>
          <a:xfrm>
            <a:off x="3419872" y="2578473"/>
            <a:ext cx="2440646" cy="145911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3666024" y="2554272"/>
            <a:ext cx="2115378" cy="2911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基幹相談支援センター</a:t>
            </a:r>
          </a:p>
        </p:txBody>
      </p:sp>
      <p:grpSp>
        <p:nvGrpSpPr>
          <p:cNvPr id="1053" name="グループ化 1052"/>
          <p:cNvGrpSpPr/>
          <p:nvPr/>
        </p:nvGrpSpPr>
        <p:grpSpPr>
          <a:xfrm>
            <a:off x="3939660" y="2777685"/>
            <a:ext cx="1296146" cy="655236"/>
            <a:chOff x="3707903" y="2572784"/>
            <a:chExt cx="1800200" cy="976880"/>
          </a:xfrm>
        </p:grpSpPr>
        <p:grpSp>
          <p:nvGrpSpPr>
            <p:cNvPr id="12" name="グループ化 11"/>
            <p:cNvGrpSpPr/>
            <p:nvPr/>
          </p:nvGrpSpPr>
          <p:grpSpPr>
            <a:xfrm>
              <a:off x="4355976" y="2572784"/>
              <a:ext cx="517074" cy="976880"/>
              <a:chOff x="2751618" y="3030104"/>
              <a:chExt cx="449673" cy="954214"/>
            </a:xfrm>
          </p:grpSpPr>
          <p:sp>
            <p:nvSpPr>
              <p:cNvPr id="14" name="円/楕円 13"/>
              <p:cNvSpPr/>
              <p:nvPr/>
            </p:nvSpPr>
            <p:spPr>
              <a:xfrm>
                <a:off x="2787162" y="3030104"/>
                <a:ext cx="373141" cy="3888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台形 14"/>
              <p:cNvSpPr/>
              <p:nvPr/>
            </p:nvSpPr>
            <p:spPr>
              <a:xfrm rot="10800000">
                <a:off x="2751618" y="3424789"/>
                <a:ext cx="449673" cy="559529"/>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35" name="グループ化 34"/>
            <p:cNvGrpSpPr/>
            <p:nvPr/>
          </p:nvGrpSpPr>
          <p:grpSpPr>
            <a:xfrm>
              <a:off x="5022094" y="2617003"/>
              <a:ext cx="486009" cy="928219"/>
              <a:chOff x="4993834" y="3323487"/>
              <a:chExt cx="591072" cy="1068336"/>
            </a:xfrm>
          </p:grpSpPr>
          <p:grpSp>
            <p:nvGrpSpPr>
              <p:cNvPr id="22" name="グループ化 21"/>
              <p:cNvGrpSpPr/>
              <p:nvPr/>
            </p:nvGrpSpPr>
            <p:grpSpPr>
              <a:xfrm>
                <a:off x="4993834" y="3323487"/>
                <a:ext cx="591072" cy="966907"/>
                <a:chOff x="2726832" y="3026509"/>
                <a:chExt cx="499066" cy="883308"/>
              </a:xfrm>
            </p:grpSpPr>
            <p:sp>
              <p:nvSpPr>
                <p:cNvPr id="24" name="円/楕円 23"/>
                <p:cNvSpPr/>
                <p:nvPr/>
              </p:nvSpPr>
              <p:spPr>
                <a:xfrm>
                  <a:off x="2762380" y="3026509"/>
                  <a:ext cx="414129" cy="3888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台形 24"/>
                <p:cNvSpPr/>
                <p:nvPr/>
              </p:nvSpPr>
              <p:spPr>
                <a:xfrm rot="10800000">
                  <a:off x="2726832"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69"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1" name="テキスト ボックス 30"/>
              <p:cNvSpPr txBox="1"/>
              <p:nvPr/>
            </p:nvSpPr>
            <p:spPr>
              <a:xfrm>
                <a:off x="5072927" y="3640384"/>
                <a:ext cx="455974" cy="75143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54"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社福士等</a:t>
                </a:r>
              </a:p>
            </p:txBody>
          </p:sp>
        </p:grpSp>
        <p:grpSp>
          <p:nvGrpSpPr>
            <p:cNvPr id="34" name="グループ化 33"/>
            <p:cNvGrpSpPr/>
            <p:nvPr/>
          </p:nvGrpSpPr>
          <p:grpSpPr>
            <a:xfrm>
              <a:off x="3707903" y="2617002"/>
              <a:ext cx="486009" cy="865212"/>
              <a:chOff x="3736579" y="3301548"/>
              <a:chExt cx="591072" cy="995818"/>
            </a:xfrm>
          </p:grpSpPr>
          <p:grpSp>
            <p:nvGrpSpPr>
              <p:cNvPr id="27" name="グループ化 26"/>
              <p:cNvGrpSpPr/>
              <p:nvPr/>
            </p:nvGrpSpPr>
            <p:grpSpPr>
              <a:xfrm>
                <a:off x="3736579" y="3301548"/>
                <a:ext cx="591072" cy="966908"/>
                <a:chOff x="2726836" y="3026509"/>
                <a:chExt cx="499067" cy="883309"/>
              </a:xfrm>
            </p:grpSpPr>
            <p:sp>
              <p:nvSpPr>
                <p:cNvPr id="29" name="円/楕円 28"/>
                <p:cNvSpPr/>
                <p:nvPr/>
              </p:nvSpPr>
              <p:spPr>
                <a:xfrm>
                  <a:off x="2762380" y="3026509"/>
                  <a:ext cx="414128" cy="3888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台形 29"/>
                <p:cNvSpPr/>
                <p:nvPr/>
              </p:nvSpPr>
              <p:spPr>
                <a:xfrm rot="10800000">
                  <a:off x="2726836" y="3350289"/>
                  <a:ext cx="499067"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2" name="テキスト ボックス 31"/>
              <p:cNvSpPr txBox="1"/>
              <p:nvPr/>
            </p:nvSpPr>
            <p:spPr>
              <a:xfrm>
                <a:off x="3781650" y="3655970"/>
                <a:ext cx="503737" cy="64139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保健師</a:t>
                </a:r>
              </a:p>
            </p:txBody>
          </p:sp>
        </p:grpSp>
        <p:sp>
          <p:nvSpPr>
            <p:cNvPr id="33" name="テキスト ボックス 32"/>
            <p:cNvSpPr txBox="1"/>
            <p:nvPr/>
          </p:nvSpPr>
          <p:spPr>
            <a:xfrm>
              <a:off x="4079579" y="3052116"/>
              <a:ext cx="1129601" cy="47625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主任相談支援専門員</a:t>
              </a:r>
            </a:p>
          </p:txBody>
        </p:sp>
      </p:grpSp>
      <p:sp>
        <p:nvSpPr>
          <p:cNvPr id="110" name="テキスト ボックス 109"/>
          <p:cNvSpPr txBox="1"/>
          <p:nvPr/>
        </p:nvSpPr>
        <p:spPr>
          <a:xfrm>
            <a:off x="3178576" y="1378828"/>
            <a:ext cx="2867238" cy="9302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計画相談支援の充実（報酬改定）</a:t>
            </a:r>
            <a:endParaRPr kumimoji="1" lang="en-US" altLang="ja-JP" sz="1292"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5593" marR="0" lvl="0" indent="-16559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15"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モニタリング頻度の増加</a:t>
            </a:r>
            <a:endParaRPr kumimoji="1" lang="en-US" altLang="ja-JP" sz="1015"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5593" marR="0" lvl="0" indent="-16559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15"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特定事業所加算の充実と緩和</a:t>
            </a:r>
            <a:endParaRPr kumimoji="1" lang="en-US" altLang="ja-JP" sz="1015"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5593" marR="0" lvl="0" indent="-16559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15"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連携および質の確保に対する加算創設</a:t>
            </a:r>
            <a:endParaRPr kumimoji="1" lang="en-US" altLang="ja-JP" sz="1015"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→体制の安定に</a:t>
            </a:r>
            <a:r>
              <a:rPr kumimoji="1" lang="ja-JP" altLang="en-US" sz="1108"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よる質</a:t>
            </a:r>
            <a:r>
              <a:rPr kumimoji="1" lang="ja-JP" altLang="en-US" sz="1108"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の向上および効率化</a:t>
            </a:r>
            <a:endParaRPr kumimoji="1" lang="en-US" altLang="ja-JP" sz="1108"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28" name="Picture 4" descr="施設 イラスト 無料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114" y="799537"/>
            <a:ext cx="1301850" cy="759770"/>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1026" name="Picture 2" descr="病院 イラスト 無料 に対する画像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509" y="975469"/>
            <a:ext cx="1331645" cy="868642"/>
          </a:xfrm>
          <a:prstGeom prst="rect">
            <a:avLst/>
          </a:prstGeom>
          <a:noFill/>
          <a:extLst>
            <a:ext uri="{909E8E84-426E-40dd-AFC4-6F175D3DCCD1}">
              <a14:hiddenFill xmlns="" xmlns:a14="http://schemas.microsoft.com/office/drawing/2010/main">
                <a:solidFill>
                  <a:srgbClr val="FFFFFF"/>
                </a:solidFill>
              </a14:hiddenFill>
            </a:ext>
          </a:extLst>
        </p:spPr>
      </p:pic>
      <p:sp>
        <p:nvSpPr>
          <p:cNvPr id="108" name="図形 107"/>
          <p:cNvSpPr/>
          <p:nvPr/>
        </p:nvSpPr>
        <p:spPr>
          <a:xfrm rot="16200000" flipV="1">
            <a:off x="6990111" y="1125417"/>
            <a:ext cx="921565" cy="2757766"/>
          </a:xfrm>
          <a:prstGeom prst="swooshArrow">
            <a:avLst>
              <a:gd name="adj1" fmla="val 16310"/>
              <a:gd name="adj2" fmla="val 24129"/>
            </a:avLst>
          </a:prstGeom>
          <a:scene3d>
            <a:camera prst="perspectiveContrastingRightFacing"/>
            <a:lightRig rig="threePt" dir="t"/>
          </a:scene3d>
        </p:spPr>
        <p:style>
          <a:lnRef idx="1">
            <a:schemeClr val="accent2"/>
          </a:lnRef>
          <a:fillRef idx="2">
            <a:schemeClr val="accent2"/>
          </a:fillRef>
          <a:effectRef idx="1">
            <a:schemeClr val="accent2"/>
          </a:effectRef>
          <a:fontRef idx="minor">
            <a:schemeClr val="dk1"/>
          </a:fontRef>
        </p:style>
      </p:sp>
      <p:sp>
        <p:nvSpPr>
          <p:cNvPr id="114" name="上矢印 113"/>
          <p:cNvSpPr/>
          <p:nvPr/>
        </p:nvSpPr>
        <p:spPr>
          <a:xfrm rot="3211947">
            <a:off x="7166437" y="1383572"/>
            <a:ext cx="507162" cy="588081"/>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5" name="上矢印 164"/>
          <p:cNvSpPr/>
          <p:nvPr/>
        </p:nvSpPr>
        <p:spPr>
          <a:xfrm rot="7697175">
            <a:off x="6600974" y="4740520"/>
            <a:ext cx="507162" cy="71698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031" name="直線矢印コネクタ 1030"/>
          <p:cNvCxnSpPr/>
          <p:nvPr/>
        </p:nvCxnSpPr>
        <p:spPr>
          <a:xfrm flipH="1">
            <a:off x="4029252" y="5632838"/>
            <a:ext cx="281530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32" name="Picture 6" descr="働く イラスト 無料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5919" y="5300495"/>
            <a:ext cx="1521700" cy="906959"/>
          </a:xfrm>
          <a:prstGeom prst="rect">
            <a:avLst/>
          </a:prstGeom>
          <a:noFill/>
          <a:extLst>
            <a:ext uri="{909E8E84-426E-40dd-AFC4-6F175D3DCCD1}">
              <a14:hiddenFill xmlns="" xmlns:a14="http://schemas.microsoft.com/office/drawing/2010/main">
                <a:solidFill>
                  <a:srgbClr val="FFFFFF"/>
                </a:solidFill>
              </a14:hiddenFill>
            </a:ext>
          </a:extLst>
        </p:spPr>
      </p:pic>
      <p:sp>
        <p:nvSpPr>
          <p:cNvPr id="172" name="四角形吹き出し 171"/>
          <p:cNvSpPr/>
          <p:nvPr/>
        </p:nvSpPr>
        <p:spPr>
          <a:xfrm>
            <a:off x="4364184" y="5395430"/>
            <a:ext cx="2368056" cy="968566"/>
          </a:xfrm>
          <a:prstGeom prst="wedgeRectCallout">
            <a:avLst>
              <a:gd name="adj1" fmla="val 58783"/>
              <a:gd name="adj2" fmla="val -80182"/>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事業所マッチングの適正化</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サービスの質の向上</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就業・生活支援センターとの連携</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就労定着支援の活用</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→一般就労への移行および</a:t>
            </a:r>
            <a:endParaRPr kumimoji="1" lang="en-US" altLang="ja-JP"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定着者増加　　　　　　　　　</a:t>
            </a: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5" name="テキスト ボックス 1034"/>
          <p:cNvSpPr txBox="1"/>
          <p:nvPr/>
        </p:nvSpPr>
        <p:spPr>
          <a:xfrm>
            <a:off x="6875250" y="6079896"/>
            <a:ext cx="1945223" cy="2911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（就労支援系事業所）</a:t>
            </a:r>
          </a:p>
        </p:txBody>
      </p:sp>
      <p:cxnSp>
        <p:nvCxnSpPr>
          <p:cNvPr id="176" name="直線矢印コネクタ 175"/>
          <p:cNvCxnSpPr>
            <a:stCxn id="1028" idx="1"/>
          </p:cNvCxnSpPr>
          <p:nvPr/>
        </p:nvCxnSpPr>
        <p:spPr>
          <a:xfrm flipH="1">
            <a:off x="1546606" y="1179422"/>
            <a:ext cx="552950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29" name="四角形吹き出し 1028"/>
          <p:cNvSpPr/>
          <p:nvPr/>
        </p:nvSpPr>
        <p:spPr>
          <a:xfrm>
            <a:off x="4640195" y="664096"/>
            <a:ext cx="2313947" cy="648262"/>
          </a:xfrm>
          <a:prstGeom prst="wedgeRectCallout">
            <a:avLst>
              <a:gd name="adj1" fmla="val 68181"/>
              <a:gd name="adj2" fmla="val 105652"/>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虐待の防止・早期発見・早期対応</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地域移行支援の活用</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地域移行後の支援調整</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→地域移行者の増加</a:t>
            </a:r>
            <a:endParaRPr kumimoji="1" lang="en-US" altLang="ja-JP"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46" name="テキスト ボックス 1045"/>
          <p:cNvSpPr txBox="1"/>
          <p:nvPr/>
        </p:nvSpPr>
        <p:spPr>
          <a:xfrm>
            <a:off x="6876256" y="581200"/>
            <a:ext cx="23474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＜地域移行の促進＞</a:t>
            </a:r>
          </a:p>
        </p:txBody>
      </p:sp>
      <p:sp>
        <p:nvSpPr>
          <p:cNvPr id="186" name="テキスト ボックス 185"/>
          <p:cNvSpPr txBox="1"/>
          <p:nvPr/>
        </p:nvSpPr>
        <p:spPr>
          <a:xfrm>
            <a:off x="819651" y="6156012"/>
            <a:ext cx="31407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＜一般就労への移行促進＞</a:t>
            </a:r>
          </a:p>
        </p:txBody>
      </p:sp>
      <p:sp>
        <p:nvSpPr>
          <p:cNvPr id="187" name="テキスト ボックス 186"/>
          <p:cNvSpPr txBox="1"/>
          <p:nvPr/>
        </p:nvSpPr>
        <p:spPr>
          <a:xfrm>
            <a:off x="-6109" y="556088"/>
            <a:ext cx="23474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＜地域生活の充実＞</a:t>
            </a:r>
          </a:p>
        </p:txBody>
      </p:sp>
      <p:sp>
        <p:nvSpPr>
          <p:cNvPr id="189" name="図形 188"/>
          <p:cNvSpPr/>
          <p:nvPr/>
        </p:nvSpPr>
        <p:spPr>
          <a:xfrm rot="16200000">
            <a:off x="1217821" y="1026033"/>
            <a:ext cx="1192234" cy="2836803"/>
          </a:xfrm>
          <a:prstGeom prst="swooshArrow">
            <a:avLst>
              <a:gd name="adj1" fmla="val 16310"/>
              <a:gd name="adj2" fmla="val 31370"/>
            </a:avLst>
          </a:prstGeom>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sp>
      <p:sp>
        <p:nvSpPr>
          <p:cNvPr id="195" name="図形 194"/>
          <p:cNvSpPr/>
          <p:nvPr/>
        </p:nvSpPr>
        <p:spPr>
          <a:xfrm rot="16200000" flipH="1">
            <a:off x="1184559" y="2035722"/>
            <a:ext cx="948913" cy="2814989"/>
          </a:xfrm>
          <a:prstGeom prst="swooshArrow">
            <a:avLst>
              <a:gd name="adj1" fmla="val 16310"/>
              <a:gd name="adj2" fmla="val 31370"/>
            </a:avLst>
          </a:prstGeom>
        </p:spPr>
        <p:style>
          <a:lnRef idx="1">
            <a:schemeClr val="accent2"/>
          </a:lnRef>
          <a:fillRef idx="2">
            <a:schemeClr val="accent2"/>
          </a:fillRef>
          <a:effectRef idx="1">
            <a:schemeClr val="accent2"/>
          </a:effectRef>
          <a:fontRef idx="minor">
            <a:schemeClr val="dk1"/>
          </a:fontRef>
        </p:style>
      </p:sp>
      <p:sp>
        <p:nvSpPr>
          <p:cNvPr id="210" name="上矢印 209"/>
          <p:cNvSpPr/>
          <p:nvPr/>
        </p:nvSpPr>
        <p:spPr>
          <a:xfrm rot="18398536">
            <a:off x="1463425" y="1389990"/>
            <a:ext cx="507162" cy="581521"/>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1" name="四角形吹き出し 210"/>
          <p:cNvSpPr/>
          <p:nvPr/>
        </p:nvSpPr>
        <p:spPr>
          <a:xfrm>
            <a:off x="2285999" y="661884"/>
            <a:ext cx="2230636" cy="655215"/>
          </a:xfrm>
          <a:prstGeom prst="wedgeRectCallout">
            <a:avLst>
              <a:gd name="adj1" fmla="val -76167"/>
              <a:gd name="adj2" fmla="val 118191"/>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自立生活援助の活用</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地域定着支援の活用</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→単身等生活者の増加　</a:t>
            </a:r>
            <a:endParaRPr kumimoji="1" lang="ja-JP" altLang="en-US" sz="110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9" name="上矢印 218"/>
          <p:cNvSpPr/>
          <p:nvPr/>
        </p:nvSpPr>
        <p:spPr>
          <a:xfrm rot="14252452">
            <a:off x="2052345" y="4721574"/>
            <a:ext cx="507162" cy="75478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1" name="円/楕円 220"/>
          <p:cNvSpPr/>
          <p:nvPr/>
        </p:nvSpPr>
        <p:spPr>
          <a:xfrm>
            <a:off x="6246836" y="1711173"/>
            <a:ext cx="1401165" cy="96000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22" name="グループ化 221"/>
          <p:cNvGrpSpPr/>
          <p:nvPr/>
        </p:nvGrpSpPr>
        <p:grpSpPr>
          <a:xfrm>
            <a:off x="6752379" y="2122943"/>
            <a:ext cx="281907" cy="416900"/>
            <a:chOff x="2314036" y="2942511"/>
            <a:chExt cx="499066" cy="967306"/>
          </a:xfrm>
        </p:grpSpPr>
        <p:sp>
          <p:nvSpPr>
            <p:cNvPr id="229" name="円/楕円 228"/>
            <p:cNvSpPr/>
            <p:nvPr/>
          </p:nvSpPr>
          <p:spPr>
            <a:xfrm>
              <a:off x="2349584" y="2942511"/>
              <a:ext cx="414128" cy="38880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0" name="台形 229"/>
            <p:cNvSpPr/>
            <p:nvPr/>
          </p:nvSpPr>
          <p:spPr>
            <a:xfrm rot="10800000">
              <a:off x="2314036"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25" name="グループ化 224"/>
          <p:cNvGrpSpPr/>
          <p:nvPr/>
        </p:nvGrpSpPr>
        <p:grpSpPr>
          <a:xfrm>
            <a:off x="6433130" y="2088853"/>
            <a:ext cx="280284" cy="475863"/>
            <a:chOff x="2313842" y="2992405"/>
            <a:chExt cx="329325" cy="818589"/>
          </a:xfrm>
        </p:grpSpPr>
        <p:sp>
          <p:nvSpPr>
            <p:cNvPr id="227" name="円/楕円 226"/>
            <p:cNvSpPr/>
            <p:nvPr/>
          </p:nvSpPr>
          <p:spPr>
            <a:xfrm>
              <a:off x="2336531" y="2992405"/>
              <a:ext cx="273275" cy="34844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8" name="台形 227"/>
            <p:cNvSpPr/>
            <p:nvPr/>
          </p:nvSpPr>
          <p:spPr>
            <a:xfrm rot="10800000">
              <a:off x="2313842" y="3359471"/>
              <a:ext cx="329325" cy="45152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4" name="テキスト ボックス 223"/>
          <p:cNvSpPr txBox="1"/>
          <p:nvPr/>
        </p:nvSpPr>
        <p:spPr>
          <a:xfrm>
            <a:off x="6260042" y="1762620"/>
            <a:ext cx="1552318" cy="39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1"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一般相談支援事業者</a:t>
            </a:r>
            <a:endParaRPr kumimoji="1"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31" name="グループ化 230"/>
          <p:cNvGrpSpPr/>
          <p:nvPr/>
        </p:nvGrpSpPr>
        <p:grpSpPr>
          <a:xfrm>
            <a:off x="4931701" y="3941178"/>
            <a:ext cx="1663967" cy="1133176"/>
            <a:chOff x="1596514" y="2290809"/>
            <a:chExt cx="1523065" cy="1245197"/>
          </a:xfrm>
        </p:grpSpPr>
        <p:sp>
          <p:nvSpPr>
            <p:cNvPr id="232" name="円/楕円 231"/>
            <p:cNvSpPr/>
            <p:nvPr/>
          </p:nvSpPr>
          <p:spPr>
            <a:xfrm>
              <a:off x="1596514" y="2290809"/>
              <a:ext cx="1523065" cy="12451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33" name="グループ化 232"/>
            <p:cNvGrpSpPr/>
            <p:nvPr/>
          </p:nvGrpSpPr>
          <p:grpSpPr>
            <a:xfrm>
              <a:off x="2416204" y="2857311"/>
              <a:ext cx="306432" cy="522843"/>
              <a:chOff x="2734067" y="2947939"/>
              <a:chExt cx="499066" cy="935278"/>
            </a:xfrm>
          </p:grpSpPr>
          <p:sp>
            <p:nvSpPr>
              <p:cNvPr id="240" name="円/楕円 239"/>
              <p:cNvSpPr/>
              <p:nvPr/>
            </p:nvSpPr>
            <p:spPr>
              <a:xfrm>
                <a:off x="2769613" y="2947939"/>
                <a:ext cx="414129" cy="38880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1" name="台形 240"/>
              <p:cNvSpPr/>
              <p:nvPr/>
            </p:nvSpPr>
            <p:spPr>
              <a:xfrm rot="10800000">
                <a:off x="2734067" y="3323689"/>
                <a:ext cx="499066" cy="559528"/>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34" name="グループ化 233"/>
            <p:cNvGrpSpPr/>
            <p:nvPr/>
          </p:nvGrpSpPr>
          <p:grpSpPr>
            <a:xfrm>
              <a:off x="1757092" y="2815683"/>
              <a:ext cx="1213714" cy="587055"/>
              <a:chOff x="5063666" y="2078407"/>
              <a:chExt cx="1834731" cy="917386"/>
            </a:xfrm>
          </p:grpSpPr>
          <p:grpSp>
            <p:nvGrpSpPr>
              <p:cNvPr id="236" name="グループ化 235"/>
              <p:cNvGrpSpPr/>
              <p:nvPr/>
            </p:nvGrpSpPr>
            <p:grpSpPr>
              <a:xfrm>
                <a:off x="5426869" y="2078407"/>
                <a:ext cx="503735" cy="805892"/>
                <a:chOff x="2514981" y="2999853"/>
                <a:chExt cx="360200" cy="683950"/>
              </a:xfrm>
            </p:grpSpPr>
            <p:sp>
              <p:nvSpPr>
                <p:cNvPr id="238" name="円/楕円 237"/>
                <p:cNvSpPr/>
                <p:nvPr/>
              </p:nvSpPr>
              <p:spPr>
                <a:xfrm>
                  <a:off x="2544444" y="2999853"/>
                  <a:ext cx="300893" cy="3337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9" name="台形 238"/>
                <p:cNvSpPr/>
                <p:nvPr/>
              </p:nvSpPr>
              <p:spPr>
                <a:xfrm rot="10800000">
                  <a:off x="2514981" y="3296635"/>
                  <a:ext cx="360200" cy="387168"/>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37" name="テキスト ボックス 236"/>
              <p:cNvSpPr txBox="1"/>
              <p:nvPr/>
            </p:nvSpPr>
            <p:spPr>
              <a:xfrm>
                <a:off x="5063666" y="2639052"/>
                <a:ext cx="1834731" cy="3567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ts val="923"/>
                  </a:lnSpc>
                  <a:spcBef>
                    <a:spcPts val="0"/>
                  </a:spcBef>
                  <a:spcAft>
                    <a:spcPts val="0"/>
                  </a:spcAft>
                  <a:buClrTx/>
                  <a:buSzTx/>
                  <a:buFontTx/>
                  <a:buNone/>
                  <a:tabLst/>
                  <a:defRPr/>
                </a:pPr>
                <a:r>
                  <a:rPr kumimoji="1"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相談支援専門員</a:t>
                </a:r>
              </a:p>
            </p:txBody>
          </p:sp>
        </p:grpSp>
        <p:sp>
          <p:nvSpPr>
            <p:cNvPr id="235" name="テキスト ボックス 234"/>
            <p:cNvSpPr txBox="1"/>
            <p:nvPr/>
          </p:nvSpPr>
          <p:spPr>
            <a:xfrm>
              <a:off x="1699607" y="2501661"/>
              <a:ext cx="1332038" cy="2653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1" lang="en-US" altLang="ja-JP"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44" name="下矢印 243"/>
          <p:cNvSpPr/>
          <p:nvPr/>
        </p:nvSpPr>
        <p:spPr>
          <a:xfrm rot="19360574">
            <a:off x="5302713" y="3781950"/>
            <a:ext cx="471085" cy="434133"/>
          </a:xfrm>
          <a:prstGeom prst="downArrow">
            <a:avLst/>
          </a:prstGeom>
          <a:solidFill>
            <a:schemeClr val="accent2">
              <a:lumMod val="20000"/>
              <a:lumOff val="80000"/>
            </a:schemeClr>
          </a:solidFill>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36" name="Picture 12" descr="ヘルパー　イラスト 無料 に対する画像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4788552"/>
            <a:ext cx="717294" cy="777819"/>
          </a:xfrm>
          <a:prstGeom prst="rect">
            <a:avLst/>
          </a:prstGeom>
          <a:noFill/>
          <a:extLst>
            <a:ext uri="{909E8E84-426E-40dd-AFC4-6F175D3DCCD1}">
              <a14:hiddenFill xmlns="" xmlns:a14="http://schemas.microsoft.com/office/drawing/2010/main">
                <a:solidFill>
                  <a:srgbClr val="FFFFFF"/>
                </a:solidFill>
              </a14:hiddenFill>
            </a:ext>
          </a:extLst>
        </p:spPr>
      </p:pic>
      <p:sp>
        <p:nvSpPr>
          <p:cNvPr id="217" name="四角形吹き出し 216"/>
          <p:cNvSpPr/>
          <p:nvPr/>
        </p:nvSpPr>
        <p:spPr>
          <a:xfrm>
            <a:off x="81922" y="4033918"/>
            <a:ext cx="2610698" cy="716370"/>
          </a:xfrm>
          <a:prstGeom prst="wedgeRectCallout">
            <a:avLst>
              <a:gd name="adj1" fmla="val 44439"/>
              <a:gd name="adj2" fmla="val 80768"/>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サービスの質の向上</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障害福祉サービス以外の活用</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サービス内容・量の適正化</a:t>
            </a:r>
            <a:endParaRPr kumimoji="1"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→サービス等利用計画の見直し　</a:t>
            </a:r>
            <a:endParaRPr kumimoji="1" lang="ja-JP" altLang="en-US" sz="110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4" name="円/楕円 123"/>
          <p:cNvSpPr/>
          <p:nvPr/>
        </p:nvSpPr>
        <p:spPr>
          <a:xfrm>
            <a:off x="2616915" y="4033918"/>
            <a:ext cx="1573446" cy="106717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32" name="グループ化 131"/>
          <p:cNvGrpSpPr/>
          <p:nvPr/>
        </p:nvGrpSpPr>
        <p:grpSpPr>
          <a:xfrm>
            <a:off x="3195157" y="4483784"/>
            <a:ext cx="316568" cy="453728"/>
            <a:chOff x="2330652" y="2926091"/>
            <a:chExt cx="499066" cy="947042"/>
          </a:xfrm>
        </p:grpSpPr>
        <p:sp>
          <p:nvSpPr>
            <p:cNvPr id="134" name="円/楕円 133"/>
            <p:cNvSpPr/>
            <p:nvPr/>
          </p:nvSpPr>
          <p:spPr>
            <a:xfrm>
              <a:off x="2366200" y="2926091"/>
              <a:ext cx="414128" cy="3888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5" name="台形 134"/>
            <p:cNvSpPr/>
            <p:nvPr/>
          </p:nvSpPr>
          <p:spPr>
            <a:xfrm rot="10800000">
              <a:off x="2330652" y="3313606"/>
              <a:ext cx="499066" cy="559527"/>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27" name="グループ化 126"/>
          <p:cNvGrpSpPr/>
          <p:nvPr/>
        </p:nvGrpSpPr>
        <p:grpSpPr>
          <a:xfrm>
            <a:off x="2777340" y="4425472"/>
            <a:ext cx="374062" cy="557267"/>
            <a:chOff x="2262807" y="2948634"/>
            <a:chExt cx="391388" cy="862361"/>
          </a:xfrm>
        </p:grpSpPr>
        <p:sp>
          <p:nvSpPr>
            <p:cNvPr id="129" name="円/楕円 128"/>
            <p:cNvSpPr/>
            <p:nvPr/>
          </p:nvSpPr>
          <p:spPr>
            <a:xfrm>
              <a:off x="2290123" y="2948634"/>
              <a:ext cx="324776" cy="3683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0" name="台形 129"/>
            <p:cNvSpPr/>
            <p:nvPr/>
          </p:nvSpPr>
          <p:spPr>
            <a:xfrm rot="10800000">
              <a:off x="2262807" y="3333653"/>
              <a:ext cx="391388" cy="477342"/>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26" name="テキスト ボックス 125"/>
          <p:cNvSpPr txBox="1"/>
          <p:nvPr/>
        </p:nvSpPr>
        <p:spPr>
          <a:xfrm>
            <a:off x="2631744" y="4091108"/>
            <a:ext cx="1743185" cy="39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1"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障害児相談支援事業者</a:t>
            </a:r>
            <a:endParaRPr kumimoji="1"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3" name="下矢印 102"/>
          <p:cNvSpPr/>
          <p:nvPr/>
        </p:nvSpPr>
        <p:spPr>
          <a:xfrm rot="2657269">
            <a:off x="3446249" y="3802390"/>
            <a:ext cx="471085" cy="384781"/>
          </a:xfrm>
          <a:prstGeom prst="downArrow">
            <a:avLst/>
          </a:prstGeom>
          <a:solidFill>
            <a:schemeClr val="accent2">
              <a:lumMod val="20000"/>
              <a:lumOff val="80000"/>
            </a:schemeClr>
          </a:solidFill>
          <a:scene3d>
            <a:camera prst="perspectiveContrastingRigh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47" name="Picture 10" descr="家　イラスト 無料 に対する画像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01" y="1014651"/>
            <a:ext cx="804916" cy="74299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5" name="Picture 2" descr="子ども　イラスト　無料 に対する画像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964" y="4723323"/>
            <a:ext cx="967653" cy="7101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36512" y="1644702"/>
            <a:ext cx="2016224" cy="2911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　・単身生活）</a:t>
            </a:r>
          </a:p>
        </p:txBody>
      </p:sp>
      <p:sp>
        <p:nvSpPr>
          <p:cNvPr id="105" name="テキスト ボックス 104"/>
          <p:cNvSpPr txBox="1"/>
          <p:nvPr/>
        </p:nvSpPr>
        <p:spPr>
          <a:xfrm>
            <a:off x="-36511" y="5482211"/>
            <a:ext cx="1996663" cy="490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（各種ヘルプサービス</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放課後等デイサービス）</a:t>
            </a:r>
          </a:p>
        </p:txBody>
      </p:sp>
      <p:sp>
        <p:nvSpPr>
          <p:cNvPr id="106" name="テキスト ボックス 105"/>
          <p:cNvSpPr txBox="1"/>
          <p:nvPr/>
        </p:nvSpPr>
        <p:spPr>
          <a:xfrm>
            <a:off x="7525754" y="1777642"/>
            <a:ext cx="1726766" cy="2911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（入所施設・病院）</a:t>
            </a:r>
          </a:p>
        </p:txBody>
      </p:sp>
      <p:sp>
        <p:nvSpPr>
          <p:cNvPr id="102" name="下矢印 101"/>
          <p:cNvSpPr/>
          <p:nvPr/>
        </p:nvSpPr>
        <p:spPr>
          <a:xfrm rot="13714081">
            <a:off x="5714797" y="2228861"/>
            <a:ext cx="441539" cy="1291475"/>
          </a:xfrm>
          <a:prstGeom prst="downArrow">
            <a:avLst/>
          </a:prstGeom>
          <a:solidFill>
            <a:schemeClr val="accent2">
              <a:lumMod val="20000"/>
              <a:lumOff val="80000"/>
            </a:schemeClr>
          </a:solidFill>
          <a:scene3d>
            <a:camera prst="perspectiveContrastingRigh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5868144" y="2774675"/>
            <a:ext cx="2616756" cy="525528"/>
          </a:xfrm>
          <a:prstGeom prst="rect">
            <a:avLst/>
          </a:prstGeom>
          <a:scene3d>
            <a:camera prst="perspectiveContrastingRightFacing">
              <a:rot lat="600000" lon="20400000" rev="0"/>
            </a:camera>
            <a:lightRig rig="threePt" dir="t"/>
          </a:scene3d>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地域移行の体制整備</a:t>
            </a:r>
            <a:endParaRPr kumimoji="1" lang="en-US" altLang="ja-JP"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1196" marR="0" lvl="0" indent="-1611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病院・施設への働きかけ（対象者把握等）　</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1196" marR="0" lvl="0" indent="-1611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特定・一般相談支援事業者への支援</a:t>
            </a:r>
          </a:p>
        </p:txBody>
      </p:sp>
      <p:sp>
        <p:nvSpPr>
          <p:cNvPr id="18" name="テキスト ボックス 17"/>
          <p:cNvSpPr txBox="1"/>
          <p:nvPr/>
        </p:nvSpPr>
        <p:spPr>
          <a:xfrm>
            <a:off x="3275856" y="3402913"/>
            <a:ext cx="2688924" cy="575222"/>
          </a:xfrm>
          <a:prstGeom prst="rect">
            <a:avLst/>
          </a:prstGeom>
          <a:scene3d>
            <a:camera prst="perspectiveRelaxedModerately"/>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相談支援専門員等の人材育成</a:t>
            </a:r>
            <a:endParaRPr kumimoji="1" lang="en-US" altLang="ja-JP"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相談支援事業者への助言・指導</a:t>
            </a:r>
            <a:endParaRPr kumimoji="1" lang="en-US" altLang="ja-JP" sz="10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サービス等利用計画の評価・検証</a:t>
            </a:r>
          </a:p>
        </p:txBody>
      </p:sp>
      <p:sp>
        <p:nvSpPr>
          <p:cNvPr id="9" name="角丸四角形吹き出し 8"/>
          <p:cNvSpPr/>
          <p:nvPr/>
        </p:nvSpPr>
        <p:spPr>
          <a:xfrm>
            <a:off x="6679416" y="3372896"/>
            <a:ext cx="2357080" cy="1322042"/>
          </a:xfrm>
          <a:prstGeom prst="wedgeRoundRectCallout">
            <a:avLst>
              <a:gd name="adj1" fmla="val -112056"/>
              <a:gd name="adj2" fmla="val -6109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基幹相談支援センターの充実</a:t>
            </a:r>
            <a:endParaRPr kumimoji="1" lang="en-US" altLang="ja-JP"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設置の促進</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主任相談支援専門員の配置</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83529"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→平成</a:t>
            </a:r>
            <a:r>
              <a:rPr kumimoji="1"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年度概算要求中</a:t>
            </a:r>
            <a:endParaRPr kumimoji="1"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相談支援専門員の質の向上</a:t>
            </a:r>
            <a:endParaRPr kumimoji="1" lang="en-US" altLang="ja-JP"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法定研修カリキュラム改定</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主任相談支援専門員研修創設</a:t>
            </a:r>
            <a:endParaRPr kumimoji="1"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83529"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→平成</a:t>
            </a:r>
            <a:r>
              <a:rPr kumimoji="1"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年度改定において検討</a:t>
            </a:r>
            <a:endParaRPr kumimoji="1"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96" name="グループ化 195"/>
          <p:cNvGrpSpPr/>
          <p:nvPr/>
        </p:nvGrpSpPr>
        <p:grpSpPr>
          <a:xfrm>
            <a:off x="1619672" y="1737672"/>
            <a:ext cx="1612966" cy="970535"/>
            <a:chOff x="1608775" y="2320184"/>
            <a:chExt cx="1701723" cy="1245197"/>
          </a:xfrm>
        </p:grpSpPr>
        <p:sp>
          <p:nvSpPr>
            <p:cNvPr id="197" name="円/楕円 196"/>
            <p:cNvSpPr/>
            <p:nvPr/>
          </p:nvSpPr>
          <p:spPr>
            <a:xfrm>
              <a:off x="1608775" y="2320184"/>
              <a:ext cx="1523065" cy="12451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99" name="グループ化 198"/>
            <p:cNvGrpSpPr/>
            <p:nvPr/>
          </p:nvGrpSpPr>
          <p:grpSpPr>
            <a:xfrm>
              <a:off x="2411760" y="2854278"/>
              <a:ext cx="306432" cy="540748"/>
              <a:chOff x="2726832" y="2942511"/>
              <a:chExt cx="499066" cy="967306"/>
            </a:xfrm>
          </p:grpSpPr>
          <p:sp>
            <p:nvSpPr>
              <p:cNvPr id="205" name="円/楕円 204"/>
              <p:cNvSpPr/>
              <p:nvPr/>
            </p:nvSpPr>
            <p:spPr>
              <a:xfrm>
                <a:off x="2762380" y="2942511"/>
                <a:ext cx="414129" cy="38880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6" name="台形 205"/>
              <p:cNvSpPr/>
              <p:nvPr/>
            </p:nvSpPr>
            <p:spPr>
              <a:xfrm rot="10800000">
                <a:off x="2726832"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00" name="グループ化 199"/>
            <p:cNvGrpSpPr/>
            <p:nvPr/>
          </p:nvGrpSpPr>
          <p:grpSpPr>
            <a:xfrm>
              <a:off x="1691680" y="2737775"/>
              <a:ext cx="1213714" cy="703216"/>
              <a:chOff x="4964787" y="1956663"/>
              <a:chExt cx="1834731" cy="1098911"/>
            </a:xfrm>
          </p:grpSpPr>
          <p:grpSp>
            <p:nvGrpSpPr>
              <p:cNvPr id="201" name="グループ化 200"/>
              <p:cNvGrpSpPr/>
              <p:nvPr/>
            </p:nvGrpSpPr>
            <p:grpSpPr>
              <a:xfrm>
                <a:off x="5490850" y="1956663"/>
                <a:ext cx="498433" cy="1077502"/>
                <a:chOff x="2560732" y="2896534"/>
                <a:chExt cx="356409" cy="914463"/>
              </a:xfrm>
            </p:grpSpPr>
            <p:sp>
              <p:nvSpPr>
                <p:cNvPr id="203" name="円/楕円 202"/>
                <p:cNvSpPr/>
                <p:nvPr/>
              </p:nvSpPr>
              <p:spPr>
                <a:xfrm>
                  <a:off x="2587561" y="2896534"/>
                  <a:ext cx="295749" cy="40097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4" name="台形 203"/>
                <p:cNvSpPr/>
                <p:nvPr/>
              </p:nvSpPr>
              <p:spPr>
                <a:xfrm rot="10800000">
                  <a:off x="2560732" y="3291411"/>
                  <a:ext cx="356409" cy="519586"/>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02" name="テキスト ボックス 201"/>
              <p:cNvSpPr txBox="1"/>
              <p:nvPr/>
            </p:nvSpPr>
            <p:spPr>
              <a:xfrm>
                <a:off x="4964787" y="2639051"/>
                <a:ext cx="1834731" cy="4165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ts val="923"/>
                  </a:lnSpc>
                  <a:spcBef>
                    <a:spcPts val="0"/>
                  </a:spcBef>
                  <a:spcAft>
                    <a:spcPts val="0"/>
                  </a:spcAft>
                  <a:buClrTx/>
                  <a:buSzTx/>
                  <a:buFontTx/>
                  <a:buNone/>
                  <a:tabLst/>
                  <a:defRPr/>
                </a:pPr>
                <a:r>
                  <a:rPr kumimoji="1" lang="ja-JP" altLang="en-US" sz="831"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相談支援</a:t>
                </a:r>
                <a:r>
                  <a:rPr kumimoji="1"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専門員</a:t>
                </a:r>
                <a:endParaRPr kumimoji="1" lang="ja-JP" altLang="en-US" sz="831"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98" name="テキスト ボックス 197"/>
            <p:cNvSpPr txBox="1"/>
            <p:nvPr/>
          </p:nvSpPr>
          <p:spPr>
            <a:xfrm>
              <a:off x="1623130" y="2386914"/>
              <a:ext cx="1687368" cy="5011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1" lang="en-US" altLang="ja-JP"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一般相談支援事業者</a:t>
              </a:r>
              <a:endParaRPr kumimoji="1" lang="en-US" altLang="ja-JP"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07" name="下矢印 206"/>
          <p:cNvSpPr/>
          <p:nvPr/>
        </p:nvSpPr>
        <p:spPr>
          <a:xfrm rot="8378110">
            <a:off x="3064352" y="2279041"/>
            <a:ext cx="471085" cy="1207614"/>
          </a:xfrm>
          <a:prstGeom prst="downArrow">
            <a:avLst/>
          </a:prstGeom>
          <a:solidFill>
            <a:schemeClr val="accent2">
              <a:lumMod val="20000"/>
              <a:lumOff val="80000"/>
            </a:schemeClr>
          </a:solidFill>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770486" y="2764463"/>
            <a:ext cx="2664296" cy="656590"/>
          </a:xfrm>
          <a:prstGeom prst="rect">
            <a:avLst/>
          </a:prstGeom>
          <a:scene3d>
            <a:camera prst="perspectiveContrastingLeftFacing">
              <a:rot lat="600000" lon="1200000" rev="21594000"/>
            </a:camera>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ts val="1108"/>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地域づくりの促進（協議会の活用）</a:t>
            </a:r>
            <a:endParaRPr kumimoji="1" lang="en-US" altLang="ja-JP" sz="969"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914400" rtl="0" eaLnBrk="1" fontAlgn="auto" latinLnBrk="0" hangingPunct="1">
              <a:lnSpc>
                <a:spcPts val="1108"/>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地域連携の促進</a:t>
            </a:r>
            <a:endParaRPr kumimoji="1" lang="en-US" altLang="ja-JP"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164127" marR="0" lvl="0" indent="-164127" algn="l" defTabSz="914400" rtl="0" eaLnBrk="1" fontAlgn="auto" latinLnBrk="0" hangingPunct="1">
              <a:lnSpc>
                <a:spcPts val="1108"/>
              </a:lnSpc>
              <a:spcBef>
                <a:spcPts val="0"/>
              </a:spcBef>
              <a:spcAft>
                <a:spcPts val="0"/>
              </a:spcAft>
              <a:buClrTx/>
              <a:buSzTx/>
              <a:buFont typeface="Arial" panose="020B0604020202020204" pitchFamily="34" charset="0"/>
              <a:buChar char="•"/>
              <a:tabLst/>
              <a:defRPr/>
            </a:pPr>
            <a:r>
              <a:rPr kumimoji="1"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地域資源の開発　（ＧＨ設置促進、保証人確保等支援、要医療児者支援の促進）</a:t>
            </a:r>
          </a:p>
        </p:txBody>
      </p:sp>
      <p:cxnSp>
        <p:nvCxnSpPr>
          <p:cNvPr id="111" name="直線コネクタ 110"/>
          <p:cNvCxnSpPr/>
          <p:nvPr/>
        </p:nvCxnSpPr>
        <p:spPr>
          <a:xfrm>
            <a:off x="0" y="476672"/>
            <a:ext cx="9144000" cy="0"/>
          </a:xfrm>
          <a:prstGeom prst="line">
            <a:avLst/>
          </a:prstGeom>
          <a:ln w="88900" cmpd="thinThick">
            <a:solidFill>
              <a:srgbClr val="99CCFF"/>
            </a:solidFill>
          </a:ln>
        </p:spPr>
        <p:style>
          <a:lnRef idx="1">
            <a:schemeClr val="accent1"/>
          </a:lnRef>
          <a:fillRef idx="0">
            <a:schemeClr val="accent1"/>
          </a:fillRef>
          <a:effectRef idx="0">
            <a:schemeClr val="accent1"/>
          </a:effectRef>
          <a:fontRef idx="minor">
            <a:schemeClr val="tx1"/>
          </a:fontRef>
        </p:style>
      </p:cxnSp>
      <p:sp>
        <p:nvSpPr>
          <p:cNvPr id="113" name="円/楕円 112"/>
          <p:cNvSpPr/>
          <p:nvPr/>
        </p:nvSpPr>
        <p:spPr>
          <a:xfrm>
            <a:off x="3579884" y="4446135"/>
            <a:ext cx="310398" cy="2380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 name="台形 114"/>
          <p:cNvSpPr/>
          <p:nvPr/>
        </p:nvSpPr>
        <p:spPr>
          <a:xfrm rot="10800000">
            <a:off x="3553777" y="4694938"/>
            <a:ext cx="374062" cy="308464"/>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8" name="テキスト ボックス 127"/>
          <p:cNvSpPr txBox="1"/>
          <p:nvPr/>
        </p:nvSpPr>
        <p:spPr>
          <a:xfrm>
            <a:off x="2702562" y="4766053"/>
            <a:ext cx="1253862" cy="2077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ts val="923"/>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a:t>
            </a:r>
          </a:p>
        </p:txBody>
      </p:sp>
      <p:grpSp>
        <p:nvGrpSpPr>
          <p:cNvPr id="3" name="グループ化 2"/>
          <p:cNvGrpSpPr/>
          <p:nvPr/>
        </p:nvGrpSpPr>
        <p:grpSpPr>
          <a:xfrm>
            <a:off x="7076115" y="2099405"/>
            <a:ext cx="280284" cy="475863"/>
            <a:chOff x="7121624" y="2262363"/>
            <a:chExt cx="303641" cy="515518"/>
          </a:xfrm>
        </p:grpSpPr>
        <p:sp>
          <p:nvSpPr>
            <p:cNvPr id="118" name="円/楕円 117"/>
            <p:cNvSpPr/>
            <p:nvPr/>
          </p:nvSpPr>
          <p:spPr>
            <a:xfrm>
              <a:off x="7142543" y="2262363"/>
              <a:ext cx="251962" cy="21944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9" name="台形 118"/>
            <p:cNvSpPr/>
            <p:nvPr/>
          </p:nvSpPr>
          <p:spPr>
            <a:xfrm rot="10800000">
              <a:off x="7121624" y="2493528"/>
              <a:ext cx="303641" cy="28435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6" name="テキスト ボックス 225"/>
          <p:cNvSpPr txBox="1"/>
          <p:nvPr/>
        </p:nvSpPr>
        <p:spPr>
          <a:xfrm>
            <a:off x="6412097" y="2369787"/>
            <a:ext cx="1116574" cy="2077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ts val="923"/>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a:t>
            </a:r>
          </a:p>
        </p:txBody>
      </p:sp>
      <p:sp>
        <p:nvSpPr>
          <p:cNvPr id="4" name="スライド番号プレースホルダー 3"/>
          <p:cNvSpPr>
            <a:spLocks noGrp="1"/>
          </p:cNvSpPr>
          <p:nvPr>
            <p:ph type="sldNum" sz="quarter" idx="12"/>
          </p:nvPr>
        </p:nvSpPr>
        <p:spPr>
          <a:xfrm>
            <a:off x="2202138" y="6526987"/>
            <a:ext cx="5524901" cy="436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（厚生労働省障害保健福祉関係会議：平成</a:t>
            </a:r>
            <a:r>
              <a:rPr kumimoji="1" lang="en-US" altLang="zh-TW"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30</a:t>
            </a:r>
            <a:r>
              <a:rPr kumimoji="1" lang="zh-TW" altLang="en-US"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年</a:t>
            </a:r>
            <a:r>
              <a:rPr kumimoji="1" lang="en-US" altLang="zh-TW"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a:t>
            </a:r>
            <a:r>
              <a:rPr kumimoji="1" lang="zh-TW" altLang="en-US"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月</a:t>
            </a:r>
            <a:r>
              <a:rPr kumimoji="1" lang="en-US" altLang="zh-TW"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14</a:t>
            </a:r>
            <a:r>
              <a:rPr kumimoji="1" lang="zh-TW" altLang="en-US"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日主管</a:t>
            </a:r>
            <a:r>
              <a:rPr kumimoji="1" lang="zh-TW" altLang="en-US" sz="1200" b="1"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課長会議 </a:t>
            </a:r>
            <a:r>
              <a:rPr kumimoji="1" lang="ja-JP" altLang="en-US" sz="1200" b="1"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関連</a:t>
            </a:r>
            <a:r>
              <a:rPr kumimoji="1" lang="zh-TW" altLang="en-US" sz="1200" b="1"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資料）</a:t>
            </a:r>
            <a:endParaRPr kumimoji="1" lang="zh-TW" altLang="en-US" sz="1200" b="1"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12" name="スライド番号プレースホルダー 5"/>
          <p:cNvSpPr txBox="1">
            <a:spLocks/>
          </p:cNvSpPr>
          <p:nvPr/>
        </p:nvSpPr>
        <p:spPr>
          <a:xfrm>
            <a:off x="8484901" y="6494901"/>
            <a:ext cx="61235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latin typeface="Meiryo UI" panose="020B0604030504040204" pitchFamily="50" charset="-128"/>
                <a:ea typeface="Meiryo UI" panose="020B0604030504040204" pitchFamily="50" charset="-128"/>
              </a:rPr>
              <a:t>9</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878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2289</Words>
  <PresentationFormat>画面に合わせる (4:3)</PresentationFormat>
  <Paragraphs>378</Paragraphs>
  <Slides>10</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10</vt:i4>
      </vt:variant>
    </vt:vector>
  </HeadingPairs>
  <TitlesOfParts>
    <vt:vector size="25" baseType="lpstr">
      <vt:lpstr>HGP創英角ﾎﾟｯﾌﾟ体</vt:lpstr>
      <vt:lpstr>HG丸ｺﾞｼｯｸM-PRO</vt:lpstr>
      <vt:lpstr>Meiryo UI</vt:lpstr>
      <vt:lpstr>ＭＳ Ｐゴシック</vt:lpstr>
      <vt:lpstr>ＭＳ ゴシック</vt:lpstr>
      <vt:lpstr>游ゴシック</vt:lpstr>
      <vt:lpstr>游ゴシック Light</vt:lpstr>
      <vt:lpstr>Arial</vt:lpstr>
      <vt:lpstr>Arial Black</vt:lpstr>
      <vt:lpstr>Calibri</vt:lpstr>
      <vt:lpstr>Calibri Light</vt:lpstr>
      <vt:lpstr>Times New Roman</vt:lpstr>
      <vt:lpstr>Wingdings</vt:lpstr>
      <vt:lpstr>Pixel</vt:lpstr>
      <vt:lpstr>Office テーマ</vt:lpstr>
      <vt:lpstr>主任相談支援専門員の役割等について</vt:lpstr>
      <vt:lpstr>PowerPoint プレゼンテーション</vt:lpstr>
      <vt:lpstr>PowerPoint プレゼンテーション</vt:lpstr>
      <vt:lpstr>相談支援専門員研修制度の見直しに関する障害者部会（H30年3月2日）以降の 状況及び今後の対応方針（案）について</vt:lpstr>
      <vt:lpstr>　相談支援専門員の研修制度の見直しについて</vt:lpstr>
      <vt:lpstr>相談支援専門員研修の告示別表(案）　　</vt:lpstr>
      <vt:lpstr>PowerPoint プレゼンテーション</vt:lpstr>
      <vt:lpstr>PowerPoint プレゼンテーション</vt:lpstr>
      <vt:lpstr>相談支援の体制充実及び質の向上による効果（イメージ）</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2019-06-26T10:56:53Z</cp:lastPrinted>
  <dcterms:created xsi:type="dcterms:W3CDTF">2019-06-13T06:17:05Z</dcterms:created>
  <dcterms:modified xsi:type="dcterms:W3CDTF">2019-07-23T08:47:10Z</dcterms:modified>
</cp:coreProperties>
</file>