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1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813" autoAdjust="0"/>
  </p:normalViewPr>
  <p:slideViewPr>
    <p:cSldViewPr>
      <p:cViewPr varScale="1">
        <p:scale>
          <a:sx n="91" d="100"/>
          <a:sy n="91" d="100"/>
        </p:scale>
        <p:origin x="1210"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90608FB3-C1B3-400F-AB19-525B3EC2F822}" type="datetimeFigureOut">
              <a:rPr kumimoji="1" lang="ja-JP" altLang="en-US" smtClean="0"/>
              <a:t>2025/3/14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48695469-E46B-4DE5-B48A-C7B747BF6CA0}" type="slidenum">
              <a:rPr kumimoji="1" lang="ja-JP" altLang="en-US" smtClean="0"/>
              <a:t>‹#›</a:t>
            </a:fld>
            <a:endParaRPr kumimoji="1" lang="ja-JP" altLang="en-US"/>
          </a:p>
        </p:txBody>
      </p:sp>
    </p:spTree>
    <p:extLst>
      <p:ext uri="{BB962C8B-B14F-4D97-AF65-F5344CB8AC3E}">
        <p14:creationId xmlns:p14="http://schemas.microsoft.com/office/powerpoint/2010/main" val="18541602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3702069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283616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1042684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1085107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166379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186685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177189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987395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2513731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340323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7AC373C-86F2-4A2D-943F-7BCE61065198}" type="datetimeFigureOut">
              <a:rPr kumimoji="1" lang="ja-JP" altLang="en-US" smtClean="0"/>
              <a:t>2025/3/14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4090855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C373C-86F2-4A2D-943F-7BCE61065198}" type="datetimeFigureOut">
              <a:rPr kumimoji="1" lang="ja-JP" altLang="en-US" smtClean="0"/>
              <a:t>2025/3/14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2448E-5D43-4ABA-8FF1-1DD94638C406}" type="slidenum">
              <a:rPr kumimoji="1" lang="ja-JP" altLang="en-US" smtClean="0"/>
              <a:t>‹#›</a:t>
            </a:fld>
            <a:endParaRPr kumimoji="1" lang="ja-JP" altLang="en-US"/>
          </a:p>
        </p:txBody>
      </p:sp>
    </p:spTree>
    <p:extLst>
      <p:ext uri="{BB962C8B-B14F-4D97-AF65-F5344CB8AC3E}">
        <p14:creationId xmlns:p14="http://schemas.microsoft.com/office/powerpoint/2010/main" val="1680885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正方形/長方形 130"/>
          <p:cNvSpPr/>
          <p:nvPr/>
        </p:nvSpPr>
        <p:spPr>
          <a:xfrm>
            <a:off x="482499" y="509331"/>
            <a:ext cx="8435975" cy="1475819"/>
          </a:xfrm>
          <a:prstGeom prst="rect">
            <a:avLst/>
          </a:prstGeom>
          <a:noFill/>
          <a:ln cmpd="thickThi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ts val="1100"/>
              </a:lnSpc>
              <a:spcBef>
                <a:spcPts val="0"/>
              </a:spcBef>
              <a:spcAft>
                <a:spcPts val="0"/>
              </a:spcAft>
              <a:defRPr/>
            </a:pPr>
            <a:r>
              <a:rPr lang="ja-JP" altLang="en-US" sz="1100" dirty="0">
                <a:solidFill>
                  <a:schemeClr val="tx2"/>
                </a:solidFill>
                <a:latin typeface="ＭＳ ゴシック" pitchFamily="49" charset="-128"/>
                <a:ea typeface="ＭＳ ゴシック" pitchFamily="49" charset="-128"/>
              </a:rPr>
              <a:t>　</a:t>
            </a:r>
            <a:r>
              <a:rPr lang="ja-JP" altLang="en-US" sz="1000" dirty="0">
                <a:solidFill>
                  <a:srgbClr val="0070C0"/>
                </a:solidFill>
                <a:latin typeface="ＭＳ ゴシック" pitchFamily="49" charset="-128"/>
                <a:ea typeface="ＭＳ ゴシック" pitchFamily="49" charset="-128"/>
              </a:rPr>
              <a:t>相談支援従事者現任研修は、相談支援従事者初任者研修（５日・７日課程）又は相談支援従事者初任者研修（１日課程）を修了した翌年度を初年度とする５年度ごとの各年度末日までに、修了する必要があります（１日課程については、</a:t>
            </a:r>
            <a:r>
              <a:rPr lang="ja-JP" altLang="en-US" sz="1000" dirty="0" err="1">
                <a:solidFill>
                  <a:srgbClr val="0070C0"/>
                </a:solidFill>
                <a:latin typeface="ＭＳ ゴシック" pitchFamily="49" charset="-128"/>
                <a:ea typeface="ＭＳ ゴシック" pitchFamily="49" charset="-128"/>
              </a:rPr>
              <a:t>障がい</a:t>
            </a:r>
            <a:r>
              <a:rPr lang="ja-JP" altLang="en-US" sz="1000" dirty="0">
                <a:solidFill>
                  <a:srgbClr val="0070C0"/>
                </a:solidFill>
                <a:latin typeface="ＭＳ ゴシック" pitchFamily="49" charset="-128"/>
                <a:ea typeface="ＭＳ ゴシック" pitchFamily="49" charset="-128"/>
              </a:rPr>
              <a:t>者ケアマネジメント従事者養成研修修了者に限ります）。</a:t>
            </a:r>
            <a:endParaRPr lang="en-US" altLang="ja-JP" sz="1000" dirty="0">
              <a:solidFill>
                <a:srgbClr val="0070C0"/>
              </a:solidFill>
              <a:latin typeface="ＭＳ ゴシック" pitchFamily="49" charset="-128"/>
              <a:ea typeface="ＭＳ ゴシック" pitchFamily="49" charset="-128"/>
            </a:endParaRPr>
          </a:p>
          <a:p>
            <a:pPr fontAlgn="auto">
              <a:lnSpc>
                <a:spcPts val="1100"/>
              </a:lnSpc>
              <a:spcBef>
                <a:spcPts val="0"/>
              </a:spcBef>
              <a:spcAft>
                <a:spcPts val="0"/>
              </a:spcAft>
              <a:defRPr/>
            </a:pPr>
            <a:r>
              <a:rPr lang="ja-JP" altLang="en-US" sz="1000" dirty="0">
                <a:solidFill>
                  <a:srgbClr val="0070C0"/>
                </a:solidFill>
                <a:latin typeface="ＭＳ ゴシック" pitchFamily="49" charset="-128"/>
                <a:ea typeface="ＭＳ ゴシック" pitchFamily="49" charset="-128"/>
              </a:rPr>
              <a:t>　例えば、平成</a:t>
            </a:r>
            <a:r>
              <a:rPr lang="en-US" altLang="ja-JP" sz="1000" dirty="0">
                <a:solidFill>
                  <a:srgbClr val="0070C0"/>
                </a:solidFill>
                <a:latin typeface="ＭＳ ゴシック" pitchFamily="49" charset="-128"/>
                <a:ea typeface="ＭＳ ゴシック" pitchFamily="49" charset="-128"/>
              </a:rPr>
              <a:t>27</a:t>
            </a:r>
            <a:r>
              <a:rPr lang="ja-JP" altLang="en-US" sz="1000" dirty="0">
                <a:solidFill>
                  <a:srgbClr val="0070C0"/>
                </a:solidFill>
                <a:latin typeface="ＭＳ ゴシック" pitchFamily="49" charset="-128"/>
                <a:ea typeface="ＭＳ ゴシック" pitchFamily="49" charset="-128"/>
              </a:rPr>
              <a:t>年度に、相談支援従事者初任者研修を修了した方で、令和３年度から令和７年度までの間において、相談支援専門員として従事するためには、平成</a:t>
            </a:r>
            <a:r>
              <a:rPr lang="en-US" altLang="ja-JP" sz="1000" dirty="0">
                <a:solidFill>
                  <a:srgbClr val="0070C0"/>
                </a:solidFill>
                <a:latin typeface="ＭＳ ゴシック" pitchFamily="49" charset="-128"/>
                <a:ea typeface="ＭＳ ゴシック" pitchFamily="49" charset="-128"/>
              </a:rPr>
              <a:t>28</a:t>
            </a:r>
            <a:r>
              <a:rPr lang="ja-JP" altLang="en-US" sz="1000" dirty="0">
                <a:solidFill>
                  <a:srgbClr val="0070C0"/>
                </a:solidFill>
                <a:latin typeface="ＭＳ ゴシック" pitchFamily="49" charset="-128"/>
                <a:ea typeface="ＭＳ ゴシック" pitchFamily="49" charset="-128"/>
              </a:rPr>
              <a:t>年度から令和２年度までの間に相談支援従事者現任研修を修了している必要があります。令和２年度までに現任研修を修了していなかった場合は、改めて初任者研修を修了しなければなりません。</a:t>
            </a:r>
            <a:endParaRPr lang="en-US" altLang="ja-JP" sz="1000" dirty="0">
              <a:solidFill>
                <a:srgbClr val="0070C0"/>
              </a:solidFill>
              <a:latin typeface="ＭＳ ゴシック" pitchFamily="49" charset="-128"/>
              <a:ea typeface="ＭＳ ゴシック" pitchFamily="49" charset="-128"/>
            </a:endParaRPr>
          </a:p>
          <a:p>
            <a:pPr fontAlgn="auto">
              <a:lnSpc>
                <a:spcPts val="1100"/>
              </a:lnSpc>
              <a:spcBef>
                <a:spcPts val="0"/>
              </a:spcBef>
              <a:spcAft>
                <a:spcPts val="0"/>
              </a:spcAft>
              <a:defRPr/>
            </a:pPr>
            <a:r>
              <a:rPr lang="ja-JP" altLang="en-US" sz="1000" dirty="0">
                <a:solidFill>
                  <a:srgbClr val="0070C0"/>
                </a:solidFill>
                <a:latin typeface="ＭＳ ゴシック" pitchFamily="49" charset="-128"/>
                <a:ea typeface="ＭＳ ゴシック" pitchFamily="49" charset="-128"/>
              </a:rPr>
              <a:t>　なお、令和２年度から、相談支援に関する一定の実務経験の要件が必要となりました。初めての現任研修の受講にあたっては、過去５年間に２年以上の相談支援の実務経験があること、２回目以降の現任研修では、「過去５年間に２年以上の相談支援の実務経験があること」又は「相談支援業務に従事していること」が受講要件になります。</a:t>
            </a:r>
            <a:endParaRPr lang="en-US" altLang="ja-JP" sz="1000" dirty="0">
              <a:solidFill>
                <a:srgbClr val="0070C0"/>
              </a:solidFill>
              <a:latin typeface="ＭＳ ゴシック" pitchFamily="49" charset="-128"/>
              <a:ea typeface="ＭＳ ゴシック" pitchFamily="49" charset="-128"/>
            </a:endParaRPr>
          </a:p>
          <a:p>
            <a:pPr fontAlgn="auto">
              <a:lnSpc>
                <a:spcPct val="105000"/>
              </a:lnSpc>
              <a:spcBef>
                <a:spcPts val="0"/>
              </a:spcBef>
              <a:spcAft>
                <a:spcPts val="0"/>
              </a:spcAft>
              <a:defRPr/>
            </a:pPr>
            <a:r>
              <a:rPr lang="ja-JP" altLang="en-US" sz="1100" dirty="0">
                <a:solidFill>
                  <a:schemeClr val="tx2"/>
                </a:solidFill>
                <a:latin typeface="ＭＳ ゴシック" pitchFamily="49" charset="-128"/>
                <a:ea typeface="ＭＳ ゴシック" pitchFamily="49" charset="-128"/>
              </a:rPr>
              <a:t>　　</a:t>
            </a:r>
          </a:p>
        </p:txBody>
      </p:sp>
      <p:sp>
        <p:nvSpPr>
          <p:cNvPr id="119" name="角丸四角形 118"/>
          <p:cNvSpPr/>
          <p:nvPr/>
        </p:nvSpPr>
        <p:spPr>
          <a:xfrm>
            <a:off x="440455" y="60557"/>
            <a:ext cx="8496300" cy="376237"/>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2000" b="1" dirty="0"/>
              <a:t>相談支援従事者現任研修受講のイメージ</a:t>
            </a:r>
            <a:endParaRPr lang="en-US" altLang="ja-JP" sz="2000" b="1" dirty="0">
              <a:solidFill>
                <a:srgbClr val="000000"/>
              </a:solidFill>
              <a:latin typeface="ＭＳ Ｐゴシック"/>
            </a:endParaRPr>
          </a:p>
        </p:txBody>
      </p:sp>
      <p:sp>
        <p:nvSpPr>
          <p:cNvPr id="4" name="テキスト ボックス 3"/>
          <p:cNvSpPr txBox="1"/>
          <p:nvPr/>
        </p:nvSpPr>
        <p:spPr>
          <a:xfrm>
            <a:off x="345987" y="6017156"/>
            <a:ext cx="8685235" cy="830997"/>
          </a:xfrm>
          <a:prstGeom prst="rect">
            <a:avLst/>
          </a:prstGeom>
          <a:noFill/>
        </p:spPr>
        <p:txBody>
          <a:bodyPr wrap="square" rtlCol="0">
            <a:spAutoFit/>
          </a:bodyPr>
          <a:lstStyle/>
          <a:p>
            <a:r>
              <a:rPr kumimoji="1" lang="en-US" altLang="ja-JP" sz="1200" b="1" dirty="0">
                <a:solidFill>
                  <a:srgbClr val="FF0000"/>
                </a:solidFill>
              </a:rPr>
              <a:t>※</a:t>
            </a:r>
            <a:r>
              <a:rPr kumimoji="1" lang="ja-JP" altLang="en-US" sz="1200" b="1" u="sng" dirty="0">
                <a:solidFill>
                  <a:srgbClr val="FF0000"/>
                </a:solidFill>
              </a:rPr>
              <a:t>平成</a:t>
            </a:r>
            <a:r>
              <a:rPr lang="en-US" altLang="ja-JP" sz="1200" b="1" u="sng" dirty="0">
                <a:solidFill>
                  <a:srgbClr val="FF0000"/>
                </a:solidFill>
              </a:rPr>
              <a:t>22</a:t>
            </a:r>
            <a:r>
              <a:rPr kumimoji="1" lang="ja-JP" altLang="en-US" sz="1200" b="1" u="sng" dirty="0">
                <a:solidFill>
                  <a:srgbClr val="FF0000"/>
                </a:solidFill>
              </a:rPr>
              <a:t>年度初任者研修修了者のうち</a:t>
            </a:r>
            <a:r>
              <a:rPr lang="ja-JP" altLang="en-US" sz="1200" b="1" u="sng" dirty="0">
                <a:solidFill>
                  <a:srgbClr val="FF0000"/>
                </a:solidFill>
              </a:rPr>
              <a:t>３</a:t>
            </a:r>
            <a:r>
              <a:rPr kumimoji="1" lang="ja-JP" altLang="en-US" sz="1200" b="1" u="sng" dirty="0">
                <a:solidFill>
                  <a:srgbClr val="FF0000"/>
                </a:solidFill>
              </a:rPr>
              <a:t>回目の現任研修を修了していない方、平成</a:t>
            </a:r>
            <a:r>
              <a:rPr lang="en-US" altLang="ja-JP" sz="1200" b="1" u="sng" dirty="0">
                <a:solidFill>
                  <a:srgbClr val="FF0000"/>
                </a:solidFill>
              </a:rPr>
              <a:t>27</a:t>
            </a:r>
            <a:r>
              <a:rPr kumimoji="1" lang="ja-JP" altLang="en-US" sz="1200" b="1" u="sng" dirty="0">
                <a:solidFill>
                  <a:srgbClr val="FF0000"/>
                </a:solidFill>
              </a:rPr>
              <a:t>年度初任者研修修了者のうち</a:t>
            </a:r>
            <a:r>
              <a:rPr lang="ja-JP" altLang="en-US" sz="1200" b="1" u="sng" dirty="0">
                <a:solidFill>
                  <a:srgbClr val="FF0000"/>
                </a:solidFill>
              </a:rPr>
              <a:t>２</a:t>
            </a:r>
            <a:r>
              <a:rPr kumimoji="1" lang="ja-JP" altLang="en-US" sz="1200" b="1" u="sng" dirty="0">
                <a:solidFill>
                  <a:srgbClr val="FF0000"/>
                </a:solidFill>
              </a:rPr>
              <a:t>回目の現任研修を修了していない方</a:t>
            </a:r>
            <a:r>
              <a:rPr kumimoji="1" lang="ja-JP" altLang="en-US" sz="1200" dirty="0">
                <a:solidFill>
                  <a:srgbClr val="FF0000"/>
                </a:solidFill>
              </a:rPr>
              <a:t>、</a:t>
            </a:r>
            <a:r>
              <a:rPr kumimoji="1" lang="ja-JP" altLang="en-US" sz="1200" b="1" u="sng" dirty="0">
                <a:solidFill>
                  <a:srgbClr val="FF0000"/>
                </a:solidFill>
              </a:rPr>
              <a:t>令和</a:t>
            </a:r>
            <a:r>
              <a:rPr lang="ja-JP" altLang="en-US" sz="1200" b="1" u="sng" dirty="0">
                <a:solidFill>
                  <a:srgbClr val="FF0000"/>
                </a:solidFill>
              </a:rPr>
              <a:t>２</a:t>
            </a:r>
            <a:r>
              <a:rPr kumimoji="1" lang="ja-JP" altLang="en-US" sz="1200" b="1" u="sng" dirty="0">
                <a:solidFill>
                  <a:srgbClr val="FF0000"/>
                </a:solidFill>
              </a:rPr>
              <a:t>年度初任者研修修了者のうち</a:t>
            </a:r>
            <a:r>
              <a:rPr lang="ja-JP" altLang="en-US" sz="1200" b="1" u="sng" dirty="0">
                <a:solidFill>
                  <a:srgbClr val="FF0000"/>
                </a:solidFill>
              </a:rPr>
              <a:t>１</a:t>
            </a:r>
            <a:r>
              <a:rPr kumimoji="1" lang="ja-JP" altLang="en-US" sz="1200" b="1" u="sng" dirty="0">
                <a:solidFill>
                  <a:srgbClr val="FF0000"/>
                </a:solidFill>
              </a:rPr>
              <a:t>回目の現任研修を修了していない方</a:t>
            </a:r>
            <a:r>
              <a:rPr kumimoji="1" lang="ja-JP" altLang="en-US" sz="1200" b="1" dirty="0">
                <a:solidFill>
                  <a:srgbClr val="FF0000"/>
                </a:solidFill>
              </a:rPr>
              <a:t>は、</a:t>
            </a:r>
            <a:r>
              <a:rPr lang="ja-JP" altLang="en-US" sz="1200" b="1" dirty="0">
                <a:solidFill>
                  <a:srgbClr val="FF0000"/>
                </a:solidFill>
              </a:rPr>
              <a:t>令和７</a:t>
            </a:r>
            <a:r>
              <a:rPr kumimoji="1" lang="ja-JP" altLang="en-US" sz="1200" b="1" dirty="0">
                <a:solidFill>
                  <a:srgbClr val="FF0000"/>
                </a:solidFill>
              </a:rPr>
              <a:t>年度中に現任研修を修了しなければ従事要件をみたさなくなります。</a:t>
            </a:r>
            <a:endParaRPr kumimoji="1" lang="en-US" altLang="ja-JP" sz="1200" b="1" dirty="0">
              <a:solidFill>
                <a:srgbClr val="FF0000"/>
              </a:solidFill>
            </a:endParaRPr>
          </a:p>
          <a:p>
            <a:r>
              <a:rPr lang="en-US" altLang="ja-JP" sz="1200" b="1" dirty="0">
                <a:solidFill>
                  <a:srgbClr val="FF0000"/>
                </a:solidFill>
              </a:rPr>
              <a:t>※</a:t>
            </a:r>
            <a:r>
              <a:rPr lang="ja-JP" altLang="en-US" sz="1200" b="1" dirty="0">
                <a:solidFill>
                  <a:srgbClr val="FF0000"/>
                </a:solidFill>
              </a:rPr>
              <a:t>主任相談支援専門員研修を修了した場合は、現任研修を修了したものとみなされます。</a:t>
            </a:r>
            <a:endParaRPr kumimoji="1" lang="ja-JP" altLang="en-US" sz="1200" b="1" dirty="0">
              <a:solidFill>
                <a:srgbClr val="FF0000"/>
              </a:solidFill>
            </a:endParaRPr>
          </a:p>
        </p:txBody>
      </p:sp>
      <p:grpSp>
        <p:nvGrpSpPr>
          <p:cNvPr id="11" name="グループ化 10"/>
          <p:cNvGrpSpPr/>
          <p:nvPr/>
        </p:nvGrpSpPr>
        <p:grpSpPr>
          <a:xfrm>
            <a:off x="543534" y="2036124"/>
            <a:ext cx="8262048" cy="2123645"/>
            <a:chOff x="571948" y="2276872"/>
            <a:chExt cx="8262048" cy="2123645"/>
          </a:xfrm>
        </p:grpSpPr>
        <p:sp>
          <p:nvSpPr>
            <p:cNvPr id="87" name="正方形/長方形 86"/>
            <p:cNvSpPr/>
            <p:nvPr/>
          </p:nvSpPr>
          <p:spPr>
            <a:xfrm>
              <a:off x="4878954" y="2865570"/>
              <a:ext cx="2989376" cy="371481"/>
            </a:xfrm>
            <a:prstGeom prst="rect">
              <a:avLst/>
            </a:prstGeom>
            <a:noFill/>
            <a:ln cmpd="dbl">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grpSp>
          <p:nvGrpSpPr>
            <p:cNvPr id="10" name="グループ化 9"/>
            <p:cNvGrpSpPr/>
            <p:nvPr/>
          </p:nvGrpSpPr>
          <p:grpSpPr>
            <a:xfrm>
              <a:off x="571948" y="2276872"/>
              <a:ext cx="8262048" cy="2123645"/>
              <a:chOff x="571948" y="2276872"/>
              <a:chExt cx="8262048" cy="2123645"/>
            </a:xfrm>
          </p:grpSpPr>
          <p:sp>
            <p:nvSpPr>
              <p:cNvPr id="94" name="正方形/長方形 93"/>
              <p:cNvSpPr/>
              <p:nvPr/>
            </p:nvSpPr>
            <p:spPr>
              <a:xfrm>
                <a:off x="7885493" y="2859262"/>
                <a:ext cx="596414" cy="371481"/>
              </a:xfrm>
              <a:prstGeom prst="rect">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137" name="正方形/長方形 136"/>
              <p:cNvSpPr/>
              <p:nvPr/>
            </p:nvSpPr>
            <p:spPr>
              <a:xfrm>
                <a:off x="7905371" y="3483983"/>
                <a:ext cx="596414" cy="371481"/>
              </a:xfrm>
              <a:prstGeom prst="rect">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grpSp>
            <p:nvGrpSpPr>
              <p:cNvPr id="9" name="グループ化 8"/>
              <p:cNvGrpSpPr/>
              <p:nvPr/>
            </p:nvGrpSpPr>
            <p:grpSpPr>
              <a:xfrm>
                <a:off x="571948" y="2276872"/>
                <a:ext cx="8262048" cy="2123645"/>
                <a:chOff x="571948" y="2276872"/>
                <a:chExt cx="8262048" cy="2123645"/>
              </a:xfrm>
            </p:grpSpPr>
            <p:sp>
              <p:nvSpPr>
                <p:cNvPr id="136" name="正方形/長方形 135"/>
                <p:cNvSpPr/>
                <p:nvPr/>
              </p:nvSpPr>
              <p:spPr>
                <a:xfrm>
                  <a:off x="6174348" y="3501883"/>
                  <a:ext cx="475547" cy="34920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現　任</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grpSp>
              <p:nvGrpSpPr>
                <p:cNvPr id="8" name="グループ化 7"/>
                <p:cNvGrpSpPr/>
                <p:nvPr/>
              </p:nvGrpSpPr>
              <p:grpSpPr>
                <a:xfrm>
                  <a:off x="571948" y="2276872"/>
                  <a:ext cx="8262048" cy="2123645"/>
                  <a:chOff x="571948" y="2276872"/>
                  <a:chExt cx="8262048" cy="2123645"/>
                </a:xfrm>
              </p:grpSpPr>
              <p:sp>
                <p:nvSpPr>
                  <p:cNvPr id="158" name="角丸四角形 157"/>
                  <p:cNvSpPr/>
                  <p:nvPr/>
                </p:nvSpPr>
                <p:spPr>
                  <a:xfrm>
                    <a:off x="7923328" y="2867512"/>
                    <a:ext cx="529877" cy="346036"/>
                  </a:xfrm>
                  <a:prstGeom prst="roundRect">
                    <a:avLst/>
                  </a:prstGeom>
                  <a:solidFill>
                    <a:srgbClr val="FEF1E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a:solidFill>
                          <a:schemeClr val="tx1"/>
                        </a:solidFill>
                        <a:latin typeface="+mj-ea"/>
                        <a:ea typeface="+mj-ea"/>
                      </a:rPr>
                      <a:t>11</a:t>
                    </a:r>
                    <a:r>
                      <a:rPr kumimoji="1" lang="ja-JP" altLang="en-US" sz="1200" dirty="0">
                        <a:solidFill>
                          <a:schemeClr val="tx1"/>
                        </a:solidFill>
                      </a:rPr>
                      <a:t>年目</a:t>
                    </a:r>
                  </a:p>
                </p:txBody>
              </p:sp>
              <p:sp>
                <p:nvSpPr>
                  <p:cNvPr id="187" name="角丸四角形 186"/>
                  <p:cNvSpPr/>
                  <p:nvPr/>
                </p:nvSpPr>
                <p:spPr>
                  <a:xfrm>
                    <a:off x="7900098" y="3512201"/>
                    <a:ext cx="529877" cy="375637"/>
                  </a:xfrm>
                  <a:prstGeom prst="roundRect">
                    <a:avLst/>
                  </a:prstGeom>
                  <a:solidFill>
                    <a:srgbClr val="FEF1E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a:solidFill>
                          <a:schemeClr val="tx1"/>
                        </a:solidFill>
                        <a:latin typeface="+mj-ea"/>
                        <a:ea typeface="+mj-ea"/>
                      </a:rPr>
                      <a:t>11</a:t>
                    </a:r>
                    <a:r>
                      <a:rPr kumimoji="1" lang="ja-JP" altLang="en-US" sz="1200" dirty="0">
                        <a:solidFill>
                          <a:schemeClr val="tx1"/>
                        </a:solidFill>
                      </a:rPr>
                      <a:t>年目</a:t>
                    </a:r>
                  </a:p>
                </p:txBody>
              </p:sp>
              <p:sp>
                <p:nvSpPr>
                  <p:cNvPr id="68" name="正方形/長方形 67"/>
                  <p:cNvSpPr/>
                  <p:nvPr/>
                </p:nvSpPr>
                <p:spPr>
                  <a:xfrm>
                    <a:off x="1847384" y="2869578"/>
                    <a:ext cx="3003982" cy="371481"/>
                  </a:xfrm>
                  <a:prstGeom prst="rect">
                    <a:avLst/>
                  </a:prstGeom>
                  <a:noFill/>
                  <a:ln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85" name="正方形/長方形 84"/>
                  <p:cNvSpPr/>
                  <p:nvPr/>
                </p:nvSpPr>
                <p:spPr>
                  <a:xfrm>
                    <a:off x="1325098" y="2864345"/>
                    <a:ext cx="475547" cy="3492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初任者</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86" name="正方形/長方形 85"/>
                  <p:cNvSpPr/>
                  <p:nvPr/>
                </p:nvSpPr>
                <p:spPr>
                  <a:xfrm>
                    <a:off x="4311429" y="2884055"/>
                    <a:ext cx="475547" cy="34920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現　任</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88" name="正方形/長方形 87"/>
                  <p:cNvSpPr/>
                  <p:nvPr/>
                </p:nvSpPr>
                <p:spPr>
                  <a:xfrm>
                    <a:off x="7346530" y="2872336"/>
                    <a:ext cx="475547" cy="34920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現　任</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grpSp>
                <p:nvGrpSpPr>
                  <p:cNvPr id="106" name="グループ化 105"/>
                  <p:cNvGrpSpPr/>
                  <p:nvPr/>
                </p:nvGrpSpPr>
                <p:grpSpPr>
                  <a:xfrm rot="18977787">
                    <a:off x="8242780" y="2851381"/>
                    <a:ext cx="591216" cy="406380"/>
                    <a:chOff x="8235360" y="2109567"/>
                    <a:chExt cx="222549" cy="213453"/>
                  </a:xfrm>
                </p:grpSpPr>
                <p:cxnSp>
                  <p:nvCxnSpPr>
                    <p:cNvPr id="107" name="曲線コネクタ 106"/>
                    <p:cNvCxnSpPr/>
                    <p:nvPr/>
                  </p:nvCxnSpPr>
                  <p:spPr>
                    <a:xfrm flipV="1">
                      <a:off x="8235360" y="2109567"/>
                      <a:ext cx="205434" cy="189309"/>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曲線コネクタ 107"/>
                    <p:cNvCxnSpPr/>
                    <p:nvPr/>
                  </p:nvCxnSpPr>
                  <p:spPr>
                    <a:xfrm flipV="1">
                      <a:off x="8252475" y="2133711"/>
                      <a:ext cx="205434" cy="189309"/>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2" name="正方形/長方形 131"/>
                  <p:cNvSpPr/>
                  <p:nvPr/>
                </p:nvSpPr>
                <p:spPr>
                  <a:xfrm>
                    <a:off x="1849938" y="3489925"/>
                    <a:ext cx="3003982" cy="371481"/>
                  </a:xfrm>
                  <a:prstGeom prst="rect">
                    <a:avLst/>
                  </a:prstGeom>
                  <a:noFill/>
                  <a:ln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133" name="正方形/長方形 132"/>
                  <p:cNvSpPr/>
                  <p:nvPr/>
                </p:nvSpPr>
                <p:spPr>
                  <a:xfrm>
                    <a:off x="1323342" y="3512203"/>
                    <a:ext cx="475547" cy="3492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初任者</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134" name="正方形/長方形 133"/>
                  <p:cNvSpPr/>
                  <p:nvPr/>
                </p:nvSpPr>
                <p:spPr>
                  <a:xfrm>
                    <a:off x="1870311" y="3501063"/>
                    <a:ext cx="475547" cy="34920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現　任</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135" name="正方形/長方形 134"/>
                  <p:cNvSpPr/>
                  <p:nvPr/>
                </p:nvSpPr>
                <p:spPr>
                  <a:xfrm>
                    <a:off x="4891128" y="3485368"/>
                    <a:ext cx="2989376" cy="371481"/>
                  </a:xfrm>
                  <a:prstGeom prst="rect">
                    <a:avLst/>
                  </a:prstGeom>
                  <a:noFill/>
                  <a:ln cmpd="dbl">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grpSp>
                <p:nvGrpSpPr>
                  <p:cNvPr id="148" name="グループ化 147"/>
                  <p:cNvGrpSpPr/>
                  <p:nvPr/>
                </p:nvGrpSpPr>
                <p:grpSpPr>
                  <a:xfrm rot="18977787">
                    <a:off x="8233238" y="3548329"/>
                    <a:ext cx="588406" cy="425752"/>
                    <a:chOff x="8436439" y="1840004"/>
                    <a:chExt cx="221491" cy="223628"/>
                  </a:xfrm>
                </p:grpSpPr>
                <p:cxnSp>
                  <p:nvCxnSpPr>
                    <p:cNvPr id="149" name="曲線コネクタ 148"/>
                    <p:cNvCxnSpPr/>
                    <p:nvPr/>
                  </p:nvCxnSpPr>
                  <p:spPr>
                    <a:xfrm flipV="1">
                      <a:off x="8452496" y="1874323"/>
                      <a:ext cx="205434" cy="189309"/>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曲線コネクタ 149"/>
                    <p:cNvCxnSpPr/>
                    <p:nvPr/>
                  </p:nvCxnSpPr>
                  <p:spPr>
                    <a:xfrm flipV="1">
                      <a:off x="8436439" y="1840004"/>
                      <a:ext cx="205434" cy="189309"/>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5" name="テキスト ボックス 164"/>
                  <p:cNvSpPr txBox="1">
                    <a:spLocks noChangeArrowheads="1"/>
                  </p:cNvSpPr>
                  <p:nvPr/>
                </p:nvSpPr>
                <p:spPr bwMode="auto">
                  <a:xfrm>
                    <a:off x="1223939" y="2430851"/>
                    <a:ext cx="589111" cy="400110"/>
                  </a:xfrm>
                  <a:prstGeom prst="rect">
                    <a:avLst/>
                  </a:prstGeom>
                  <a:noFill/>
                  <a:ln w="9525">
                    <a:noFill/>
                    <a:miter lim="800000"/>
                    <a:headEnd/>
                    <a:tailEnd/>
                  </a:ln>
                </p:spPr>
                <p:txBody>
                  <a:bodyPr anchor="ctr">
                    <a:spAutoFit/>
                  </a:bodyPr>
                  <a:lstStyle/>
                  <a:p>
                    <a:r>
                      <a:rPr lang="ja-JP" altLang="en-US" sz="1000" dirty="0">
                        <a:latin typeface="ＭＳ ゴシック" pitchFamily="49" charset="-128"/>
                        <a:ea typeface="ＭＳ ゴシック" pitchFamily="49" charset="-128"/>
                      </a:rPr>
                      <a:t>平成</a:t>
                    </a:r>
                    <a:endParaRPr lang="en-US" altLang="ja-JP" sz="1000" dirty="0">
                      <a:latin typeface="ＭＳ ゴシック" pitchFamily="49" charset="-128"/>
                      <a:ea typeface="ＭＳ ゴシック" pitchFamily="49" charset="-128"/>
                    </a:endParaRPr>
                  </a:p>
                  <a:p>
                    <a:r>
                      <a:rPr lang="en-US" altLang="ja-JP" sz="1000" dirty="0">
                        <a:latin typeface="ＭＳ ゴシック" pitchFamily="49" charset="-128"/>
                        <a:ea typeface="ＭＳ ゴシック" pitchFamily="49" charset="-128"/>
                      </a:rPr>
                      <a:t>27</a:t>
                    </a:r>
                    <a:r>
                      <a:rPr lang="ja-JP" altLang="en-US" sz="1000" dirty="0">
                        <a:latin typeface="ＭＳ ゴシック" pitchFamily="49" charset="-128"/>
                        <a:ea typeface="ＭＳ ゴシック" pitchFamily="49" charset="-128"/>
                      </a:rPr>
                      <a:t>年度</a:t>
                    </a:r>
                  </a:p>
                </p:txBody>
              </p:sp>
              <p:sp>
                <p:nvSpPr>
                  <p:cNvPr id="166" name="テキスト ボックス 165"/>
                  <p:cNvSpPr txBox="1">
                    <a:spLocks noChangeArrowheads="1"/>
                  </p:cNvSpPr>
                  <p:nvPr/>
                </p:nvSpPr>
                <p:spPr bwMode="auto">
                  <a:xfrm>
                    <a:off x="1864545" y="2564904"/>
                    <a:ext cx="589111" cy="246221"/>
                  </a:xfrm>
                  <a:prstGeom prst="rect">
                    <a:avLst/>
                  </a:prstGeom>
                  <a:noFill/>
                  <a:ln w="9525">
                    <a:noFill/>
                    <a:miter lim="800000"/>
                    <a:headEnd/>
                    <a:tailEnd/>
                  </a:ln>
                </p:spPr>
                <p:txBody>
                  <a:bodyPr anchor="ctr">
                    <a:spAutoFit/>
                  </a:bodyPr>
                  <a:lstStyle/>
                  <a:p>
                    <a:r>
                      <a:rPr lang="en-US" altLang="ja-JP" sz="1000" dirty="0">
                        <a:latin typeface="ＭＳ ゴシック" pitchFamily="49" charset="-128"/>
                        <a:ea typeface="ＭＳ ゴシック" pitchFamily="49" charset="-128"/>
                      </a:rPr>
                      <a:t>28</a:t>
                    </a:r>
                    <a:r>
                      <a:rPr lang="ja-JP" altLang="en-US" sz="1000" dirty="0">
                        <a:latin typeface="ＭＳ ゴシック" pitchFamily="49" charset="-128"/>
                        <a:ea typeface="ＭＳ ゴシック" pitchFamily="49" charset="-128"/>
                      </a:rPr>
                      <a:t>年度</a:t>
                    </a:r>
                  </a:p>
                </p:txBody>
              </p:sp>
              <p:sp>
                <p:nvSpPr>
                  <p:cNvPr id="167" name="テキスト ボックス 166"/>
                  <p:cNvSpPr txBox="1">
                    <a:spLocks noChangeArrowheads="1"/>
                  </p:cNvSpPr>
                  <p:nvPr/>
                </p:nvSpPr>
                <p:spPr bwMode="auto">
                  <a:xfrm>
                    <a:off x="2468262" y="2564945"/>
                    <a:ext cx="589111" cy="246221"/>
                  </a:xfrm>
                  <a:prstGeom prst="rect">
                    <a:avLst/>
                  </a:prstGeom>
                  <a:noFill/>
                  <a:ln w="9525">
                    <a:noFill/>
                    <a:miter lim="800000"/>
                    <a:headEnd/>
                    <a:tailEnd/>
                  </a:ln>
                </p:spPr>
                <p:txBody>
                  <a:bodyPr anchor="ctr">
                    <a:spAutoFit/>
                  </a:bodyPr>
                  <a:lstStyle/>
                  <a:p>
                    <a:r>
                      <a:rPr lang="en-US" altLang="ja-JP" sz="1000" dirty="0">
                        <a:latin typeface="ＭＳ ゴシック" pitchFamily="49" charset="-128"/>
                        <a:ea typeface="ＭＳ ゴシック" pitchFamily="49" charset="-128"/>
                      </a:rPr>
                      <a:t>29</a:t>
                    </a:r>
                    <a:r>
                      <a:rPr lang="ja-JP" altLang="en-US" sz="1000" dirty="0">
                        <a:latin typeface="ＭＳ ゴシック" pitchFamily="49" charset="-128"/>
                        <a:ea typeface="ＭＳ ゴシック" pitchFamily="49" charset="-128"/>
                      </a:rPr>
                      <a:t>年度</a:t>
                    </a:r>
                  </a:p>
                </p:txBody>
              </p:sp>
              <p:sp>
                <p:nvSpPr>
                  <p:cNvPr id="168" name="テキスト ボックス 167"/>
                  <p:cNvSpPr txBox="1">
                    <a:spLocks noChangeArrowheads="1"/>
                  </p:cNvSpPr>
                  <p:nvPr/>
                </p:nvSpPr>
                <p:spPr bwMode="auto">
                  <a:xfrm>
                    <a:off x="3071980" y="2564945"/>
                    <a:ext cx="589111" cy="246221"/>
                  </a:xfrm>
                  <a:prstGeom prst="rect">
                    <a:avLst/>
                  </a:prstGeom>
                  <a:noFill/>
                  <a:ln w="9525">
                    <a:noFill/>
                    <a:miter lim="800000"/>
                    <a:headEnd/>
                    <a:tailEnd/>
                  </a:ln>
                </p:spPr>
                <p:txBody>
                  <a:bodyPr anchor="ctr">
                    <a:spAutoFit/>
                  </a:bodyPr>
                  <a:lstStyle/>
                  <a:p>
                    <a:r>
                      <a:rPr lang="en-US" altLang="ja-JP" sz="1000" dirty="0">
                        <a:latin typeface="ＭＳ ゴシック" pitchFamily="49" charset="-128"/>
                        <a:ea typeface="ＭＳ ゴシック" pitchFamily="49" charset="-128"/>
                      </a:rPr>
                      <a:t>30</a:t>
                    </a:r>
                    <a:r>
                      <a:rPr lang="ja-JP" altLang="en-US" sz="1000" dirty="0">
                        <a:latin typeface="ＭＳ ゴシック" pitchFamily="49" charset="-128"/>
                        <a:ea typeface="ＭＳ ゴシック" pitchFamily="49" charset="-128"/>
                      </a:rPr>
                      <a:t>年度</a:t>
                    </a:r>
                    <a:endParaRPr lang="ja-JP" altLang="en-US" sz="1200" dirty="0">
                      <a:latin typeface="ＭＳ ゴシック" pitchFamily="49" charset="-128"/>
                      <a:ea typeface="ＭＳ ゴシック" pitchFamily="49" charset="-128"/>
                    </a:endParaRPr>
                  </a:p>
                </p:txBody>
              </p:sp>
              <p:sp>
                <p:nvSpPr>
                  <p:cNvPr id="171" name="テキスト ボックス 170"/>
                  <p:cNvSpPr txBox="1">
                    <a:spLocks noChangeArrowheads="1"/>
                  </p:cNvSpPr>
                  <p:nvPr/>
                </p:nvSpPr>
                <p:spPr bwMode="auto">
                  <a:xfrm>
                    <a:off x="4874470" y="2567969"/>
                    <a:ext cx="589112" cy="246221"/>
                  </a:xfrm>
                  <a:prstGeom prst="rect">
                    <a:avLst/>
                  </a:prstGeom>
                  <a:noFill/>
                  <a:ln w="9525">
                    <a:noFill/>
                    <a:miter lim="800000"/>
                    <a:headEnd/>
                    <a:tailEnd/>
                  </a:ln>
                </p:spPr>
                <p:txBody>
                  <a:bodyPr anchor="ctr">
                    <a:spAutoFit/>
                  </a:bodyPr>
                  <a:lstStyle/>
                  <a:p>
                    <a:r>
                      <a:rPr lang="ja-JP" altLang="en-US" sz="1000" dirty="0">
                        <a:latin typeface="ＭＳ ゴシック" pitchFamily="49" charset="-128"/>
                        <a:ea typeface="ＭＳ ゴシック" pitchFamily="49" charset="-128"/>
                      </a:rPr>
                      <a:t>３年度</a:t>
                    </a:r>
                    <a:endParaRPr lang="ja-JP" altLang="en-US" sz="1200" dirty="0">
                      <a:latin typeface="ＭＳ ゴシック" pitchFamily="49" charset="-128"/>
                      <a:ea typeface="ＭＳ ゴシック" pitchFamily="49" charset="-128"/>
                    </a:endParaRPr>
                  </a:p>
                </p:txBody>
              </p:sp>
              <p:sp>
                <p:nvSpPr>
                  <p:cNvPr id="175" name="テキスト ボックス 174"/>
                  <p:cNvSpPr txBox="1">
                    <a:spLocks noChangeArrowheads="1"/>
                  </p:cNvSpPr>
                  <p:nvPr/>
                </p:nvSpPr>
                <p:spPr bwMode="auto">
                  <a:xfrm>
                    <a:off x="6692665" y="2417486"/>
                    <a:ext cx="70369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６年度</a:t>
                    </a:r>
                    <a:endParaRPr lang="ja-JP" altLang="en-US" sz="1200" dirty="0">
                      <a:latin typeface="ＭＳ ゴシック" pitchFamily="49" charset="-128"/>
                      <a:ea typeface="ＭＳ ゴシック" pitchFamily="49" charset="-128"/>
                    </a:endParaRPr>
                  </a:p>
                </p:txBody>
              </p:sp>
              <p:sp>
                <p:nvSpPr>
                  <p:cNvPr id="176" name="テキスト ボックス 175"/>
                  <p:cNvSpPr txBox="1">
                    <a:spLocks noChangeArrowheads="1"/>
                  </p:cNvSpPr>
                  <p:nvPr/>
                </p:nvSpPr>
                <p:spPr bwMode="auto">
                  <a:xfrm>
                    <a:off x="7271925" y="2416847"/>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７年度</a:t>
                    </a:r>
                    <a:endParaRPr lang="ja-JP" altLang="en-US" sz="1200" dirty="0">
                      <a:latin typeface="ＭＳ ゴシック" pitchFamily="49" charset="-128"/>
                      <a:ea typeface="ＭＳ ゴシック" pitchFamily="49" charset="-128"/>
                    </a:endParaRPr>
                  </a:p>
                </p:txBody>
              </p:sp>
              <p:sp>
                <p:nvSpPr>
                  <p:cNvPr id="181" name="正方形/長方形 180"/>
                  <p:cNvSpPr/>
                  <p:nvPr/>
                </p:nvSpPr>
                <p:spPr>
                  <a:xfrm>
                    <a:off x="571948" y="2276872"/>
                    <a:ext cx="499946" cy="201592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a:solidFill>
                          <a:schemeClr val="tx1"/>
                        </a:solidFill>
                        <a:latin typeface="+mj-ea"/>
                        <a:ea typeface="+mj-ea"/>
                      </a:rPr>
                      <a:t>平成</a:t>
                    </a:r>
                    <a:r>
                      <a:rPr lang="en-US" altLang="ja-JP" sz="900" b="1" dirty="0">
                        <a:solidFill>
                          <a:srgbClr val="FF0000"/>
                        </a:solidFill>
                        <a:latin typeface="+mj-ea"/>
                      </a:rPr>
                      <a:t>27</a:t>
                    </a:r>
                    <a:r>
                      <a:rPr kumimoji="1" lang="ja-JP" altLang="en-US" sz="900" b="1" dirty="0">
                        <a:solidFill>
                          <a:schemeClr val="tx1"/>
                        </a:solidFill>
                        <a:latin typeface="+mj-ea"/>
                        <a:ea typeface="+mj-ea"/>
                      </a:rPr>
                      <a:t>年度初任者研修</a:t>
                    </a:r>
                    <a:r>
                      <a:rPr lang="ja-JP" altLang="en-US" sz="900" b="1" dirty="0">
                        <a:solidFill>
                          <a:schemeClr val="tx1"/>
                        </a:solidFill>
                        <a:latin typeface="+mj-ea"/>
                        <a:ea typeface="+mj-ea"/>
                      </a:rPr>
                      <a:t>修了</a:t>
                    </a:r>
                    <a:r>
                      <a:rPr kumimoji="1" lang="ja-JP" altLang="en-US" sz="900" b="1" dirty="0">
                        <a:solidFill>
                          <a:schemeClr val="tx1"/>
                        </a:solidFill>
                        <a:latin typeface="+mj-ea"/>
                        <a:ea typeface="+mj-ea"/>
                      </a:rPr>
                      <a:t>者の場合</a:t>
                    </a:r>
                    <a:endParaRPr kumimoji="1" lang="en-US" altLang="ja-JP" sz="900" b="1" dirty="0">
                      <a:solidFill>
                        <a:schemeClr val="tx1"/>
                      </a:solidFill>
                      <a:latin typeface="+mj-ea"/>
                      <a:ea typeface="+mj-ea"/>
                    </a:endParaRPr>
                  </a:p>
                </p:txBody>
              </p:sp>
              <p:sp>
                <p:nvSpPr>
                  <p:cNvPr id="2" name="角丸四角形 1"/>
                  <p:cNvSpPr/>
                  <p:nvPr/>
                </p:nvSpPr>
                <p:spPr>
                  <a:xfrm>
                    <a:off x="1887759" y="2876532"/>
                    <a:ext cx="529877" cy="364249"/>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rPr>
                      <a:t>１年目</a:t>
                    </a:r>
                  </a:p>
                </p:txBody>
              </p:sp>
              <p:sp>
                <p:nvSpPr>
                  <p:cNvPr id="151" name="角丸四角形 150"/>
                  <p:cNvSpPr/>
                  <p:nvPr/>
                </p:nvSpPr>
                <p:spPr>
                  <a:xfrm>
                    <a:off x="2499962" y="2876532"/>
                    <a:ext cx="529877" cy="364249"/>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２</a:t>
                    </a:r>
                    <a:r>
                      <a:rPr kumimoji="1" lang="ja-JP" altLang="en-US" sz="1200" dirty="0">
                        <a:solidFill>
                          <a:schemeClr val="tx1"/>
                        </a:solidFill>
                      </a:rPr>
                      <a:t>年目</a:t>
                    </a:r>
                  </a:p>
                </p:txBody>
              </p:sp>
              <p:sp>
                <p:nvSpPr>
                  <p:cNvPr id="152" name="角丸四角形 151"/>
                  <p:cNvSpPr/>
                  <p:nvPr/>
                </p:nvSpPr>
                <p:spPr>
                  <a:xfrm>
                    <a:off x="3103784" y="2876532"/>
                    <a:ext cx="529877" cy="364249"/>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３</a:t>
                    </a:r>
                    <a:r>
                      <a:rPr kumimoji="1" lang="ja-JP" altLang="en-US" sz="1200" dirty="0">
                        <a:solidFill>
                          <a:schemeClr val="tx1"/>
                        </a:solidFill>
                      </a:rPr>
                      <a:t>年目</a:t>
                    </a:r>
                  </a:p>
                </p:txBody>
              </p:sp>
              <p:sp>
                <p:nvSpPr>
                  <p:cNvPr id="153" name="角丸四角形 152"/>
                  <p:cNvSpPr/>
                  <p:nvPr/>
                </p:nvSpPr>
                <p:spPr>
                  <a:xfrm>
                    <a:off x="3719695" y="2876811"/>
                    <a:ext cx="529877" cy="364249"/>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４</a:t>
                    </a:r>
                    <a:r>
                      <a:rPr kumimoji="1" lang="ja-JP" altLang="en-US" sz="1200" dirty="0">
                        <a:solidFill>
                          <a:schemeClr val="tx1"/>
                        </a:solidFill>
                      </a:rPr>
                      <a:t>年目</a:t>
                    </a:r>
                  </a:p>
                </p:txBody>
              </p:sp>
              <p:sp>
                <p:nvSpPr>
                  <p:cNvPr id="154" name="角丸四角形 153"/>
                  <p:cNvSpPr/>
                  <p:nvPr/>
                </p:nvSpPr>
                <p:spPr>
                  <a:xfrm>
                    <a:off x="4936205" y="2866494"/>
                    <a:ext cx="529877" cy="36424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６</a:t>
                    </a:r>
                    <a:r>
                      <a:rPr kumimoji="1" lang="ja-JP" altLang="en-US" sz="1200" dirty="0">
                        <a:solidFill>
                          <a:schemeClr val="tx1"/>
                        </a:solidFill>
                      </a:rPr>
                      <a:t>年目</a:t>
                    </a:r>
                  </a:p>
                </p:txBody>
              </p:sp>
              <p:sp>
                <p:nvSpPr>
                  <p:cNvPr id="155" name="角丸四角形 154"/>
                  <p:cNvSpPr/>
                  <p:nvPr/>
                </p:nvSpPr>
                <p:spPr>
                  <a:xfrm>
                    <a:off x="5530636" y="2866494"/>
                    <a:ext cx="529877" cy="36424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７</a:t>
                    </a:r>
                    <a:r>
                      <a:rPr kumimoji="1" lang="ja-JP" altLang="en-US" sz="1200" dirty="0">
                        <a:solidFill>
                          <a:schemeClr val="tx1"/>
                        </a:solidFill>
                      </a:rPr>
                      <a:t>年目</a:t>
                    </a:r>
                  </a:p>
                </p:txBody>
              </p:sp>
              <p:sp>
                <p:nvSpPr>
                  <p:cNvPr id="156" name="角丸四角形 155"/>
                  <p:cNvSpPr/>
                  <p:nvPr/>
                </p:nvSpPr>
                <p:spPr>
                  <a:xfrm>
                    <a:off x="6730995" y="2866494"/>
                    <a:ext cx="529877" cy="36424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９</a:t>
                    </a:r>
                    <a:r>
                      <a:rPr kumimoji="1" lang="ja-JP" altLang="en-US" sz="1200" dirty="0">
                        <a:solidFill>
                          <a:schemeClr val="tx1"/>
                        </a:solidFill>
                      </a:rPr>
                      <a:t>年目</a:t>
                    </a:r>
                  </a:p>
                </p:txBody>
              </p:sp>
              <p:sp>
                <p:nvSpPr>
                  <p:cNvPr id="157" name="角丸四角形 156"/>
                  <p:cNvSpPr/>
                  <p:nvPr/>
                </p:nvSpPr>
                <p:spPr>
                  <a:xfrm>
                    <a:off x="6130815" y="2866494"/>
                    <a:ext cx="529877" cy="36424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８</a:t>
                    </a:r>
                    <a:r>
                      <a:rPr kumimoji="1" lang="ja-JP" altLang="en-US" sz="1200" dirty="0">
                        <a:solidFill>
                          <a:schemeClr val="tx1"/>
                        </a:solidFill>
                      </a:rPr>
                      <a:t>年目</a:t>
                    </a:r>
                  </a:p>
                </p:txBody>
              </p:sp>
              <p:sp>
                <p:nvSpPr>
                  <p:cNvPr id="188" name="角丸四角形 187"/>
                  <p:cNvSpPr/>
                  <p:nvPr/>
                </p:nvSpPr>
                <p:spPr>
                  <a:xfrm>
                    <a:off x="2487562" y="3474629"/>
                    <a:ext cx="529877" cy="37563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２</a:t>
                    </a:r>
                    <a:r>
                      <a:rPr kumimoji="1" lang="ja-JP" altLang="en-US" sz="1200" dirty="0">
                        <a:solidFill>
                          <a:schemeClr val="tx1"/>
                        </a:solidFill>
                      </a:rPr>
                      <a:t>年目</a:t>
                    </a:r>
                  </a:p>
                </p:txBody>
              </p:sp>
              <p:sp>
                <p:nvSpPr>
                  <p:cNvPr id="189" name="角丸四角形 188"/>
                  <p:cNvSpPr/>
                  <p:nvPr/>
                </p:nvSpPr>
                <p:spPr>
                  <a:xfrm>
                    <a:off x="3103784" y="3498986"/>
                    <a:ext cx="529877" cy="37563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３</a:t>
                    </a:r>
                    <a:r>
                      <a:rPr kumimoji="1" lang="ja-JP" altLang="en-US" sz="1200" dirty="0">
                        <a:solidFill>
                          <a:schemeClr val="tx1"/>
                        </a:solidFill>
                      </a:rPr>
                      <a:t>年目</a:t>
                    </a:r>
                  </a:p>
                </p:txBody>
              </p:sp>
              <p:sp>
                <p:nvSpPr>
                  <p:cNvPr id="190" name="角丸四角形 189"/>
                  <p:cNvSpPr/>
                  <p:nvPr/>
                </p:nvSpPr>
                <p:spPr>
                  <a:xfrm>
                    <a:off x="4324043" y="3496227"/>
                    <a:ext cx="529877" cy="37563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５</a:t>
                    </a:r>
                    <a:r>
                      <a:rPr kumimoji="1" lang="ja-JP" altLang="en-US" sz="1200" dirty="0">
                        <a:solidFill>
                          <a:schemeClr val="tx1"/>
                        </a:solidFill>
                      </a:rPr>
                      <a:t>年目</a:t>
                    </a:r>
                  </a:p>
                </p:txBody>
              </p:sp>
              <p:sp>
                <p:nvSpPr>
                  <p:cNvPr id="191" name="角丸四角形 190"/>
                  <p:cNvSpPr/>
                  <p:nvPr/>
                </p:nvSpPr>
                <p:spPr>
                  <a:xfrm>
                    <a:off x="3736990" y="3501883"/>
                    <a:ext cx="529877" cy="37563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４</a:t>
                    </a:r>
                    <a:r>
                      <a:rPr kumimoji="1" lang="ja-JP" altLang="en-US" sz="1200" dirty="0">
                        <a:solidFill>
                          <a:schemeClr val="tx1"/>
                        </a:solidFill>
                      </a:rPr>
                      <a:t>年目</a:t>
                    </a:r>
                  </a:p>
                </p:txBody>
              </p:sp>
              <p:sp>
                <p:nvSpPr>
                  <p:cNvPr id="192" name="角丸四角形 191"/>
                  <p:cNvSpPr/>
                  <p:nvPr/>
                </p:nvSpPr>
                <p:spPr>
                  <a:xfrm>
                    <a:off x="4947814" y="3501883"/>
                    <a:ext cx="529877" cy="3756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６</a:t>
                    </a:r>
                    <a:r>
                      <a:rPr kumimoji="1" lang="ja-JP" altLang="en-US" sz="1200" dirty="0">
                        <a:solidFill>
                          <a:schemeClr val="tx1"/>
                        </a:solidFill>
                      </a:rPr>
                      <a:t>年目</a:t>
                    </a:r>
                  </a:p>
                </p:txBody>
              </p:sp>
              <p:sp>
                <p:nvSpPr>
                  <p:cNvPr id="193" name="角丸四角形 192"/>
                  <p:cNvSpPr/>
                  <p:nvPr/>
                </p:nvSpPr>
                <p:spPr>
                  <a:xfrm>
                    <a:off x="5560128" y="3474499"/>
                    <a:ext cx="529877" cy="3756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７</a:t>
                    </a:r>
                    <a:r>
                      <a:rPr kumimoji="1" lang="ja-JP" altLang="en-US" sz="1200" dirty="0">
                        <a:solidFill>
                          <a:schemeClr val="tx1"/>
                        </a:solidFill>
                      </a:rPr>
                      <a:t>年目</a:t>
                    </a:r>
                  </a:p>
                </p:txBody>
              </p:sp>
              <p:sp>
                <p:nvSpPr>
                  <p:cNvPr id="194" name="角丸四角形 193"/>
                  <p:cNvSpPr/>
                  <p:nvPr/>
                </p:nvSpPr>
                <p:spPr>
                  <a:xfrm>
                    <a:off x="6745630" y="3498203"/>
                    <a:ext cx="529877" cy="3756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９</a:t>
                    </a:r>
                    <a:r>
                      <a:rPr kumimoji="1" lang="ja-JP" altLang="en-US" sz="1200" dirty="0">
                        <a:solidFill>
                          <a:schemeClr val="tx1"/>
                        </a:solidFill>
                      </a:rPr>
                      <a:t>年目</a:t>
                    </a:r>
                  </a:p>
                </p:txBody>
              </p:sp>
              <p:sp>
                <p:nvSpPr>
                  <p:cNvPr id="5" name="テキスト ボックス 4"/>
                  <p:cNvSpPr txBox="1"/>
                  <p:nvPr/>
                </p:nvSpPr>
                <p:spPr>
                  <a:xfrm>
                    <a:off x="1089261" y="2884055"/>
                    <a:ext cx="173051" cy="297887"/>
                  </a:xfrm>
                  <a:prstGeom prst="rect">
                    <a:avLst/>
                  </a:prstGeom>
                  <a:noFill/>
                </p:spPr>
                <p:txBody>
                  <a:bodyPr vert="horz" wrap="square" lIns="0" tIns="0" rIns="0" bIns="0" rtlCol="0" anchor="ctr">
                    <a:spAutoFit/>
                  </a:bodyPr>
                  <a:lstStyle/>
                  <a:p>
                    <a:pPr algn="ctr"/>
                    <a:r>
                      <a:rPr lang="ja-JP" altLang="en-US" sz="1100" b="1" dirty="0"/>
                      <a:t>例１</a:t>
                    </a:r>
                    <a:endParaRPr kumimoji="1" lang="ja-JP" altLang="en-US" sz="1100" b="1" dirty="0"/>
                  </a:p>
                </p:txBody>
              </p:sp>
              <p:sp>
                <p:nvSpPr>
                  <p:cNvPr id="99" name="テキスト ボックス 98"/>
                  <p:cNvSpPr txBox="1"/>
                  <p:nvPr/>
                </p:nvSpPr>
                <p:spPr>
                  <a:xfrm>
                    <a:off x="1105661" y="3512201"/>
                    <a:ext cx="173051" cy="297887"/>
                  </a:xfrm>
                  <a:prstGeom prst="rect">
                    <a:avLst/>
                  </a:prstGeom>
                  <a:noFill/>
                </p:spPr>
                <p:txBody>
                  <a:bodyPr vert="horz" wrap="square" lIns="0" tIns="0" rIns="0" bIns="0" rtlCol="0" anchor="ctr">
                    <a:spAutoFit/>
                  </a:bodyPr>
                  <a:lstStyle/>
                  <a:p>
                    <a:pPr algn="ctr"/>
                    <a:r>
                      <a:rPr lang="ja-JP" altLang="en-US" sz="1100" b="1" dirty="0"/>
                      <a:t>例２</a:t>
                    </a:r>
                    <a:endParaRPr kumimoji="1" lang="ja-JP" altLang="en-US" sz="1100" b="1" dirty="0"/>
                  </a:p>
                </p:txBody>
              </p:sp>
              <p:sp>
                <p:nvSpPr>
                  <p:cNvPr id="225" name="角丸四角形 224"/>
                  <p:cNvSpPr/>
                  <p:nvPr/>
                </p:nvSpPr>
                <p:spPr>
                  <a:xfrm>
                    <a:off x="7315896" y="3496227"/>
                    <a:ext cx="516119" cy="381005"/>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a:solidFill>
                          <a:schemeClr val="tx1"/>
                        </a:solidFill>
                        <a:latin typeface="+mj-ea"/>
                        <a:ea typeface="+mj-ea"/>
                      </a:rPr>
                      <a:t>10</a:t>
                    </a:r>
                    <a:r>
                      <a:rPr kumimoji="1" lang="ja-JP" altLang="en-US" sz="1200" dirty="0">
                        <a:solidFill>
                          <a:schemeClr val="tx1"/>
                        </a:solidFill>
                        <a:latin typeface="+mj-ea"/>
                        <a:ea typeface="+mj-ea"/>
                      </a:rPr>
                      <a:t>年目</a:t>
                    </a:r>
                  </a:p>
                </p:txBody>
              </p:sp>
              <p:sp>
                <p:nvSpPr>
                  <p:cNvPr id="226" name="左中かっこ 225"/>
                  <p:cNvSpPr/>
                  <p:nvPr/>
                </p:nvSpPr>
                <p:spPr>
                  <a:xfrm rot="5400000" flipH="1">
                    <a:off x="3213747" y="2598112"/>
                    <a:ext cx="241058" cy="2944949"/>
                  </a:xfrm>
                  <a:prstGeom prst="leftBrace">
                    <a:avLst/>
                  </a:prstGeom>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3" name="正方形/長方形 2"/>
                  <p:cNvSpPr/>
                  <p:nvPr/>
                </p:nvSpPr>
                <p:spPr>
                  <a:xfrm>
                    <a:off x="2837177" y="4156634"/>
                    <a:ext cx="998991" cy="215444"/>
                  </a:xfrm>
                  <a:prstGeom prst="rect">
                    <a:avLst/>
                  </a:prstGeom>
                </p:spPr>
                <p:txBody>
                  <a:bodyPr wrap="none">
                    <a:spAutoFit/>
                  </a:bodyPr>
                  <a:lstStyle/>
                  <a:p>
                    <a:r>
                      <a:rPr lang="en-US" altLang="ja-JP" sz="800" dirty="0"/>
                      <a:t>5</a:t>
                    </a:r>
                    <a:r>
                      <a:rPr lang="ja-JP" altLang="en-US" sz="800" dirty="0"/>
                      <a:t>年の間に</a:t>
                    </a:r>
                    <a:r>
                      <a:rPr lang="en-US" altLang="ja-JP" sz="800" dirty="0"/>
                      <a:t>1</a:t>
                    </a:r>
                    <a:r>
                      <a:rPr lang="ja-JP" altLang="en-US" sz="800" dirty="0"/>
                      <a:t>回受講</a:t>
                    </a:r>
                  </a:p>
                </p:txBody>
              </p:sp>
              <p:sp>
                <p:nvSpPr>
                  <p:cNvPr id="227" name="左中かっこ 226"/>
                  <p:cNvSpPr/>
                  <p:nvPr/>
                </p:nvSpPr>
                <p:spPr>
                  <a:xfrm rot="5400000" flipH="1">
                    <a:off x="6281003" y="2588335"/>
                    <a:ext cx="241058" cy="2944949"/>
                  </a:xfrm>
                  <a:prstGeom prst="leftBrace">
                    <a:avLst/>
                  </a:prstGeom>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228" name="正方形/長方形 227"/>
                  <p:cNvSpPr/>
                  <p:nvPr/>
                </p:nvSpPr>
                <p:spPr>
                  <a:xfrm>
                    <a:off x="5905402" y="4185073"/>
                    <a:ext cx="998991" cy="215444"/>
                  </a:xfrm>
                  <a:prstGeom prst="rect">
                    <a:avLst/>
                  </a:prstGeom>
                </p:spPr>
                <p:txBody>
                  <a:bodyPr wrap="none">
                    <a:spAutoFit/>
                  </a:bodyPr>
                  <a:lstStyle/>
                  <a:p>
                    <a:r>
                      <a:rPr lang="en-US" altLang="ja-JP" sz="800" dirty="0"/>
                      <a:t>5</a:t>
                    </a:r>
                    <a:r>
                      <a:rPr lang="ja-JP" altLang="en-US" sz="800" dirty="0"/>
                      <a:t>年の間に</a:t>
                    </a:r>
                    <a:r>
                      <a:rPr lang="en-US" altLang="ja-JP" sz="800" dirty="0"/>
                      <a:t>1</a:t>
                    </a:r>
                    <a:r>
                      <a:rPr lang="ja-JP" altLang="en-US" sz="800" dirty="0"/>
                      <a:t>回受講</a:t>
                    </a:r>
                  </a:p>
                </p:txBody>
              </p:sp>
              <p:sp>
                <p:nvSpPr>
                  <p:cNvPr id="7" name="テキスト ボックス 6"/>
                  <p:cNvSpPr txBox="1"/>
                  <p:nvPr/>
                </p:nvSpPr>
                <p:spPr>
                  <a:xfrm>
                    <a:off x="1155871" y="2276872"/>
                    <a:ext cx="1276076" cy="230832"/>
                  </a:xfrm>
                  <a:prstGeom prst="rect">
                    <a:avLst/>
                  </a:prstGeom>
                  <a:noFill/>
                </p:spPr>
                <p:txBody>
                  <a:bodyPr wrap="square" rtlCol="0">
                    <a:spAutoFit/>
                  </a:bodyPr>
                  <a:lstStyle/>
                  <a:p>
                    <a:r>
                      <a:rPr kumimoji="1" lang="en-US" altLang="ja-JP" sz="900" dirty="0"/>
                      <a:t>【</a:t>
                    </a:r>
                    <a:r>
                      <a:rPr kumimoji="1" lang="ja-JP" altLang="en-US" sz="900" dirty="0"/>
                      <a:t>現任研修受講例</a:t>
                    </a:r>
                    <a:r>
                      <a:rPr kumimoji="1" lang="en-US" altLang="ja-JP" sz="900" dirty="0"/>
                      <a:t>】</a:t>
                    </a:r>
                    <a:endParaRPr kumimoji="1" lang="ja-JP" altLang="en-US" sz="900" dirty="0"/>
                  </a:p>
                </p:txBody>
              </p:sp>
              <p:sp>
                <p:nvSpPr>
                  <p:cNvPr id="117" name="テキスト ボックス 116"/>
                  <p:cNvSpPr txBox="1">
                    <a:spLocks noChangeArrowheads="1"/>
                  </p:cNvSpPr>
                  <p:nvPr/>
                </p:nvSpPr>
                <p:spPr bwMode="auto">
                  <a:xfrm>
                    <a:off x="5502939" y="2563932"/>
                    <a:ext cx="603998" cy="246221"/>
                  </a:xfrm>
                  <a:prstGeom prst="rect">
                    <a:avLst/>
                  </a:prstGeom>
                  <a:noFill/>
                  <a:ln w="9525">
                    <a:noFill/>
                    <a:miter lim="800000"/>
                    <a:headEnd/>
                    <a:tailEnd/>
                  </a:ln>
                </p:spPr>
                <p:txBody>
                  <a:bodyPr wrap="square" anchor="ctr">
                    <a:spAutoFit/>
                  </a:bodyPr>
                  <a:lstStyle/>
                  <a:p>
                    <a:r>
                      <a:rPr lang="ja-JP" altLang="en-US" sz="1000" dirty="0">
                        <a:latin typeface="ＭＳ ゴシック" pitchFamily="49" charset="-128"/>
                        <a:ea typeface="ＭＳ ゴシック" pitchFamily="49" charset="-128"/>
                      </a:rPr>
                      <a:t>４年度</a:t>
                    </a:r>
                    <a:endParaRPr lang="ja-JP" altLang="en-US" sz="1200" dirty="0">
                      <a:latin typeface="ＭＳ ゴシック" pitchFamily="49" charset="-128"/>
                      <a:ea typeface="ＭＳ ゴシック" pitchFamily="49" charset="-128"/>
                    </a:endParaRPr>
                  </a:p>
                </p:txBody>
              </p:sp>
            </p:grpSp>
          </p:grpSp>
        </p:grpSp>
      </p:grpSp>
      <p:grpSp>
        <p:nvGrpSpPr>
          <p:cNvPr id="15" name="グループ化 14"/>
          <p:cNvGrpSpPr/>
          <p:nvPr/>
        </p:nvGrpSpPr>
        <p:grpSpPr>
          <a:xfrm>
            <a:off x="543534" y="4073856"/>
            <a:ext cx="8227157" cy="1977741"/>
            <a:chOff x="539552" y="4410145"/>
            <a:chExt cx="8227157" cy="1977741"/>
          </a:xfrm>
        </p:grpSpPr>
        <p:sp>
          <p:nvSpPr>
            <p:cNvPr id="84" name="正方形/長方形 83"/>
            <p:cNvSpPr/>
            <p:nvPr/>
          </p:nvSpPr>
          <p:spPr>
            <a:xfrm>
              <a:off x="7813603" y="4956763"/>
              <a:ext cx="580929" cy="375860"/>
            </a:xfrm>
            <a:prstGeom prst="rect">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grpSp>
          <p:nvGrpSpPr>
            <p:cNvPr id="14" name="グループ化 13"/>
            <p:cNvGrpSpPr/>
            <p:nvPr/>
          </p:nvGrpSpPr>
          <p:grpSpPr>
            <a:xfrm>
              <a:off x="539552" y="4410145"/>
              <a:ext cx="8227157" cy="1977741"/>
              <a:chOff x="539552" y="4410145"/>
              <a:chExt cx="8227157" cy="1977741"/>
            </a:xfrm>
          </p:grpSpPr>
          <p:sp>
            <p:nvSpPr>
              <p:cNvPr id="79" name="正方形/長方形 78"/>
              <p:cNvSpPr/>
              <p:nvPr/>
            </p:nvSpPr>
            <p:spPr>
              <a:xfrm>
                <a:off x="1932268" y="4967202"/>
                <a:ext cx="2925986" cy="375860"/>
              </a:xfrm>
              <a:prstGeom prst="rect">
                <a:avLst/>
              </a:prstGeom>
              <a:noFill/>
              <a:ln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82" name="正方形/長方形 81"/>
              <p:cNvSpPr/>
              <p:nvPr/>
            </p:nvSpPr>
            <p:spPr>
              <a:xfrm>
                <a:off x="4885126" y="4963146"/>
                <a:ext cx="2911760" cy="375860"/>
              </a:xfrm>
              <a:prstGeom prst="rect">
                <a:avLst/>
              </a:prstGeom>
              <a:noFill/>
              <a:ln cmpd="dbl">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95" name="正方形/長方形 94"/>
              <p:cNvSpPr/>
              <p:nvPr/>
            </p:nvSpPr>
            <p:spPr>
              <a:xfrm>
                <a:off x="4893131" y="5603340"/>
                <a:ext cx="2911760" cy="375860"/>
              </a:xfrm>
              <a:prstGeom prst="rect">
                <a:avLst/>
              </a:prstGeom>
              <a:noFill/>
              <a:ln cmpd="dbl">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grpSp>
            <p:nvGrpSpPr>
              <p:cNvPr id="12" name="グループ化 11"/>
              <p:cNvGrpSpPr/>
              <p:nvPr/>
            </p:nvGrpSpPr>
            <p:grpSpPr>
              <a:xfrm>
                <a:off x="539552" y="4410145"/>
                <a:ext cx="8227157" cy="1977741"/>
                <a:chOff x="539552" y="4410145"/>
                <a:chExt cx="8227157" cy="1977741"/>
              </a:xfrm>
            </p:grpSpPr>
            <p:sp>
              <p:nvSpPr>
                <p:cNvPr id="196" name="角丸四角形 195"/>
                <p:cNvSpPr/>
                <p:nvPr/>
              </p:nvSpPr>
              <p:spPr>
                <a:xfrm>
                  <a:off x="7850456" y="4965110"/>
                  <a:ext cx="516119" cy="350115"/>
                </a:xfrm>
                <a:prstGeom prst="roundRect">
                  <a:avLst/>
                </a:prstGeom>
                <a:solidFill>
                  <a:srgbClr val="FEF1E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a:solidFill>
                        <a:schemeClr val="tx1"/>
                      </a:solidFill>
                      <a:latin typeface="+mj-ea"/>
                      <a:ea typeface="+mj-ea"/>
                    </a:rPr>
                    <a:t>11</a:t>
                  </a:r>
                  <a:r>
                    <a:rPr kumimoji="1" lang="ja-JP" altLang="en-US" sz="1200" dirty="0">
                      <a:solidFill>
                        <a:schemeClr val="tx1"/>
                      </a:solidFill>
                    </a:rPr>
                    <a:t>年目</a:t>
                  </a:r>
                </a:p>
              </p:txBody>
            </p:sp>
            <p:sp>
              <p:nvSpPr>
                <p:cNvPr id="205" name="角丸四角形 204"/>
                <p:cNvSpPr/>
                <p:nvPr/>
              </p:nvSpPr>
              <p:spPr>
                <a:xfrm>
                  <a:off x="7862791" y="5610739"/>
                  <a:ext cx="516119" cy="361061"/>
                </a:xfrm>
                <a:prstGeom prst="roundRect">
                  <a:avLst/>
                </a:prstGeom>
                <a:solidFill>
                  <a:srgbClr val="FEF1E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a:solidFill>
                        <a:schemeClr val="tx1"/>
                      </a:solidFill>
                      <a:latin typeface="+mj-ea"/>
                      <a:ea typeface="+mj-ea"/>
                    </a:rPr>
                    <a:t>11</a:t>
                  </a:r>
                  <a:r>
                    <a:rPr kumimoji="1" lang="ja-JP" altLang="en-US" sz="1200" dirty="0">
                      <a:solidFill>
                        <a:schemeClr val="tx1"/>
                      </a:solidFill>
                    </a:rPr>
                    <a:t>年目</a:t>
                  </a:r>
                </a:p>
              </p:txBody>
            </p:sp>
            <p:sp>
              <p:nvSpPr>
                <p:cNvPr id="80" name="正方形/長方形 79"/>
                <p:cNvSpPr/>
                <p:nvPr/>
              </p:nvSpPr>
              <p:spPr>
                <a:xfrm>
                  <a:off x="1398761" y="4981263"/>
                  <a:ext cx="463200" cy="353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初任者</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81" name="正方形/長方形 80"/>
                <p:cNvSpPr/>
                <p:nvPr/>
              </p:nvSpPr>
              <p:spPr>
                <a:xfrm>
                  <a:off x="4332336" y="4981849"/>
                  <a:ext cx="463200" cy="35331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現　任</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83" name="正方形/長方形 82"/>
                <p:cNvSpPr/>
                <p:nvPr/>
              </p:nvSpPr>
              <p:spPr>
                <a:xfrm>
                  <a:off x="4971772" y="4981266"/>
                  <a:ext cx="463200" cy="35331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現　任</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grpSp>
              <p:nvGrpSpPr>
                <p:cNvPr id="90" name="グループ化 89"/>
                <p:cNvGrpSpPr/>
                <p:nvPr/>
              </p:nvGrpSpPr>
              <p:grpSpPr>
                <a:xfrm rot="18977787">
                  <a:off x="8157813" y="4983380"/>
                  <a:ext cx="579571" cy="410414"/>
                  <a:chOff x="8224223" y="2108340"/>
                  <a:chExt cx="223981" cy="213060"/>
                </a:xfrm>
              </p:grpSpPr>
              <p:cxnSp>
                <p:nvCxnSpPr>
                  <p:cNvPr id="222" name="曲線コネクタ 221"/>
                  <p:cNvCxnSpPr/>
                  <p:nvPr/>
                </p:nvCxnSpPr>
                <p:spPr>
                  <a:xfrm flipV="1">
                    <a:off x="8224223" y="2108340"/>
                    <a:ext cx="205434" cy="189309"/>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曲線コネクタ 222"/>
                  <p:cNvCxnSpPr/>
                  <p:nvPr/>
                </p:nvCxnSpPr>
                <p:spPr>
                  <a:xfrm flipV="1">
                    <a:off x="8242770" y="2132091"/>
                    <a:ext cx="205434" cy="189309"/>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1" name="正方形/長方形 90"/>
                <p:cNvSpPr/>
                <p:nvPr/>
              </p:nvSpPr>
              <p:spPr>
                <a:xfrm>
                  <a:off x="1940273" y="5603193"/>
                  <a:ext cx="2925986" cy="375860"/>
                </a:xfrm>
                <a:prstGeom prst="rect">
                  <a:avLst/>
                </a:prstGeom>
                <a:noFill/>
                <a:ln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92" name="正方形/長方形 91"/>
                <p:cNvSpPr/>
                <p:nvPr/>
              </p:nvSpPr>
              <p:spPr>
                <a:xfrm>
                  <a:off x="1406766" y="5617402"/>
                  <a:ext cx="463200" cy="353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初任者</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93" name="正方形/長方形 92"/>
                <p:cNvSpPr/>
                <p:nvPr/>
              </p:nvSpPr>
              <p:spPr>
                <a:xfrm>
                  <a:off x="3176868" y="5613398"/>
                  <a:ext cx="463200" cy="35331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現　任</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96" name="正方形/長方形 95"/>
                <p:cNvSpPr/>
                <p:nvPr/>
              </p:nvSpPr>
              <p:spPr>
                <a:xfrm>
                  <a:off x="5567303" y="5614610"/>
                  <a:ext cx="463200" cy="35331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800" dirty="0">
                      <a:solidFill>
                        <a:schemeClr val="tx1"/>
                      </a:solidFill>
                    </a:rPr>
                    <a:t>現　任</a:t>
                  </a:r>
                  <a:endParaRPr lang="en-US" altLang="ja-JP" sz="800" dirty="0">
                    <a:solidFill>
                      <a:schemeClr val="tx1"/>
                    </a:solidFill>
                  </a:endParaRPr>
                </a:p>
                <a:p>
                  <a:pPr algn="ctr"/>
                  <a:r>
                    <a:rPr lang="ja-JP" altLang="en-US" sz="800" dirty="0">
                      <a:solidFill>
                        <a:schemeClr val="tx1"/>
                      </a:solidFill>
                    </a:rPr>
                    <a:t>研修修了</a:t>
                  </a:r>
                  <a:endParaRPr kumimoji="1" lang="ja-JP" altLang="en-US" sz="800" dirty="0">
                    <a:solidFill>
                      <a:schemeClr val="tx1"/>
                    </a:solidFill>
                  </a:endParaRPr>
                </a:p>
              </p:txBody>
            </p:sp>
            <p:sp>
              <p:nvSpPr>
                <p:cNvPr id="97" name="正方形/長方形 96"/>
                <p:cNvSpPr/>
                <p:nvPr/>
              </p:nvSpPr>
              <p:spPr>
                <a:xfrm>
                  <a:off x="7830386" y="5602128"/>
                  <a:ext cx="580929" cy="375860"/>
                </a:xfrm>
                <a:prstGeom prst="rect">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grpSp>
              <p:nvGrpSpPr>
                <p:cNvPr id="101" name="グループ化 100"/>
                <p:cNvGrpSpPr/>
                <p:nvPr/>
              </p:nvGrpSpPr>
              <p:grpSpPr>
                <a:xfrm rot="18977787">
                  <a:off x="8176448" y="5609974"/>
                  <a:ext cx="590261" cy="412923"/>
                  <a:chOff x="8219398" y="2100593"/>
                  <a:chExt cx="228112" cy="214363"/>
                </a:xfrm>
              </p:grpSpPr>
              <p:cxnSp>
                <p:nvCxnSpPr>
                  <p:cNvPr id="220" name="曲線コネクタ 219"/>
                  <p:cNvCxnSpPr/>
                  <p:nvPr/>
                </p:nvCxnSpPr>
                <p:spPr>
                  <a:xfrm flipV="1">
                    <a:off x="8219398" y="2100593"/>
                    <a:ext cx="205434" cy="189309"/>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曲線コネクタ 220"/>
                  <p:cNvCxnSpPr/>
                  <p:nvPr/>
                </p:nvCxnSpPr>
                <p:spPr>
                  <a:xfrm flipV="1">
                    <a:off x="8242076" y="2125647"/>
                    <a:ext cx="205434" cy="189309"/>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1" name="テキスト ボックス 120"/>
                <p:cNvSpPr txBox="1">
                  <a:spLocks noChangeArrowheads="1"/>
                </p:cNvSpPr>
                <p:nvPr/>
              </p:nvSpPr>
              <p:spPr bwMode="auto">
                <a:xfrm>
                  <a:off x="1360941" y="4581129"/>
                  <a:ext cx="573815" cy="400110"/>
                </a:xfrm>
                <a:prstGeom prst="rect">
                  <a:avLst/>
                </a:prstGeom>
                <a:noFill/>
                <a:ln w="9525">
                  <a:noFill/>
                  <a:miter lim="800000"/>
                  <a:headEnd/>
                  <a:tailEnd/>
                </a:ln>
              </p:spPr>
              <p:txBody>
                <a:bodyPr anchor="ctr">
                  <a:spAutoFit/>
                </a:bodyPr>
                <a:lstStyle/>
                <a:p>
                  <a:r>
                    <a:rPr lang="ja-JP" altLang="en-US" sz="1000" dirty="0">
                      <a:latin typeface="ＭＳ ゴシック" pitchFamily="49" charset="-128"/>
                      <a:ea typeface="ＭＳ ゴシック" pitchFamily="49" charset="-128"/>
                    </a:rPr>
                    <a:t>令和</a:t>
                  </a:r>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２年度</a:t>
                  </a:r>
                  <a:endParaRPr lang="ja-JP" altLang="en-US" sz="1200" dirty="0">
                    <a:latin typeface="ＭＳ ゴシック" pitchFamily="49" charset="-128"/>
                    <a:ea typeface="ＭＳ ゴシック" pitchFamily="49" charset="-128"/>
                  </a:endParaRPr>
                </a:p>
              </p:txBody>
            </p:sp>
            <p:sp>
              <p:nvSpPr>
                <p:cNvPr id="123" name="テキスト ボックス 122"/>
                <p:cNvSpPr txBox="1">
                  <a:spLocks noChangeArrowheads="1"/>
                </p:cNvSpPr>
                <p:nvPr/>
              </p:nvSpPr>
              <p:spPr bwMode="auto">
                <a:xfrm>
                  <a:off x="1940273" y="4709843"/>
                  <a:ext cx="573815" cy="246221"/>
                </a:xfrm>
                <a:prstGeom prst="rect">
                  <a:avLst/>
                </a:prstGeom>
                <a:noFill/>
                <a:ln w="9525">
                  <a:noFill/>
                  <a:miter lim="800000"/>
                  <a:headEnd/>
                  <a:tailEnd/>
                </a:ln>
              </p:spPr>
              <p:txBody>
                <a:bodyPr anchor="ctr">
                  <a:spAutoFit/>
                </a:bodyPr>
                <a:lstStyle/>
                <a:p>
                  <a:r>
                    <a:rPr lang="ja-JP" altLang="en-US" sz="1000" dirty="0">
                      <a:latin typeface="ＭＳ ゴシック" pitchFamily="49" charset="-128"/>
                      <a:ea typeface="ＭＳ ゴシック" pitchFamily="49" charset="-128"/>
                    </a:rPr>
                    <a:t>３年度</a:t>
                  </a:r>
                </a:p>
              </p:txBody>
            </p:sp>
            <p:sp>
              <p:nvSpPr>
                <p:cNvPr id="146" name="角丸四角形 145"/>
                <p:cNvSpPr/>
                <p:nvPr/>
              </p:nvSpPr>
              <p:spPr>
                <a:xfrm>
                  <a:off x="1971595" y="4974237"/>
                  <a:ext cx="516119" cy="36854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rPr>
                    <a:t>１年目</a:t>
                  </a:r>
                </a:p>
              </p:txBody>
            </p:sp>
            <p:sp>
              <p:nvSpPr>
                <p:cNvPr id="147" name="角丸四角形 146"/>
                <p:cNvSpPr/>
                <p:nvPr/>
              </p:nvSpPr>
              <p:spPr>
                <a:xfrm>
                  <a:off x="2567903" y="4974237"/>
                  <a:ext cx="516119" cy="36854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２</a:t>
                  </a:r>
                  <a:r>
                    <a:rPr kumimoji="1" lang="ja-JP" altLang="en-US" sz="1200" dirty="0">
                      <a:solidFill>
                        <a:schemeClr val="tx1"/>
                      </a:solidFill>
                    </a:rPr>
                    <a:t>年目</a:t>
                  </a:r>
                </a:p>
              </p:txBody>
            </p:sp>
            <p:sp>
              <p:nvSpPr>
                <p:cNvPr id="164" name="角丸四角形 163"/>
                <p:cNvSpPr/>
                <p:nvPr/>
              </p:nvSpPr>
              <p:spPr>
                <a:xfrm>
                  <a:off x="3156047" y="4974237"/>
                  <a:ext cx="516119" cy="36854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３</a:t>
                  </a:r>
                  <a:r>
                    <a:rPr kumimoji="1" lang="ja-JP" altLang="en-US" sz="1200" dirty="0">
                      <a:solidFill>
                        <a:schemeClr val="tx1"/>
                      </a:solidFill>
                    </a:rPr>
                    <a:t>年目</a:t>
                  </a:r>
                </a:p>
              </p:txBody>
            </p:sp>
            <p:sp>
              <p:nvSpPr>
                <p:cNvPr id="177" name="角丸四角形 176"/>
                <p:cNvSpPr/>
                <p:nvPr/>
              </p:nvSpPr>
              <p:spPr>
                <a:xfrm>
                  <a:off x="3744191" y="4974237"/>
                  <a:ext cx="516119" cy="36854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４</a:t>
                  </a:r>
                  <a:r>
                    <a:rPr kumimoji="1" lang="ja-JP" altLang="en-US" sz="1200" dirty="0">
                      <a:solidFill>
                        <a:schemeClr val="tx1"/>
                      </a:solidFill>
                    </a:rPr>
                    <a:t>年目</a:t>
                  </a:r>
                </a:p>
              </p:txBody>
            </p:sp>
            <p:sp>
              <p:nvSpPr>
                <p:cNvPr id="179" name="角丸四角形 178"/>
                <p:cNvSpPr/>
                <p:nvPr/>
              </p:nvSpPr>
              <p:spPr>
                <a:xfrm>
                  <a:off x="5519889" y="4964081"/>
                  <a:ext cx="516119" cy="36854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７</a:t>
                  </a:r>
                  <a:r>
                    <a:rPr kumimoji="1" lang="ja-JP" altLang="en-US" sz="1200" dirty="0">
                      <a:solidFill>
                        <a:schemeClr val="tx1"/>
                      </a:solidFill>
                    </a:rPr>
                    <a:t>年目</a:t>
                  </a:r>
                </a:p>
              </p:txBody>
            </p:sp>
            <p:sp>
              <p:nvSpPr>
                <p:cNvPr id="180" name="角丸四角形 179"/>
                <p:cNvSpPr/>
                <p:nvPr/>
              </p:nvSpPr>
              <p:spPr>
                <a:xfrm>
                  <a:off x="6689081" y="4964081"/>
                  <a:ext cx="516119" cy="36854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９</a:t>
                  </a:r>
                  <a:r>
                    <a:rPr kumimoji="1" lang="ja-JP" altLang="en-US" sz="1200" dirty="0">
                      <a:solidFill>
                        <a:schemeClr val="tx1"/>
                      </a:solidFill>
                    </a:rPr>
                    <a:t>年目</a:t>
                  </a:r>
                </a:p>
              </p:txBody>
            </p:sp>
            <p:sp>
              <p:nvSpPr>
                <p:cNvPr id="182" name="角丸四角形 181"/>
                <p:cNvSpPr/>
                <p:nvPr/>
              </p:nvSpPr>
              <p:spPr>
                <a:xfrm>
                  <a:off x="6104484" y="4964081"/>
                  <a:ext cx="516119" cy="36854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８</a:t>
                  </a:r>
                  <a:r>
                    <a:rPr kumimoji="1" lang="ja-JP" altLang="en-US" sz="1200" dirty="0">
                      <a:solidFill>
                        <a:schemeClr val="tx1"/>
                      </a:solidFill>
                    </a:rPr>
                    <a:t>年目</a:t>
                  </a:r>
                </a:p>
              </p:txBody>
            </p:sp>
            <p:sp>
              <p:nvSpPr>
                <p:cNvPr id="197" name="角丸四角形 196"/>
                <p:cNvSpPr/>
                <p:nvPr/>
              </p:nvSpPr>
              <p:spPr>
                <a:xfrm>
                  <a:off x="1978263" y="5604536"/>
                  <a:ext cx="516119" cy="38006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rPr>
                    <a:t>１年目</a:t>
                  </a:r>
                </a:p>
              </p:txBody>
            </p:sp>
            <p:sp>
              <p:nvSpPr>
                <p:cNvPr id="198" name="角丸四角形 197"/>
                <p:cNvSpPr/>
                <p:nvPr/>
              </p:nvSpPr>
              <p:spPr>
                <a:xfrm>
                  <a:off x="2557505" y="5604536"/>
                  <a:ext cx="516119" cy="38006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２</a:t>
                  </a:r>
                  <a:r>
                    <a:rPr kumimoji="1" lang="ja-JP" altLang="en-US" sz="1200" dirty="0">
                      <a:solidFill>
                        <a:schemeClr val="tx1"/>
                      </a:solidFill>
                    </a:rPr>
                    <a:t>年目</a:t>
                  </a:r>
                </a:p>
              </p:txBody>
            </p:sp>
            <p:sp>
              <p:nvSpPr>
                <p:cNvPr id="199" name="角丸四角形 198"/>
                <p:cNvSpPr/>
                <p:nvPr/>
              </p:nvSpPr>
              <p:spPr>
                <a:xfrm>
                  <a:off x="4312545" y="5604536"/>
                  <a:ext cx="516119" cy="38006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５</a:t>
                  </a:r>
                  <a:r>
                    <a:rPr kumimoji="1" lang="ja-JP" altLang="en-US" sz="1200" dirty="0">
                      <a:solidFill>
                        <a:schemeClr val="tx1"/>
                      </a:solidFill>
                    </a:rPr>
                    <a:t>年目</a:t>
                  </a:r>
                </a:p>
              </p:txBody>
            </p:sp>
            <p:sp>
              <p:nvSpPr>
                <p:cNvPr id="200" name="角丸四角形 199"/>
                <p:cNvSpPr/>
                <p:nvPr/>
              </p:nvSpPr>
              <p:spPr>
                <a:xfrm>
                  <a:off x="3723185" y="5604536"/>
                  <a:ext cx="516119" cy="38006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４</a:t>
                  </a:r>
                  <a:r>
                    <a:rPr kumimoji="1" lang="ja-JP" altLang="en-US" sz="1200" dirty="0">
                      <a:solidFill>
                        <a:schemeClr val="tx1"/>
                      </a:solidFill>
                    </a:rPr>
                    <a:t>年目</a:t>
                  </a:r>
                </a:p>
              </p:txBody>
            </p:sp>
            <p:sp>
              <p:nvSpPr>
                <p:cNvPr id="201" name="角丸四角形 200"/>
                <p:cNvSpPr/>
                <p:nvPr/>
              </p:nvSpPr>
              <p:spPr>
                <a:xfrm>
                  <a:off x="4945313" y="5607776"/>
                  <a:ext cx="516119" cy="38006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６</a:t>
                  </a:r>
                  <a:r>
                    <a:rPr kumimoji="1" lang="ja-JP" altLang="en-US" sz="1200" dirty="0">
                      <a:solidFill>
                        <a:schemeClr val="tx1"/>
                      </a:solidFill>
                    </a:rPr>
                    <a:t>年目</a:t>
                  </a:r>
                </a:p>
              </p:txBody>
            </p:sp>
            <p:sp>
              <p:nvSpPr>
                <p:cNvPr id="202" name="角丸四角形 201"/>
                <p:cNvSpPr/>
                <p:nvPr/>
              </p:nvSpPr>
              <p:spPr>
                <a:xfrm>
                  <a:off x="7275290" y="5600026"/>
                  <a:ext cx="516119" cy="38006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a:solidFill>
                        <a:schemeClr val="tx1"/>
                      </a:solidFill>
                      <a:latin typeface="+mj-ea"/>
                      <a:ea typeface="+mj-ea"/>
                    </a:rPr>
                    <a:t>10</a:t>
                  </a:r>
                  <a:r>
                    <a:rPr kumimoji="1" lang="ja-JP" altLang="en-US" sz="1200" dirty="0">
                      <a:solidFill>
                        <a:schemeClr val="tx1"/>
                      </a:solidFill>
                      <a:latin typeface="+mj-ea"/>
                      <a:ea typeface="+mj-ea"/>
                    </a:rPr>
                    <a:t>年目</a:t>
                  </a:r>
                </a:p>
              </p:txBody>
            </p:sp>
            <p:sp>
              <p:nvSpPr>
                <p:cNvPr id="203" name="角丸四角形 202"/>
                <p:cNvSpPr/>
                <p:nvPr/>
              </p:nvSpPr>
              <p:spPr>
                <a:xfrm>
                  <a:off x="6696226" y="5597925"/>
                  <a:ext cx="516119" cy="38006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９</a:t>
                  </a:r>
                  <a:r>
                    <a:rPr kumimoji="1" lang="ja-JP" altLang="en-US" sz="1200" dirty="0">
                      <a:solidFill>
                        <a:schemeClr val="tx1"/>
                      </a:solidFill>
                    </a:rPr>
                    <a:t>年目</a:t>
                  </a:r>
                </a:p>
              </p:txBody>
            </p:sp>
            <p:sp>
              <p:nvSpPr>
                <p:cNvPr id="204" name="角丸四角形 203"/>
                <p:cNvSpPr/>
                <p:nvPr/>
              </p:nvSpPr>
              <p:spPr>
                <a:xfrm>
                  <a:off x="6104484" y="5600026"/>
                  <a:ext cx="516119" cy="38006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８</a:t>
                  </a:r>
                  <a:r>
                    <a:rPr kumimoji="1" lang="ja-JP" altLang="en-US" sz="1200" dirty="0">
                      <a:solidFill>
                        <a:schemeClr val="tx1"/>
                      </a:solidFill>
                    </a:rPr>
                    <a:t>年目</a:t>
                  </a:r>
                </a:p>
              </p:txBody>
            </p:sp>
            <p:sp>
              <p:nvSpPr>
                <p:cNvPr id="215" name="テキスト ボックス 214"/>
                <p:cNvSpPr txBox="1"/>
                <p:nvPr/>
              </p:nvSpPr>
              <p:spPr>
                <a:xfrm>
                  <a:off x="1133748" y="4991555"/>
                  <a:ext cx="168558" cy="301398"/>
                </a:xfrm>
                <a:prstGeom prst="rect">
                  <a:avLst/>
                </a:prstGeom>
                <a:noFill/>
              </p:spPr>
              <p:txBody>
                <a:bodyPr vert="horz" wrap="square" lIns="0" tIns="0" rIns="0" bIns="0" rtlCol="0" anchor="ctr">
                  <a:spAutoFit/>
                </a:bodyPr>
                <a:lstStyle/>
                <a:p>
                  <a:pPr algn="ctr"/>
                  <a:r>
                    <a:rPr lang="ja-JP" altLang="en-US" sz="1100" b="1" dirty="0"/>
                    <a:t>例１</a:t>
                  </a:r>
                  <a:endParaRPr kumimoji="1" lang="ja-JP" altLang="en-US" sz="1100" b="1" dirty="0"/>
                </a:p>
              </p:txBody>
            </p:sp>
            <p:sp>
              <p:nvSpPr>
                <p:cNvPr id="216" name="テキスト ボックス 215"/>
                <p:cNvSpPr txBox="1"/>
                <p:nvPr/>
              </p:nvSpPr>
              <p:spPr>
                <a:xfrm>
                  <a:off x="1125524" y="5643359"/>
                  <a:ext cx="168558" cy="301398"/>
                </a:xfrm>
                <a:prstGeom prst="rect">
                  <a:avLst/>
                </a:prstGeom>
                <a:noFill/>
              </p:spPr>
              <p:txBody>
                <a:bodyPr vert="horz" wrap="square" lIns="0" tIns="0" rIns="0" bIns="0" rtlCol="0" anchor="ctr">
                  <a:spAutoFit/>
                </a:bodyPr>
                <a:lstStyle/>
                <a:p>
                  <a:pPr algn="ctr"/>
                  <a:r>
                    <a:rPr lang="ja-JP" altLang="en-US" sz="1100" b="1" dirty="0"/>
                    <a:t>例２</a:t>
                  </a:r>
                  <a:endParaRPr kumimoji="1" lang="ja-JP" altLang="en-US" sz="1100" b="1" dirty="0"/>
                </a:p>
              </p:txBody>
            </p:sp>
            <p:sp>
              <p:nvSpPr>
                <p:cNvPr id="224" name="正方形/長方形 223"/>
                <p:cNvSpPr/>
                <p:nvPr/>
              </p:nvSpPr>
              <p:spPr>
                <a:xfrm>
                  <a:off x="539552" y="4440667"/>
                  <a:ext cx="490512" cy="190731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b="1" dirty="0">
                      <a:solidFill>
                        <a:schemeClr val="tx1"/>
                      </a:solidFill>
                      <a:latin typeface="+mj-ea"/>
                      <a:ea typeface="+mj-ea"/>
                    </a:rPr>
                    <a:t>令和</a:t>
                  </a:r>
                  <a:r>
                    <a:rPr lang="ja-JP" altLang="en-US" sz="900" b="1" dirty="0">
                      <a:solidFill>
                        <a:srgbClr val="FF0000"/>
                      </a:solidFill>
                      <a:latin typeface="+mj-ea"/>
                      <a:ea typeface="+mj-ea"/>
                    </a:rPr>
                    <a:t>２</a:t>
                  </a:r>
                  <a:r>
                    <a:rPr kumimoji="1" lang="ja-JP" altLang="en-US" sz="900" b="1" dirty="0">
                      <a:solidFill>
                        <a:schemeClr val="tx1"/>
                      </a:solidFill>
                      <a:latin typeface="+mj-ea"/>
                      <a:ea typeface="+mj-ea"/>
                    </a:rPr>
                    <a:t>年度初任者研修</a:t>
                  </a:r>
                  <a:r>
                    <a:rPr lang="ja-JP" altLang="en-US" sz="900" b="1" dirty="0">
                      <a:solidFill>
                        <a:schemeClr val="tx1"/>
                      </a:solidFill>
                      <a:latin typeface="+mj-ea"/>
                      <a:ea typeface="+mj-ea"/>
                    </a:rPr>
                    <a:t>修了</a:t>
                  </a:r>
                  <a:r>
                    <a:rPr kumimoji="1" lang="ja-JP" altLang="en-US" sz="900" b="1" dirty="0">
                      <a:solidFill>
                        <a:schemeClr val="tx1"/>
                      </a:solidFill>
                      <a:latin typeface="+mj-ea"/>
                      <a:ea typeface="+mj-ea"/>
                    </a:rPr>
                    <a:t>者の場合</a:t>
                  </a:r>
                </a:p>
              </p:txBody>
            </p:sp>
            <p:sp>
              <p:nvSpPr>
                <p:cNvPr id="229" name="左中かっこ 228"/>
                <p:cNvSpPr/>
                <p:nvPr/>
              </p:nvSpPr>
              <p:spPr>
                <a:xfrm rot="5400000" flipH="1">
                  <a:off x="3259308" y="4637708"/>
                  <a:ext cx="241058" cy="2944949"/>
                </a:xfrm>
                <a:prstGeom prst="leftBrace">
                  <a:avLst/>
                </a:prstGeom>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230" name="左中かっこ 229"/>
                <p:cNvSpPr/>
                <p:nvPr/>
              </p:nvSpPr>
              <p:spPr>
                <a:xfrm rot="5400000" flipH="1">
                  <a:off x="6241294" y="4637708"/>
                  <a:ext cx="241058" cy="2944949"/>
                </a:xfrm>
                <a:prstGeom prst="leftBrace">
                  <a:avLst/>
                </a:prstGeom>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231" name="正方形/長方形 230"/>
                <p:cNvSpPr/>
                <p:nvPr/>
              </p:nvSpPr>
              <p:spPr>
                <a:xfrm>
                  <a:off x="2886666" y="6172442"/>
                  <a:ext cx="998991" cy="215444"/>
                </a:xfrm>
                <a:prstGeom prst="rect">
                  <a:avLst/>
                </a:prstGeom>
              </p:spPr>
              <p:txBody>
                <a:bodyPr wrap="none">
                  <a:spAutoFit/>
                </a:bodyPr>
                <a:lstStyle/>
                <a:p>
                  <a:r>
                    <a:rPr lang="en-US" altLang="ja-JP" sz="800" dirty="0"/>
                    <a:t>5</a:t>
                  </a:r>
                  <a:r>
                    <a:rPr lang="ja-JP" altLang="en-US" sz="800" dirty="0"/>
                    <a:t>年の間に</a:t>
                  </a:r>
                  <a:r>
                    <a:rPr lang="en-US" altLang="ja-JP" sz="800" dirty="0"/>
                    <a:t>1</a:t>
                  </a:r>
                  <a:r>
                    <a:rPr lang="ja-JP" altLang="en-US" sz="800" dirty="0"/>
                    <a:t>回受講</a:t>
                  </a:r>
                </a:p>
              </p:txBody>
            </p:sp>
            <p:sp>
              <p:nvSpPr>
                <p:cNvPr id="232" name="正方形/長方形 231"/>
                <p:cNvSpPr/>
                <p:nvPr/>
              </p:nvSpPr>
              <p:spPr>
                <a:xfrm>
                  <a:off x="5902035" y="6169120"/>
                  <a:ext cx="998991" cy="215444"/>
                </a:xfrm>
                <a:prstGeom prst="rect">
                  <a:avLst/>
                </a:prstGeom>
              </p:spPr>
              <p:txBody>
                <a:bodyPr wrap="none">
                  <a:spAutoFit/>
                </a:bodyPr>
                <a:lstStyle/>
                <a:p>
                  <a:r>
                    <a:rPr lang="en-US" altLang="ja-JP" sz="800" dirty="0"/>
                    <a:t>5</a:t>
                  </a:r>
                  <a:r>
                    <a:rPr lang="ja-JP" altLang="en-US" sz="800" dirty="0"/>
                    <a:t>年の間に</a:t>
                  </a:r>
                  <a:r>
                    <a:rPr lang="en-US" altLang="ja-JP" sz="800" dirty="0"/>
                    <a:t>1</a:t>
                  </a:r>
                  <a:r>
                    <a:rPr lang="ja-JP" altLang="en-US" sz="800" dirty="0"/>
                    <a:t>回受講</a:t>
                  </a:r>
                </a:p>
              </p:txBody>
            </p:sp>
            <p:sp>
              <p:nvSpPr>
                <p:cNvPr id="128" name="テキスト ボックス 127"/>
                <p:cNvSpPr txBox="1"/>
                <p:nvPr/>
              </p:nvSpPr>
              <p:spPr>
                <a:xfrm>
                  <a:off x="1126292" y="4410145"/>
                  <a:ext cx="1276076" cy="230832"/>
                </a:xfrm>
                <a:prstGeom prst="rect">
                  <a:avLst/>
                </a:prstGeom>
                <a:noFill/>
              </p:spPr>
              <p:txBody>
                <a:bodyPr wrap="square" rtlCol="0">
                  <a:spAutoFit/>
                </a:bodyPr>
                <a:lstStyle/>
                <a:p>
                  <a:r>
                    <a:rPr kumimoji="1" lang="en-US" altLang="ja-JP" sz="900" dirty="0"/>
                    <a:t>【</a:t>
                  </a:r>
                  <a:r>
                    <a:rPr kumimoji="1" lang="ja-JP" altLang="en-US" sz="900" dirty="0"/>
                    <a:t>現任研修受講例</a:t>
                  </a:r>
                  <a:r>
                    <a:rPr kumimoji="1" lang="en-US" altLang="ja-JP" sz="900" dirty="0"/>
                    <a:t>】</a:t>
                  </a:r>
                  <a:endParaRPr kumimoji="1" lang="ja-JP" altLang="en-US" sz="900" dirty="0"/>
                </a:p>
              </p:txBody>
            </p:sp>
            <p:sp>
              <p:nvSpPr>
                <p:cNvPr id="129" name="角丸四角形 128"/>
                <p:cNvSpPr/>
                <p:nvPr/>
              </p:nvSpPr>
              <p:spPr>
                <a:xfrm>
                  <a:off x="7264170" y="4948998"/>
                  <a:ext cx="516119" cy="38006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a:solidFill>
                        <a:schemeClr val="tx1"/>
                      </a:solidFill>
                      <a:latin typeface="+mj-ea"/>
                      <a:ea typeface="+mj-ea"/>
                    </a:rPr>
                    <a:t>10</a:t>
                  </a:r>
                  <a:r>
                    <a:rPr kumimoji="1" lang="ja-JP" altLang="en-US" sz="1200" dirty="0">
                      <a:solidFill>
                        <a:schemeClr val="tx1"/>
                      </a:solidFill>
                      <a:latin typeface="+mj-ea"/>
                      <a:ea typeface="+mj-ea"/>
                    </a:rPr>
                    <a:t>年目</a:t>
                  </a:r>
                </a:p>
              </p:txBody>
            </p:sp>
            <p:sp>
              <p:nvSpPr>
                <p:cNvPr id="130" name="テキスト ボックス 129"/>
                <p:cNvSpPr txBox="1">
                  <a:spLocks noChangeArrowheads="1"/>
                </p:cNvSpPr>
                <p:nvPr/>
              </p:nvSpPr>
              <p:spPr bwMode="auto">
                <a:xfrm>
                  <a:off x="3706275" y="4555131"/>
                  <a:ext cx="629913"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６年度</a:t>
                  </a:r>
                  <a:endParaRPr lang="ja-JP" altLang="en-US" sz="1200" dirty="0">
                    <a:latin typeface="ＭＳ ゴシック" pitchFamily="49" charset="-128"/>
                    <a:ea typeface="ＭＳ ゴシック" pitchFamily="49" charset="-128"/>
                  </a:endParaRPr>
                </a:p>
              </p:txBody>
            </p:sp>
            <p:sp>
              <p:nvSpPr>
                <p:cNvPr id="144" name="テキスト ボックス 143"/>
                <p:cNvSpPr txBox="1">
                  <a:spLocks noChangeArrowheads="1"/>
                </p:cNvSpPr>
                <p:nvPr/>
              </p:nvSpPr>
              <p:spPr bwMode="auto">
                <a:xfrm>
                  <a:off x="4264381" y="4554527"/>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７年度</a:t>
                  </a:r>
                  <a:endParaRPr lang="ja-JP" altLang="en-US" sz="1200" dirty="0">
                    <a:latin typeface="ＭＳ ゴシック" pitchFamily="49" charset="-128"/>
                    <a:ea typeface="ＭＳ ゴシック" pitchFamily="49" charset="-128"/>
                  </a:endParaRPr>
                </a:p>
              </p:txBody>
            </p:sp>
            <p:sp>
              <p:nvSpPr>
                <p:cNvPr id="159" name="テキスト ボックス 158"/>
                <p:cNvSpPr txBox="1">
                  <a:spLocks noChangeArrowheads="1"/>
                </p:cNvSpPr>
                <p:nvPr/>
              </p:nvSpPr>
              <p:spPr bwMode="auto">
                <a:xfrm>
                  <a:off x="4841012" y="4563201"/>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８年度</a:t>
                  </a:r>
                  <a:endParaRPr lang="ja-JP" altLang="en-US" sz="1200" dirty="0">
                    <a:latin typeface="ＭＳ ゴシック" pitchFamily="49" charset="-128"/>
                    <a:ea typeface="ＭＳ ゴシック" pitchFamily="49" charset="-128"/>
                  </a:endParaRPr>
                </a:p>
              </p:txBody>
            </p:sp>
            <p:sp>
              <p:nvSpPr>
                <p:cNvPr id="160" name="テキスト ボックス 159"/>
                <p:cNvSpPr txBox="1">
                  <a:spLocks noChangeArrowheads="1"/>
                </p:cNvSpPr>
                <p:nvPr/>
              </p:nvSpPr>
              <p:spPr bwMode="auto">
                <a:xfrm>
                  <a:off x="5491646" y="4562277"/>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９年度</a:t>
                  </a:r>
                  <a:endParaRPr lang="ja-JP" altLang="en-US" sz="1200" dirty="0">
                    <a:latin typeface="ＭＳ ゴシック" pitchFamily="49" charset="-128"/>
                    <a:ea typeface="ＭＳ ゴシック" pitchFamily="49" charset="-128"/>
                  </a:endParaRPr>
                </a:p>
              </p:txBody>
            </p:sp>
            <p:sp>
              <p:nvSpPr>
                <p:cNvPr id="161" name="テキスト ボックス 160"/>
                <p:cNvSpPr txBox="1">
                  <a:spLocks noChangeArrowheads="1"/>
                </p:cNvSpPr>
                <p:nvPr/>
              </p:nvSpPr>
              <p:spPr bwMode="auto">
                <a:xfrm>
                  <a:off x="6041898" y="4561561"/>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en-US" altLang="ja-JP" sz="1000" dirty="0">
                      <a:latin typeface="ＭＳ ゴシック" pitchFamily="49" charset="-128"/>
                      <a:ea typeface="ＭＳ ゴシック" pitchFamily="49" charset="-128"/>
                    </a:rPr>
                    <a:t>10</a:t>
                  </a:r>
                  <a:r>
                    <a:rPr lang="ja-JP" altLang="en-US" sz="1000" dirty="0">
                      <a:latin typeface="ＭＳ ゴシック" pitchFamily="49" charset="-128"/>
                      <a:ea typeface="ＭＳ ゴシック" pitchFamily="49" charset="-128"/>
                    </a:rPr>
                    <a:t>年度</a:t>
                  </a:r>
                  <a:endParaRPr lang="ja-JP" altLang="en-US" sz="1200" dirty="0">
                    <a:latin typeface="ＭＳ ゴシック" pitchFamily="49" charset="-128"/>
                    <a:ea typeface="ＭＳ ゴシック" pitchFamily="49" charset="-128"/>
                  </a:endParaRPr>
                </a:p>
              </p:txBody>
            </p:sp>
            <p:sp>
              <p:nvSpPr>
                <p:cNvPr id="162" name="テキスト ボックス 161"/>
                <p:cNvSpPr txBox="1">
                  <a:spLocks noChangeArrowheads="1"/>
                </p:cNvSpPr>
                <p:nvPr/>
              </p:nvSpPr>
              <p:spPr bwMode="auto">
                <a:xfrm>
                  <a:off x="6613763" y="4561561"/>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en-US" altLang="ja-JP" sz="1000" dirty="0">
                      <a:latin typeface="ＭＳ ゴシック" pitchFamily="49" charset="-128"/>
                      <a:ea typeface="ＭＳ ゴシック" pitchFamily="49" charset="-128"/>
                    </a:rPr>
                    <a:t>11</a:t>
                  </a:r>
                  <a:r>
                    <a:rPr lang="ja-JP" altLang="en-US" sz="1000" dirty="0">
                      <a:latin typeface="ＭＳ ゴシック" pitchFamily="49" charset="-128"/>
                      <a:ea typeface="ＭＳ ゴシック" pitchFamily="49" charset="-128"/>
                    </a:rPr>
                    <a:t>年度</a:t>
                  </a:r>
                  <a:endParaRPr lang="ja-JP" altLang="en-US" sz="1200" dirty="0">
                    <a:latin typeface="ＭＳ ゴシック" pitchFamily="49" charset="-128"/>
                    <a:ea typeface="ＭＳ ゴシック" pitchFamily="49" charset="-128"/>
                  </a:endParaRPr>
                </a:p>
              </p:txBody>
            </p:sp>
            <p:sp>
              <p:nvSpPr>
                <p:cNvPr id="163" name="テキスト ボックス 162"/>
                <p:cNvSpPr txBox="1">
                  <a:spLocks noChangeArrowheads="1"/>
                </p:cNvSpPr>
                <p:nvPr/>
              </p:nvSpPr>
              <p:spPr bwMode="auto">
                <a:xfrm>
                  <a:off x="7205785" y="4554455"/>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en-US" altLang="ja-JP" sz="1000" dirty="0">
                      <a:latin typeface="ＭＳ ゴシック" pitchFamily="49" charset="-128"/>
                      <a:ea typeface="ＭＳ ゴシック" pitchFamily="49" charset="-128"/>
                    </a:rPr>
                    <a:t>12</a:t>
                  </a:r>
                  <a:r>
                    <a:rPr lang="ja-JP" altLang="en-US" sz="1000" dirty="0">
                      <a:latin typeface="ＭＳ ゴシック" pitchFamily="49" charset="-128"/>
                      <a:ea typeface="ＭＳ ゴシック" pitchFamily="49" charset="-128"/>
                    </a:rPr>
                    <a:t>年度</a:t>
                  </a:r>
                  <a:endParaRPr lang="ja-JP" altLang="en-US" sz="1200" dirty="0">
                    <a:latin typeface="ＭＳ ゴシック" pitchFamily="49" charset="-128"/>
                    <a:ea typeface="ＭＳ ゴシック" pitchFamily="49" charset="-128"/>
                  </a:endParaRPr>
                </a:p>
              </p:txBody>
            </p:sp>
            <p:sp>
              <p:nvSpPr>
                <p:cNvPr id="118" name="テキスト ボックス 117"/>
                <p:cNvSpPr txBox="1">
                  <a:spLocks noChangeArrowheads="1"/>
                </p:cNvSpPr>
                <p:nvPr/>
              </p:nvSpPr>
              <p:spPr bwMode="auto">
                <a:xfrm>
                  <a:off x="2526693" y="4698254"/>
                  <a:ext cx="629913" cy="246221"/>
                </a:xfrm>
                <a:prstGeom prst="rect">
                  <a:avLst/>
                </a:prstGeom>
                <a:noFill/>
                <a:ln w="9525">
                  <a:noFill/>
                  <a:miter lim="800000"/>
                  <a:headEnd/>
                  <a:tailEnd/>
                </a:ln>
              </p:spPr>
              <p:txBody>
                <a:bodyPr wrap="square" anchor="ctr">
                  <a:spAutoFit/>
                </a:bodyPr>
                <a:lstStyle/>
                <a:p>
                  <a:r>
                    <a:rPr lang="ja-JP" altLang="en-US" sz="1000" dirty="0">
                      <a:latin typeface="ＭＳ ゴシック" pitchFamily="49" charset="-128"/>
                      <a:ea typeface="ＭＳ ゴシック" pitchFamily="49" charset="-128"/>
                    </a:rPr>
                    <a:t>４年度</a:t>
                  </a:r>
                  <a:endParaRPr lang="ja-JP" altLang="en-US" sz="1200" dirty="0">
                    <a:latin typeface="ＭＳ ゴシック" pitchFamily="49" charset="-128"/>
                    <a:ea typeface="ＭＳ ゴシック" pitchFamily="49" charset="-128"/>
                  </a:endParaRPr>
                </a:p>
              </p:txBody>
            </p:sp>
          </p:grpSp>
        </p:grpSp>
      </p:grpSp>
      <p:sp>
        <p:nvSpPr>
          <p:cNvPr id="125" name="テキスト ボックス 124"/>
          <p:cNvSpPr txBox="1">
            <a:spLocks noChangeArrowheads="1"/>
          </p:cNvSpPr>
          <p:nvPr/>
        </p:nvSpPr>
        <p:spPr bwMode="auto">
          <a:xfrm>
            <a:off x="6105025" y="2201403"/>
            <a:ext cx="70369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５年度</a:t>
            </a:r>
            <a:endParaRPr lang="ja-JP" altLang="en-US" sz="1200" dirty="0">
              <a:latin typeface="ＭＳ ゴシック" pitchFamily="49" charset="-128"/>
              <a:ea typeface="ＭＳ ゴシック" pitchFamily="49" charset="-128"/>
            </a:endParaRPr>
          </a:p>
        </p:txBody>
      </p:sp>
      <p:sp>
        <p:nvSpPr>
          <p:cNvPr id="126" name="テキスト ボックス 125"/>
          <p:cNvSpPr txBox="1">
            <a:spLocks noChangeArrowheads="1"/>
          </p:cNvSpPr>
          <p:nvPr/>
        </p:nvSpPr>
        <p:spPr bwMode="auto">
          <a:xfrm>
            <a:off x="3159398" y="4208218"/>
            <a:ext cx="629913"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５年度</a:t>
            </a:r>
            <a:endParaRPr lang="ja-JP" altLang="en-US" sz="1200" dirty="0">
              <a:latin typeface="ＭＳ ゴシック" pitchFamily="49" charset="-128"/>
              <a:ea typeface="ＭＳ ゴシック" pitchFamily="49" charset="-128"/>
            </a:endParaRPr>
          </a:p>
        </p:txBody>
      </p:sp>
      <p:sp>
        <p:nvSpPr>
          <p:cNvPr id="124" name="テキスト ボックス 123"/>
          <p:cNvSpPr txBox="1">
            <a:spLocks noChangeArrowheads="1"/>
          </p:cNvSpPr>
          <p:nvPr/>
        </p:nvSpPr>
        <p:spPr bwMode="auto">
          <a:xfrm>
            <a:off x="7894481" y="2192928"/>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８年度</a:t>
            </a:r>
            <a:endParaRPr lang="ja-JP" altLang="en-US" sz="1200" dirty="0">
              <a:latin typeface="ＭＳ ゴシック" pitchFamily="49" charset="-128"/>
              <a:ea typeface="ＭＳ ゴシック" pitchFamily="49" charset="-128"/>
            </a:endParaRPr>
          </a:p>
        </p:txBody>
      </p:sp>
      <p:sp>
        <p:nvSpPr>
          <p:cNvPr id="127" name="テキスト ボックス 126"/>
          <p:cNvSpPr txBox="1">
            <a:spLocks noChangeArrowheads="1"/>
          </p:cNvSpPr>
          <p:nvPr/>
        </p:nvSpPr>
        <p:spPr bwMode="auto">
          <a:xfrm>
            <a:off x="7864373" y="4244665"/>
            <a:ext cx="723179" cy="400110"/>
          </a:xfrm>
          <a:prstGeom prst="rect">
            <a:avLst/>
          </a:prstGeom>
          <a:noFill/>
          <a:ln w="9525">
            <a:noFill/>
            <a:miter lim="800000"/>
            <a:headEnd/>
            <a:tailEnd/>
          </a:ln>
        </p:spPr>
        <p:txBody>
          <a:bodyPr wrap="square" anchor="ctr">
            <a:spAutoFit/>
          </a:bodyPr>
          <a:lstStyle/>
          <a:p>
            <a:br>
              <a:rPr lang="en-US" altLang="ja-JP" sz="1000" dirty="0">
                <a:latin typeface="ＭＳ ゴシック" pitchFamily="49" charset="-128"/>
                <a:ea typeface="ＭＳ ゴシック" pitchFamily="49" charset="-128"/>
              </a:rPr>
            </a:br>
            <a:r>
              <a:rPr lang="en-US" altLang="ja-JP" sz="1000" dirty="0">
                <a:latin typeface="ＭＳ ゴシック" pitchFamily="49" charset="-128"/>
                <a:ea typeface="ＭＳ ゴシック" pitchFamily="49" charset="-128"/>
              </a:rPr>
              <a:t>13</a:t>
            </a:r>
            <a:r>
              <a:rPr lang="ja-JP" altLang="en-US" sz="1000" dirty="0">
                <a:latin typeface="ＭＳ ゴシック" pitchFamily="49" charset="-128"/>
                <a:ea typeface="ＭＳ ゴシック" pitchFamily="49" charset="-128"/>
              </a:rPr>
              <a:t>年度</a:t>
            </a:r>
            <a:endParaRPr lang="ja-JP" altLang="en-US" sz="1200" dirty="0">
              <a:latin typeface="ＭＳ ゴシック" pitchFamily="49" charset="-128"/>
              <a:ea typeface="ＭＳ ゴシック" pitchFamily="49" charset="-128"/>
            </a:endParaRPr>
          </a:p>
        </p:txBody>
      </p:sp>
      <p:sp>
        <p:nvSpPr>
          <p:cNvPr id="138" name="テキスト ボックス 137">
            <a:extLst>
              <a:ext uri="{FF2B5EF4-FFF2-40B4-BE49-F238E27FC236}">
                <a16:creationId xmlns:a16="http://schemas.microsoft.com/office/drawing/2014/main" id="{B86FB997-33C6-4177-9512-86AD21740C53}"/>
              </a:ext>
            </a:extLst>
          </p:cNvPr>
          <p:cNvSpPr txBox="1">
            <a:spLocks noChangeArrowheads="1"/>
          </p:cNvSpPr>
          <p:nvPr/>
        </p:nvSpPr>
        <p:spPr bwMode="auto">
          <a:xfrm>
            <a:off x="3693175" y="2246338"/>
            <a:ext cx="571131" cy="400110"/>
          </a:xfrm>
          <a:prstGeom prst="rect">
            <a:avLst/>
          </a:prstGeom>
          <a:noFill/>
          <a:ln w="9525">
            <a:noFill/>
            <a:miter lim="800000"/>
            <a:headEnd/>
            <a:tailEnd/>
          </a:ln>
        </p:spPr>
        <p:txBody>
          <a:bodyPr wrap="square" anchor="ctr">
            <a:spAutoFit/>
          </a:bodyPr>
          <a:lstStyle/>
          <a:p>
            <a:r>
              <a:rPr lang="ja-JP" altLang="en-US" sz="1000" dirty="0">
                <a:latin typeface="ＭＳ ゴシック" pitchFamily="49" charset="-128"/>
                <a:ea typeface="ＭＳ ゴシック" pitchFamily="49" charset="-128"/>
              </a:rPr>
              <a:t>令和</a:t>
            </a:r>
            <a:br>
              <a:rPr lang="en-US" altLang="ja-JP" sz="1000" dirty="0">
                <a:latin typeface="ＭＳ ゴシック" pitchFamily="49" charset="-128"/>
                <a:ea typeface="ＭＳ ゴシック" pitchFamily="49" charset="-128"/>
              </a:rPr>
            </a:br>
            <a:r>
              <a:rPr lang="ja-JP" altLang="en-US" sz="1000" dirty="0">
                <a:latin typeface="ＭＳ ゴシック" pitchFamily="49" charset="-128"/>
                <a:ea typeface="ＭＳ ゴシック" pitchFamily="49" charset="-128"/>
              </a:rPr>
              <a:t>元年度</a:t>
            </a:r>
            <a:endParaRPr lang="ja-JP" altLang="en-US" sz="1200" dirty="0">
              <a:latin typeface="ＭＳ ゴシック" pitchFamily="49" charset="-128"/>
              <a:ea typeface="ＭＳ ゴシック" pitchFamily="49" charset="-128"/>
            </a:endParaRPr>
          </a:p>
        </p:txBody>
      </p:sp>
      <p:sp>
        <p:nvSpPr>
          <p:cNvPr id="140" name="テキスト ボックス 139">
            <a:extLst>
              <a:ext uri="{FF2B5EF4-FFF2-40B4-BE49-F238E27FC236}">
                <a16:creationId xmlns:a16="http://schemas.microsoft.com/office/drawing/2014/main" id="{086EE8CE-6F27-4D0F-9263-D35123C36321}"/>
              </a:ext>
            </a:extLst>
          </p:cNvPr>
          <p:cNvSpPr txBox="1">
            <a:spLocks noChangeArrowheads="1"/>
          </p:cNvSpPr>
          <p:nvPr/>
        </p:nvSpPr>
        <p:spPr bwMode="auto">
          <a:xfrm>
            <a:off x="4254454" y="2345999"/>
            <a:ext cx="589112" cy="246221"/>
          </a:xfrm>
          <a:prstGeom prst="rect">
            <a:avLst/>
          </a:prstGeom>
          <a:noFill/>
          <a:ln w="9525">
            <a:noFill/>
            <a:miter lim="800000"/>
            <a:headEnd/>
            <a:tailEnd/>
          </a:ln>
        </p:spPr>
        <p:txBody>
          <a:bodyPr anchor="ctr">
            <a:spAutoFit/>
          </a:bodyPr>
          <a:lstStyle/>
          <a:p>
            <a:r>
              <a:rPr lang="ja-JP" altLang="en-US" sz="1000" dirty="0">
                <a:latin typeface="ＭＳ ゴシック" pitchFamily="49" charset="-128"/>
                <a:ea typeface="ＭＳ ゴシック" pitchFamily="49" charset="-128"/>
              </a:rPr>
              <a:t>２年度</a:t>
            </a:r>
            <a:endParaRPr lang="ja-JP" altLang="en-US" sz="1200" dirty="0">
              <a:latin typeface="ＭＳ ゴシック" pitchFamily="49" charset="-128"/>
              <a:ea typeface="ＭＳ ゴシック" pitchFamily="49" charset="-128"/>
            </a:endParaRPr>
          </a:p>
        </p:txBody>
      </p:sp>
    </p:spTree>
    <p:extLst>
      <p:ext uri="{BB962C8B-B14F-4D97-AF65-F5344CB8AC3E}">
        <p14:creationId xmlns:p14="http://schemas.microsoft.com/office/powerpoint/2010/main" val="24815130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546</Words>
  <PresentationFormat>画面に合わせる (4:3)</PresentationFormat>
  <Paragraphs>104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2022-03-31T00:54:12Z</dcterms:created>
  <dcterms:modified xsi:type="dcterms:W3CDTF">2025-03-14T08:05:39Z</dcterms:modified>
</cp:coreProperties>
</file>