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6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94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55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4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0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48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3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3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71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90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CE886-8605-4671-BD86-15A3FE5DF686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C442-43E4-489C-88E8-6BDC5FFEB6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2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69903"/>
            <a:ext cx="9906000" cy="310313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ja-JP" altLang="en-US" sz="1400" dirty="0"/>
              <a:t>小児で受傷した相談ケース、御家族の声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7169" y="816390"/>
            <a:ext cx="5356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【</a:t>
            </a:r>
            <a:r>
              <a:rPr lang="ja-JP" altLang="en-US" sz="1600" dirty="0"/>
              <a:t>相談</a:t>
            </a:r>
            <a:r>
              <a:rPr lang="ja-JP" altLang="en-US" sz="1600" dirty="0" smtClean="0"/>
              <a:t>件数（大阪府障がい者自立相談支援</a:t>
            </a:r>
            <a:r>
              <a:rPr lang="ja-JP" altLang="en-US" sz="1600" dirty="0"/>
              <a:t>センタ</a:t>
            </a:r>
            <a:r>
              <a:rPr lang="ja-JP" altLang="en-US" sz="1600" dirty="0" smtClean="0"/>
              <a:t>ー）</a:t>
            </a:r>
            <a:r>
              <a:rPr lang="en-US" altLang="ja-JP" sz="1600" dirty="0" smtClean="0"/>
              <a:t>】</a:t>
            </a:r>
            <a:endParaRPr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7170" y="1149111"/>
            <a:ext cx="9156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平成</a:t>
            </a:r>
            <a:r>
              <a:rPr lang="en-US" altLang="ja-JP" sz="1600" dirty="0"/>
              <a:t>19</a:t>
            </a:r>
            <a:r>
              <a:rPr lang="ja-JP" altLang="en-US" sz="1600" dirty="0"/>
              <a:t>年</a:t>
            </a:r>
            <a:r>
              <a:rPr lang="en-US" altLang="ja-JP" sz="1600" dirty="0"/>
              <a:t>4</a:t>
            </a:r>
            <a:r>
              <a:rPr lang="ja-JP" altLang="en-US" sz="1600" dirty="0"/>
              <a:t>月</a:t>
            </a:r>
            <a:r>
              <a:rPr lang="en-US" altLang="ja-JP" sz="1600" dirty="0"/>
              <a:t>1</a:t>
            </a:r>
            <a:r>
              <a:rPr lang="ja-JP" altLang="en-US" sz="1600" dirty="0"/>
              <a:t>日～令和</a:t>
            </a:r>
            <a:r>
              <a:rPr lang="en-US" altLang="ja-JP" sz="1600" dirty="0"/>
              <a:t>3</a:t>
            </a:r>
            <a:r>
              <a:rPr lang="ja-JP" altLang="en-US" sz="1600" dirty="0"/>
              <a:t>年</a:t>
            </a:r>
            <a:r>
              <a:rPr lang="en-US" altLang="ja-JP" sz="1600" dirty="0"/>
              <a:t>3</a:t>
            </a:r>
            <a:r>
              <a:rPr lang="ja-JP" altLang="en-US" sz="1600" dirty="0"/>
              <a:t>月</a:t>
            </a:r>
            <a:r>
              <a:rPr lang="en-US" altLang="ja-JP" sz="1600" dirty="0"/>
              <a:t>31</a:t>
            </a:r>
            <a:r>
              <a:rPr lang="ja-JP" altLang="en-US" sz="1600" dirty="0"/>
              <a:t>日までの全相談件数 </a:t>
            </a:r>
            <a:r>
              <a:rPr lang="en-US" altLang="ja-JP" sz="1600" dirty="0"/>
              <a:t>5,404</a:t>
            </a:r>
            <a:r>
              <a:rPr lang="ja-JP" altLang="en-US" sz="1600" dirty="0"/>
              <a:t>件</a:t>
            </a:r>
            <a:r>
              <a:rPr lang="ja-JP" altLang="en-US" sz="1600" dirty="0" smtClean="0"/>
              <a:t>（</a:t>
            </a:r>
            <a:r>
              <a:rPr lang="en-US" altLang="ja-JP" sz="1600" dirty="0"/>
              <a:t>※</a:t>
            </a:r>
            <a:r>
              <a:rPr lang="ja-JP" altLang="en-US" sz="1600" dirty="0" smtClean="0"/>
              <a:t>）</a:t>
            </a:r>
            <a:r>
              <a:rPr lang="ja-JP" altLang="en-US" sz="1600" dirty="0"/>
              <a:t>の内、</a:t>
            </a:r>
            <a:endParaRPr lang="en-US" altLang="ja-JP" sz="1600" dirty="0"/>
          </a:p>
          <a:p>
            <a:r>
              <a:rPr lang="ja-JP" altLang="en-US" sz="1600" dirty="0"/>
              <a:t>データ上小児期受傷と確認できた件数は、</a:t>
            </a:r>
            <a:r>
              <a:rPr lang="en-US" altLang="ja-JP" sz="1600" dirty="0"/>
              <a:t>483</a:t>
            </a:r>
            <a:r>
              <a:rPr lang="ja-JP" altLang="en-US" sz="1600" dirty="0"/>
              <a:t>件。</a:t>
            </a:r>
            <a:endParaRPr lang="en-US" altLang="ja-JP" sz="1600" dirty="0"/>
          </a:p>
          <a:p>
            <a:r>
              <a:rPr lang="ja-JP" altLang="en-US" sz="1600" dirty="0"/>
              <a:t> </a:t>
            </a:r>
            <a:r>
              <a:rPr lang="en-US" altLang="ja-JP" sz="1600" dirty="0"/>
              <a:t>(</a:t>
            </a:r>
            <a:r>
              <a:rPr lang="ja-JP" altLang="en-US" sz="1600" dirty="0"/>
              <a:t>ただし、全相談件数の内、相談時年齢を把握しているの</a:t>
            </a:r>
            <a:r>
              <a:rPr lang="ja-JP" altLang="en-US" sz="1600" dirty="0" smtClean="0"/>
              <a:t>は</a:t>
            </a:r>
            <a:r>
              <a:rPr lang="en-US" altLang="ja-JP" sz="1600" dirty="0"/>
              <a:t>4,449</a:t>
            </a:r>
            <a:r>
              <a:rPr lang="ja-JP" altLang="en-US" sz="1600" dirty="0" smtClean="0"/>
              <a:t>件</a:t>
            </a:r>
            <a:r>
              <a:rPr lang="ja-JP" altLang="en-US" sz="1600" dirty="0"/>
              <a:t>、受傷時年齢</a:t>
            </a:r>
            <a:endParaRPr lang="en-US" altLang="ja-JP" sz="1600" dirty="0"/>
          </a:p>
          <a:p>
            <a:r>
              <a:rPr lang="ja-JP" altLang="en-US" sz="1600" dirty="0"/>
              <a:t>（受傷・発症日）を把握しているの</a:t>
            </a:r>
            <a:r>
              <a:rPr lang="ja-JP" altLang="en-US" sz="1600" dirty="0" smtClean="0"/>
              <a:t>は</a:t>
            </a:r>
            <a:r>
              <a:rPr lang="en-US" altLang="ja-JP" sz="1600" dirty="0"/>
              <a:t>2,909</a:t>
            </a:r>
            <a:r>
              <a:rPr lang="ja-JP" altLang="en-US" sz="1600" dirty="0" smtClean="0"/>
              <a:t>件</a:t>
            </a:r>
            <a:r>
              <a:rPr lang="ja-JP" altLang="en-US" sz="1600" dirty="0"/>
              <a:t>であり、 今回は</a:t>
            </a:r>
            <a:r>
              <a:rPr lang="ja-JP" altLang="en-US" sz="1600" dirty="0" smtClean="0"/>
              <a:t>、</a:t>
            </a:r>
            <a:r>
              <a:rPr lang="en-US" altLang="ja-JP" sz="1600" dirty="0"/>
              <a:t>2,909</a:t>
            </a:r>
            <a:r>
              <a:rPr lang="ja-JP" altLang="en-US" sz="1600" dirty="0" smtClean="0"/>
              <a:t>件の</a:t>
            </a:r>
            <a:r>
              <a:rPr lang="ja-JP" altLang="en-US" sz="1600" dirty="0"/>
              <a:t>内から小児期受傷を算出</a:t>
            </a:r>
            <a:r>
              <a:rPr lang="en-US" altLang="ja-JP" sz="1600" dirty="0"/>
              <a:t>)															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7169" y="4086920"/>
            <a:ext cx="6441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※</a:t>
            </a:r>
            <a:r>
              <a:rPr lang="ja-JP" altLang="en-US" sz="1600" dirty="0"/>
              <a:t>相談件数①は、相談時</a:t>
            </a:r>
            <a:r>
              <a:rPr lang="en-US" altLang="ja-JP" sz="1600" dirty="0"/>
              <a:t>20</a:t>
            </a:r>
            <a:r>
              <a:rPr lang="ja-JP" altLang="en-US" sz="1600" dirty="0"/>
              <a:t>歳未満（一部</a:t>
            </a:r>
            <a:r>
              <a:rPr lang="en-US" altLang="ja-JP" sz="1600" dirty="0"/>
              <a:t>20</a:t>
            </a:r>
            <a:r>
              <a:rPr lang="ja-JP" altLang="en-US" sz="1600" dirty="0"/>
              <a:t>歳以上の大学生を含む）</a:t>
            </a:r>
            <a:r>
              <a:rPr lang="en-US" altLang="ja-JP" sz="1600" dirty="0"/>
              <a:t>※</a:t>
            </a:r>
            <a:r>
              <a:rPr lang="ja-JP" altLang="en-US" sz="1600" dirty="0"/>
              <a:t>相談件数②は、相談時</a:t>
            </a:r>
            <a:r>
              <a:rPr lang="en-US" altLang="ja-JP" sz="1600" dirty="0"/>
              <a:t>20</a:t>
            </a:r>
            <a:r>
              <a:rPr lang="ja-JP" altLang="en-US" sz="1600" dirty="0"/>
              <a:t>歳以上で、小児期に受傷したケース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7169" y="4674557"/>
            <a:ext cx="1182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【</a:t>
            </a:r>
            <a:r>
              <a:rPr lang="ja-JP" altLang="en-US" sz="1600" dirty="0"/>
              <a:t>原因</a:t>
            </a:r>
            <a:r>
              <a:rPr lang="en-US" altLang="ja-JP" sz="1600" dirty="0"/>
              <a:t>】</a:t>
            </a:r>
            <a:endParaRPr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83435" y="4674557"/>
            <a:ext cx="1438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【</a:t>
            </a:r>
            <a:r>
              <a:rPr lang="ja-JP" altLang="en-US" sz="1600" dirty="0"/>
              <a:t>相談件数</a:t>
            </a:r>
            <a:r>
              <a:rPr lang="en-US" altLang="ja-JP" sz="1600" dirty="0"/>
              <a:t>】</a:t>
            </a:r>
            <a:endParaRPr lang="ja-JP" altLang="en-US" sz="16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71" y="5088062"/>
            <a:ext cx="4058685" cy="1692006"/>
          </a:xfrm>
          <a:prstGeom prst="rect">
            <a:avLst/>
          </a:prstGeom>
        </p:spPr>
      </p:pic>
      <p:sp>
        <p:nvSpPr>
          <p:cNvPr id="11" name="角丸四角形吹き出し 10"/>
          <p:cNvSpPr/>
          <p:nvPr/>
        </p:nvSpPr>
        <p:spPr>
          <a:xfrm>
            <a:off x="4810930" y="5088062"/>
            <a:ext cx="4564987" cy="862605"/>
          </a:xfrm>
          <a:prstGeom prst="wedgeRoundRectCallout">
            <a:avLst>
              <a:gd name="adj1" fmla="val -46819"/>
              <a:gd name="adj2" fmla="val -20017"/>
              <a:gd name="adj3" fmla="val 16667"/>
            </a:avLst>
          </a:prstGeom>
          <a:solidFill>
            <a:srgbClr val="FFFF37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94" dirty="0"/>
              <a:t>・小児期受傷の相談ケースは、</a:t>
            </a:r>
            <a:r>
              <a:rPr lang="en-US" altLang="ja-JP" sz="894" dirty="0"/>
              <a:t>35</a:t>
            </a:r>
            <a:r>
              <a:rPr lang="ja-JP" altLang="en-US" sz="894" dirty="0"/>
              <a:t>件</a:t>
            </a:r>
            <a:r>
              <a:rPr lang="en-US" altLang="ja-JP" sz="894" dirty="0"/>
              <a:t>/</a:t>
            </a:r>
            <a:r>
              <a:rPr lang="ja-JP" altLang="en-US" sz="894" dirty="0"/>
              <a:t>年</a:t>
            </a:r>
            <a:endParaRPr lang="en-US" altLang="ja-JP" sz="894" dirty="0"/>
          </a:p>
          <a:p>
            <a:pPr algn="l"/>
            <a:r>
              <a:rPr lang="ja-JP" altLang="en-US" sz="894" dirty="0"/>
              <a:t>（データ上の算出）。</a:t>
            </a:r>
            <a:endParaRPr lang="en-US" altLang="ja-JP" sz="894" dirty="0"/>
          </a:p>
          <a:p>
            <a:pPr algn="l"/>
            <a:r>
              <a:rPr lang="ja-JP" altLang="en-US" sz="894" dirty="0"/>
              <a:t>・外傷性脳損傷や脳炎が多い。</a:t>
            </a:r>
            <a:endParaRPr lang="en-US" altLang="ja-JP" sz="894" dirty="0"/>
          </a:p>
          <a:p>
            <a:pPr algn="l"/>
            <a:r>
              <a:rPr lang="ja-JP" altLang="en-US" sz="894" dirty="0"/>
              <a:t>・相談時</a:t>
            </a:r>
            <a:r>
              <a:rPr lang="en-US" altLang="ja-JP" sz="894" dirty="0"/>
              <a:t>20</a:t>
            </a:r>
            <a:r>
              <a:rPr lang="ja-JP" altLang="en-US" sz="894" dirty="0"/>
              <a:t>歳未満の場合は家族からの相談が多く、受傷から間もない場合も</a:t>
            </a:r>
            <a:endParaRPr lang="en-US" altLang="ja-JP" sz="894" dirty="0"/>
          </a:p>
          <a:p>
            <a:pPr algn="l"/>
            <a:r>
              <a:rPr lang="ja-JP" altLang="en-US" sz="894" dirty="0"/>
              <a:t>　多いので病院からの相談も多い。相談時成人の場合には、本人からの相談も多い。　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875375" y="6088015"/>
            <a:ext cx="4436099" cy="69205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894" b="1" dirty="0"/>
              <a:t>【</a:t>
            </a:r>
            <a:r>
              <a:rPr lang="ja-JP" altLang="en-US" sz="894" b="1" dirty="0"/>
              <a:t>相談内容</a:t>
            </a:r>
            <a:r>
              <a:rPr lang="en-US" altLang="ja-JP" sz="894" b="1" dirty="0"/>
              <a:t>】</a:t>
            </a:r>
            <a:endParaRPr lang="ja-JP" altLang="en-US" sz="894" b="1" dirty="0"/>
          </a:p>
          <a:p>
            <a:pPr algn="l"/>
            <a:r>
              <a:rPr lang="ja-JP" altLang="en-US" sz="894" dirty="0"/>
              <a:t>・リハ・訓練を受けたい　・</a:t>
            </a:r>
            <a:r>
              <a:rPr lang="en-US" altLang="ja-JP" sz="894" dirty="0"/>
              <a:t>PTSD    </a:t>
            </a:r>
            <a:r>
              <a:rPr lang="ja-JP" altLang="en-US" sz="894" dirty="0"/>
              <a:t>・学習面がついていけない</a:t>
            </a:r>
          </a:p>
          <a:p>
            <a:pPr algn="l"/>
            <a:r>
              <a:rPr lang="ja-JP" altLang="en-US" sz="894" dirty="0"/>
              <a:t>・友人関係がうまくいかない   ・不登校　・非行　・進級・進学・就労</a:t>
            </a:r>
            <a:endParaRPr lang="en-US" altLang="ja-JP" sz="894" dirty="0"/>
          </a:p>
          <a:p>
            <a:pPr algn="l"/>
            <a:r>
              <a:rPr lang="ja-JP" altLang="en-US" sz="894" dirty="0"/>
              <a:t>・きょうだいとの関係　 ・親の会等、同じ立場の人の話を聞きたい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052751" y="92904"/>
            <a:ext cx="64633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資料５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22097"/>
            <a:ext cx="9906000" cy="168498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52765" y="736006"/>
            <a:ext cx="2353235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（</a:t>
            </a:r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）新規</a:t>
            </a:r>
            <a:r>
              <a:rPr kumimoji="1" lang="ja-JP" altLang="en-US" sz="1400" dirty="0"/>
              <a:t>実件数の</a:t>
            </a:r>
            <a:r>
              <a:rPr kumimoji="1" lang="ja-JP" altLang="en-US" sz="1400" dirty="0" smtClean="0"/>
              <a:t>合算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124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930" y="1380538"/>
            <a:ext cx="9428140" cy="4839957"/>
          </a:xfrm>
        </p:spPr>
        <p:txBody>
          <a:bodyPr>
            <a:normAutofit fontScale="92500" lnSpcReduction="10000"/>
          </a:bodyPr>
          <a:lstStyle/>
          <a:p>
            <a:r>
              <a:rPr lang="ja-JP" altLang="ja-JP" dirty="0" smtClean="0"/>
              <a:t>学校</a:t>
            </a:r>
            <a:r>
              <a:rPr lang="ja-JP" altLang="ja-JP" dirty="0"/>
              <a:t>に相談しても、</a:t>
            </a:r>
            <a:r>
              <a:rPr lang="ja-JP" altLang="ja-JP" dirty="0" smtClean="0"/>
              <a:t>高次脳</a:t>
            </a:r>
            <a:r>
              <a:rPr lang="ja-JP" altLang="en-US" dirty="0" smtClean="0"/>
              <a:t>機能障がい</a:t>
            </a:r>
            <a:r>
              <a:rPr lang="ja-JP" altLang="ja-JP" dirty="0" smtClean="0"/>
              <a:t>の</a:t>
            </a:r>
            <a:r>
              <a:rPr lang="ja-JP" altLang="ja-JP" dirty="0"/>
              <a:t>支援について知らない場合が多い。</a:t>
            </a:r>
          </a:p>
          <a:p>
            <a:r>
              <a:rPr lang="ja-JP" altLang="ja-JP" dirty="0" smtClean="0"/>
              <a:t>適切</a:t>
            </a:r>
            <a:r>
              <a:rPr lang="ja-JP" altLang="ja-JP" dirty="0"/>
              <a:t>な支援を受けられない。</a:t>
            </a:r>
          </a:p>
          <a:p>
            <a:r>
              <a:rPr lang="ja-JP" altLang="ja-JP" dirty="0" smtClean="0"/>
              <a:t>他</a:t>
            </a:r>
            <a:r>
              <a:rPr lang="ja-JP" altLang="ja-JP" dirty="0"/>
              <a:t>の方はどうしているのか、家族の声を聞きたい。</a:t>
            </a:r>
          </a:p>
          <a:p>
            <a:r>
              <a:rPr lang="ja-JP" altLang="ja-JP" dirty="0" smtClean="0"/>
              <a:t>思い</a:t>
            </a:r>
            <a:r>
              <a:rPr lang="ja-JP" altLang="ja-JP" dirty="0"/>
              <a:t>を共有出来る場がない。</a:t>
            </a:r>
          </a:p>
          <a:p>
            <a:r>
              <a:rPr lang="ja-JP" altLang="ja-JP" dirty="0" smtClean="0"/>
              <a:t>高次脳</a:t>
            </a:r>
            <a:r>
              <a:rPr lang="ja-JP" altLang="en-US" dirty="0" smtClean="0"/>
              <a:t>機能障がい</a:t>
            </a:r>
            <a:r>
              <a:rPr lang="ja-JP" altLang="ja-JP" dirty="0" smtClean="0"/>
              <a:t>の</a:t>
            </a:r>
            <a:r>
              <a:rPr lang="ja-JP" altLang="ja-JP" dirty="0"/>
              <a:t>症状や対応について、進級時に、申し送りをしてもらえない。何度</a:t>
            </a:r>
            <a:r>
              <a:rPr lang="ja-JP" altLang="ja-JP" dirty="0" smtClean="0"/>
              <a:t>も伝えない</a:t>
            </a:r>
            <a:r>
              <a:rPr lang="ja-JP" altLang="ja-JP" dirty="0"/>
              <a:t>といけず、疲れる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b="1" dirty="0" smtClean="0"/>
              <a:t>　→</a:t>
            </a:r>
            <a:r>
              <a:rPr lang="ja-JP" altLang="en-US" b="1" u="sng" dirty="0" smtClean="0"/>
              <a:t>把握されているケースや、ほか</a:t>
            </a:r>
            <a:r>
              <a:rPr lang="ja-JP" altLang="en-US" b="1" u="sng" dirty="0" err="1" smtClean="0"/>
              <a:t>高次脳機能障がい</a:t>
            </a:r>
            <a:r>
              <a:rPr lang="ja-JP" altLang="en-US" b="1" u="sng" dirty="0" smtClean="0"/>
              <a:t>児</a:t>
            </a:r>
            <a:endParaRPr lang="en-US" altLang="ja-JP" b="1" u="sng" dirty="0" smtClean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 smtClean="0"/>
              <a:t>　</a:t>
            </a:r>
            <a:r>
              <a:rPr lang="ja-JP" altLang="en-US" b="1" u="sng" dirty="0" smtClean="0"/>
              <a:t>の支援についての御意見をお願いいたします。</a:t>
            </a:r>
            <a:endParaRPr lang="en-US" altLang="ja-JP" b="1" u="sng" dirty="0" smtClean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dirty="0" smtClean="0"/>
              <a:t>　</a:t>
            </a:r>
            <a:r>
              <a:rPr lang="ja-JP" altLang="en-US" sz="2200" b="1" dirty="0" smtClean="0"/>
              <a:t>（例：発達障がいとの関連や、リハビリテーションと教育の両立等）</a:t>
            </a:r>
            <a:endParaRPr lang="en-US" altLang="ja-JP" sz="2200" b="1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endParaRPr lang="ja-JP" altLang="ja-JP" dirty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745" y="883693"/>
            <a:ext cx="5949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【</a:t>
            </a:r>
            <a:r>
              <a:rPr lang="ja-JP" altLang="en-US" sz="1600" dirty="0"/>
              <a:t>御家族からの</a:t>
            </a:r>
            <a:r>
              <a:rPr lang="ja-JP" altLang="en-US" sz="1600" dirty="0" smtClean="0"/>
              <a:t>声</a:t>
            </a:r>
            <a:r>
              <a:rPr lang="en-US" altLang="ja-JP" sz="1600" dirty="0" smtClean="0"/>
              <a:t>(</a:t>
            </a:r>
            <a:r>
              <a:rPr lang="ja-JP" altLang="en-US" sz="1600" dirty="0" smtClean="0"/>
              <a:t>大阪急性期・総合医療センターより</a:t>
            </a:r>
            <a:r>
              <a:rPr lang="en-US" altLang="ja-JP" sz="1600" dirty="0" smtClean="0"/>
              <a:t>)】</a:t>
            </a:r>
            <a:endParaRPr lang="ja-JP" altLang="en-US" sz="16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353658"/>
            <a:ext cx="9906000" cy="31031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smtClean="0"/>
              <a:t>小児で受傷した相談ケース、御家族の声</a:t>
            </a:r>
            <a:endParaRPr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20739" y="71270"/>
            <a:ext cx="64633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資料５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3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462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小児で受傷した相談ケース、御家族の声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2021-10-27T05:57:56Z</dcterms:created>
  <dcterms:modified xsi:type="dcterms:W3CDTF">2021-10-27T05:58:11Z</dcterms:modified>
</cp:coreProperties>
</file>