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8"/>
  </p:notesMasterIdLst>
  <p:sldIdLst>
    <p:sldId id="256" r:id="rId2"/>
    <p:sldId id="261" r:id="rId3"/>
    <p:sldId id="258" r:id="rId4"/>
    <p:sldId id="259" r:id="rId5"/>
    <p:sldId id="260" r:id="rId6"/>
    <p:sldId id="262" r:id="rId7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2280" autoAdjust="0"/>
  </p:normalViewPr>
  <p:slideViewPr>
    <p:cSldViewPr snapToGrid="0">
      <p:cViewPr varScale="1">
        <p:scale>
          <a:sx n="65" d="100"/>
          <a:sy n="65" d="100"/>
        </p:scale>
        <p:origin x="59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273771-2A08-4C6A-B8D4-1B2CB72970F0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A6A314-5243-4B83-A62F-C301EAD00B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7433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6A314-5243-4B83-A62F-C301EAD00BC8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4248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6A917-38F0-4664-A3D3-6AA2232C76FD}" type="datetime1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24D55-F260-4C7E-AACA-06ED785D2E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1905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20015-F416-4275-BF03-E92F2E961B21}" type="datetime1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24D55-F260-4C7E-AACA-06ED785D2E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5967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1EF3-5C32-4316-AF0D-E6C6F90FC384}" type="datetime1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24D55-F260-4C7E-AACA-06ED785D2E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316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A27-6FEA-4F5B-ACF4-2041EEBE209E}" type="datetime1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24D55-F260-4C7E-AACA-06ED785D2E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7432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C2B57-61D7-4C21-B7B8-2DB526177089}" type="datetime1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24D55-F260-4C7E-AACA-06ED785D2E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7209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A0A1-A0C8-42DF-9CD2-9022E4AC469A}" type="datetime1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24D55-F260-4C7E-AACA-06ED785D2E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2525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41241-92D2-4197-A371-DFD0F7BCA5B5}" type="datetime1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24D55-F260-4C7E-AACA-06ED785D2E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277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3EFD7-E507-4FC0-B513-521B1C481DEC}" type="datetime1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24D55-F260-4C7E-AACA-06ED785D2E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335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76EF3-FC6B-49E5-B7E8-40C72568D072}" type="datetime1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24D55-F260-4C7E-AACA-06ED785D2E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5500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6CB29-B56F-4A11-8B7D-B19FD29545F1}" type="datetime1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24D55-F260-4C7E-AACA-06ED785D2E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8369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5C308-6A20-4B4E-A4B8-A6D3CF98CA76}" type="datetime1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24D55-F260-4C7E-AACA-06ED785D2E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559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7E174-B600-49D9-A38F-62FE51DD94A5}" type="datetime1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24D55-F260-4C7E-AACA-06ED785D2E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3901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-1" y="320105"/>
            <a:ext cx="9906000" cy="360000"/>
          </a:xfrm>
          <a:prstGeom prst="rect">
            <a:avLst/>
          </a:prstGeom>
          <a:solidFill>
            <a:schemeClr val="accent2"/>
          </a:solidFill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lang="ja-JP" altLang="en-US" sz="1463" dirty="0" smtClean="0"/>
              <a:t>　　　　　　　　　　　　　　　　　　　　　　　　　　　　　　　　　　</a:t>
            </a:r>
            <a:r>
              <a:rPr lang="ja-JP" altLang="en-US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各種調査に基づく地域の社会資源の現状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" y="704605"/>
            <a:ext cx="9864000" cy="82529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　市町村（障がい福祉所管課）及び基幹相談支援センター調査　　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令和３年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６月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</a:t>
            </a:r>
            <a:endParaRPr lang="en-US" altLang="ja-JP" sz="11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市町村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 </a:t>
            </a:r>
            <a:r>
              <a:rPr lang="ja-JP" altLang="en-US" sz="1100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障がい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福祉所管課からの回答。同一市町村内の複数の所属の回答は、集約し計上。</a:t>
            </a:r>
            <a:endParaRPr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基幹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相談支援センター：府内</a:t>
            </a:r>
            <a:r>
              <a:rPr lang="en-US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70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か所のうち</a:t>
            </a:r>
            <a:r>
              <a:rPr lang="en-US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56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か所から回答。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1729181"/>
            <a:ext cx="53054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■令和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２年度中に貴市で</a:t>
            </a:r>
            <a:r>
              <a:rPr lang="ja-JP" altLang="en-US" sz="1000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高次脳機能障がい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者に関する相談を受けたことがありますか。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-4906" y="4206622"/>
            <a:ext cx="26325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■把握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している相談件数</a:t>
            </a:r>
          </a:p>
        </p:txBody>
      </p:sp>
      <p:sp>
        <p:nvSpPr>
          <p:cNvPr id="24" name="角丸四角形 23"/>
          <p:cNvSpPr/>
          <p:nvPr/>
        </p:nvSpPr>
        <p:spPr>
          <a:xfrm>
            <a:off x="6680245" y="1947885"/>
            <a:ext cx="3060000" cy="4664958"/>
          </a:xfrm>
          <a:prstGeom prst="roundRect">
            <a:avLst>
              <a:gd name="adj" fmla="val 4149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高次脳機能障がい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者に関する相談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受けた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ことがある市町村は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割以上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基幹相談支援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センター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は８割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以上で</a:t>
            </a:r>
            <a:r>
              <a:rPr lang="ja-JP" altLang="en-US" sz="1200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る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高次脳機能障がい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者の相談件数に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つ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いて、ほとんど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の市町村は把握して</a:t>
            </a:r>
            <a:r>
              <a:rPr lang="ja-JP" altLang="en-US" sz="1200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い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ない。（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３割以下）</a:t>
            </a:r>
          </a:p>
          <a:p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　把握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している相談件数については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市町村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と基幹相談支援センターの間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乖離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ある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相談支援にあたっての課題に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ついて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は、「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本人の病識」、「支援できる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業所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ない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」、「相談員の病状、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服薬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関する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知識不足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」が上位となった。</a:t>
            </a:r>
          </a:p>
          <a:p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必要な社会資源に関しては、日中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活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動系の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サービスが上位を占めた。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9259669" y="43106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資料２</a:t>
            </a:r>
            <a:endParaRPr kumimoji="1"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677149" y="6492875"/>
            <a:ext cx="2228850" cy="365125"/>
          </a:xfrm>
        </p:spPr>
        <p:txBody>
          <a:bodyPr/>
          <a:lstStyle/>
          <a:p>
            <a:fld id="{0F924D55-F260-4C7E-AACA-06ED785D2E2F}" type="slidenum">
              <a:rPr kumimoji="1" lang="ja-JP" altLang="en-US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pPr/>
              <a:t>1</a:t>
            </a:fld>
            <a:endParaRPr kumimoji="1" lang="ja-JP" altLang="en-US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94" y="1970220"/>
            <a:ext cx="3255546" cy="2170364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0028" y="1970220"/>
            <a:ext cx="3255546" cy="2170364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194" y="4436382"/>
            <a:ext cx="3255546" cy="2176461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50028" y="4436381"/>
            <a:ext cx="3255546" cy="2176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876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525306" y="3966523"/>
            <a:ext cx="63459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■今後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、地域で必要とする社会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資源（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基幹相談支援センター）</a:t>
            </a:r>
            <a:endParaRPr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7575527"/>
              </p:ext>
            </p:extLst>
          </p:nvPr>
        </p:nvGraphicFramePr>
        <p:xfrm>
          <a:off x="3638256" y="1088864"/>
          <a:ext cx="6084000" cy="2808000"/>
        </p:xfrm>
        <a:graphic>
          <a:graphicData uri="http://schemas.openxmlformats.org/drawingml/2006/table">
            <a:tbl>
              <a:tblPr/>
              <a:tblGrid>
                <a:gridCol w="504000">
                  <a:extLst>
                    <a:ext uri="{9D8B030D-6E8A-4147-A177-3AD203B41FA5}">
                      <a16:colId xmlns:a16="http://schemas.microsoft.com/office/drawing/2014/main" val="3117189368"/>
                    </a:ext>
                  </a:extLst>
                </a:gridCol>
                <a:gridCol w="5580000">
                  <a:extLst>
                    <a:ext uri="{9D8B030D-6E8A-4147-A177-3AD203B41FA5}">
                      <a16:colId xmlns:a16="http://schemas.microsoft.com/office/drawing/2014/main" val="3677659138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23</a:t>
                      </a:r>
                    </a:p>
                  </a:txBody>
                  <a:tcPr marL="7739" marR="7739" marT="77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A1A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相談員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の、病状・服薬に関する知識が不足している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。</a:t>
                      </a:r>
                    </a:p>
                  </a:txBody>
                  <a:tcPr marL="7739" marR="7739" marT="77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0392879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12</a:t>
                      </a:r>
                    </a:p>
                  </a:txBody>
                  <a:tcPr marL="7739" marR="7739" marT="77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9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アセスメント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ができる専門人材がいない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。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739" marR="7739" marT="77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6085688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11</a:t>
                      </a:r>
                    </a:p>
                  </a:txBody>
                  <a:tcPr marL="7739" marR="7739" marT="77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E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診断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ができる医療機関がない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。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739" marR="7739" marT="77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1003574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27</a:t>
                      </a:r>
                    </a:p>
                  </a:txBody>
                  <a:tcPr marL="7739" marR="7739" marT="77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8D8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支援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が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できる事業所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がない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。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739" marR="7739" marT="77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1033971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15</a:t>
                      </a:r>
                    </a:p>
                  </a:txBody>
                  <a:tcPr marL="7739" marR="7739" marT="77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CA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引継ぎ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ができる相談支援機関がない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。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739" marR="7739" marT="77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5333212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19</a:t>
                      </a:r>
                    </a:p>
                  </a:txBody>
                  <a:tcPr marL="7739" marR="7739" marT="77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6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当事者会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や家族会がない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。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739" marR="7739" marT="77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2216892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19</a:t>
                      </a:r>
                    </a:p>
                  </a:txBody>
                  <a:tcPr marL="7739" marR="7739" marT="77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6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支援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機関に関する情報が整理・共有されていない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。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739" marR="7739" marT="77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321241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</a:t>
                      </a:r>
                    </a:p>
                  </a:txBody>
                  <a:tcPr marL="7739" marR="7739" marT="77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関係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機関との連携が難しい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。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739" marR="7739" marT="77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9970511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34</a:t>
                      </a:r>
                    </a:p>
                  </a:txBody>
                  <a:tcPr marL="7739" marR="7739" marT="77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本人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に病識がない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。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</a:p>
                  </a:txBody>
                  <a:tcPr marL="7739" marR="7739" marT="77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5373804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16</a:t>
                      </a:r>
                    </a:p>
                  </a:txBody>
                  <a:tcPr marL="7739" marR="7739" marT="77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C5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本人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を支える家族・キーパーソンがいない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。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739" marR="7739" marT="77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1302432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21</a:t>
                      </a:r>
                    </a:p>
                  </a:txBody>
                  <a:tcPr marL="7739" marR="7739" marT="77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ABA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本人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を支える家族・キーパーソンが高齢化している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。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</a:p>
                  </a:txBody>
                  <a:tcPr marL="7739" marR="7739" marT="77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2056146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</a:t>
                      </a:r>
                    </a:p>
                  </a:txBody>
                  <a:tcPr marL="7739" marR="7739" marT="77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7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障害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支援区分（又は障がい者手帳の等級）が低く、本人に必要な支援が利用できない。</a:t>
                      </a:r>
                    </a:p>
                  </a:txBody>
                  <a:tcPr marL="7739" marR="7739" marT="77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8546273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</a:t>
                      </a:r>
                    </a:p>
                  </a:txBody>
                  <a:tcPr marL="7739" marR="7739" marT="77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ED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その他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</a:p>
                  </a:txBody>
                  <a:tcPr marL="7739" marR="7739" marT="77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23065485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3557964" y="842643"/>
            <a:ext cx="428835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■相談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支援にあたっての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課題（複数回答可）（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基幹相談支援センター）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-1" y="3940744"/>
            <a:ext cx="36291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■把握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している支援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対象者数（障がい福祉所管課）</a:t>
            </a:r>
            <a:endParaRPr lang="ja-JP" altLang="en-US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-1" y="832338"/>
            <a:ext cx="32231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</a:t>
            </a:r>
            <a:r>
              <a:rPr lang="ja-JP" altLang="en-US" sz="900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高次脳機能障</a:t>
            </a:r>
            <a:r>
              <a:rPr lang="ja-JP" altLang="en-US" sz="900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がい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者の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実数の把握（障がい福祉所管課）</a:t>
            </a:r>
            <a:endParaRPr lang="ja-JP" altLang="en-US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677150" y="6475304"/>
            <a:ext cx="2228850" cy="365125"/>
          </a:xfrm>
        </p:spPr>
        <p:txBody>
          <a:bodyPr/>
          <a:lstStyle/>
          <a:p>
            <a:fld id="{0F924D55-F260-4C7E-AACA-06ED785D2E2F}" type="slidenum">
              <a:rPr kumimoji="1" lang="ja-JP" altLang="en-US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fld>
            <a:endParaRPr kumimoji="1" lang="ja-JP" altLang="en-US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-1" y="320105"/>
            <a:ext cx="9906000" cy="360000"/>
          </a:xfrm>
          <a:prstGeom prst="rect">
            <a:avLst/>
          </a:prstGeom>
          <a:solidFill>
            <a:schemeClr val="accent2"/>
          </a:solidFill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lang="ja-JP" altLang="en-US" sz="1463" dirty="0" smtClean="0"/>
              <a:t>　　　　　　　　　　　　　　　　　　　　　　　　　　　　　　　　　　</a:t>
            </a:r>
            <a:r>
              <a:rPr lang="ja-JP" altLang="en-US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各種調査に基づく地域の社会資源の現状</a:t>
            </a:r>
            <a:endParaRPr lang="ja-JP" altLang="en-US" sz="1463" b="1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9224963" y="43106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資料２</a:t>
            </a:r>
            <a:endParaRPr kumimoji="1"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125473"/>
              </p:ext>
            </p:extLst>
          </p:nvPr>
        </p:nvGraphicFramePr>
        <p:xfrm>
          <a:off x="3629195" y="4177708"/>
          <a:ext cx="6048004" cy="2596815"/>
        </p:xfrm>
        <a:graphic>
          <a:graphicData uri="http://schemas.openxmlformats.org/drawingml/2006/table">
            <a:tbl>
              <a:tblPr/>
              <a:tblGrid>
                <a:gridCol w="484314">
                  <a:extLst>
                    <a:ext uri="{9D8B030D-6E8A-4147-A177-3AD203B41FA5}">
                      <a16:colId xmlns:a16="http://schemas.microsoft.com/office/drawing/2014/main" val="968082191"/>
                    </a:ext>
                  </a:extLst>
                </a:gridCol>
                <a:gridCol w="505790">
                  <a:extLst>
                    <a:ext uri="{9D8B030D-6E8A-4147-A177-3AD203B41FA5}">
                      <a16:colId xmlns:a16="http://schemas.microsoft.com/office/drawing/2014/main" val="2349907647"/>
                    </a:ext>
                  </a:extLst>
                </a:gridCol>
                <a:gridCol w="505790">
                  <a:extLst>
                    <a:ext uri="{9D8B030D-6E8A-4147-A177-3AD203B41FA5}">
                      <a16:colId xmlns:a16="http://schemas.microsoft.com/office/drawing/2014/main" val="1867646323"/>
                    </a:ext>
                  </a:extLst>
                </a:gridCol>
                <a:gridCol w="505790">
                  <a:extLst>
                    <a:ext uri="{9D8B030D-6E8A-4147-A177-3AD203B41FA5}">
                      <a16:colId xmlns:a16="http://schemas.microsoft.com/office/drawing/2014/main" val="498330353"/>
                    </a:ext>
                  </a:extLst>
                </a:gridCol>
                <a:gridCol w="505790">
                  <a:extLst>
                    <a:ext uri="{9D8B030D-6E8A-4147-A177-3AD203B41FA5}">
                      <a16:colId xmlns:a16="http://schemas.microsoft.com/office/drawing/2014/main" val="1338375653"/>
                    </a:ext>
                  </a:extLst>
                </a:gridCol>
                <a:gridCol w="505790">
                  <a:extLst>
                    <a:ext uri="{9D8B030D-6E8A-4147-A177-3AD203B41FA5}">
                      <a16:colId xmlns:a16="http://schemas.microsoft.com/office/drawing/2014/main" val="3565264678"/>
                    </a:ext>
                  </a:extLst>
                </a:gridCol>
                <a:gridCol w="505790">
                  <a:extLst>
                    <a:ext uri="{9D8B030D-6E8A-4147-A177-3AD203B41FA5}">
                      <a16:colId xmlns:a16="http://schemas.microsoft.com/office/drawing/2014/main" val="3407951804"/>
                    </a:ext>
                  </a:extLst>
                </a:gridCol>
                <a:gridCol w="505790">
                  <a:extLst>
                    <a:ext uri="{9D8B030D-6E8A-4147-A177-3AD203B41FA5}">
                      <a16:colId xmlns:a16="http://schemas.microsoft.com/office/drawing/2014/main" val="1567783422"/>
                    </a:ext>
                  </a:extLst>
                </a:gridCol>
                <a:gridCol w="505790">
                  <a:extLst>
                    <a:ext uri="{9D8B030D-6E8A-4147-A177-3AD203B41FA5}">
                      <a16:colId xmlns:a16="http://schemas.microsoft.com/office/drawing/2014/main" val="2376965277"/>
                    </a:ext>
                  </a:extLst>
                </a:gridCol>
                <a:gridCol w="505790">
                  <a:extLst>
                    <a:ext uri="{9D8B030D-6E8A-4147-A177-3AD203B41FA5}">
                      <a16:colId xmlns:a16="http://schemas.microsoft.com/office/drawing/2014/main" val="4197529598"/>
                    </a:ext>
                  </a:extLst>
                </a:gridCol>
                <a:gridCol w="505790">
                  <a:extLst>
                    <a:ext uri="{9D8B030D-6E8A-4147-A177-3AD203B41FA5}">
                      <a16:colId xmlns:a16="http://schemas.microsoft.com/office/drawing/2014/main" val="3243539070"/>
                    </a:ext>
                  </a:extLst>
                </a:gridCol>
                <a:gridCol w="505790">
                  <a:extLst>
                    <a:ext uri="{9D8B030D-6E8A-4147-A177-3AD203B41FA5}">
                      <a16:colId xmlns:a16="http://schemas.microsoft.com/office/drawing/2014/main" val="3076242717"/>
                    </a:ext>
                  </a:extLst>
                </a:gridCol>
              </a:tblGrid>
              <a:tr h="6480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生活訓練ができるサービス・施設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機能訓練ができるサービス・施設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就労支援、職能訓練ができるサービス・施設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日中の居場所となるサービス・施設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居住の場所となるサービス・施設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訪問系サービス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800" b="0" i="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相談支援機関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アセスメントができる機関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居住サポートや</a:t>
                      </a:r>
                      <a:r>
                        <a:rPr lang="en-US" altLang="ja-JP" sz="800" b="0" i="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24</a:t>
                      </a:r>
                      <a:r>
                        <a:rPr lang="ja-JP" altLang="en-US" sz="800" b="0" i="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時間支援ができる機関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当事者会、家族会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その他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6354749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  <a:r>
                        <a:rPr lang="ja-JP" altLang="en-US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7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9B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4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B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FD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6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9B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6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DB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6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6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783900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  <a:r>
                        <a:rPr lang="ja-JP" altLang="en-US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DB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2A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DB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5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9B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6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FD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B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B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6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424284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  <a:r>
                        <a:rPr lang="ja-JP" altLang="en-US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FD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7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6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6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DB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1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B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614862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</a:t>
                      </a:r>
                      <a:r>
                        <a:rPr lang="ja-JP" altLang="en-US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5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FD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9B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9B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4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6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4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4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1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B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978897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</a:t>
                      </a:r>
                      <a:r>
                        <a:rPr lang="ja-JP" altLang="en-US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B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FD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4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4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B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6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B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B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4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9B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7674831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</a:t>
                      </a:r>
                      <a:r>
                        <a:rPr lang="ja-JP" altLang="en-US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FD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FD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B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9B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B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B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B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DB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B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791806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</a:t>
                      </a:r>
                      <a:r>
                        <a:rPr lang="ja-JP" altLang="en-US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6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FD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6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1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B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DB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4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4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9B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DB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6914854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</a:t>
                      </a:r>
                      <a:r>
                        <a:rPr lang="ja-JP" altLang="en-US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B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4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6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B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B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4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B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4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4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533690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</a:t>
                      </a:r>
                      <a:r>
                        <a:rPr lang="ja-JP" altLang="en-US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1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4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B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6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FD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DB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FD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9B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6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9B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1415798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</a:t>
                      </a:r>
                      <a:r>
                        <a:rPr lang="ja-JP" altLang="en-US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1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B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B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1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FD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9B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3480801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</a:t>
                      </a:r>
                      <a:r>
                        <a:rPr lang="ja-JP" altLang="en-US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1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8165589"/>
                  </a:ext>
                </a:extLst>
              </a:tr>
            </a:tbl>
          </a:graphicData>
        </a:graphic>
      </p:graphicFrame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15" y="1104338"/>
            <a:ext cx="3255546" cy="2176461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15" y="4212744"/>
            <a:ext cx="3255546" cy="2170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356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-1" y="724017"/>
            <a:ext cx="98640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　研修受講状況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975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</a:t>
            </a:r>
            <a:r>
              <a:rPr lang="ja-JP" altLang="en-US" sz="975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Ｈ</a:t>
            </a:r>
            <a:r>
              <a:rPr lang="en-US" altLang="ja-JP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～Ｒ２年度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地域支援者養成研修参加者数及び</a:t>
            </a:r>
            <a:r>
              <a:rPr lang="ja-JP" altLang="en-US" sz="1100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高次脳機能障がい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担当職員研修参加者数。</a:t>
            </a:r>
            <a:endParaRPr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参加者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の所属については、</a:t>
            </a:r>
            <a:r>
              <a:rPr lang="en-US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名の受講者が複数の事業所に所属している場合、それぞれの所属に計上。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5045869" y="1688995"/>
            <a:ext cx="4507840" cy="2610095"/>
          </a:xfrm>
          <a:prstGeom prst="roundRect">
            <a:avLst>
              <a:gd name="adj" fmla="val 6023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過去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年間に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202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事業所が参加（複数受講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事業所を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除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く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日中活動系サービス事業所、市町村、相談支援事業所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大半を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占める。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研修受講者の地域分布は大阪市が最も多く、次いで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泉州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圏域と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なっている。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特定の圏域では研修受講者が少ない。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市町村職員の研修受講については、地域によって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大きな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偏りが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ある。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下矢印 1"/>
          <p:cNvSpPr/>
          <p:nvPr/>
        </p:nvSpPr>
        <p:spPr>
          <a:xfrm>
            <a:off x="6939922" y="4327232"/>
            <a:ext cx="719733" cy="4256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sp>
        <p:nvSpPr>
          <p:cNvPr id="22" name="角丸四角形 21"/>
          <p:cNvSpPr/>
          <p:nvPr/>
        </p:nvSpPr>
        <p:spPr>
          <a:xfrm>
            <a:off x="5045869" y="4752880"/>
            <a:ext cx="4507840" cy="1298828"/>
          </a:xfrm>
          <a:prstGeom prst="roundRect">
            <a:avLst>
              <a:gd name="adj" fmla="val 6023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研修受講者の少ない圏域への働きかけが必要である。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市町村職員の、基礎的な知識の獲得を進める観点から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参加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しやすい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形態の研修方式を考慮する必要がある。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677149" y="6477356"/>
            <a:ext cx="2228850" cy="365125"/>
          </a:xfrm>
        </p:spPr>
        <p:txBody>
          <a:bodyPr/>
          <a:lstStyle/>
          <a:p>
            <a:fld id="{0F924D55-F260-4C7E-AACA-06ED785D2E2F}" type="slidenum">
              <a:rPr kumimoji="1" lang="ja-JP" altLang="en-US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fld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-1" y="320105"/>
            <a:ext cx="9906000" cy="360000"/>
          </a:xfrm>
          <a:prstGeom prst="rect">
            <a:avLst/>
          </a:prstGeom>
          <a:solidFill>
            <a:schemeClr val="accent2"/>
          </a:solidFill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lang="ja-JP" altLang="en-US" sz="1463" dirty="0" smtClean="0"/>
              <a:t>　　　　　　　　　　　　　　　　　　　　　　　　　　　　　　　　　　</a:t>
            </a:r>
            <a:r>
              <a:rPr lang="ja-JP" altLang="en-US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各種調査に基づく地域の社会資源の現状</a:t>
            </a:r>
            <a:r>
              <a:rPr lang="ja-JP" altLang="en-US" sz="1463" dirty="0"/>
              <a:t>　　　　　　　　　　　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259669" y="43106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資料２</a:t>
            </a:r>
            <a:endParaRPr kumimoji="1"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0" y="1432028"/>
            <a:ext cx="32231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■参加者の所属</a:t>
            </a:r>
            <a:endParaRPr lang="ja-JP" altLang="en-US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0" y="4038619"/>
            <a:ext cx="32231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■参加者の所属の地域分布</a:t>
            </a:r>
            <a:endParaRPr lang="ja-JP" altLang="en-US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27" y="1673067"/>
            <a:ext cx="4694327" cy="2170364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27" y="4284840"/>
            <a:ext cx="4694327" cy="2170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17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677150" y="6492875"/>
            <a:ext cx="2228850" cy="365125"/>
          </a:xfrm>
        </p:spPr>
        <p:txBody>
          <a:bodyPr/>
          <a:lstStyle/>
          <a:p>
            <a:fld id="{0F924D55-F260-4C7E-AACA-06ED785D2E2F}" type="slidenum">
              <a:rPr kumimoji="1" lang="ja-JP" altLang="en-US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fld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-1" y="320105"/>
            <a:ext cx="9906000" cy="360000"/>
          </a:xfrm>
          <a:prstGeom prst="rect">
            <a:avLst/>
          </a:prstGeom>
          <a:solidFill>
            <a:schemeClr val="accent2"/>
          </a:solidFill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lang="ja-JP" altLang="en-US" sz="1463" dirty="0" smtClean="0"/>
              <a:t>　　　　　　　　　　　　　　　　　　　　　　　　　　　　　　　　　　</a:t>
            </a:r>
            <a:r>
              <a:rPr lang="ja-JP" altLang="en-US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各種調査に基づく地域の社会資源の現状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ja-JP" altLang="en-US" sz="1463" dirty="0"/>
              <a:t>　　　　　　　　　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259669" y="43106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資料２</a:t>
            </a:r>
            <a:endParaRPr kumimoji="1"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0" y="1573504"/>
            <a:ext cx="32231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■圏域ごとの研修参加者の分布</a:t>
            </a:r>
            <a:endParaRPr lang="ja-JP" altLang="en-US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58" y="1868919"/>
            <a:ext cx="2347163" cy="2060627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821" y="3991867"/>
            <a:ext cx="2347163" cy="2060627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5146" y="3991867"/>
            <a:ext cx="2347163" cy="2060627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97172" y="1875482"/>
            <a:ext cx="2347163" cy="2060627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93311" y="1868918"/>
            <a:ext cx="2353260" cy="2060627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95547" y="1868917"/>
            <a:ext cx="2353260" cy="2060627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95547" y="3991867"/>
            <a:ext cx="2353260" cy="2060627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993311" y="3991867"/>
            <a:ext cx="2353260" cy="2060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422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-1" y="702039"/>
            <a:ext cx="9864000" cy="80021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　医療機関</a:t>
            </a:r>
            <a:r>
              <a:rPr lang="ja-JP" altLang="en-US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アンケート</a:t>
            </a:r>
            <a:endParaRPr lang="en-US" altLang="ja-JP" sz="14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令和</a:t>
            </a:r>
            <a:r>
              <a:rPr lang="en-US" altLang="ja-JP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11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月～</a:t>
            </a:r>
            <a:r>
              <a:rPr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月実施：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回収数：</a:t>
            </a:r>
            <a:r>
              <a:rPr lang="en-US" altLang="ja-JP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333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</a:t>
            </a:r>
            <a:endParaRPr lang="en-US" altLang="ja-JP" sz="1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病院　：脳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神経外科・神経内科・脳神経内科・精神科・心療内科・救命救急・小児科・リハビリテーション科を標榜する病院　計</a:t>
            </a:r>
            <a:r>
              <a:rPr lang="en-US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474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か所</a:t>
            </a:r>
          </a:p>
          <a:p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診療所：脳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神経外科・神経内科・脳神経内科・精神科・心療内科を標榜する診療所　計</a:t>
            </a:r>
            <a:r>
              <a:rPr lang="en-US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1030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所　　　</a:t>
            </a:r>
            <a:endParaRPr lang="ja-JP" altLang="en-US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677150" y="6492875"/>
            <a:ext cx="2228850" cy="365125"/>
          </a:xfrm>
        </p:spPr>
        <p:txBody>
          <a:bodyPr/>
          <a:lstStyle/>
          <a:p>
            <a:fld id="{0F924D55-F260-4C7E-AACA-06ED785D2E2F}" type="slidenum">
              <a:rPr kumimoji="1" lang="ja-JP" altLang="en-US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fld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-1" y="320105"/>
            <a:ext cx="9906000" cy="360000"/>
          </a:xfrm>
          <a:prstGeom prst="rect">
            <a:avLst/>
          </a:prstGeom>
          <a:solidFill>
            <a:schemeClr val="accent2"/>
          </a:solidFill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lang="ja-JP" altLang="en-US" sz="1463" dirty="0" smtClean="0"/>
              <a:t>　　　　　　　　　　　　　　　　　　　　　　　　　　　　　　　　　　</a:t>
            </a:r>
            <a:r>
              <a:rPr lang="ja-JP" altLang="en-US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各種調査に基づく地域の社会資源の現状</a:t>
            </a:r>
            <a:r>
              <a:rPr lang="ja-JP" altLang="en-US" sz="1463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63" dirty="0"/>
              <a:t>　　　　　　　　　　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259669" y="43106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資料２</a:t>
            </a:r>
            <a:endParaRPr kumimoji="1"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0" y="1499129"/>
            <a:ext cx="33370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■厚生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労働省が示す高次脳機能障がいの行政的な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診断</a:t>
            </a:r>
            <a:endParaRPr lang="en-US" altLang="ja-JP" sz="1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基準に基づいた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診断書の作成が可能か。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4887913" y="1518991"/>
            <a:ext cx="4680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■すでに作成している、作成できると回答した医療機関の分布</a:t>
            </a:r>
            <a:endParaRPr lang="ja-JP" altLang="en-US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-1" y="4059239"/>
            <a:ext cx="462500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■リハビリテーションを実施していると回答した医療機関の分布</a:t>
            </a:r>
            <a:endParaRPr lang="ja-JP" altLang="en-US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4887913" y="4073071"/>
            <a:ext cx="462500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■通院リハ、入院リハの内訳</a:t>
            </a:r>
            <a:endParaRPr lang="ja-JP" altLang="en-US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70" y="1888875"/>
            <a:ext cx="3249450" cy="2170364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1975" y="1888875"/>
            <a:ext cx="4694327" cy="2170364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070" y="4271769"/>
            <a:ext cx="4688230" cy="2536156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31974" y="4271769"/>
            <a:ext cx="4694327" cy="2536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604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677150" y="6492875"/>
            <a:ext cx="2228850" cy="365125"/>
          </a:xfrm>
        </p:spPr>
        <p:txBody>
          <a:bodyPr/>
          <a:lstStyle/>
          <a:p>
            <a:fld id="{0F924D55-F260-4C7E-AACA-06ED785D2E2F}" type="slidenum">
              <a:rPr kumimoji="1" lang="ja-JP" altLang="en-US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fld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-1" y="320105"/>
            <a:ext cx="9906000" cy="360000"/>
          </a:xfrm>
          <a:prstGeom prst="rect">
            <a:avLst/>
          </a:prstGeom>
          <a:solidFill>
            <a:schemeClr val="accent2"/>
          </a:solidFill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lang="ja-JP" altLang="en-US" sz="1463" dirty="0" smtClean="0"/>
              <a:t>　　　　　　　　　　　　　　　　　　　　　　　　　　　　　　　　　　</a:t>
            </a:r>
            <a:r>
              <a:rPr lang="ja-JP" altLang="en-US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各種調査に基づく地域の社会資源の現状</a:t>
            </a:r>
            <a:r>
              <a:rPr lang="ja-JP" altLang="en-US" sz="1463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63" dirty="0"/>
              <a:t>　　　　　　　　　　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259669" y="43106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資料２</a:t>
            </a:r>
            <a:endParaRPr kumimoji="1"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0" y="3772838"/>
            <a:ext cx="462500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■診断書作成が可能と回答した医療機関の書類別分布</a:t>
            </a:r>
            <a:endParaRPr lang="ja-JP" altLang="en-US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0" y="926326"/>
            <a:ext cx="462500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</a:t>
            </a:r>
            <a:r>
              <a:rPr lang="ja-JP" altLang="en-US" sz="1000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高</a:t>
            </a:r>
            <a:r>
              <a:rPr lang="ja-JP" altLang="en-US" sz="1000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次脳機能障がいにつ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いて、下記の書類作成が可能か。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5664320" y="929237"/>
            <a:ext cx="2736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参考：精神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医療</a:t>
            </a:r>
            <a:r>
              <a:rPr lang="ja-JP" altLang="en-US" sz="1000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ー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医療機能表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（大阪府ＨＰ）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2320" y="1322444"/>
            <a:ext cx="2160000" cy="216000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770" y="1216720"/>
            <a:ext cx="4688230" cy="2170364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770" y="4019059"/>
            <a:ext cx="9614225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612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1434</Words>
  <Application>Microsoft Office PowerPoint</Application>
  <PresentationFormat>A4 210 x 297 mm</PresentationFormat>
  <Paragraphs>254</Paragraphs>
  <Slides>6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4" baseType="lpstr">
      <vt:lpstr>ＭＳ Ｐゴシック</vt:lpstr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2021-10-27T05:54:27Z</dcterms:created>
  <dcterms:modified xsi:type="dcterms:W3CDTF">2021-10-27T05:56:18Z</dcterms:modified>
</cp:coreProperties>
</file>