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0"/>
  </p:notesMasterIdLst>
  <p:sldIdLst>
    <p:sldId id="261" r:id="rId2"/>
    <p:sldId id="257" r:id="rId3"/>
    <p:sldId id="258" r:id="rId4"/>
    <p:sldId id="259" r:id="rId5"/>
    <p:sldId id="260" r:id="rId6"/>
    <p:sldId id="262" r:id="rId7"/>
    <p:sldId id="264" r:id="rId8"/>
    <p:sldId id="263"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1128"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9FC688C-75C5-4E6D-ACBE-82B6421950CB}" type="datetimeFigureOut">
              <a:rPr kumimoji="1" lang="ja-JP" altLang="en-US" smtClean="0"/>
              <a:t>2021/10/27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6900D8D-D404-4DE8-A022-CF02A0EA89AE}" type="slidenum">
              <a:rPr kumimoji="1" lang="ja-JP" altLang="en-US" smtClean="0"/>
              <a:t>‹#›</a:t>
            </a:fld>
            <a:endParaRPr kumimoji="1" lang="ja-JP" altLang="en-US"/>
          </a:p>
        </p:txBody>
      </p:sp>
    </p:spTree>
    <p:extLst>
      <p:ext uri="{BB962C8B-B14F-4D97-AF65-F5344CB8AC3E}">
        <p14:creationId xmlns:p14="http://schemas.microsoft.com/office/powerpoint/2010/main" val="20052724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BD06381-6054-4F47-A70A-BCC72F7CF0A4}" type="datetime1">
              <a:rPr kumimoji="1" lang="ja-JP" altLang="en-US" smtClean="0"/>
              <a:t>2021/10/27</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資料１</a:t>
            </a:r>
            <a:endParaRPr kumimoji="1" lang="ja-JP" altLang="en-US"/>
          </a:p>
        </p:txBody>
      </p:sp>
      <p:sp>
        <p:nvSpPr>
          <p:cNvPr id="6" name="Slide Number Placeholder 5"/>
          <p:cNvSpPr>
            <a:spLocks noGrp="1"/>
          </p:cNvSpPr>
          <p:nvPr>
            <p:ph type="sldNum" sz="quarter" idx="12"/>
          </p:nvPr>
        </p:nvSpPr>
        <p:spPr/>
        <p:txBody>
          <a:bodyPr/>
          <a:lstStyle/>
          <a:p>
            <a:fld id="{C55EFE61-9193-4F50-9E46-B0AB50C30505}" type="slidenum">
              <a:rPr kumimoji="1" lang="ja-JP" altLang="en-US" smtClean="0"/>
              <a:t>‹#›</a:t>
            </a:fld>
            <a:endParaRPr kumimoji="1" lang="ja-JP" altLang="en-US"/>
          </a:p>
        </p:txBody>
      </p:sp>
    </p:spTree>
    <p:extLst>
      <p:ext uri="{BB962C8B-B14F-4D97-AF65-F5344CB8AC3E}">
        <p14:creationId xmlns:p14="http://schemas.microsoft.com/office/powerpoint/2010/main" val="2205670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9463FF-EF4B-4CA9-A147-785496F5DA70}" type="datetime1">
              <a:rPr kumimoji="1" lang="ja-JP" altLang="en-US" smtClean="0"/>
              <a:t>2021/10/27</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資料１</a:t>
            </a:r>
            <a:endParaRPr kumimoji="1" lang="ja-JP" altLang="en-US"/>
          </a:p>
        </p:txBody>
      </p:sp>
      <p:sp>
        <p:nvSpPr>
          <p:cNvPr id="6" name="Slide Number Placeholder 5"/>
          <p:cNvSpPr>
            <a:spLocks noGrp="1"/>
          </p:cNvSpPr>
          <p:nvPr>
            <p:ph type="sldNum" sz="quarter" idx="12"/>
          </p:nvPr>
        </p:nvSpPr>
        <p:spPr/>
        <p:txBody>
          <a:bodyPr/>
          <a:lstStyle/>
          <a:p>
            <a:fld id="{C55EFE61-9193-4F50-9E46-B0AB50C30505}" type="slidenum">
              <a:rPr kumimoji="1" lang="ja-JP" altLang="en-US" smtClean="0"/>
              <a:t>‹#›</a:t>
            </a:fld>
            <a:endParaRPr kumimoji="1" lang="ja-JP" altLang="en-US"/>
          </a:p>
        </p:txBody>
      </p:sp>
    </p:spTree>
    <p:extLst>
      <p:ext uri="{BB962C8B-B14F-4D97-AF65-F5344CB8AC3E}">
        <p14:creationId xmlns:p14="http://schemas.microsoft.com/office/powerpoint/2010/main" val="235523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57DDD1-3130-4DAD-A5C0-5FECA4A0BA81}" type="datetime1">
              <a:rPr kumimoji="1" lang="ja-JP" altLang="en-US" smtClean="0"/>
              <a:t>2021/10/27</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資料１</a:t>
            </a:r>
            <a:endParaRPr kumimoji="1" lang="ja-JP" altLang="en-US"/>
          </a:p>
        </p:txBody>
      </p:sp>
      <p:sp>
        <p:nvSpPr>
          <p:cNvPr id="6" name="Slide Number Placeholder 5"/>
          <p:cNvSpPr>
            <a:spLocks noGrp="1"/>
          </p:cNvSpPr>
          <p:nvPr>
            <p:ph type="sldNum" sz="quarter" idx="12"/>
          </p:nvPr>
        </p:nvSpPr>
        <p:spPr/>
        <p:txBody>
          <a:bodyPr/>
          <a:lstStyle/>
          <a:p>
            <a:fld id="{C55EFE61-9193-4F50-9E46-B0AB50C30505}" type="slidenum">
              <a:rPr kumimoji="1" lang="ja-JP" altLang="en-US" smtClean="0"/>
              <a:t>‹#›</a:t>
            </a:fld>
            <a:endParaRPr kumimoji="1" lang="ja-JP" altLang="en-US"/>
          </a:p>
        </p:txBody>
      </p:sp>
    </p:spTree>
    <p:extLst>
      <p:ext uri="{BB962C8B-B14F-4D97-AF65-F5344CB8AC3E}">
        <p14:creationId xmlns:p14="http://schemas.microsoft.com/office/powerpoint/2010/main" val="700328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73F9A51-D1D8-4053-8B3C-AD806D8F2F1E}" type="datetime1">
              <a:rPr kumimoji="1" lang="ja-JP" altLang="en-US" smtClean="0"/>
              <a:t>2021/10/27</a:t>
            </a:fld>
            <a:endParaRPr kumimoji="1" lang="ja-JP" altLang="en-US"/>
          </a:p>
        </p:txBody>
      </p:sp>
      <p:sp>
        <p:nvSpPr>
          <p:cNvPr id="5" name="Footer Placeholder 4"/>
          <p:cNvSpPr>
            <a:spLocks noGrp="1"/>
          </p:cNvSpPr>
          <p:nvPr>
            <p:ph type="ftr" sz="quarter" idx="11"/>
          </p:nvPr>
        </p:nvSpPr>
        <p:spPr>
          <a:xfrm>
            <a:off x="8004313" y="359193"/>
            <a:ext cx="1220650" cy="365125"/>
          </a:xfrm>
          <a:ln>
            <a:solidFill>
              <a:schemeClr val="accent1"/>
            </a:solidFill>
          </a:ln>
        </p:spPr>
        <p:txBody>
          <a:bodyPr/>
          <a:lstStyle>
            <a:lvl1pPr>
              <a:defRPr b="1"/>
            </a:lvl1pPr>
          </a:lstStyle>
          <a:p>
            <a:r>
              <a:rPr kumimoji="1" lang="ja-JP" altLang="en-US" dirty="0" smtClean="0"/>
              <a:t>資料１</a:t>
            </a:r>
            <a:endParaRPr kumimoji="1" lang="ja-JP" altLang="en-US" dirty="0"/>
          </a:p>
        </p:txBody>
      </p:sp>
      <p:sp>
        <p:nvSpPr>
          <p:cNvPr id="6" name="Slide Number Placeholder 5"/>
          <p:cNvSpPr>
            <a:spLocks noGrp="1"/>
          </p:cNvSpPr>
          <p:nvPr>
            <p:ph type="sldNum" sz="quarter" idx="12"/>
          </p:nvPr>
        </p:nvSpPr>
        <p:spPr/>
        <p:txBody>
          <a:bodyPr/>
          <a:lstStyle>
            <a:lvl1pPr>
              <a:defRPr sz="1800" b="1"/>
            </a:lvl1pPr>
          </a:lstStyle>
          <a:p>
            <a:fld id="{C55EFE61-9193-4F50-9E46-B0AB50C30505}" type="slidenum">
              <a:rPr kumimoji="1" lang="ja-JP" altLang="en-US" smtClean="0"/>
              <a:pPr/>
              <a:t>‹#›</a:t>
            </a:fld>
            <a:endParaRPr kumimoji="1" lang="ja-JP" altLang="en-US" dirty="0"/>
          </a:p>
        </p:txBody>
      </p:sp>
    </p:spTree>
    <p:extLst>
      <p:ext uri="{BB962C8B-B14F-4D97-AF65-F5344CB8AC3E}">
        <p14:creationId xmlns:p14="http://schemas.microsoft.com/office/powerpoint/2010/main" val="10688285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79FDD8D-9E61-42FD-B235-B71D5B379EE4}" type="datetime1">
              <a:rPr kumimoji="1" lang="ja-JP" altLang="en-US" smtClean="0"/>
              <a:t>2021/10/27</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資料１</a:t>
            </a:r>
            <a:endParaRPr kumimoji="1" lang="ja-JP" altLang="en-US"/>
          </a:p>
        </p:txBody>
      </p:sp>
      <p:sp>
        <p:nvSpPr>
          <p:cNvPr id="6" name="Slide Number Placeholder 5"/>
          <p:cNvSpPr>
            <a:spLocks noGrp="1"/>
          </p:cNvSpPr>
          <p:nvPr>
            <p:ph type="sldNum" sz="quarter" idx="12"/>
          </p:nvPr>
        </p:nvSpPr>
        <p:spPr/>
        <p:txBody>
          <a:bodyPr/>
          <a:lstStyle/>
          <a:p>
            <a:fld id="{C55EFE61-9193-4F50-9E46-B0AB50C30505}" type="slidenum">
              <a:rPr kumimoji="1" lang="ja-JP" altLang="en-US" smtClean="0"/>
              <a:t>‹#›</a:t>
            </a:fld>
            <a:endParaRPr kumimoji="1" lang="ja-JP" altLang="en-US"/>
          </a:p>
        </p:txBody>
      </p:sp>
    </p:spTree>
    <p:extLst>
      <p:ext uri="{BB962C8B-B14F-4D97-AF65-F5344CB8AC3E}">
        <p14:creationId xmlns:p14="http://schemas.microsoft.com/office/powerpoint/2010/main" val="24914673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00FD0AC-9B0B-41F2-86E8-605B80C7122F}" type="datetime1">
              <a:rPr kumimoji="1" lang="ja-JP" altLang="en-US" smtClean="0"/>
              <a:t>2021/10/27</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資料１</a:t>
            </a:r>
            <a:endParaRPr kumimoji="1" lang="ja-JP" altLang="en-US"/>
          </a:p>
        </p:txBody>
      </p:sp>
      <p:sp>
        <p:nvSpPr>
          <p:cNvPr id="7" name="Slide Number Placeholder 6"/>
          <p:cNvSpPr>
            <a:spLocks noGrp="1"/>
          </p:cNvSpPr>
          <p:nvPr>
            <p:ph type="sldNum" sz="quarter" idx="12"/>
          </p:nvPr>
        </p:nvSpPr>
        <p:spPr/>
        <p:txBody>
          <a:bodyPr/>
          <a:lstStyle/>
          <a:p>
            <a:fld id="{C55EFE61-9193-4F50-9E46-B0AB50C30505}" type="slidenum">
              <a:rPr kumimoji="1" lang="ja-JP" altLang="en-US" smtClean="0"/>
              <a:t>‹#›</a:t>
            </a:fld>
            <a:endParaRPr kumimoji="1" lang="ja-JP" altLang="en-US"/>
          </a:p>
        </p:txBody>
      </p:sp>
    </p:spTree>
    <p:extLst>
      <p:ext uri="{BB962C8B-B14F-4D97-AF65-F5344CB8AC3E}">
        <p14:creationId xmlns:p14="http://schemas.microsoft.com/office/powerpoint/2010/main" val="11857973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3CE1F47-E6AD-4524-BB46-B9993F6C0262}" type="datetime1">
              <a:rPr kumimoji="1" lang="ja-JP" altLang="en-US" smtClean="0"/>
              <a:t>2021/10/27</a:t>
            </a:fld>
            <a:endParaRPr kumimoji="1" lang="ja-JP" altLang="en-US"/>
          </a:p>
        </p:txBody>
      </p:sp>
      <p:sp>
        <p:nvSpPr>
          <p:cNvPr id="8" name="Footer Placeholder 7"/>
          <p:cNvSpPr>
            <a:spLocks noGrp="1"/>
          </p:cNvSpPr>
          <p:nvPr>
            <p:ph type="ftr" sz="quarter" idx="11"/>
          </p:nvPr>
        </p:nvSpPr>
        <p:spPr/>
        <p:txBody>
          <a:bodyPr/>
          <a:lstStyle/>
          <a:p>
            <a:r>
              <a:rPr kumimoji="1" lang="ja-JP" altLang="en-US" smtClean="0"/>
              <a:t>資料１</a:t>
            </a:r>
            <a:endParaRPr kumimoji="1" lang="ja-JP" altLang="en-US"/>
          </a:p>
        </p:txBody>
      </p:sp>
      <p:sp>
        <p:nvSpPr>
          <p:cNvPr id="9" name="Slide Number Placeholder 8"/>
          <p:cNvSpPr>
            <a:spLocks noGrp="1"/>
          </p:cNvSpPr>
          <p:nvPr>
            <p:ph type="sldNum" sz="quarter" idx="12"/>
          </p:nvPr>
        </p:nvSpPr>
        <p:spPr/>
        <p:txBody>
          <a:bodyPr/>
          <a:lstStyle/>
          <a:p>
            <a:fld id="{C55EFE61-9193-4F50-9E46-B0AB50C30505}" type="slidenum">
              <a:rPr kumimoji="1" lang="ja-JP" altLang="en-US" smtClean="0"/>
              <a:t>‹#›</a:t>
            </a:fld>
            <a:endParaRPr kumimoji="1" lang="ja-JP" altLang="en-US"/>
          </a:p>
        </p:txBody>
      </p:sp>
    </p:spTree>
    <p:extLst>
      <p:ext uri="{BB962C8B-B14F-4D97-AF65-F5344CB8AC3E}">
        <p14:creationId xmlns:p14="http://schemas.microsoft.com/office/powerpoint/2010/main" val="1509791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108D9B2-3FB5-4DCC-9C57-2D6FC77031A1}" type="datetime1">
              <a:rPr kumimoji="1" lang="ja-JP" altLang="en-US" smtClean="0"/>
              <a:t>2021/10/27</a:t>
            </a:fld>
            <a:endParaRPr kumimoji="1" lang="ja-JP" altLang="en-US"/>
          </a:p>
        </p:txBody>
      </p:sp>
      <p:sp>
        <p:nvSpPr>
          <p:cNvPr id="4" name="Footer Placeholder 3"/>
          <p:cNvSpPr>
            <a:spLocks noGrp="1"/>
          </p:cNvSpPr>
          <p:nvPr>
            <p:ph type="ftr" sz="quarter" idx="11"/>
          </p:nvPr>
        </p:nvSpPr>
        <p:spPr/>
        <p:txBody>
          <a:bodyPr/>
          <a:lstStyle/>
          <a:p>
            <a:r>
              <a:rPr kumimoji="1" lang="ja-JP" altLang="en-US" smtClean="0"/>
              <a:t>資料１</a:t>
            </a:r>
            <a:endParaRPr kumimoji="1" lang="ja-JP" altLang="en-US"/>
          </a:p>
        </p:txBody>
      </p:sp>
      <p:sp>
        <p:nvSpPr>
          <p:cNvPr id="5" name="Slide Number Placeholder 4"/>
          <p:cNvSpPr>
            <a:spLocks noGrp="1"/>
          </p:cNvSpPr>
          <p:nvPr>
            <p:ph type="sldNum" sz="quarter" idx="12"/>
          </p:nvPr>
        </p:nvSpPr>
        <p:spPr/>
        <p:txBody>
          <a:bodyPr/>
          <a:lstStyle/>
          <a:p>
            <a:fld id="{C55EFE61-9193-4F50-9E46-B0AB50C30505}" type="slidenum">
              <a:rPr kumimoji="1" lang="ja-JP" altLang="en-US" smtClean="0"/>
              <a:t>‹#›</a:t>
            </a:fld>
            <a:endParaRPr kumimoji="1" lang="ja-JP" altLang="en-US"/>
          </a:p>
        </p:txBody>
      </p:sp>
    </p:spTree>
    <p:extLst>
      <p:ext uri="{BB962C8B-B14F-4D97-AF65-F5344CB8AC3E}">
        <p14:creationId xmlns:p14="http://schemas.microsoft.com/office/powerpoint/2010/main" val="282814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7CFEA-141D-4FEB-A521-47AB0095E211}" type="datetime1">
              <a:rPr kumimoji="1" lang="ja-JP" altLang="en-US" smtClean="0"/>
              <a:t>2021/10/27</a:t>
            </a:fld>
            <a:endParaRPr kumimoji="1" lang="ja-JP" altLang="en-US"/>
          </a:p>
        </p:txBody>
      </p:sp>
      <p:sp>
        <p:nvSpPr>
          <p:cNvPr id="3" name="Footer Placeholder 2"/>
          <p:cNvSpPr>
            <a:spLocks noGrp="1"/>
          </p:cNvSpPr>
          <p:nvPr>
            <p:ph type="ftr" sz="quarter" idx="11"/>
          </p:nvPr>
        </p:nvSpPr>
        <p:spPr/>
        <p:txBody>
          <a:bodyPr/>
          <a:lstStyle/>
          <a:p>
            <a:r>
              <a:rPr kumimoji="1" lang="ja-JP" altLang="en-US" smtClean="0"/>
              <a:t>資料１</a:t>
            </a:r>
            <a:endParaRPr kumimoji="1" lang="ja-JP" altLang="en-US"/>
          </a:p>
        </p:txBody>
      </p:sp>
      <p:sp>
        <p:nvSpPr>
          <p:cNvPr id="4" name="Slide Number Placeholder 3"/>
          <p:cNvSpPr>
            <a:spLocks noGrp="1"/>
          </p:cNvSpPr>
          <p:nvPr>
            <p:ph type="sldNum" sz="quarter" idx="12"/>
          </p:nvPr>
        </p:nvSpPr>
        <p:spPr/>
        <p:txBody>
          <a:bodyPr/>
          <a:lstStyle/>
          <a:p>
            <a:fld id="{C55EFE61-9193-4F50-9E46-B0AB50C30505}" type="slidenum">
              <a:rPr kumimoji="1" lang="ja-JP" altLang="en-US" smtClean="0"/>
              <a:t>‹#›</a:t>
            </a:fld>
            <a:endParaRPr kumimoji="1" lang="ja-JP" altLang="en-US"/>
          </a:p>
        </p:txBody>
      </p:sp>
    </p:spTree>
    <p:extLst>
      <p:ext uri="{BB962C8B-B14F-4D97-AF65-F5344CB8AC3E}">
        <p14:creationId xmlns:p14="http://schemas.microsoft.com/office/powerpoint/2010/main" val="3667856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5E32600-E3A9-4FB5-8E40-83CCA1C6F910}" type="datetime1">
              <a:rPr kumimoji="1" lang="ja-JP" altLang="en-US" smtClean="0"/>
              <a:t>2021/10/27</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資料１</a:t>
            </a:r>
            <a:endParaRPr kumimoji="1" lang="ja-JP" altLang="en-US"/>
          </a:p>
        </p:txBody>
      </p:sp>
      <p:sp>
        <p:nvSpPr>
          <p:cNvPr id="7" name="Slide Number Placeholder 6"/>
          <p:cNvSpPr>
            <a:spLocks noGrp="1"/>
          </p:cNvSpPr>
          <p:nvPr>
            <p:ph type="sldNum" sz="quarter" idx="12"/>
          </p:nvPr>
        </p:nvSpPr>
        <p:spPr/>
        <p:txBody>
          <a:bodyPr/>
          <a:lstStyle/>
          <a:p>
            <a:fld id="{C55EFE61-9193-4F50-9E46-B0AB50C30505}" type="slidenum">
              <a:rPr kumimoji="1" lang="ja-JP" altLang="en-US" smtClean="0"/>
              <a:t>‹#›</a:t>
            </a:fld>
            <a:endParaRPr kumimoji="1" lang="ja-JP" altLang="en-US"/>
          </a:p>
        </p:txBody>
      </p:sp>
    </p:spTree>
    <p:extLst>
      <p:ext uri="{BB962C8B-B14F-4D97-AF65-F5344CB8AC3E}">
        <p14:creationId xmlns:p14="http://schemas.microsoft.com/office/powerpoint/2010/main" val="2555084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FBA7306-4E29-4F31-8349-92DC099B3125}" type="datetime1">
              <a:rPr kumimoji="1" lang="ja-JP" altLang="en-US" smtClean="0"/>
              <a:t>2021/10/27</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資料１</a:t>
            </a:r>
            <a:endParaRPr kumimoji="1" lang="ja-JP" altLang="en-US"/>
          </a:p>
        </p:txBody>
      </p:sp>
      <p:sp>
        <p:nvSpPr>
          <p:cNvPr id="7" name="Slide Number Placeholder 6"/>
          <p:cNvSpPr>
            <a:spLocks noGrp="1"/>
          </p:cNvSpPr>
          <p:nvPr>
            <p:ph type="sldNum" sz="quarter" idx="12"/>
          </p:nvPr>
        </p:nvSpPr>
        <p:spPr/>
        <p:txBody>
          <a:bodyPr/>
          <a:lstStyle/>
          <a:p>
            <a:fld id="{C55EFE61-9193-4F50-9E46-B0AB50C30505}" type="slidenum">
              <a:rPr kumimoji="1" lang="ja-JP" altLang="en-US" smtClean="0"/>
              <a:t>‹#›</a:t>
            </a:fld>
            <a:endParaRPr kumimoji="1" lang="ja-JP" altLang="en-US"/>
          </a:p>
        </p:txBody>
      </p:sp>
    </p:spTree>
    <p:extLst>
      <p:ext uri="{BB962C8B-B14F-4D97-AF65-F5344CB8AC3E}">
        <p14:creationId xmlns:p14="http://schemas.microsoft.com/office/powerpoint/2010/main" val="144626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C4CEFC-D5A5-4F1E-8C8A-B926A8D801A0}" type="datetime1">
              <a:rPr kumimoji="1" lang="ja-JP" altLang="en-US" smtClean="0"/>
              <a:t>2021/10/27</a:t>
            </a:fld>
            <a:endParaRPr kumimoji="1" lang="ja-JP" altLang="en-US"/>
          </a:p>
        </p:txBody>
      </p:sp>
      <p:sp>
        <p:nvSpPr>
          <p:cNvPr id="5" name="Footer Placeholder 4"/>
          <p:cNvSpPr>
            <a:spLocks noGrp="1"/>
          </p:cNvSpPr>
          <p:nvPr>
            <p:ph type="ftr" sz="quarter" idx="3"/>
          </p:nvPr>
        </p:nvSpPr>
        <p:spPr>
          <a:xfrm>
            <a:off x="7339427" y="0"/>
            <a:ext cx="3343275" cy="365125"/>
          </a:xfrm>
          <a:prstGeom prst="rect">
            <a:avLst/>
          </a:prstGeom>
        </p:spPr>
        <p:txBody>
          <a:bodyPr vert="horz" lIns="91440" tIns="45720" rIns="91440" bIns="45720" rtlCol="0" anchor="ctr"/>
          <a:lstStyle>
            <a:lvl1pPr algn="ctr">
              <a:defRPr sz="1200" b="1">
                <a:solidFill>
                  <a:schemeClr val="tx1">
                    <a:tint val="75000"/>
                  </a:schemeClr>
                </a:solidFill>
              </a:defRPr>
            </a:lvl1pPr>
          </a:lstStyle>
          <a:p>
            <a:r>
              <a:rPr kumimoji="1" lang="ja-JP" altLang="en-US" dirty="0" smtClean="0"/>
              <a:t>資料１</a:t>
            </a:r>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EFE61-9193-4F50-9E46-B0AB50C30505}" type="slidenum">
              <a:rPr kumimoji="1" lang="ja-JP" altLang="en-US" smtClean="0"/>
              <a:t>‹#›</a:t>
            </a:fld>
            <a:endParaRPr kumimoji="1" lang="ja-JP" altLang="en-US"/>
          </a:p>
        </p:txBody>
      </p:sp>
    </p:spTree>
    <p:extLst>
      <p:ext uri="{BB962C8B-B14F-4D97-AF65-F5344CB8AC3E}">
        <p14:creationId xmlns:p14="http://schemas.microsoft.com/office/powerpoint/2010/main" val="1907552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991923"/>
            <a:ext cx="8543925" cy="718351"/>
          </a:xfrm>
          <a:solidFill>
            <a:srgbClr val="FFFF00"/>
          </a:solidFill>
          <a:ln>
            <a:solidFill>
              <a:schemeClr val="tx1"/>
            </a:solidFill>
          </a:ln>
        </p:spPr>
        <p:txBody>
          <a:bodyPr>
            <a:normAutofit/>
          </a:bodyPr>
          <a:lstStyle/>
          <a:p>
            <a:pPr algn="ctr"/>
            <a:r>
              <a:rPr lang="ja-JP" altLang="en-US" sz="1625" b="1" dirty="0">
                <a:latin typeface="ＭＳ ゴシック" panose="020B0609070205080204" pitchFamily="49" charset="-128"/>
                <a:ea typeface="ＭＳ ゴシック" panose="020B0609070205080204" pitchFamily="49" charset="-128"/>
              </a:rPr>
              <a:t>過去に実施した地域支援ネットワーク推進事業の実績及び現状把握</a:t>
            </a:r>
            <a:endParaRPr lang="ja-JP" altLang="en-US" sz="2600" b="1" dirty="0">
              <a:latin typeface="ＭＳ ゴシック" panose="020B0609070205080204" pitchFamily="49" charset="-128"/>
              <a:ea typeface="ＭＳ ゴシック" panose="020B0609070205080204" pitchFamily="49" charset="-128"/>
            </a:endParaRPr>
          </a:p>
        </p:txBody>
      </p:sp>
      <p:graphicFrame>
        <p:nvGraphicFramePr>
          <p:cNvPr id="13" name="コンテンツ プレースホルダー 12"/>
          <p:cNvGraphicFramePr>
            <a:graphicFrameLocks noGrp="1"/>
          </p:cNvGraphicFramePr>
          <p:nvPr>
            <p:ph idx="1"/>
            <p:extLst>
              <p:ext uri="{D42A27DB-BD31-4B8C-83A1-F6EECF244321}">
                <p14:modId xmlns:p14="http://schemas.microsoft.com/office/powerpoint/2010/main" val="2391586517"/>
              </p:ext>
            </p:extLst>
          </p:nvPr>
        </p:nvGraphicFramePr>
        <p:xfrm>
          <a:off x="681038" y="2458565"/>
          <a:ext cx="8543925" cy="3006412"/>
        </p:xfrm>
        <a:graphic>
          <a:graphicData uri="http://schemas.openxmlformats.org/drawingml/2006/table">
            <a:tbl>
              <a:tblPr firstRow="1" bandRow="1">
                <a:tableStyleId>{5C22544A-7EE6-4342-B048-85BDC9FD1C3A}</a:tableStyleId>
              </a:tblPr>
              <a:tblGrid>
                <a:gridCol w="1328067">
                  <a:extLst>
                    <a:ext uri="{9D8B030D-6E8A-4147-A177-3AD203B41FA5}">
                      <a16:colId xmlns:a16="http://schemas.microsoft.com/office/drawing/2014/main" val="2466967926"/>
                    </a:ext>
                  </a:extLst>
                </a:gridCol>
                <a:gridCol w="7215858">
                  <a:extLst>
                    <a:ext uri="{9D8B030D-6E8A-4147-A177-3AD203B41FA5}">
                      <a16:colId xmlns:a16="http://schemas.microsoft.com/office/drawing/2014/main" val="4036446315"/>
                    </a:ext>
                  </a:extLst>
                </a:gridCol>
              </a:tblGrid>
              <a:tr h="301308">
                <a:tc>
                  <a:txBody>
                    <a:bodyPr/>
                    <a:lstStyle/>
                    <a:p>
                      <a:endParaRPr kumimoji="1" lang="ja-JP" altLang="en-US" sz="1500" dirty="0"/>
                    </a:p>
                  </a:txBody>
                  <a:tcPr marL="74295" marR="74295" marT="37148" marB="37148"/>
                </a:tc>
                <a:tc>
                  <a:txBody>
                    <a:bodyPr/>
                    <a:lstStyle/>
                    <a:p>
                      <a:r>
                        <a:rPr kumimoji="1" lang="ja-JP" altLang="en-US" sz="1500" dirty="0"/>
                        <a:t>実績</a:t>
                      </a:r>
                    </a:p>
                  </a:txBody>
                  <a:tcPr marL="74295" marR="74295" marT="37148" marB="37148"/>
                </a:tc>
                <a:extLst>
                  <a:ext uri="{0D108BD9-81ED-4DB2-BD59-A6C34878D82A}">
                    <a16:rowId xmlns:a16="http://schemas.microsoft.com/office/drawing/2014/main" val="1510623703"/>
                  </a:ext>
                </a:extLst>
              </a:tr>
              <a:tr h="470535">
                <a:tc>
                  <a:txBody>
                    <a:bodyPr/>
                    <a:lstStyle/>
                    <a:p>
                      <a:r>
                        <a:rPr kumimoji="1" lang="en-US" altLang="ja-JP" sz="1300" dirty="0"/>
                        <a:t>H24</a:t>
                      </a:r>
                      <a:r>
                        <a:rPr kumimoji="1" lang="ja-JP" altLang="en-US" sz="1300" dirty="0"/>
                        <a:t> </a:t>
                      </a:r>
                      <a:endParaRPr kumimoji="1" lang="en-US" altLang="ja-JP" sz="1300" dirty="0"/>
                    </a:p>
                  </a:txBody>
                  <a:tcPr marL="74295" marR="74295" marT="37148" marB="37148"/>
                </a:tc>
                <a:tc>
                  <a:txBody>
                    <a:bodyPr/>
                    <a:lstStyle/>
                    <a:p>
                      <a:r>
                        <a:rPr kumimoji="1" lang="ja-JP" altLang="en-US" sz="1300" dirty="0"/>
                        <a:t>府内二次医療圏域４圏域（豊能、三島、南河内、堺）に高次脳機能障がい者を</a:t>
                      </a:r>
                      <a:r>
                        <a:rPr kumimoji="1" lang="ja-JP" altLang="en-US" sz="1300" dirty="0" smtClean="0"/>
                        <a:t>受け入れる</a:t>
                      </a:r>
                      <a:endParaRPr kumimoji="1" lang="en-US" altLang="ja-JP" sz="1300" dirty="0" smtClean="0"/>
                    </a:p>
                    <a:p>
                      <a:r>
                        <a:rPr kumimoji="1" lang="ja-JP" altLang="en-US" sz="1300" dirty="0" smtClean="0"/>
                        <a:t>グループホーム</a:t>
                      </a:r>
                      <a:r>
                        <a:rPr kumimoji="1" lang="ja-JP" altLang="en-US" sz="1300" dirty="0"/>
                        <a:t>等を整備。</a:t>
                      </a:r>
                    </a:p>
                  </a:txBody>
                  <a:tcPr marL="74295" marR="74295" marT="37148" marB="37148"/>
                </a:tc>
                <a:extLst>
                  <a:ext uri="{0D108BD9-81ED-4DB2-BD59-A6C34878D82A}">
                    <a16:rowId xmlns:a16="http://schemas.microsoft.com/office/drawing/2014/main" val="314453264"/>
                  </a:ext>
                </a:extLst>
              </a:tr>
              <a:tr h="1263015">
                <a:tc>
                  <a:txBody>
                    <a:bodyPr/>
                    <a:lstStyle/>
                    <a:p>
                      <a:r>
                        <a:rPr kumimoji="1" lang="en-US" altLang="ja-JP" sz="1300" dirty="0"/>
                        <a:t>H25</a:t>
                      </a:r>
                      <a:endParaRPr kumimoji="1" lang="ja-JP" altLang="en-US" sz="1300" dirty="0"/>
                    </a:p>
                  </a:txBody>
                  <a:tcPr marL="74295" marR="74295" marT="37148" marB="37148"/>
                </a:tc>
                <a:tc>
                  <a:txBody>
                    <a:bodyPr/>
                    <a:lstStyle/>
                    <a:p>
                      <a:r>
                        <a:rPr kumimoji="1" lang="ja-JP" altLang="en-US" sz="1300" dirty="0"/>
                        <a:t>府内８つの二次医療圏域（大阪、豊能、三島、北河内、中河内、南河内、堺、泉州）</a:t>
                      </a:r>
                      <a:endParaRPr kumimoji="1" lang="en-US" altLang="ja-JP" sz="1300" dirty="0"/>
                    </a:p>
                    <a:p>
                      <a:r>
                        <a:rPr kumimoji="1" lang="ja-JP" altLang="en-US" sz="1300" dirty="0" err="1"/>
                        <a:t>にて高次脳機能障がい</a:t>
                      </a:r>
                      <a:r>
                        <a:rPr kumimoji="1" lang="ja-JP" altLang="en-US" sz="1300" dirty="0"/>
                        <a:t>支援の中核的拠点を定め、高次脳機能障がい者が身近な地域</a:t>
                      </a:r>
                      <a:r>
                        <a:rPr kumimoji="1" lang="ja-JP" altLang="en-US" sz="1300" dirty="0" smtClean="0"/>
                        <a:t>で</a:t>
                      </a:r>
                      <a:endParaRPr kumimoji="1" lang="en-US" altLang="ja-JP" sz="1300" dirty="0" smtClean="0"/>
                    </a:p>
                    <a:p>
                      <a:r>
                        <a:rPr kumimoji="1" lang="ja-JP" altLang="en-US" sz="1300" dirty="0" smtClean="0"/>
                        <a:t>医療や福祉</a:t>
                      </a:r>
                      <a:r>
                        <a:rPr kumimoji="1" lang="ja-JP" altLang="en-US" sz="1300" dirty="0"/>
                        <a:t>が受けられるよう地域支援ネットワークの自立的運営を推進。</a:t>
                      </a:r>
                      <a:endParaRPr kumimoji="1" lang="en-US" altLang="ja-JP" sz="1300" dirty="0"/>
                    </a:p>
                    <a:p>
                      <a:r>
                        <a:rPr kumimoji="1" lang="ja-JP" altLang="en-US" sz="1300" dirty="0"/>
                        <a:t>二次医療圏８圏域のうち、５圏域で</a:t>
                      </a:r>
                      <a:r>
                        <a:rPr kumimoji="1" lang="ja-JP" altLang="en-US" sz="1300" dirty="0" err="1"/>
                        <a:t>高次脳機能障がいに</a:t>
                      </a:r>
                      <a:r>
                        <a:rPr kumimoji="1" lang="ja-JP" altLang="en-US" sz="1300" dirty="0"/>
                        <a:t>先進的に取組む法人等に圏</a:t>
                      </a:r>
                      <a:r>
                        <a:rPr kumimoji="1" lang="ja-JP" altLang="en-US" sz="1300" dirty="0" smtClean="0"/>
                        <a:t>域内</a:t>
                      </a:r>
                      <a:endParaRPr kumimoji="1" lang="en-US" altLang="ja-JP" sz="1300" dirty="0" smtClean="0"/>
                    </a:p>
                    <a:p>
                      <a:r>
                        <a:rPr kumimoji="1" lang="ja-JP" altLang="en-US" sz="1300" dirty="0" smtClean="0"/>
                        <a:t>ネットワーク</a:t>
                      </a:r>
                      <a:r>
                        <a:rPr kumimoji="1" lang="ja-JP" altLang="en-US" sz="1300" dirty="0"/>
                        <a:t>構築を委託</a:t>
                      </a:r>
                      <a:r>
                        <a:rPr kumimoji="1" lang="ja-JP" altLang="en-US" sz="1300" dirty="0" smtClean="0"/>
                        <a:t>。</a:t>
                      </a:r>
                      <a:endParaRPr kumimoji="1" lang="en-US" altLang="ja-JP" sz="1300" dirty="0" smtClean="0"/>
                    </a:p>
                    <a:p>
                      <a:r>
                        <a:rPr kumimoji="1" lang="ja-JP" altLang="en-US" sz="1300" b="0" u="sng" dirty="0" smtClean="0"/>
                        <a:t>（「地域支援ネットワーク体制整備委託」事業費：</a:t>
                      </a:r>
                      <a:r>
                        <a:rPr kumimoji="1" lang="en-US" altLang="ja-JP" sz="1300" b="0" u="sng" dirty="0" smtClean="0"/>
                        <a:t>500,600</a:t>
                      </a:r>
                      <a:r>
                        <a:rPr kumimoji="1" lang="ja-JP" altLang="en-US" sz="1300" b="0" u="sng" dirty="0" smtClean="0"/>
                        <a:t>円（委託料））</a:t>
                      </a:r>
                      <a:endParaRPr kumimoji="1" lang="ja-JP" altLang="en-US" sz="1300" b="0" u="sng" dirty="0"/>
                    </a:p>
                  </a:txBody>
                  <a:tcPr marL="74295" marR="74295" marT="37148" marB="37148"/>
                </a:tc>
                <a:extLst>
                  <a:ext uri="{0D108BD9-81ED-4DB2-BD59-A6C34878D82A}">
                    <a16:rowId xmlns:a16="http://schemas.microsoft.com/office/drawing/2014/main" val="1678508069"/>
                  </a:ext>
                </a:extLst>
              </a:tr>
              <a:tr h="301308">
                <a:tc>
                  <a:txBody>
                    <a:bodyPr/>
                    <a:lstStyle/>
                    <a:p>
                      <a:r>
                        <a:rPr kumimoji="1" lang="en-US" altLang="ja-JP" sz="1300" dirty="0" smtClean="0"/>
                        <a:t>H26</a:t>
                      </a:r>
                      <a:endParaRPr kumimoji="1" lang="ja-JP" altLang="en-US" sz="1300" dirty="0"/>
                    </a:p>
                  </a:txBody>
                  <a:tcPr marL="74295" marR="74295" marT="37148" marB="37148"/>
                </a:tc>
                <a:tc>
                  <a:txBody>
                    <a:bodyPr/>
                    <a:lstStyle/>
                    <a:p>
                      <a:r>
                        <a:rPr kumimoji="1" lang="ja-JP" altLang="en-US" sz="1300" dirty="0"/>
                        <a:t>二次医療圏域８圏域のうち、７圏域で委託</a:t>
                      </a:r>
                      <a:r>
                        <a:rPr kumimoji="1" lang="ja-JP" altLang="en-US" sz="1300" dirty="0" smtClean="0"/>
                        <a:t>。</a:t>
                      </a:r>
                      <a:endParaRPr kumimoji="1" lang="ja-JP" altLang="en-US" sz="1300" dirty="0"/>
                    </a:p>
                  </a:txBody>
                  <a:tcPr marL="74295" marR="74295" marT="37148" marB="37148"/>
                </a:tc>
                <a:extLst>
                  <a:ext uri="{0D108BD9-81ED-4DB2-BD59-A6C34878D82A}">
                    <a16:rowId xmlns:a16="http://schemas.microsoft.com/office/drawing/2014/main" val="2649853598"/>
                  </a:ext>
                </a:extLst>
              </a:tr>
              <a:tr h="668655">
                <a:tc>
                  <a:txBody>
                    <a:bodyPr/>
                    <a:lstStyle/>
                    <a:p>
                      <a:r>
                        <a:rPr lang="en-US" altLang="ja-JP" sz="1300" dirty="0"/>
                        <a:t>H29</a:t>
                      </a:r>
                    </a:p>
                  </a:txBody>
                  <a:tcPr marL="74295" marR="74295" marT="37148" marB="37148"/>
                </a:tc>
                <a:tc>
                  <a:txBody>
                    <a:bodyPr/>
                    <a:lstStyle/>
                    <a:p>
                      <a:r>
                        <a:rPr kumimoji="1" lang="ja-JP" altLang="en-US" sz="1300" dirty="0" smtClean="0"/>
                        <a:t>多職種</a:t>
                      </a:r>
                      <a:r>
                        <a:rPr kumimoji="1" lang="ja-JP" altLang="en-US" sz="1300" dirty="0"/>
                        <a:t>・多機関による連携の幅が広がり、地域支援ネットワークが確立されたと</a:t>
                      </a:r>
                      <a:r>
                        <a:rPr kumimoji="1" lang="ja-JP" altLang="en-US" sz="1300" dirty="0" smtClean="0"/>
                        <a:t>して</a:t>
                      </a:r>
                      <a:endParaRPr kumimoji="1" lang="en-US" altLang="ja-JP" sz="1300" dirty="0" smtClean="0"/>
                    </a:p>
                    <a:p>
                      <a:r>
                        <a:rPr kumimoji="1" lang="ja-JP" altLang="en-US" sz="1300" dirty="0" smtClean="0"/>
                        <a:t>平成</a:t>
                      </a:r>
                      <a:r>
                        <a:rPr kumimoji="1" lang="en-US" altLang="ja-JP" sz="1300" dirty="0"/>
                        <a:t>29</a:t>
                      </a:r>
                      <a:r>
                        <a:rPr kumimoji="1" lang="ja-JP" altLang="en-US" sz="1300" dirty="0"/>
                        <a:t>年度に事業終了。今後は市町村による各圏域の自立的運営に向けて、府から</a:t>
                      </a:r>
                      <a:r>
                        <a:rPr kumimoji="1" lang="ja-JP" altLang="en-US" sz="1300" dirty="0" smtClean="0"/>
                        <a:t>は</a:t>
                      </a:r>
                      <a:endParaRPr kumimoji="1" lang="en-US" altLang="ja-JP" sz="1300" dirty="0" smtClean="0"/>
                    </a:p>
                    <a:p>
                      <a:r>
                        <a:rPr kumimoji="1" lang="ja-JP" altLang="en-US" sz="1300" dirty="0" smtClean="0"/>
                        <a:t>各圏域</a:t>
                      </a:r>
                      <a:r>
                        <a:rPr kumimoji="1" lang="ja-JP" altLang="en-US" sz="1300" dirty="0"/>
                        <a:t>の特色に合わせた適切な助言・研修等によりフォローアップを実施することとした。</a:t>
                      </a:r>
                    </a:p>
                  </a:txBody>
                  <a:tcPr marL="74295" marR="74295" marT="37148" marB="37148"/>
                </a:tc>
                <a:extLst>
                  <a:ext uri="{0D108BD9-81ED-4DB2-BD59-A6C34878D82A}">
                    <a16:rowId xmlns:a16="http://schemas.microsoft.com/office/drawing/2014/main" val="2874434388"/>
                  </a:ext>
                </a:extLst>
              </a:tr>
            </a:tbl>
          </a:graphicData>
        </a:graphic>
      </p:graphicFrame>
      <p:sp>
        <p:nvSpPr>
          <p:cNvPr id="3" name="スライド番号プレースホルダー 2"/>
          <p:cNvSpPr>
            <a:spLocks noGrp="1"/>
          </p:cNvSpPr>
          <p:nvPr>
            <p:ph type="sldNum" sz="quarter" idx="12"/>
          </p:nvPr>
        </p:nvSpPr>
        <p:spPr/>
        <p:txBody>
          <a:bodyPr/>
          <a:lstStyle/>
          <a:p>
            <a:fld id="{C55EFE61-9193-4F50-9E46-B0AB50C30505}" type="slidenum">
              <a:rPr kumimoji="1" lang="ja-JP" altLang="en-US" smtClean="0"/>
              <a:t>1</a:t>
            </a:fld>
            <a:endParaRPr kumimoji="1" lang="ja-JP" altLang="en-US"/>
          </a:p>
        </p:txBody>
      </p:sp>
      <p:sp>
        <p:nvSpPr>
          <p:cNvPr id="11" name="角丸四角形 10"/>
          <p:cNvSpPr/>
          <p:nvPr/>
        </p:nvSpPr>
        <p:spPr>
          <a:xfrm>
            <a:off x="681037" y="1935361"/>
            <a:ext cx="2970928" cy="41322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bg1">
                    <a:lumMod val="95000"/>
                    <a:lumOff val="5000"/>
                  </a:schemeClr>
                </a:solidFill>
              </a:rPr>
              <a:t>事業実績（総論）</a:t>
            </a:r>
          </a:p>
        </p:txBody>
      </p:sp>
      <p:sp>
        <p:nvSpPr>
          <p:cNvPr id="4" name="フッター プレースホルダー 3"/>
          <p:cNvSpPr>
            <a:spLocks noGrp="1"/>
          </p:cNvSpPr>
          <p:nvPr>
            <p:ph type="ftr" sz="quarter" idx="11"/>
          </p:nvPr>
        </p:nvSpPr>
        <p:spPr/>
        <p:txBody>
          <a:bodyPr/>
          <a:lstStyle/>
          <a:p>
            <a:r>
              <a:rPr kumimoji="1" lang="ja-JP" altLang="en-US" smtClean="0"/>
              <a:t>資料１</a:t>
            </a:r>
            <a:endParaRPr kumimoji="1" lang="ja-JP" altLang="en-US" dirty="0"/>
          </a:p>
        </p:txBody>
      </p:sp>
    </p:spTree>
    <p:extLst>
      <p:ext uri="{BB962C8B-B14F-4D97-AF65-F5344CB8AC3E}">
        <p14:creationId xmlns:p14="http://schemas.microsoft.com/office/powerpoint/2010/main" val="2595003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991923"/>
            <a:ext cx="8543925" cy="707888"/>
          </a:xfrm>
          <a:solidFill>
            <a:srgbClr val="FFFF00"/>
          </a:solidFill>
          <a:ln>
            <a:solidFill>
              <a:schemeClr val="tx1"/>
            </a:solidFill>
          </a:ln>
        </p:spPr>
        <p:txBody>
          <a:bodyPr>
            <a:normAutofit/>
          </a:bodyPr>
          <a:lstStyle/>
          <a:p>
            <a:pPr algn="ctr"/>
            <a:r>
              <a:rPr lang="ja-JP" altLang="en-US" sz="1625" b="1" dirty="0">
                <a:latin typeface="ＭＳ ゴシック" panose="020B0609070205080204" pitchFamily="49" charset="-128"/>
                <a:ea typeface="ＭＳ ゴシック" panose="020B0609070205080204" pitchFamily="49" charset="-128"/>
              </a:rPr>
              <a:t>過去に実施した地域支援ネットワーク推進事業の実績及び現状把握</a:t>
            </a:r>
            <a:endParaRPr lang="ja-JP" altLang="en-US" sz="2600" b="1" dirty="0">
              <a:latin typeface="ＭＳ ゴシック" panose="020B0609070205080204" pitchFamily="49" charset="-128"/>
              <a:ea typeface="ＭＳ ゴシック" panose="020B0609070205080204" pitchFamily="49"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112330600"/>
              </p:ext>
            </p:extLst>
          </p:nvPr>
        </p:nvGraphicFramePr>
        <p:xfrm>
          <a:off x="681038" y="2461109"/>
          <a:ext cx="8543926" cy="3549656"/>
        </p:xfrm>
        <a:graphic>
          <a:graphicData uri="http://schemas.openxmlformats.org/drawingml/2006/table">
            <a:tbl>
              <a:tblPr firstRow="1" bandRow="1">
                <a:tableStyleId>{5C22544A-7EE6-4342-B048-85BDC9FD1C3A}</a:tableStyleId>
              </a:tblPr>
              <a:tblGrid>
                <a:gridCol w="1317603">
                  <a:extLst>
                    <a:ext uri="{9D8B030D-6E8A-4147-A177-3AD203B41FA5}">
                      <a16:colId xmlns:a16="http://schemas.microsoft.com/office/drawing/2014/main" val="2751794656"/>
                    </a:ext>
                  </a:extLst>
                </a:gridCol>
                <a:gridCol w="3338043">
                  <a:extLst>
                    <a:ext uri="{9D8B030D-6E8A-4147-A177-3AD203B41FA5}">
                      <a16:colId xmlns:a16="http://schemas.microsoft.com/office/drawing/2014/main" val="2103195939"/>
                    </a:ext>
                  </a:extLst>
                </a:gridCol>
                <a:gridCol w="3888280">
                  <a:extLst>
                    <a:ext uri="{9D8B030D-6E8A-4147-A177-3AD203B41FA5}">
                      <a16:colId xmlns:a16="http://schemas.microsoft.com/office/drawing/2014/main" val="1882056750"/>
                    </a:ext>
                  </a:extLst>
                </a:gridCol>
              </a:tblGrid>
              <a:tr h="301308">
                <a:tc>
                  <a:txBody>
                    <a:bodyPr/>
                    <a:lstStyle/>
                    <a:p>
                      <a:endParaRPr kumimoji="1" lang="ja-JP" altLang="en-US" sz="1200" dirty="0"/>
                    </a:p>
                  </a:txBody>
                  <a:tcPr marL="74295" marR="74295" marT="37148" marB="37148"/>
                </a:tc>
                <a:tc>
                  <a:txBody>
                    <a:bodyPr/>
                    <a:lstStyle/>
                    <a:p>
                      <a:r>
                        <a:rPr kumimoji="1" lang="ja-JP" altLang="en-US" sz="1200" dirty="0"/>
                        <a:t>大阪市</a:t>
                      </a:r>
                    </a:p>
                  </a:txBody>
                  <a:tcPr marL="74295" marR="74295" marT="37148" marB="37148"/>
                </a:tc>
                <a:tc>
                  <a:txBody>
                    <a:bodyPr/>
                    <a:lstStyle/>
                    <a:p>
                      <a:r>
                        <a:rPr kumimoji="1" lang="ja-JP" altLang="en-US" sz="1200" dirty="0"/>
                        <a:t>豊能</a:t>
                      </a:r>
                    </a:p>
                  </a:txBody>
                  <a:tcPr marL="74295" marR="74295" marT="37148" marB="37148"/>
                </a:tc>
                <a:extLst>
                  <a:ext uri="{0D108BD9-81ED-4DB2-BD59-A6C34878D82A}">
                    <a16:rowId xmlns:a16="http://schemas.microsoft.com/office/drawing/2014/main" val="3822321397"/>
                  </a:ext>
                </a:extLst>
              </a:tr>
              <a:tr h="301308">
                <a:tc>
                  <a:txBody>
                    <a:bodyPr/>
                    <a:lstStyle/>
                    <a:p>
                      <a:r>
                        <a:rPr kumimoji="1" lang="en-US" altLang="ja-JP" sz="1300" dirty="0"/>
                        <a:t>H24</a:t>
                      </a:r>
                    </a:p>
                  </a:txBody>
                  <a:tcPr marL="74295" marR="74295" marT="37148" marB="37148"/>
                </a:tc>
                <a:tc>
                  <a:txBody>
                    <a:bodyPr/>
                    <a:lstStyle/>
                    <a:p>
                      <a:r>
                        <a:rPr kumimoji="1" lang="ja-JP" altLang="en-US" sz="1300" dirty="0" err="1"/>
                        <a:t>ー</a:t>
                      </a:r>
                      <a:endParaRPr kumimoji="1" lang="en-US" altLang="ja-JP" sz="1300" dirty="0"/>
                    </a:p>
                  </a:txBody>
                  <a:tcPr marL="74295" marR="74295" marT="37148" marB="37148"/>
                </a:tc>
                <a:tc>
                  <a:txBody>
                    <a:bodyPr/>
                    <a:lstStyle/>
                    <a:p>
                      <a:r>
                        <a:rPr kumimoji="1" lang="ja-JP" altLang="en-US" sz="1300" dirty="0"/>
                        <a:t>高次脳機能障がい者を受け入れる</a:t>
                      </a:r>
                      <a:r>
                        <a:rPr kumimoji="1" lang="en-US" altLang="ja-JP" sz="1300" dirty="0"/>
                        <a:t>GH</a:t>
                      </a:r>
                      <a:r>
                        <a:rPr kumimoji="1" lang="ja-JP" altLang="en-US" sz="1300" dirty="0"/>
                        <a:t>等を整備。</a:t>
                      </a:r>
                    </a:p>
                  </a:txBody>
                  <a:tcPr marL="74295" marR="74295" marT="37148" marB="37148"/>
                </a:tc>
                <a:extLst>
                  <a:ext uri="{0D108BD9-81ED-4DB2-BD59-A6C34878D82A}">
                    <a16:rowId xmlns:a16="http://schemas.microsoft.com/office/drawing/2014/main" val="122825598"/>
                  </a:ext>
                </a:extLst>
              </a:tr>
              <a:tr h="470535">
                <a:tc>
                  <a:txBody>
                    <a:bodyPr/>
                    <a:lstStyle/>
                    <a:p>
                      <a:r>
                        <a:rPr kumimoji="1" lang="en-US" altLang="ja-JP" sz="1300" dirty="0"/>
                        <a:t>H25</a:t>
                      </a:r>
                      <a:endParaRPr kumimoji="1" lang="ja-JP" altLang="en-US" sz="1300" dirty="0"/>
                    </a:p>
                  </a:txBody>
                  <a:tcPr marL="74295" marR="74295" marT="37148" marB="37148"/>
                </a:tc>
                <a:tc>
                  <a:txBody>
                    <a:bodyPr/>
                    <a:lstStyle/>
                    <a:p>
                      <a:r>
                        <a:rPr kumimoji="1" lang="ja-JP" altLang="en-US" sz="1300" dirty="0" err="1"/>
                        <a:t>ー</a:t>
                      </a:r>
                      <a:endParaRPr kumimoji="1" lang="ja-JP" altLang="en-US" sz="1300" dirty="0"/>
                    </a:p>
                  </a:txBody>
                  <a:tcPr marL="74295" marR="74295" marT="37148" marB="37148"/>
                </a:tc>
                <a:tc>
                  <a:txBody>
                    <a:bodyPr/>
                    <a:lstStyle/>
                    <a:p>
                      <a:r>
                        <a:rPr kumimoji="1" lang="ja-JP" altLang="en-US" sz="1300" dirty="0"/>
                        <a:t>地域の機関を知ってお互いを知るということを目的に、豊能府民センターにて講義等実施。</a:t>
                      </a:r>
                    </a:p>
                  </a:txBody>
                  <a:tcPr marL="74295" marR="74295" marT="37148" marB="37148"/>
                </a:tc>
                <a:extLst>
                  <a:ext uri="{0D108BD9-81ED-4DB2-BD59-A6C34878D82A}">
                    <a16:rowId xmlns:a16="http://schemas.microsoft.com/office/drawing/2014/main" val="2613225003"/>
                  </a:ext>
                </a:extLst>
              </a:tr>
              <a:tr h="866775">
                <a:tc>
                  <a:txBody>
                    <a:bodyPr/>
                    <a:lstStyle/>
                    <a:p>
                      <a:r>
                        <a:rPr kumimoji="1" lang="en-US" altLang="ja-JP" sz="1300" dirty="0"/>
                        <a:t>H26</a:t>
                      </a:r>
                      <a:endParaRPr kumimoji="1" lang="ja-JP" altLang="en-US" sz="1300" dirty="0"/>
                    </a:p>
                  </a:txBody>
                  <a:tcPr marL="74295" marR="74295" marT="37148" marB="37148"/>
                </a:tc>
                <a:tc>
                  <a:txBody>
                    <a:bodyPr/>
                    <a:lstStyle/>
                    <a:p>
                      <a:r>
                        <a:rPr kumimoji="1" lang="ja-JP" altLang="en-US" sz="1300" dirty="0"/>
                        <a:t>市内の</a:t>
                      </a:r>
                      <a:r>
                        <a:rPr kumimoji="1" lang="ja-JP" altLang="en-US" sz="1300" dirty="0" err="1"/>
                        <a:t>高次脳機能障がい</a:t>
                      </a:r>
                      <a:r>
                        <a:rPr kumimoji="1" lang="ja-JP" altLang="en-US" sz="1300" dirty="0"/>
                        <a:t>支援の現状について情報交換、各支援機関の状況把握や情報共有の重要性を認識。支援状況に係るアンケートを実施。</a:t>
                      </a:r>
                    </a:p>
                  </a:txBody>
                  <a:tcPr marL="74295" marR="74295" marT="37148" marB="37148"/>
                </a:tc>
                <a:tc>
                  <a:txBody>
                    <a:bodyPr/>
                    <a:lstStyle/>
                    <a:p>
                      <a:r>
                        <a:rPr kumimoji="1" lang="ja-JP" altLang="en-US" sz="1300" dirty="0"/>
                        <a:t>高次脳機能障がいの方の復職をテーマに作業部会や圏域</a:t>
                      </a:r>
                      <a:r>
                        <a:rPr kumimoji="1" lang="en-US" altLang="ja-JP" sz="1300" dirty="0"/>
                        <a:t>NW</a:t>
                      </a:r>
                      <a:r>
                        <a:rPr kumimoji="1" lang="ja-JP" altLang="en-US" sz="1300" dirty="0"/>
                        <a:t>会議を実施。ほか</a:t>
                      </a:r>
                      <a:r>
                        <a:rPr kumimoji="1" lang="en-US" altLang="ja-JP" sz="1300" dirty="0"/>
                        <a:t>ML</a:t>
                      </a:r>
                      <a:r>
                        <a:rPr kumimoji="1" lang="ja-JP" altLang="en-US" sz="1300" dirty="0"/>
                        <a:t>により高次脳機能障がいに係る情報共有を試みた。</a:t>
                      </a:r>
                    </a:p>
                  </a:txBody>
                  <a:tcPr marL="74295" marR="74295" marT="37148" marB="37148"/>
                </a:tc>
                <a:extLst>
                  <a:ext uri="{0D108BD9-81ED-4DB2-BD59-A6C34878D82A}">
                    <a16:rowId xmlns:a16="http://schemas.microsoft.com/office/drawing/2014/main" val="148300085"/>
                  </a:ext>
                </a:extLst>
              </a:tr>
              <a:tr h="668655">
                <a:tc>
                  <a:txBody>
                    <a:bodyPr/>
                    <a:lstStyle/>
                    <a:p>
                      <a:r>
                        <a:rPr kumimoji="1" lang="en-US" altLang="ja-JP" sz="1300" dirty="0"/>
                        <a:t>H27</a:t>
                      </a:r>
                      <a:endParaRPr kumimoji="1" lang="ja-JP" altLang="en-US" sz="1300" dirty="0"/>
                    </a:p>
                  </a:txBody>
                  <a:tcPr marL="74295" marR="74295" marT="37148" marB="37148"/>
                </a:tc>
                <a:tc>
                  <a:txBody>
                    <a:bodyPr/>
                    <a:lstStyle/>
                    <a:p>
                      <a:r>
                        <a:rPr kumimoji="1" lang="ja-JP" altLang="en-US" sz="1300" dirty="0"/>
                        <a:t>高次脳機能障がいに係る各種研修会や圏域</a:t>
                      </a:r>
                      <a:r>
                        <a:rPr kumimoji="1" lang="en-US" altLang="ja-JP" sz="1300" dirty="0"/>
                        <a:t>NW</a:t>
                      </a:r>
                      <a:r>
                        <a:rPr kumimoji="1" lang="ja-JP" altLang="en-US" sz="1300" dirty="0"/>
                        <a:t>会議を実施。</a:t>
                      </a:r>
                    </a:p>
                  </a:txBody>
                  <a:tcPr marL="74295" marR="74295" marT="37148" marB="37148"/>
                </a:tc>
                <a:tc>
                  <a:txBody>
                    <a:bodyPr/>
                    <a:lstStyle/>
                    <a:p>
                      <a:r>
                        <a:rPr kumimoji="1" lang="en-US" altLang="ja-JP" sz="1300" dirty="0"/>
                        <a:t>NW</a:t>
                      </a:r>
                      <a:r>
                        <a:rPr kumimoji="1" lang="ja-JP" altLang="en-US" sz="1300" dirty="0"/>
                        <a:t>会議や作業部会を実施。また、医療機関・福祉事業所向けアンケートを実施、地域資源の連携の実情を把握。</a:t>
                      </a:r>
                    </a:p>
                  </a:txBody>
                  <a:tcPr marL="74295" marR="74295" marT="37148" marB="37148"/>
                </a:tc>
                <a:extLst>
                  <a:ext uri="{0D108BD9-81ED-4DB2-BD59-A6C34878D82A}">
                    <a16:rowId xmlns:a16="http://schemas.microsoft.com/office/drawing/2014/main" val="3434127044"/>
                  </a:ext>
                </a:extLst>
              </a:tr>
              <a:tr h="470535">
                <a:tc>
                  <a:txBody>
                    <a:bodyPr/>
                    <a:lstStyle/>
                    <a:p>
                      <a:r>
                        <a:rPr kumimoji="1" lang="en-US" altLang="ja-JP" sz="1300" dirty="0"/>
                        <a:t>H28</a:t>
                      </a:r>
                      <a:endParaRPr kumimoji="1" lang="ja-JP" altLang="en-US" sz="1300" dirty="0"/>
                    </a:p>
                  </a:txBody>
                  <a:tcPr marL="74295" marR="74295" marT="37148" marB="37148"/>
                </a:tc>
                <a:tc>
                  <a:txBody>
                    <a:bodyPr/>
                    <a:lstStyle/>
                    <a:p>
                      <a:r>
                        <a:rPr kumimoji="1" lang="ja-JP" altLang="en-US" sz="1300" dirty="0"/>
                        <a:t>上記に加え、基幹相談センターと連携し区の相談窓口を整理。</a:t>
                      </a:r>
                    </a:p>
                  </a:txBody>
                  <a:tcPr marL="74295" marR="74295" marT="37148" marB="37148"/>
                </a:tc>
                <a:tc>
                  <a:txBody>
                    <a:bodyPr/>
                    <a:lstStyle/>
                    <a:p>
                      <a:r>
                        <a:rPr kumimoji="1" lang="ja-JP" altLang="en-US" sz="1300" dirty="0"/>
                        <a:t>上記アンケートをもとに、シンポジウムや</a:t>
                      </a:r>
                      <a:r>
                        <a:rPr kumimoji="1" lang="en-US" altLang="ja-JP" sz="1300" dirty="0"/>
                        <a:t>NW</a:t>
                      </a:r>
                      <a:r>
                        <a:rPr kumimoji="1" lang="ja-JP" altLang="en-US" sz="1300" dirty="0"/>
                        <a:t>会議を実施。</a:t>
                      </a:r>
                    </a:p>
                  </a:txBody>
                  <a:tcPr marL="74295" marR="74295" marT="37148" marB="37148"/>
                </a:tc>
                <a:extLst>
                  <a:ext uri="{0D108BD9-81ED-4DB2-BD59-A6C34878D82A}">
                    <a16:rowId xmlns:a16="http://schemas.microsoft.com/office/drawing/2014/main" val="4158436763"/>
                  </a:ext>
                </a:extLst>
              </a:tr>
              <a:tr h="470535">
                <a:tc>
                  <a:txBody>
                    <a:bodyPr/>
                    <a:lstStyle/>
                    <a:p>
                      <a:r>
                        <a:rPr kumimoji="1" lang="en-US" altLang="ja-JP" sz="1300" dirty="0"/>
                        <a:t>H29</a:t>
                      </a:r>
                      <a:endParaRPr kumimoji="1" lang="ja-JP" altLang="en-US" sz="1300" dirty="0"/>
                    </a:p>
                  </a:txBody>
                  <a:tcPr marL="74295" marR="74295" marT="37148" marB="37148"/>
                </a:tc>
                <a:tc>
                  <a:txBody>
                    <a:bodyPr/>
                    <a:lstStyle/>
                    <a:p>
                      <a:r>
                        <a:rPr kumimoji="1" lang="ja-JP" altLang="en-US" sz="1300" dirty="0"/>
                        <a:t>基幹相談センターとも連携し圏域</a:t>
                      </a:r>
                      <a:r>
                        <a:rPr kumimoji="1" lang="en-US" altLang="ja-JP" sz="1300" dirty="0"/>
                        <a:t>NW</a:t>
                      </a:r>
                      <a:r>
                        <a:rPr kumimoji="1" lang="ja-JP" altLang="en-US" sz="1300" dirty="0"/>
                        <a:t>会議を実施。</a:t>
                      </a:r>
                    </a:p>
                  </a:txBody>
                  <a:tcPr marL="74295" marR="74295" marT="37148" marB="37148"/>
                </a:tc>
                <a:tc>
                  <a:txBody>
                    <a:bodyPr/>
                    <a:lstStyle/>
                    <a:p>
                      <a:r>
                        <a:rPr kumimoji="1" lang="ja-JP" altLang="en-US" sz="1300" dirty="0"/>
                        <a:t>支援リーフレットを作成。事例検討会も交えた作業部会、</a:t>
                      </a:r>
                      <a:r>
                        <a:rPr kumimoji="1" lang="en-US" altLang="ja-JP" sz="1300" dirty="0"/>
                        <a:t>NW</a:t>
                      </a:r>
                      <a:r>
                        <a:rPr kumimoji="1" lang="ja-JP" altLang="en-US" sz="1300" dirty="0"/>
                        <a:t>会議を実施。</a:t>
                      </a:r>
                    </a:p>
                  </a:txBody>
                  <a:tcPr marL="74295" marR="74295" marT="37148" marB="37148"/>
                </a:tc>
                <a:extLst>
                  <a:ext uri="{0D108BD9-81ED-4DB2-BD59-A6C34878D82A}">
                    <a16:rowId xmlns:a16="http://schemas.microsoft.com/office/drawing/2014/main" val="2416068358"/>
                  </a:ext>
                </a:extLst>
              </a:tr>
            </a:tbl>
          </a:graphicData>
        </a:graphic>
      </p:graphicFrame>
      <p:sp>
        <p:nvSpPr>
          <p:cNvPr id="3" name="スライド番号プレースホルダー 2"/>
          <p:cNvSpPr>
            <a:spLocks noGrp="1"/>
          </p:cNvSpPr>
          <p:nvPr>
            <p:ph type="sldNum" sz="quarter" idx="12"/>
          </p:nvPr>
        </p:nvSpPr>
        <p:spPr/>
        <p:txBody>
          <a:bodyPr/>
          <a:lstStyle/>
          <a:p>
            <a:fld id="{C55EFE61-9193-4F50-9E46-B0AB50C30505}" type="slidenum">
              <a:rPr kumimoji="1" lang="ja-JP" altLang="en-US" smtClean="0"/>
              <a:t>2</a:t>
            </a:fld>
            <a:endParaRPr kumimoji="1" lang="ja-JP" altLang="en-US"/>
          </a:p>
        </p:txBody>
      </p:sp>
      <p:sp>
        <p:nvSpPr>
          <p:cNvPr id="11" name="角丸四角形 10"/>
          <p:cNvSpPr/>
          <p:nvPr/>
        </p:nvSpPr>
        <p:spPr>
          <a:xfrm>
            <a:off x="681037" y="1935361"/>
            <a:ext cx="2970928" cy="41322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bg1">
                    <a:lumMod val="95000"/>
                    <a:lumOff val="5000"/>
                  </a:schemeClr>
                </a:solidFill>
              </a:rPr>
              <a:t>二次医療圏域毎の実績①</a:t>
            </a:r>
          </a:p>
        </p:txBody>
      </p:sp>
      <p:sp>
        <p:nvSpPr>
          <p:cNvPr id="6" name="フッター プレースホルダー 5"/>
          <p:cNvSpPr>
            <a:spLocks noGrp="1"/>
          </p:cNvSpPr>
          <p:nvPr>
            <p:ph type="ftr" sz="quarter" idx="11"/>
          </p:nvPr>
        </p:nvSpPr>
        <p:spPr/>
        <p:txBody>
          <a:bodyPr/>
          <a:lstStyle/>
          <a:p>
            <a:r>
              <a:rPr kumimoji="1" lang="ja-JP" altLang="en-US" smtClean="0"/>
              <a:t>資料１</a:t>
            </a:r>
            <a:endParaRPr kumimoji="1" lang="ja-JP" altLang="en-US" dirty="0"/>
          </a:p>
        </p:txBody>
      </p:sp>
    </p:spTree>
    <p:extLst>
      <p:ext uri="{BB962C8B-B14F-4D97-AF65-F5344CB8AC3E}">
        <p14:creationId xmlns:p14="http://schemas.microsoft.com/office/powerpoint/2010/main" val="4040777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991923"/>
            <a:ext cx="8543925" cy="707888"/>
          </a:xfrm>
          <a:solidFill>
            <a:srgbClr val="FFFF00"/>
          </a:solidFill>
          <a:ln>
            <a:solidFill>
              <a:schemeClr val="tx1"/>
            </a:solidFill>
          </a:ln>
        </p:spPr>
        <p:txBody>
          <a:bodyPr>
            <a:normAutofit/>
          </a:bodyPr>
          <a:lstStyle/>
          <a:p>
            <a:pPr algn="ctr"/>
            <a:r>
              <a:rPr lang="ja-JP" altLang="en-US" sz="1625" b="1" dirty="0" smtClean="0">
                <a:latin typeface="ＭＳ ゴシック" panose="020B0609070205080204" pitchFamily="49" charset="-128"/>
                <a:ea typeface="ＭＳ ゴシック" panose="020B0609070205080204" pitchFamily="49" charset="-128"/>
              </a:rPr>
              <a:t>過去に実施した地域支援ネットワーク推進事業の実績及び現状把握</a:t>
            </a:r>
            <a:endParaRPr lang="ja-JP" altLang="en-US" sz="2600" b="1" dirty="0">
              <a:latin typeface="ＭＳ ゴシック" panose="020B0609070205080204" pitchFamily="49" charset="-128"/>
              <a:ea typeface="ＭＳ ゴシック" panose="020B0609070205080204" pitchFamily="49"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501107210"/>
              </p:ext>
            </p:extLst>
          </p:nvPr>
        </p:nvGraphicFramePr>
        <p:xfrm>
          <a:off x="681038" y="2461108"/>
          <a:ext cx="8543926" cy="3718884"/>
        </p:xfrm>
        <a:graphic>
          <a:graphicData uri="http://schemas.openxmlformats.org/drawingml/2006/table">
            <a:tbl>
              <a:tblPr firstRow="1" bandRow="1">
                <a:tableStyleId>{5C22544A-7EE6-4342-B048-85BDC9FD1C3A}</a:tableStyleId>
              </a:tblPr>
              <a:tblGrid>
                <a:gridCol w="1317603">
                  <a:extLst>
                    <a:ext uri="{9D8B030D-6E8A-4147-A177-3AD203B41FA5}">
                      <a16:colId xmlns:a16="http://schemas.microsoft.com/office/drawing/2014/main" val="2751794656"/>
                    </a:ext>
                  </a:extLst>
                </a:gridCol>
                <a:gridCol w="3338043">
                  <a:extLst>
                    <a:ext uri="{9D8B030D-6E8A-4147-A177-3AD203B41FA5}">
                      <a16:colId xmlns:a16="http://schemas.microsoft.com/office/drawing/2014/main" val="2103195939"/>
                    </a:ext>
                  </a:extLst>
                </a:gridCol>
                <a:gridCol w="3888280">
                  <a:extLst>
                    <a:ext uri="{9D8B030D-6E8A-4147-A177-3AD203B41FA5}">
                      <a16:colId xmlns:a16="http://schemas.microsoft.com/office/drawing/2014/main" val="1882056750"/>
                    </a:ext>
                  </a:extLst>
                </a:gridCol>
              </a:tblGrid>
              <a:tr h="301308">
                <a:tc>
                  <a:txBody>
                    <a:bodyPr/>
                    <a:lstStyle/>
                    <a:p>
                      <a:endParaRPr kumimoji="1" lang="ja-JP" altLang="en-US" sz="1200" dirty="0"/>
                    </a:p>
                  </a:txBody>
                  <a:tcPr marL="74295" marR="74295" marT="37148" marB="37148"/>
                </a:tc>
                <a:tc>
                  <a:txBody>
                    <a:bodyPr/>
                    <a:lstStyle/>
                    <a:p>
                      <a:r>
                        <a:rPr kumimoji="1" lang="ja-JP" altLang="en-US" sz="1200" dirty="0"/>
                        <a:t>三島</a:t>
                      </a:r>
                    </a:p>
                  </a:txBody>
                  <a:tcPr marL="74295" marR="74295" marT="37148" marB="37148"/>
                </a:tc>
                <a:tc>
                  <a:txBody>
                    <a:bodyPr/>
                    <a:lstStyle/>
                    <a:p>
                      <a:r>
                        <a:rPr kumimoji="1" lang="ja-JP" altLang="en-US" sz="1200" dirty="0"/>
                        <a:t>北河内</a:t>
                      </a:r>
                    </a:p>
                  </a:txBody>
                  <a:tcPr marL="74295" marR="74295" marT="37148" marB="37148"/>
                </a:tc>
                <a:extLst>
                  <a:ext uri="{0D108BD9-81ED-4DB2-BD59-A6C34878D82A}">
                    <a16:rowId xmlns:a16="http://schemas.microsoft.com/office/drawing/2014/main" val="3822321397"/>
                  </a:ext>
                </a:extLst>
              </a:tr>
              <a:tr h="470535">
                <a:tc>
                  <a:txBody>
                    <a:bodyPr/>
                    <a:lstStyle/>
                    <a:p>
                      <a:r>
                        <a:rPr kumimoji="1" lang="en-US" altLang="ja-JP" sz="1300" dirty="0"/>
                        <a:t>H24</a:t>
                      </a:r>
                    </a:p>
                  </a:txBody>
                  <a:tcPr marL="74295" marR="74295" marT="37148" marB="37148"/>
                </a:tc>
                <a:tc>
                  <a:txBody>
                    <a:bodyPr/>
                    <a:lstStyle/>
                    <a:p>
                      <a:r>
                        <a:rPr kumimoji="1" lang="ja-JP" altLang="en-US" sz="1300" dirty="0"/>
                        <a:t>高次脳機能障がい者を受け入れる</a:t>
                      </a:r>
                      <a:r>
                        <a:rPr kumimoji="1" lang="en-US" altLang="ja-JP" sz="1300" dirty="0"/>
                        <a:t>GH</a:t>
                      </a:r>
                      <a:r>
                        <a:rPr kumimoji="1" lang="ja-JP" altLang="en-US" sz="1300" dirty="0"/>
                        <a:t>等を整備。</a:t>
                      </a:r>
                    </a:p>
                  </a:txBody>
                  <a:tcPr marL="74295" marR="74295" marT="37148" marB="37148"/>
                </a:tc>
                <a:tc>
                  <a:txBody>
                    <a:bodyPr/>
                    <a:lstStyle/>
                    <a:p>
                      <a:r>
                        <a:rPr kumimoji="1" lang="ja-JP" altLang="en-US" sz="1300" dirty="0"/>
                        <a:t>ー</a:t>
                      </a:r>
                    </a:p>
                  </a:txBody>
                  <a:tcPr marL="74295" marR="74295" marT="37148" marB="37148"/>
                </a:tc>
                <a:extLst>
                  <a:ext uri="{0D108BD9-81ED-4DB2-BD59-A6C34878D82A}">
                    <a16:rowId xmlns:a16="http://schemas.microsoft.com/office/drawing/2014/main" val="122825598"/>
                  </a:ext>
                </a:extLst>
              </a:tr>
              <a:tr h="470535">
                <a:tc>
                  <a:txBody>
                    <a:bodyPr/>
                    <a:lstStyle/>
                    <a:p>
                      <a:r>
                        <a:rPr kumimoji="1" lang="en-US" altLang="ja-JP" sz="1300" dirty="0"/>
                        <a:t>H25</a:t>
                      </a:r>
                      <a:endParaRPr kumimoji="1" lang="ja-JP" altLang="en-US" sz="1300" dirty="0"/>
                    </a:p>
                  </a:txBody>
                  <a:tcPr marL="74295" marR="74295" marT="37148" marB="37148"/>
                </a:tc>
                <a:tc>
                  <a:txBody>
                    <a:bodyPr/>
                    <a:lstStyle/>
                    <a:p>
                      <a:r>
                        <a:rPr kumimoji="1" lang="ja-JP" altLang="en-US" sz="1300" dirty="0"/>
                        <a:t>高槻市参画のうえ、</a:t>
                      </a:r>
                      <a:r>
                        <a:rPr kumimoji="1" lang="en-US" altLang="ja-JP" sz="1300" dirty="0"/>
                        <a:t>NW</a:t>
                      </a:r>
                      <a:r>
                        <a:rPr kumimoji="1" lang="ja-JP" altLang="en-US" sz="1300" dirty="0"/>
                        <a:t>会議開催。開催にあたり、チラシ・ポスター配布により広報。</a:t>
                      </a:r>
                    </a:p>
                  </a:txBody>
                  <a:tcPr marL="74295" marR="74295" marT="37148" marB="37148"/>
                </a:tc>
                <a:tc>
                  <a:txBody>
                    <a:bodyPr/>
                    <a:lstStyle/>
                    <a:p>
                      <a:r>
                        <a:rPr kumimoji="1" lang="ja-JP" altLang="en-US" sz="1300" dirty="0"/>
                        <a:t>ネットワークの中核機関（世話役）選定、病院や行政を絡めた世話役会開催。</a:t>
                      </a:r>
                    </a:p>
                  </a:txBody>
                  <a:tcPr marL="74295" marR="74295" marT="37148" marB="37148"/>
                </a:tc>
                <a:extLst>
                  <a:ext uri="{0D108BD9-81ED-4DB2-BD59-A6C34878D82A}">
                    <a16:rowId xmlns:a16="http://schemas.microsoft.com/office/drawing/2014/main" val="2613225003"/>
                  </a:ext>
                </a:extLst>
              </a:tr>
              <a:tr h="470535">
                <a:tc>
                  <a:txBody>
                    <a:bodyPr/>
                    <a:lstStyle/>
                    <a:p>
                      <a:r>
                        <a:rPr kumimoji="1" lang="en-US" altLang="ja-JP" sz="1300" dirty="0"/>
                        <a:t>H26</a:t>
                      </a:r>
                      <a:endParaRPr kumimoji="1" lang="ja-JP" altLang="en-US" sz="1300" dirty="0"/>
                    </a:p>
                  </a:txBody>
                  <a:tcPr marL="74295" marR="74295" marT="37148" marB="37148"/>
                </a:tc>
                <a:tc>
                  <a:txBody>
                    <a:bodyPr/>
                    <a:lstStyle/>
                    <a:p>
                      <a:r>
                        <a:rPr kumimoji="1" lang="ja-JP" altLang="en-US" sz="1300" dirty="0"/>
                        <a:t>共同で研修等開催できるような関係を築くべく、サポーターを募る交流会開催。</a:t>
                      </a:r>
                    </a:p>
                  </a:txBody>
                  <a:tcPr marL="74295" marR="74295" marT="37148" marB="37148"/>
                </a:tc>
                <a:tc>
                  <a:txBody>
                    <a:bodyPr/>
                    <a:lstStyle/>
                    <a:p>
                      <a:r>
                        <a:rPr kumimoji="1" lang="en-US" altLang="ja-JP" sz="1300" dirty="0"/>
                        <a:t>NW</a:t>
                      </a:r>
                      <a:r>
                        <a:rPr kumimoji="1" lang="ja-JP" altLang="en-US" sz="1300" dirty="0"/>
                        <a:t>会議を複数回開催、グループワークでの交流や講演会開催。</a:t>
                      </a:r>
                      <a:r>
                        <a:rPr kumimoji="1" lang="en-US" altLang="ja-JP" sz="1300" dirty="0"/>
                        <a:t>ML</a:t>
                      </a:r>
                      <a:r>
                        <a:rPr kumimoji="1" lang="ja-JP" altLang="en-US" sz="1300" dirty="0"/>
                        <a:t>も作成し情報交換や連絡に活用。</a:t>
                      </a:r>
                    </a:p>
                  </a:txBody>
                  <a:tcPr marL="74295" marR="74295" marT="37148" marB="37148"/>
                </a:tc>
                <a:extLst>
                  <a:ext uri="{0D108BD9-81ED-4DB2-BD59-A6C34878D82A}">
                    <a16:rowId xmlns:a16="http://schemas.microsoft.com/office/drawing/2014/main" val="148300085"/>
                  </a:ext>
                </a:extLst>
              </a:tr>
              <a:tr h="866775">
                <a:tc>
                  <a:txBody>
                    <a:bodyPr/>
                    <a:lstStyle/>
                    <a:p>
                      <a:r>
                        <a:rPr kumimoji="1" lang="en-US" altLang="ja-JP" sz="1300" dirty="0"/>
                        <a:t>H27</a:t>
                      </a:r>
                      <a:endParaRPr kumimoji="1" lang="ja-JP" altLang="en-US" sz="1300" dirty="0"/>
                    </a:p>
                  </a:txBody>
                  <a:tcPr marL="74295" marR="74295" marT="37148" marB="37148"/>
                </a:tc>
                <a:tc>
                  <a:txBody>
                    <a:bodyPr/>
                    <a:lstStyle/>
                    <a:p>
                      <a:r>
                        <a:rPr kumimoji="1" lang="ja-JP" altLang="en-US" sz="1300" dirty="0"/>
                        <a:t>圏域内市町村における研修開催、当事者会・家族会起ち上げの基礎作りをテーマに、茨木市にて交流会等、摂津市・高槻市にて</a:t>
                      </a:r>
                      <a:r>
                        <a:rPr kumimoji="1" lang="en-US" altLang="ja-JP" sz="1300" dirty="0"/>
                        <a:t>NW</a:t>
                      </a:r>
                      <a:r>
                        <a:rPr kumimoji="1" lang="ja-JP" altLang="en-US" sz="1300" dirty="0"/>
                        <a:t>会議開催。</a:t>
                      </a:r>
                    </a:p>
                  </a:txBody>
                  <a:tcPr marL="74295" marR="74295" marT="37148" marB="37148"/>
                </a:tc>
                <a:tc>
                  <a:txBody>
                    <a:bodyPr/>
                    <a:lstStyle/>
                    <a:p>
                      <a:r>
                        <a:rPr kumimoji="1" lang="ja-JP" altLang="en-US" sz="1300" dirty="0"/>
                        <a:t>複数回の</a:t>
                      </a:r>
                      <a:r>
                        <a:rPr kumimoji="1" lang="en-US" altLang="ja-JP" sz="1300" dirty="0"/>
                        <a:t>NW</a:t>
                      </a:r>
                      <a:r>
                        <a:rPr kumimoji="1" lang="ja-JP" altLang="en-US" sz="1300" dirty="0"/>
                        <a:t>会議で病院見学の機会を設けるとともに、当事者・家族との関わりに焦点を当てた研修会も複数回開催、</a:t>
                      </a:r>
                      <a:r>
                        <a:rPr kumimoji="1" lang="en-US" altLang="ja-JP" sz="1300" dirty="0"/>
                        <a:t>GW</a:t>
                      </a:r>
                      <a:r>
                        <a:rPr kumimoji="1" lang="ja-JP" altLang="en-US" sz="1300" dirty="0"/>
                        <a:t>や交流会、相談会を実施。</a:t>
                      </a:r>
                    </a:p>
                  </a:txBody>
                  <a:tcPr marL="74295" marR="74295" marT="37148" marB="37148"/>
                </a:tc>
                <a:extLst>
                  <a:ext uri="{0D108BD9-81ED-4DB2-BD59-A6C34878D82A}">
                    <a16:rowId xmlns:a16="http://schemas.microsoft.com/office/drawing/2014/main" val="3434127044"/>
                  </a:ext>
                </a:extLst>
              </a:tr>
              <a:tr h="470535">
                <a:tc>
                  <a:txBody>
                    <a:bodyPr/>
                    <a:lstStyle/>
                    <a:p>
                      <a:r>
                        <a:rPr kumimoji="1" lang="en-US" altLang="ja-JP" sz="1300" dirty="0"/>
                        <a:t>H28</a:t>
                      </a:r>
                      <a:endParaRPr kumimoji="1" lang="ja-JP" altLang="en-US" sz="1300" dirty="0"/>
                    </a:p>
                  </a:txBody>
                  <a:tcPr marL="74295" marR="74295" marT="37148" marB="37148"/>
                </a:tc>
                <a:tc>
                  <a:txBody>
                    <a:bodyPr/>
                    <a:lstStyle/>
                    <a:p>
                      <a:r>
                        <a:rPr kumimoji="1" lang="en-US" altLang="ja-JP" sz="1300" dirty="0"/>
                        <a:t>NW</a:t>
                      </a:r>
                      <a:r>
                        <a:rPr kumimoji="1" lang="ja-JP" altLang="en-US" sz="1300" dirty="0"/>
                        <a:t>会議のほか、出張勉強会</a:t>
                      </a:r>
                      <a:r>
                        <a:rPr kumimoji="1" lang="en-US" altLang="ja-JP" sz="1300" dirty="0"/>
                        <a:t>14</a:t>
                      </a:r>
                      <a:r>
                        <a:rPr kumimoji="1" lang="ja-JP" altLang="en-US" sz="1300" dirty="0"/>
                        <a:t>回、高次脳機能障がい＆失語症講座３回開催。</a:t>
                      </a:r>
                    </a:p>
                  </a:txBody>
                  <a:tcPr marL="74295" marR="74295" marT="37148" marB="37148"/>
                </a:tc>
                <a:tc>
                  <a:txBody>
                    <a:bodyPr/>
                    <a:lstStyle/>
                    <a:p>
                      <a:r>
                        <a:rPr kumimoji="1" lang="ja-JP" altLang="en-US" sz="1300" dirty="0"/>
                        <a:t>家族会立ち上げ、参加者主体の運営を推進。</a:t>
                      </a:r>
                      <a:r>
                        <a:rPr kumimoji="1" lang="en-US" altLang="ja-JP" sz="1300" dirty="0"/>
                        <a:t>NW</a:t>
                      </a:r>
                      <a:r>
                        <a:rPr kumimoji="1" lang="ja-JP" altLang="en-US" sz="1300" dirty="0"/>
                        <a:t>会議分科会開催し、広報や個別相談ブース設置。</a:t>
                      </a:r>
                    </a:p>
                  </a:txBody>
                  <a:tcPr marL="74295" marR="74295" marT="37148" marB="37148"/>
                </a:tc>
                <a:extLst>
                  <a:ext uri="{0D108BD9-81ED-4DB2-BD59-A6C34878D82A}">
                    <a16:rowId xmlns:a16="http://schemas.microsoft.com/office/drawing/2014/main" val="4158436763"/>
                  </a:ext>
                </a:extLst>
              </a:tr>
              <a:tr h="668655">
                <a:tc>
                  <a:txBody>
                    <a:bodyPr/>
                    <a:lstStyle/>
                    <a:p>
                      <a:r>
                        <a:rPr kumimoji="1" lang="en-US" altLang="ja-JP" sz="1300" dirty="0"/>
                        <a:t>H29</a:t>
                      </a:r>
                      <a:endParaRPr kumimoji="1" lang="ja-JP" altLang="en-US" sz="1300" dirty="0"/>
                    </a:p>
                  </a:txBody>
                  <a:tcPr marL="74295" marR="74295" marT="37148" marB="37148"/>
                </a:tc>
                <a:tc>
                  <a:txBody>
                    <a:bodyPr/>
                    <a:lstStyle/>
                    <a:p>
                      <a:r>
                        <a:rPr kumimoji="1" lang="ja-JP" altLang="en-US" sz="1300" dirty="0"/>
                        <a:t>失語症コミュニケーション講座計６日間、ほか出張勉強会や事例検討を交えた</a:t>
                      </a:r>
                      <a:r>
                        <a:rPr kumimoji="1" lang="en-US" altLang="ja-JP" sz="1300" dirty="0"/>
                        <a:t>NW</a:t>
                      </a:r>
                      <a:r>
                        <a:rPr kumimoji="1" lang="ja-JP" altLang="en-US" sz="1300" dirty="0"/>
                        <a:t>会議を開催。</a:t>
                      </a:r>
                    </a:p>
                  </a:txBody>
                  <a:tcPr marL="74295" marR="74295" marT="37148" marB="37148"/>
                </a:tc>
                <a:tc>
                  <a:txBody>
                    <a:bodyPr/>
                    <a:lstStyle/>
                    <a:p>
                      <a:r>
                        <a:rPr kumimoji="1" lang="ja-JP" altLang="en-US" sz="1300" dirty="0"/>
                        <a:t>事例検討研修会、</a:t>
                      </a:r>
                      <a:r>
                        <a:rPr kumimoji="1" lang="en-US" altLang="ja-JP" sz="1300" dirty="0"/>
                        <a:t>NW</a:t>
                      </a:r>
                      <a:r>
                        <a:rPr kumimoji="1" lang="ja-JP" altLang="en-US" sz="1300" dirty="0"/>
                        <a:t>会議（講演やブース展示）。ほか基幹相談支援センター協力のもと勉強会開催や福祉の事業所等に研修会周知を図ってもらう</a:t>
                      </a:r>
                    </a:p>
                  </a:txBody>
                  <a:tcPr marL="74295" marR="74295" marT="37148" marB="37148"/>
                </a:tc>
                <a:extLst>
                  <a:ext uri="{0D108BD9-81ED-4DB2-BD59-A6C34878D82A}">
                    <a16:rowId xmlns:a16="http://schemas.microsoft.com/office/drawing/2014/main" val="2416068358"/>
                  </a:ext>
                </a:extLst>
              </a:tr>
            </a:tbl>
          </a:graphicData>
        </a:graphic>
      </p:graphicFrame>
      <p:sp>
        <p:nvSpPr>
          <p:cNvPr id="3" name="スライド番号プレースホルダー 2"/>
          <p:cNvSpPr>
            <a:spLocks noGrp="1"/>
          </p:cNvSpPr>
          <p:nvPr>
            <p:ph type="sldNum" sz="quarter" idx="12"/>
          </p:nvPr>
        </p:nvSpPr>
        <p:spPr/>
        <p:txBody>
          <a:bodyPr/>
          <a:lstStyle/>
          <a:p>
            <a:fld id="{C55EFE61-9193-4F50-9E46-B0AB50C30505}" type="slidenum">
              <a:rPr kumimoji="1" lang="ja-JP" altLang="en-US" smtClean="0"/>
              <a:t>3</a:t>
            </a:fld>
            <a:endParaRPr kumimoji="1" lang="ja-JP" altLang="en-US"/>
          </a:p>
        </p:txBody>
      </p:sp>
      <p:sp>
        <p:nvSpPr>
          <p:cNvPr id="5" name="角丸四角形 4"/>
          <p:cNvSpPr/>
          <p:nvPr/>
        </p:nvSpPr>
        <p:spPr>
          <a:xfrm>
            <a:off x="681037" y="1935361"/>
            <a:ext cx="2970928" cy="41322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bg1">
                    <a:lumMod val="95000"/>
                    <a:lumOff val="5000"/>
                  </a:schemeClr>
                </a:solidFill>
              </a:rPr>
              <a:t>ネットワーク毎の実績②</a:t>
            </a:r>
          </a:p>
        </p:txBody>
      </p:sp>
      <p:sp>
        <p:nvSpPr>
          <p:cNvPr id="10" name="フッター プレースホルダー 9"/>
          <p:cNvSpPr>
            <a:spLocks noGrp="1"/>
          </p:cNvSpPr>
          <p:nvPr>
            <p:ph type="ftr" sz="quarter" idx="11"/>
          </p:nvPr>
        </p:nvSpPr>
        <p:spPr/>
        <p:txBody>
          <a:bodyPr/>
          <a:lstStyle/>
          <a:p>
            <a:r>
              <a:rPr kumimoji="1" lang="ja-JP" altLang="en-US" smtClean="0"/>
              <a:t>資料１</a:t>
            </a:r>
            <a:endParaRPr kumimoji="1" lang="ja-JP" altLang="en-US" dirty="0"/>
          </a:p>
        </p:txBody>
      </p:sp>
    </p:spTree>
    <p:extLst>
      <p:ext uri="{BB962C8B-B14F-4D97-AF65-F5344CB8AC3E}">
        <p14:creationId xmlns:p14="http://schemas.microsoft.com/office/powerpoint/2010/main" val="1288385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991923"/>
            <a:ext cx="8543925" cy="707888"/>
          </a:xfrm>
          <a:solidFill>
            <a:srgbClr val="FFFF00"/>
          </a:solidFill>
          <a:ln>
            <a:solidFill>
              <a:schemeClr val="tx1"/>
            </a:solidFill>
          </a:ln>
        </p:spPr>
        <p:txBody>
          <a:bodyPr>
            <a:normAutofit/>
          </a:bodyPr>
          <a:lstStyle/>
          <a:p>
            <a:pPr algn="ctr"/>
            <a:r>
              <a:rPr lang="ja-JP" altLang="en-US" sz="1625" b="1" dirty="0">
                <a:latin typeface="ＭＳ ゴシック" panose="020B0609070205080204" pitchFamily="49" charset="-128"/>
                <a:ea typeface="ＭＳ ゴシック" panose="020B0609070205080204" pitchFamily="49" charset="-128"/>
              </a:rPr>
              <a:t>過去に実施した地域支援ネットワーク推進事業の実績及び現状把握</a:t>
            </a:r>
            <a:endParaRPr lang="ja-JP" altLang="en-US" sz="2600" b="1" dirty="0">
              <a:latin typeface="ＭＳ ゴシック" panose="020B0609070205080204" pitchFamily="49" charset="-128"/>
              <a:ea typeface="ＭＳ ゴシック" panose="020B0609070205080204" pitchFamily="49"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921587464"/>
              </p:ext>
            </p:extLst>
          </p:nvPr>
        </p:nvGraphicFramePr>
        <p:xfrm>
          <a:off x="681038" y="2461108"/>
          <a:ext cx="8543926" cy="3718884"/>
        </p:xfrm>
        <a:graphic>
          <a:graphicData uri="http://schemas.openxmlformats.org/drawingml/2006/table">
            <a:tbl>
              <a:tblPr firstRow="1" bandRow="1">
                <a:tableStyleId>{5C22544A-7EE6-4342-B048-85BDC9FD1C3A}</a:tableStyleId>
              </a:tblPr>
              <a:tblGrid>
                <a:gridCol w="1317603">
                  <a:extLst>
                    <a:ext uri="{9D8B030D-6E8A-4147-A177-3AD203B41FA5}">
                      <a16:colId xmlns:a16="http://schemas.microsoft.com/office/drawing/2014/main" val="2751794656"/>
                    </a:ext>
                  </a:extLst>
                </a:gridCol>
                <a:gridCol w="3338043">
                  <a:extLst>
                    <a:ext uri="{9D8B030D-6E8A-4147-A177-3AD203B41FA5}">
                      <a16:colId xmlns:a16="http://schemas.microsoft.com/office/drawing/2014/main" val="2103195939"/>
                    </a:ext>
                  </a:extLst>
                </a:gridCol>
                <a:gridCol w="3888280">
                  <a:extLst>
                    <a:ext uri="{9D8B030D-6E8A-4147-A177-3AD203B41FA5}">
                      <a16:colId xmlns:a16="http://schemas.microsoft.com/office/drawing/2014/main" val="1882056750"/>
                    </a:ext>
                  </a:extLst>
                </a:gridCol>
              </a:tblGrid>
              <a:tr h="301308">
                <a:tc>
                  <a:txBody>
                    <a:bodyPr/>
                    <a:lstStyle/>
                    <a:p>
                      <a:endParaRPr kumimoji="1" lang="ja-JP" altLang="en-US" sz="1200" dirty="0"/>
                    </a:p>
                  </a:txBody>
                  <a:tcPr marL="74295" marR="74295" marT="37148" marB="37148"/>
                </a:tc>
                <a:tc>
                  <a:txBody>
                    <a:bodyPr/>
                    <a:lstStyle/>
                    <a:p>
                      <a:r>
                        <a:rPr kumimoji="1" lang="ja-JP" altLang="en-US" sz="1200" dirty="0"/>
                        <a:t>中河内</a:t>
                      </a:r>
                    </a:p>
                  </a:txBody>
                  <a:tcPr marL="74295" marR="74295" marT="37148" marB="37148"/>
                </a:tc>
                <a:tc>
                  <a:txBody>
                    <a:bodyPr/>
                    <a:lstStyle/>
                    <a:p>
                      <a:r>
                        <a:rPr kumimoji="1" lang="ja-JP" altLang="en-US" sz="1200" dirty="0"/>
                        <a:t>南河内</a:t>
                      </a:r>
                    </a:p>
                  </a:txBody>
                  <a:tcPr marL="74295" marR="74295" marT="37148" marB="37148"/>
                </a:tc>
                <a:extLst>
                  <a:ext uri="{0D108BD9-81ED-4DB2-BD59-A6C34878D82A}">
                    <a16:rowId xmlns:a16="http://schemas.microsoft.com/office/drawing/2014/main" val="3822321397"/>
                  </a:ext>
                </a:extLst>
              </a:tr>
              <a:tr h="470535">
                <a:tc>
                  <a:txBody>
                    <a:bodyPr/>
                    <a:lstStyle/>
                    <a:p>
                      <a:r>
                        <a:rPr kumimoji="1" lang="en-US" altLang="ja-JP" sz="1300" dirty="0"/>
                        <a:t>H24</a:t>
                      </a:r>
                    </a:p>
                  </a:txBody>
                  <a:tcPr marL="74295" marR="74295" marT="37148" marB="37148"/>
                </a:tc>
                <a:tc>
                  <a:txBody>
                    <a:bodyPr/>
                    <a:lstStyle/>
                    <a:p>
                      <a:r>
                        <a:rPr kumimoji="1" lang="en-US" altLang="ja-JP" sz="1300" dirty="0"/>
                        <a:t>NW</a:t>
                      </a:r>
                      <a:r>
                        <a:rPr kumimoji="1" lang="ja-JP" altLang="en-US" sz="1300" dirty="0"/>
                        <a:t>会議にて相談窓口の明確化や高次脳機能障がいの周知、資源の提供等課題を抽出</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t>高次脳機能障がい者を受け入れる</a:t>
                      </a:r>
                      <a:r>
                        <a:rPr kumimoji="1" lang="en-US" altLang="ja-JP" sz="1300" dirty="0"/>
                        <a:t>GH</a:t>
                      </a:r>
                      <a:r>
                        <a:rPr kumimoji="1" lang="ja-JP" altLang="en-US" sz="1300" dirty="0"/>
                        <a:t>等を整備。</a:t>
                      </a:r>
                    </a:p>
                  </a:txBody>
                  <a:tcPr marL="74295" marR="74295" marT="37148" marB="37148"/>
                </a:tc>
                <a:extLst>
                  <a:ext uri="{0D108BD9-81ED-4DB2-BD59-A6C34878D82A}">
                    <a16:rowId xmlns:a16="http://schemas.microsoft.com/office/drawing/2014/main" val="122825598"/>
                  </a:ext>
                </a:extLst>
              </a:tr>
              <a:tr h="470535">
                <a:tc>
                  <a:txBody>
                    <a:bodyPr/>
                    <a:lstStyle/>
                    <a:p>
                      <a:r>
                        <a:rPr kumimoji="1" lang="en-US" altLang="ja-JP" sz="1300" dirty="0"/>
                        <a:t>H25</a:t>
                      </a:r>
                      <a:endParaRPr kumimoji="1" lang="ja-JP" altLang="en-US" sz="1300" dirty="0"/>
                    </a:p>
                  </a:txBody>
                  <a:tcPr marL="74295" marR="74295" marT="37148" marB="37148"/>
                </a:tc>
                <a:tc>
                  <a:txBody>
                    <a:bodyPr/>
                    <a:lstStyle/>
                    <a:p>
                      <a:r>
                        <a:rPr kumimoji="1" lang="en-US" altLang="ja-JP" sz="1300" dirty="0"/>
                        <a:t>NW</a:t>
                      </a:r>
                      <a:r>
                        <a:rPr kumimoji="1" lang="ja-JP" altLang="en-US" sz="1300" dirty="0"/>
                        <a:t>会議にて講演会開催。当事者・家族会で研修実施やリーフレット作成。</a:t>
                      </a:r>
                    </a:p>
                  </a:txBody>
                  <a:tcPr marL="74295" marR="74295" marT="37148" marB="37148"/>
                </a:tc>
                <a:tc>
                  <a:txBody>
                    <a:bodyPr/>
                    <a:lstStyle/>
                    <a:p>
                      <a:r>
                        <a:rPr kumimoji="1" lang="ja-JP" altLang="en-US" sz="1300" dirty="0"/>
                        <a:t>９市町村を中心とした</a:t>
                      </a:r>
                      <a:r>
                        <a:rPr kumimoji="1" lang="en-US" altLang="ja-JP" sz="1300" dirty="0"/>
                        <a:t>NW</a:t>
                      </a:r>
                      <a:r>
                        <a:rPr kumimoji="1" lang="ja-JP" altLang="en-US" sz="1300" dirty="0"/>
                        <a:t>会議にて、当事者や家族の方の談話、</a:t>
                      </a:r>
                      <a:r>
                        <a:rPr kumimoji="1" lang="en-US" altLang="ja-JP" sz="1300" dirty="0"/>
                        <a:t>GH</a:t>
                      </a:r>
                      <a:r>
                        <a:rPr kumimoji="1" lang="ja-JP" altLang="en-US" sz="1300" dirty="0"/>
                        <a:t>からの報告を行ってもらう。</a:t>
                      </a:r>
                    </a:p>
                  </a:txBody>
                  <a:tcPr marL="74295" marR="74295" marT="37148" marB="37148"/>
                </a:tc>
                <a:extLst>
                  <a:ext uri="{0D108BD9-81ED-4DB2-BD59-A6C34878D82A}">
                    <a16:rowId xmlns:a16="http://schemas.microsoft.com/office/drawing/2014/main" val="2613225003"/>
                  </a:ext>
                </a:extLst>
              </a:tr>
              <a:tr h="668655">
                <a:tc>
                  <a:txBody>
                    <a:bodyPr/>
                    <a:lstStyle/>
                    <a:p>
                      <a:r>
                        <a:rPr kumimoji="1" lang="en-US" altLang="ja-JP" sz="1300" dirty="0"/>
                        <a:t>H26</a:t>
                      </a:r>
                      <a:endParaRPr kumimoji="1" lang="ja-JP" altLang="en-US" sz="1300" dirty="0"/>
                    </a:p>
                  </a:txBody>
                  <a:tcPr marL="74295" marR="74295" marT="37148" marB="37148"/>
                </a:tc>
                <a:tc>
                  <a:txBody>
                    <a:bodyPr/>
                    <a:lstStyle/>
                    <a:p>
                      <a:r>
                        <a:rPr kumimoji="1" lang="en-US" altLang="ja-JP" sz="1300" dirty="0"/>
                        <a:t>NW</a:t>
                      </a:r>
                      <a:r>
                        <a:rPr kumimoji="1" lang="ja-JP" altLang="en-US" sz="1300" dirty="0"/>
                        <a:t>会議にて模擬事例を通した</a:t>
                      </a:r>
                      <a:r>
                        <a:rPr kumimoji="1" lang="en-US" altLang="ja-JP" sz="1300" dirty="0"/>
                        <a:t>GW</a:t>
                      </a:r>
                      <a:r>
                        <a:rPr kumimoji="1" lang="ja-JP" altLang="en-US" sz="1300" dirty="0" err="1" smtClean="0"/>
                        <a:t>や就</a:t>
                      </a:r>
                      <a:r>
                        <a:rPr kumimoji="1" lang="ja-JP" altLang="en-US" sz="1300" dirty="0"/>
                        <a:t>ポツ担当者・作業所担当者による事例発表。行政担当者への参加呼びかけも行う。</a:t>
                      </a:r>
                    </a:p>
                  </a:txBody>
                  <a:tcPr marL="74295" marR="74295" marT="37148" marB="37148"/>
                </a:tc>
                <a:tc>
                  <a:txBody>
                    <a:bodyPr/>
                    <a:lstStyle/>
                    <a:p>
                      <a:r>
                        <a:rPr kumimoji="1" lang="en-US" altLang="ja-JP" sz="1300" dirty="0"/>
                        <a:t>NW</a:t>
                      </a:r>
                      <a:r>
                        <a:rPr kumimoji="1" lang="ja-JP" altLang="en-US" sz="1300" dirty="0"/>
                        <a:t>会議にて講演、当事者・家族からの報告及び</a:t>
                      </a:r>
                      <a:r>
                        <a:rPr kumimoji="1" lang="en-US" altLang="ja-JP" sz="1300" dirty="0"/>
                        <a:t>GW</a:t>
                      </a:r>
                      <a:r>
                        <a:rPr kumimoji="1" lang="ja-JP" altLang="en-US" sz="1300" dirty="0"/>
                        <a:t>。</a:t>
                      </a:r>
                      <a:r>
                        <a:rPr kumimoji="1" lang="en-US" altLang="ja-JP" sz="1300" dirty="0"/>
                        <a:t>NW</a:t>
                      </a:r>
                      <a:r>
                        <a:rPr kumimoji="1" lang="ja-JP" altLang="en-US" sz="1300" dirty="0"/>
                        <a:t>の愛称を定めパンフやロゴマーク作成等周知を図り、関係機関や行政に会議の周知活動。</a:t>
                      </a:r>
                    </a:p>
                  </a:txBody>
                  <a:tcPr marL="74295" marR="74295" marT="37148" marB="37148"/>
                </a:tc>
                <a:extLst>
                  <a:ext uri="{0D108BD9-81ED-4DB2-BD59-A6C34878D82A}">
                    <a16:rowId xmlns:a16="http://schemas.microsoft.com/office/drawing/2014/main" val="148300085"/>
                  </a:ext>
                </a:extLst>
              </a:tr>
              <a:tr h="668655">
                <a:tc>
                  <a:txBody>
                    <a:bodyPr/>
                    <a:lstStyle/>
                    <a:p>
                      <a:r>
                        <a:rPr kumimoji="1" lang="en-US" altLang="ja-JP" sz="1300" dirty="0"/>
                        <a:t>H27</a:t>
                      </a:r>
                      <a:endParaRPr kumimoji="1" lang="ja-JP" altLang="en-US" sz="1300" dirty="0"/>
                    </a:p>
                  </a:txBody>
                  <a:tcPr marL="74295" marR="74295" marT="37148" marB="37148"/>
                </a:tc>
                <a:tc>
                  <a:txBody>
                    <a:bodyPr/>
                    <a:lstStyle/>
                    <a:p>
                      <a:r>
                        <a:rPr kumimoji="1" lang="en-US" altLang="ja-JP" sz="1300" dirty="0"/>
                        <a:t>NW</a:t>
                      </a:r>
                      <a:r>
                        <a:rPr kumimoji="1" lang="ja-JP" altLang="en-US" sz="1300" dirty="0"/>
                        <a:t>会議にて多機関で繋いだケースの報告や</a:t>
                      </a:r>
                      <a:r>
                        <a:rPr kumimoji="1" lang="en-US" altLang="ja-JP" sz="1300" dirty="0"/>
                        <a:t>GW</a:t>
                      </a:r>
                      <a:r>
                        <a:rPr kumimoji="1" lang="ja-JP" altLang="en-US" sz="1300" dirty="0"/>
                        <a:t>を実施。ほか行政に訪問し参画呼びかけや相談窓口を整理したパンフ作成。</a:t>
                      </a:r>
                    </a:p>
                  </a:txBody>
                  <a:tcPr marL="74295" marR="74295" marT="37148" marB="37148"/>
                </a:tc>
                <a:tc>
                  <a:txBody>
                    <a:bodyPr/>
                    <a:lstStyle/>
                    <a:p>
                      <a:r>
                        <a:rPr kumimoji="1" lang="ja-JP" altLang="en-US" sz="1300" dirty="0"/>
                        <a:t>講演や意見交換を交えた</a:t>
                      </a:r>
                      <a:r>
                        <a:rPr kumimoji="1" lang="en-US" altLang="ja-JP" sz="1300" dirty="0"/>
                        <a:t>NW</a:t>
                      </a:r>
                      <a:r>
                        <a:rPr kumimoji="1" lang="ja-JP" altLang="en-US" sz="1300" dirty="0"/>
                        <a:t>会議や、松原市に協力を依頼し松原市で研修会開催。</a:t>
                      </a:r>
                      <a:endParaRPr kumimoji="1" lang="en-US" altLang="ja-JP" sz="1300" dirty="0"/>
                    </a:p>
                  </a:txBody>
                  <a:tcPr marL="74295" marR="74295" marT="37148" marB="37148"/>
                </a:tc>
                <a:extLst>
                  <a:ext uri="{0D108BD9-81ED-4DB2-BD59-A6C34878D82A}">
                    <a16:rowId xmlns:a16="http://schemas.microsoft.com/office/drawing/2014/main" val="3434127044"/>
                  </a:ext>
                </a:extLst>
              </a:tr>
              <a:tr h="668655">
                <a:tc>
                  <a:txBody>
                    <a:bodyPr/>
                    <a:lstStyle/>
                    <a:p>
                      <a:r>
                        <a:rPr kumimoji="1" lang="en-US" altLang="ja-JP" sz="1300" dirty="0"/>
                        <a:t>H28</a:t>
                      </a:r>
                      <a:endParaRPr kumimoji="1" lang="ja-JP" altLang="en-US" sz="1300" dirty="0"/>
                    </a:p>
                  </a:txBody>
                  <a:tcPr marL="74295" marR="74295" marT="37148" marB="37148"/>
                </a:tc>
                <a:tc>
                  <a:txBody>
                    <a:bodyPr/>
                    <a:lstStyle/>
                    <a:p>
                      <a:r>
                        <a:rPr kumimoji="1" lang="en-US" altLang="ja-JP" sz="1300" dirty="0"/>
                        <a:t>GW</a:t>
                      </a:r>
                      <a:r>
                        <a:rPr kumimoji="1" lang="ja-JP" altLang="en-US" sz="1300" dirty="0"/>
                        <a:t>を交えた定例会を複数回開催。第２回定例会でケアマネ参加が目立ち、福祉・介護分野の連携も視野に。</a:t>
                      </a:r>
                    </a:p>
                  </a:txBody>
                  <a:tcPr marL="74295" marR="74295" marT="37148" marB="37148"/>
                </a:tc>
                <a:tc>
                  <a:txBody>
                    <a:bodyPr/>
                    <a:lstStyle/>
                    <a:p>
                      <a:r>
                        <a:rPr kumimoji="1" lang="en-US" altLang="ja-JP" sz="1300" dirty="0"/>
                        <a:t>NW</a:t>
                      </a:r>
                      <a:r>
                        <a:rPr kumimoji="1" lang="ja-JP" altLang="en-US" sz="1300" dirty="0"/>
                        <a:t>会議で羽曳野市による事例報告や当事者のお話や</a:t>
                      </a:r>
                      <a:r>
                        <a:rPr kumimoji="1" lang="en-US" altLang="ja-JP" sz="1300" dirty="0"/>
                        <a:t>GW</a:t>
                      </a:r>
                      <a:r>
                        <a:rPr kumimoji="1" lang="ja-JP" altLang="en-US" sz="1300" dirty="0"/>
                        <a:t>を行ったほか、各地域で研修会を行い、横の繋がり作りに努める。</a:t>
                      </a:r>
                    </a:p>
                  </a:txBody>
                  <a:tcPr marL="74295" marR="74295" marT="37148" marB="37148"/>
                </a:tc>
                <a:extLst>
                  <a:ext uri="{0D108BD9-81ED-4DB2-BD59-A6C34878D82A}">
                    <a16:rowId xmlns:a16="http://schemas.microsoft.com/office/drawing/2014/main" val="4158436763"/>
                  </a:ext>
                </a:extLst>
              </a:tr>
              <a:tr h="470535">
                <a:tc>
                  <a:txBody>
                    <a:bodyPr/>
                    <a:lstStyle/>
                    <a:p>
                      <a:r>
                        <a:rPr kumimoji="1" lang="en-US" altLang="ja-JP" sz="1300" dirty="0"/>
                        <a:t>H29</a:t>
                      </a:r>
                      <a:endParaRPr kumimoji="1" lang="ja-JP" altLang="en-US" sz="1300" dirty="0"/>
                    </a:p>
                  </a:txBody>
                  <a:tcPr marL="74295" marR="74295" marT="37148" marB="37148"/>
                </a:tc>
                <a:tc>
                  <a:txBody>
                    <a:bodyPr/>
                    <a:lstStyle/>
                    <a:p>
                      <a:r>
                        <a:rPr kumimoji="1" lang="ja-JP" altLang="en-US" sz="1300" dirty="0"/>
                        <a:t>定例会での講演会や事例検討、</a:t>
                      </a:r>
                      <a:r>
                        <a:rPr kumimoji="1" lang="en-US" altLang="ja-JP" sz="1300" dirty="0"/>
                        <a:t>NW</a:t>
                      </a:r>
                      <a:r>
                        <a:rPr kumimoji="1" lang="ja-JP" altLang="en-US" sz="1300" dirty="0"/>
                        <a:t>会議での講演や情報交換等実施。</a:t>
                      </a:r>
                    </a:p>
                  </a:txBody>
                  <a:tcPr marL="74295" marR="74295" marT="37148" marB="37148"/>
                </a:tc>
                <a:tc>
                  <a:txBody>
                    <a:bodyPr/>
                    <a:lstStyle/>
                    <a:p>
                      <a:r>
                        <a:rPr kumimoji="1" lang="en-US" altLang="ja-JP" sz="1300" dirty="0"/>
                        <a:t>NW</a:t>
                      </a:r>
                      <a:r>
                        <a:rPr kumimoji="1" lang="ja-JP" altLang="en-US" sz="1300" dirty="0"/>
                        <a:t>会議にて事例報告、当事者会代表のお話、</a:t>
                      </a:r>
                      <a:r>
                        <a:rPr kumimoji="1" lang="en-US" altLang="ja-JP" sz="1300" dirty="0"/>
                        <a:t>GW</a:t>
                      </a:r>
                      <a:r>
                        <a:rPr kumimoji="1" lang="ja-JP" altLang="en-US" sz="1300" dirty="0"/>
                        <a:t>。</a:t>
                      </a:r>
                    </a:p>
                  </a:txBody>
                  <a:tcPr marL="74295" marR="74295" marT="37148" marB="37148"/>
                </a:tc>
                <a:extLst>
                  <a:ext uri="{0D108BD9-81ED-4DB2-BD59-A6C34878D82A}">
                    <a16:rowId xmlns:a16="http://schemas.microsoft.com/office/drawing/2014/main" val="2416068358"/>
                  </a:ext>
                </a:extLst>
              </a:tr>
            </a:tbl>
          </a:graphicData>
        </a:graphic>
      </p:graphicFrame>
      <p:sp>
        <p:nvSpPr>
          <p:cNvPr id="3" name="スライド番号プレースホルダー 2"/>
          <p:cNvSpPr>
            <a:spLocks noGrp="1"/>
          </p:cNvSpPr>
          <p:nvPr>
            <p:ph type="sldNum" sz="quarter" idx="12"/>
          </p:nvPr>
        </p:nvSpPr>
        <p:spPr/>
        <p:txBody>
          <a:bodyPr/>
          <a:lstStyle/>
          <a:p>
            <a:fld id="{C55EFE61-9193-4F50-9E46-B0AB50C30505}" type="slidenum">
              <a:rPr kumimoji="1" lang="ja-JP" altLang="en-US" smtClean="0"/>
              <a:t>4</a:t>
            </a:fld>
            <a:endParaRPr kumimoji="1" lang="ja-JP" altLang="en-US"/>
          </a:p>
        </p:txBody>
      </p:sp>
      <p:sp>
        <p:nvSpPr>
          <p:cNvPr id="5" name="角丸四角形 4"/>
          <p:cNvSpPr/>
          <p:nvPr/>
        </p:nvSpPr>
        <p:spPr>
          <a:xfrm>
            <a:off x="681037" y="1935361"/>
            <a:ext cx="2970928" cy="41322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bg1">
                    <a:lumMod val="95000"/>
                    <a:lumOff val="5000"/>
                  </a:schemeClr>
                </a:solidFill>
              </a:rPr>
              <a:t>ネットワーク毎の実績③</a:t>
            </a:r>
          </a:p>
        </p:txBody>
      </p:sp>
      <p:sp>
        <p:nvSpPr>
          <p:cNvPr id="7" name="フッター プレースホルダー 6"/>
          <p:cNvSpPr>
            <a:spLocks noGrp="1"/>
          </p:cNvSpPr>
          <p:nvPr>
            <p:ph type="ftr" sz="quarter" idx="11"/>
          </p:nvPr>
        </p:nvSpPr>
        <p:spPr/>
        <p:txBody>
          <a:bodyPr/>
          <a:lstStyle/>
          <a:p>
            <a:r>
              <a:rPr kumimoji="1" lang="ja-JP" altLang="en-US" smtClean="0"/>
              <a:t>資料１</a:t>
            </a:r>
            <a:endParaRPr kumimoji="1" lang="ja-JP" altLang="en-US" dirty="0"/>
          </a:p>
        </p:txBody>
      </p:sp>
    </p:spTree>
    <p:extLst>
      <p:ext uri="{BB962C8B-B14F-4D97-AF65-F5344CB8AC3E}">
        <p14:creationId xmlns:p14="http://schemas.microsoft.com/office/powerpoint/2010/main" val="967990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991923"/>
            <a:ext cx="8543925" cy="707888"/>
          </a:xfrm>
          <a:solidFill>
            <a:srgbClr val="FFFF00"/>
          </a:solidFill>
          <a:ln>
            <a:solidFill>
              <a:schemeClr val="tx1"/>
            </a:solidFill>
          </a:ln>
        </p:spPr>
        <p:txBody>
          <a:bodyPr>
            <a:normAutofit/>
          </a:bodyPr>
          <a:lstStyle/>
          <a:p>
            <a:pPr algn="ctr"/>
            <a:r>
              <a:rPr lang="ja-JP" altLang="en-US" sz="1625" b="1" dirty="0">
                <a:latin typeface="ＭＳ ゴシック" panose="020B0609070205080204" pitchFamily="49" charset="-128"/>
                <a:ea typeface="ＭＳ ゴシック" panose="020B0609070205080204" pitchFamily="49" charset="-128"/>
              </a:rPr>
              <a:t>過去に実施した地域支援ネットワーク推進事業の実績及び現状把握</a:t>
            </a:r>
            <a:endParaRPr lang="ja-JP" altLang="en-US" sz="2600" b="1" dirty="0">
              <a:latin typeface="ＭＳ ゴシック" panose="020B0609070205080204" pitchFamily="49" charset="-128"/>
              <a:ea typeface="ＭＳ ゴシック" panose="020B0609070205080204" pitchFamily="49"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13429051"/>
              </p:ext>
            </p:extLst>
          </p:nvPr>
        </p:nvGraphicFramePr>
        <p:xfrm>
          <a:off x="681038" y="2461109"/>
          <a:ext cx="8543926" cy="3747776"/>
        </p:xfrm>
        <a:graphic>
          <a:graphicData uri="http://schemas.openxmlformats.org/drawingml/2006/table">
            <a:tbl>
              <a:tblPr firstRow="1" bandRow="1">
                <a:tableStyleId>{5C22544A-7EE6-4342-B048-85BDC9FD1C3A}</a:tableStyleId>
              </a:tblPr>
              <a:tblGrid>
                <a:gridCol w="1317603">
                  <a:extLst>
                    <a:ext uri="{9D8B030D-6E8A-4147-A177-3AD203B41FA5}">
                      <a16:colId xmlns:a16="http://schemas.microsoft.com/office/drawing/2014/main" val="2751794656"/>
                    </a:ext>
                  </a:extLst>
                </a:gridCol>
                <a:gridCol w="3338043">
                  <a:extLst>
                    <a:ext uri="{9D8B030D-6E8A-4147-A177-3AD203B41FA5}">
                      <a16:colId xmlns:a16="http://schemas.microsoft.com/office/drawing/2014/main" val="2103195939"/>
                    </a:ext>
                  </a:extLst>
                </a:gridCol>
                <a:gridCol w="3888280">
                  <a:extLst>
                    <a:ext uri="{9D8B030D-6E8A-4147-A177-3AD203B41FA5}">
                      <a16:colId xmlns:a16="http://schemas.microsoft.com/office/drawing/2014/main" val="1882056750"/>
                    </a:ext>
                  </a:extLst>
                </a:gridCol>
              </a:tblGrid>
              <a:tr h="301308">
                <a:tc>
                  <a:txBody>
                    <a:bodyPr/>
                    <a:lstStyle/>
                    <a:p>
                      <a:endParaRPr kumimoji="1" lang="ja-JP" altLang="en-US" sz="1200" dirty="0"/>
                    </a:p>
                  </a:txBody>
                  <a:tcPr marL="74295" marR="74295" marT="37148" marB="37148"/>
                </a:tc>
                <a:tc>
                  <a:txBody>
                    <a:bodyPr/>
                    <a:lstStyle/>
                    <a:p>
                      <a:r>
                        <a:rPr kumimoji="1" lang="ja-JP" altLang="en-US" sz="1200" dirty="0"/>
                        <a:t>堺</a:t>
                      </a:r>
                    </a:p>
                  </a:txBody>
                  <a:tcPr marL="74295" marR="74295" marT="37148" marB="37148"/>
                </a:tc>
                <a:tc>
                  <a:txBody>
                    <a:bodyPr/>
                    <a:lstStyle/>
                    <a:p>
                      <a:r>
                        <a:rPr kumimoji="1" lang="ja-JP" altLang="en-US" sz="1200" dirty="0"/>
                        <a:t>泉州</a:t>
                      </a:r>
                    </a:p>
                  </a:txBody>
                  <a:tcPr marL="74295" marR="74295" marT="37148" marB="37148"/>
                </a:tc>
                <a:extLst>
                  <a:ext uri="{0D108BD9-81ED-4DB2-BD59-A6C34878D82A}">
                    <a16:rowId xmlns:a16="http://schemas.microsoft.com/office/drawing/2014/main" val="3822321397"/>
                  </a:ext>
                </a:extLst>
              </a:tr>
              <a:tr h="470535">
                <a:tc>
                  <a:txBody>
                    <a:bodyPr/>
                    <a:lstStyle/>
                    <a:p>
                      <a:r>
                        <a:rPr kumimoji="1" lang="en-US" altLang="ja-JP" sz="1300" dirty="0"/>
                        <a:t>H24</a:t>
                      </a:r>
                    </a:p>
                  </a:txBody>
                  <a:tcPr marL="74295" marR="74295" marT="37148" marB="37148"/>
                </a:tc>
                <a:tc>
                  <a:txBody>
                    <a:bodyPr/>
                    <a:lstStyle/>
                    <a:p>
                      <a:r>
                        <a:rPr kumimoji="1" lang="ja-JP" altLang="en-US" sz="1300" dirty="0"/>
                        <a:t>高次脳機能障がい者を受け入れるグループホーム等を整備。</a:t>
                      </a:r>
                    </a:p>
                  </a:txBody>
                  <a:tcPr marL="74295" marR="74295" marT="37148" marB="37148"/>
                </a:tc>
                <a:tc>
                  <a:txBody>
                    <a:bodyPr/>
                    <a:lstStyle/>
                    <a:p>
                      <a:r>
                        <a:rPr kumimoji="1" lang="ja-JP" altLang="en-US" sz="1300" dirty="0"/>
                        <a:t>ー</a:t>
                      </a:r>
                    </a:p>
                  </a:txBody>
                  <a:tcPr marL="74295" marR="74295" marT="37148" marB="37148"/>
                </a:tc>
                <a:extLst>
                  <a:ext uri="{0D108BD9-81ED-4DB2-BD59-A6C34878D82A}">
                    <a16:rowId xmlns:a16="http://schemas.microsoft.com/office/drawing/2014/main" val="122825598"/>
                  </a:ext>
                </a:extLst>
              </a:tr>
              <a:tr h="668655">
                <a:tc>
                  <a:txBody>
                    <a:bodyPr/>
                    <a:lstStyle/>
                    <a:p>
                      <a:r>
                        <a:rPr kumimoji="1" lang="en-US" altLang="ja-JP" sz="1300" dirty="0"/>
                        <a:t>H25</a:t>
                      </a:r>
                      <a:endParaRPr kumimoji="1" lang="ja-JP" altLang="en-US" sz="1300" dirty="0"/>
                    </a:p>
                  </a:txBody>
                  <a:tcPr marL="74295" marR="74295" marT="37148" marB="37148"/>
                </a:tc>
                <a:tc>
                  <a:txBody>
                    <a:bodyPr/>
                    <a:lstStyle/>
                    <a:p>
                      <a:r>
                        <a:rPr kumimoji="1" lang="ja-JP" altLang="en-US" sz="1300" dirty="0"/>
                        <a:t>行政、医療機関、事業所の連携による</a:t>
                      </a:r>
                      <a:r>
                        <a:rPr kumimoji="1" lang="en-US" altLang="ja-JP" sz="1300" dirty="0"/>
                        <a:t>NW</a:t>
                      </a:r>
                      <a:r>
                        <a:rPr kumimoji="1" lang="ja-JP" altLang="en-US" sz="1300" dirty="0"/>
                        <a:t>推進会議開催、勉強会や研修会を計７回開催、懇談会開催や福祉関連の会議出席等</a:t>
                      </a:r>
                    </a:p>
                  </a:txBody>
                  <a:tcPr marL="74295" marR="74295" marT="37148" marB="37148"/>
                </a:tc>
                <a:tc>
                  <a:txBody>
                    <a:bodyPr/>
                    <a:lstStyle/>
                    <a:p>
                      <a:r>
                        <a:rPr kumimoji="1" lang="en-US" altLang="ja-JP" sz="1300" dirty="0"/>
                        <a:t>NW</a:t>
                      </a:r>
                      <a:r>
                        <a:rPr kumimoji="1" lang="ja-JP" altLang="en-US" sz="1300" dirty="0"/>
                        <a:t>会議にて高次脳機能障がいの基礎や就労に係る講演や、就ポツ担当者による講演実施。泉州回復期リハ病院部会にて病院の対応能力を確認。</a:t>
                      </a:r>
                    </a:p>
                  </a:txBody>
                  <a:tcPr marL="74295" marR="74295" marT="37148" marB="37148"/>
                </a:tc>
                <a:extLst>
                  <a:ext uri="{0D108BD9-81ED-4DB2-BD59-A6C34878D82A}">
                    <a16:rowId xmlns:a16="http://schemas.microsoft.com/office/drawing/2014/main" val="2613225003"/>
                  </a:ext>
                </a:extLst>
              </a:tr>
              <a:tr h="668655">
                <a:tc>
                  <a:txBody>
                    <a:bodyPr/>
                    <a:lstStyle/>
                    <a:p>
                      <a:r>
                        <a:rPr kumimoji="1" lang="en-US" altLang="ja-JP" sz="1300" dirty="0"/>
                        <a:t>H26</a:t>
                      </a:r>
                      <a:endParaRPr kumimoji="1" lang="ja-JP" altLang="en-US" sz="1300" dirty="0"/>
                    </a:p>
                  </a:txBody>
                  <a:tcPr marL="74295" marR="74295" marT="37148" marB="37148"/>
                </a:tc>
                <a:tc>
                  <a:txBody>
                    <a:bodyPr/>
                    <a:lstStyle/>
                    <a:p>
                      <a:r>
                        <a:rPr kumimoji="1" lang="ja-JP" altLang="en-US" sz="1300" dirty="0"/>
                        <a:t>市内各区自立支援協議会への出席、研修会等開催、医師会への協力依頼、</a:t>
                      </a:r>
                      <a:r>
                        <a:rPr kumimoji="1" lang="en-US" altLang="ja-JP" sz="1300" dirty="0"/>
                        <a:t>NW</a:t>
                      </a:r>
                      <a:r>
                        <a:rPr kumimoji="1" lang="ja-JP" altLang="en-US" sz="1300" dirty="0"/>
                        <a:t>会議ににおける支援拠点の課題等意見聴取等</a:t>
                      </a:r>
                    </a:p>
                  </a:txBody>
                  <a:tcPr marL="74295" marR="74295" marT="37148" marB="37148"/>
                </a:tc>
                <a:tc>
                  <a:txBody>
                    <a:bodyPr/>
                    <a:lstStyle/>
                    <a:p>
                      <a:r>
                        <a:rPr kumimoji="1" lang="ja-JP" altLang="en-US" sz="1300" dirty="0"/>
                        <a:t>高次脳機能障がいに係る症状一覧表を作成、だれでも評価可能な様式作成。</a:t>
                      </a:r>
                      <a:r>
                        <a:rPr kumimoji="1" lang="en-US" altLang="ja-JP" sz="1300" dirty="0"/>
                        <a:t>NW</a:t>
                      </a:r>
                      <a:r>
                        <a:rPr kumimoji="1" lang="ja-JP" altLang="en-US" sz="1300" dirty="0"/>
                        <a:t>会議にて医師の講演や実支援内容に係るシンポジウムを行う。</a:t>
                      </a:r>
                    </a:p>
                  </a:txBody>
                  <a:tcPr marL="74295" marR="74295" marT="37148" marB="37148"/>
                </a:tc>
                <a:extLst>
                  <a:ext uri="{0D108BD9-81ED-4DB2-BD59-A6C34878D82A}">
                    <a16:rowId xmlns:a16="http://schemas.microsoft.com/office/drawing/2014/main" val="148300085"/>
                  </a:ext>
                </a:extLst>
              </a:tr>
              <a:tr h="668655">
                <a:tc>
                  <a:txBody>
                    <a:bodyPr/>
                    <a:lstStyle/>
                    <a:p>
                      <a:r>
                        <a:rPr kumimoji="1" lang="en-US" altLang="ja-JP" sz="1300" dirty="0"/>
                        <a:t>H27</a:t>
                      </a:r>
                      <a:endParaRPr kumimoji="1" lang="ja-JP" altLang="en-US" sz="1300" dirty="0"/>
                    </a:p>
                  </a:txBody>
                  <a:tcPr marL="74295" marR="74295" marT="37148" marB="37148"/>
                </a:tc>
                <a:tc>
                  <a:txBody>
                    <a:bodyPr/>
                    <a:lstStyle/>
                    <a:p>
                      <a:r>
                        <a:rPr kumimoji="1" lang="ja-JP" altLang="en-US" sz="1300" dirty="0"/>
                        <a:t>支援普及研修会４回、医療機関への出張勉強会、</a:t>
                      </a:r>
                      <a:r>
                        <a:rPr kumimoji="1" lang="en-US" altLang="ja-JP" sz="1300" dirty="0"/>
                        <a:t>H26</a:t>
                      </a:r>
                      <a:r>
                        <a:rPr kumimoji="1" lang="ja-JP" altLang="en-US" sz="1300" dirty="0"/>
                        <a:t>作成のハンドブック</a:t>
                      </a:r>
                      <a:r>
                        <a:rPr kumimoji="1" lang="en-US" altLang="ja-JP" sz="1300" dirty="0"/>
                        <a:t>1,500</a:t>
                      </a:r>
                      <a:r>
                        <a:rPr kumimoji="1" lang="ja-JP" altLang="en-US" sz="1300" dirty="0"/>
                        <a:t>部医療機関に配布等</a:t>
                      </a:r>
                    </a:p>
                  </a:txBody>
                  <a:tcPr marL="74295" marR="74295" marT="37148" marB="37148"/>
                </a:tc>
                <a:tc>
                  <a:txBody>
                    <a:bodyPr/>
                    <a:lstStyle/>
                    <a:p>
                      <a:r>
                        <a:rPr kumimoji="1" lang="en-US" altLang="ja-JP" sz="1300" dirty="0"/>
                        <a:t>NW</a:t>
                      </a:r>
                      <a:r>
                        <a:rPr kumimoji="1" lang="ja-JP" altLang="en-US" sz="1300" dirty="0"/>
                        <a:t>会議にて感情コントロール障がいや行政の使い方等をテーマとした講演実施。北・中・南地域それぞれでネットワーク構築。</a:t>
                      </a:r>
                      <a:endParaRPr kumimoji="1" lang="en-US" altLang="ja-JP" sz="1300" dirty="0"/>
                    </a:p>
                  </a:txBody>
                  <a:tcPr marL="74295" marR="74295" marT="37148" marB="37148"/>
                </a:tc>
                <a:extLst>
                  <a:ext uri="{0D108BD9-81ED-4DB2-BD59-A6C34878D82A}">
                    <a16:rowId xmlns:a16="http://schemas.microsoft.com/office/drawing/2014/main" val="3434127044"/>
                  </a:ext>
                </a:extLst>
              </a:tr>
              <a:tr h="301308">
                <a:tc>
                  <a:txBody>
                    <a:bodyPr/>
                    <a:lstStyle/>
                    <a:p>
                      <a:r>
                        <a:rPr kumimoji="1" lang="en-US" altLang="ja-JP" sz="1300" dirty="0"/>
                        <a:t>H28</a:t>
                      </a:r>
                      <a:endParaRPr kumimoji="1" lang="ja-JP" altLang="en-US" sz="1300" dirty="0"/>
                    </a:p>
                  </a:txBody>
                  <a:tcPr marL="74295" marR="74295" marT="37148" marB="37148"/>
                </a:tc>
                <a:tc>
                  <a:txBody>
                    <a:bodyPr/>
                    <a:lstStyle/>
                    <a:p>
                      <a:r>
                        <a:rPr kumimoji="1" lang="ja-JP" altLang="en-US" sz="1300" dirty="0"/>
                        <a:t>生活リハ便りの発行、出張勉強会</a:t>
                      </a:r>
                      <a:r>
                        <a:rPr kumimoji="1" lang="en-US" altLang="ja-JP" sz="1300" dirty="0"/>
                        <a:t>14</a:t>
                      </a:r>
                      <a:r>
                        <a:rPr kumimoji="1" lang="ja-JP" altLang="en-US" sz="1300" dirty="0"/>
                        <a:t>回等</a:t>
                      </a:r>
                    </a:p>
                  </a:txBody>
                  <a:tcPr marL="74295" marR="74295" marT="37148" marB="37148"/>
                </a:tc>
                <a:tc>
                  <a:txBody>
                    <a:bodyPr/>
                    <a:lstStyle/>
                    <a:p>
                      <a:r>
                        <a:rPr kumimoji="1" lang="en-US" altLang="ja-JP" sz="1300" dirty="0"/>
                        <a:t>NW</a:t>
                      </a:r>
                      <a:r>
                        <a:rPr kumimoji="1" lang="ja-JP" altLang="en-US" sz="1300" dirty="0"/>
                        <a:t>会議にて講演、事例報告、</a:t>
                      </a:r>
                      <a:r>
                        <a:rPr kumimoji="1" lang="en-US" altLang="ja-JP" sz="1300" dirty="0"/>
                        <a:t>GW</a:t>
                      </a:r>
                      <a:r>
                        <a:rPr kumimoji="1" lang="ja-JP" altLang="en-US" sz="1300" dirty="0"/>
                        <a:t>等</a:t>
                      </a:r>
                    </a:p>
                  </a:txBody>
                  <a:tcPr marL="74295" marR="74295" marT="37148" marB="37148"/>
                </a:tc>
                <a:extLst>
                  <a:ext uri="{0D108BD9-81ED-4DB2-BD59-A6C34878D82A}">
                    <a16:rowId xmlns:a16="http://schemas.microsoft.com/office/drawing/2014/main" val="4158436763"/>
                  </a:ext>
                </a:extLst>
              </a:tr>
              <a:tr h="668655">
                <a:tc>
                  <a:txBody>
                    <a:bodyPr/>
                    <a:lstStyle/>
                    <a:p>
                      <a:r>
                        <a:rPr kumimoji="1" lang="en-US" altLang="ja-JP" sz="1300" dirty="0"/>
                        <a:t>H29</a:t>
                      </a:r>
                      <a:endParaRPr kumimoji="1" lang="ja-JP" altLang="en-US" sz="1300" dirty="0"/>
                    </a:p>
                  </a:txBody>
                  <a:tcPr marL="74295" marR="74295" marT="37148" marB="37148"/>
                </a:tc>
                <a:tc>
                  <a:txBody>
                    <a:bodyPr/>
                    <a:lstStyle/>
                    <a:p>
                      <a:r>
                        <a:rPr kumimoji="1" lang="ja-JP" altLang="en-US" sz="1300" dirty="0"/>
                        <a:t>支援普及研修会４回、出張勉強会</a:t>
                      </a:r>
                      <a:r>
                        <a:rPr kumimoji="1" lang="en-US" altLang="ja-JP" sz="1300" dirty="0"/>
                        <a:t>11</a:t>
                      </a:r>
                      <a:r>
                        <a:rPr kumimoji="1" lang="ja-JP" altLang="en-US" sz="1300" dirty="0"/>
                        <a:t>回、ほか自立支援協議会参加や医療機関支援者会議、府支援拠点機関との打合せ等</a:t>
                      </a:r>
                    </a:p>
                  </a:txBody>
                  <a:tcPr marL="74295" marR="74295" marT="37148" marB="37148"/>
                </a:tc>
                <a:tc>
                  <a:txBody>
                    <a:bodyPr/>
                    <a:lstStyle/>
                    <a:p>
                      <a:r>
                        <a:rPr kumimoji="1" lang="en-US" altLang="ja-JP" sz="1300" dirty="0"/>
                        <a:t>NW</a:t>
                      </a:r>
                      <a:r>
                        <a:rPr kumimoji="1" lang="ja-JP" altLang="en-US" sz="1300" dirty="0"/>
                        <a:t>会議にて医療法人、行政、就ポツによる講演や事例検討会実施。</a:t>
                      </a:r>
                    </a:p>
                  </a:txBody>
                  <a:tcPr marL="74295" marR="74295" marT="37148" marB="37148"/>
                </a:tc>
                <a:extLst>
                  <a:ext uri="{0D108BD9-81ED-4DB2-BD59-A6C34878D82A}">
                    <a16:rowId xmlns:a16="http://schemas.microsoft.com/office/drawing/2014/main" val="2416068358"/>
                  </a:ext>
                </a:extLst>
              </a:tr>
            </a:tbl>
          </a:graphicData>
        </a:graphic>
      </p:graphicFrame>
      <p:sp>
        <p:nvSpPr>
          <p:cNvPr id="3" name="スライド番号プレースホルダー 2"/>
          <p:cNvSpPr>
            <a:spLocks noGrp="1"/>
          </p:cNvSpPr>
          <p:nvPr>
            <p:ph type="sldNum" sz="quarter" idx="12"/>
          </p:nvPr>
        </p:nvSpPr>
        <p:spPr/>
        <p:txBody>
          <a:bodyPr/>
          <a:lstStyle/>
          <a:p>
            <a:fld id="{C55EFE61-9193-4F50-9E46-B0AB50C30505}" type="slidenum">
              <a:rPr kumimoji="1" lang="ja-JP" altLang="en-US" smtClean="0"/>
              <a:t>5</a:t>
            </a:fld>
            <a:endParaRPr kumimoji="1" lang="ja-JP" altLang="en-US"/>
          </a:p>
        </p:txBody>
      </p:sp>
      <p:sp>
        <p:nvSpPr>
          <p:cNvPr id="5" name="角丸四角形 4"/>
          <p:cNvSpPr/>
          <p:nvPr/>
        </p:nvSpPr>
        <p:spPr>
          <a:xfrm>
            <a:off x="681037" y="1935361"/>
            <a:ext cx="2970928" cy="41322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bg1">
                    <a:lumMod val="95000"/>
                    <a:lumOff val="5000"/>
                  </a:schemeClr>
                </a:solidFill>
              </a:rPr>
              <a:t>ネットワーク毎の実績④</a:t>
            </a:r>
          </a:p>
        </p:txBody>
      </p:sp>
      <p:sp>
        <p:nvSpPr>
          <p:cNvPr id="7" name="フッター プレースホルダー 6"/>
          <p:cNvSpPr>
            <a:spLocks noGrp="1"/>
          </p:cNvSpPr>
          <p:nvPr>
            <p:ph type="ftr" sz="quarter" idx="11"/>
          </p:nvPr>
        </p:nvSpPr>
        <p:spPr/>
        <p:txBody>
          <a:bodyPr/>
          <a:lstStyle/>
          <a:p>
            <a:r>
              <a:rPr kumimoji="1" lang="ja-JP" altLang="en-US" smtClean="0"/>
              <a:t>資料１</a:t>
            </a:r>
            <a:endParaRPr kumimoji="1" lang="ja-JP" altLang="en-US" dirty="0"/>
          </a:p>
        </p:txBody>
      </p:sp>
    </p:spTree>
    <p:extLst>
      <p:ext uri="{BB962C8B-B14F-4D97-AF65-F5344CB8AC3E}">
        <p14:creationId xmlns:p14="http://schemas.microsoft.com/office/powerpoint/2010/main" val="1915345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991923"/>
            <a:ext cx="8543925" cy="707888"/>
          </a:xfrm>
          <a:solidFill>
            <a:srgbClr val="FFFF00"/>
          </a:solidFill>
          <a:ln>
            <a:solidFill>
              <a:schemeClr val="tx1"/>
            </a:solidFill>
          </a:ln>
        </p:spPr>
        <p:txBody>
          <a:bodyPr>
            <a:normAutofit/>
          </a:bodyPr>
          <a:lstStyle/>
          <a:p>
            <a:pPr algn="ctr"/>
            <a:r>
              <a:rPr lang="ja-JP" altLang="en-US" sz="1625" b="1" dirty="0">
                <a:latin typeface="ＭＳ ゴシック" panose="020B0609070205080204" pitchFamily="49" charset="-128"/>
                <a:ea typeface="ＭＳ ゴシック" panose="020B0609070205080204" pitchFamily="49" charset="-128"/>
              </a:rPr>
              <a:t>過去に実施した地域支援ネットワーク推進事業の実績及び現状把握</a:t>
            </a:r>
            <a:endParaRPr lang="ja-JP" altLang="en-US" sz="2600" b="1" dirty="0">
              <a:latin typeface="ＭＳ ゴシック" panose="020B0609070205080204" pitchFamily="49" charset="-128"/>
              <a:ea typeface="ＭＳ ゴシック" panose="020B0609070205080204" pitchFamily="49"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228018956"/>
              </p:ext>
            </p:extLst>
          </p:nvPr>
        </p:nvGraphicFramePr>
        <p:xfrm>
          <a:off x="646044" y="2827313"/>
          <a:ext cx="8578919" cy="3351263"/>
        </p:xfrm>
        <a:graphic>
          <a:graphicData uri="http://schemas.openxmlformats.org/drawingml/2006/table">
            <a:tbl>
              <a:tblPr firstRow="1" bandRow="1">
                <a:tableStyleId>{5C22544A-7EE6-4342-B048-85BDC9FD1C3A}</a:tableStyleId>
              </a:tblPr>
              <a:tblGrid>
                <a:gridCol w="1249018">
                  <a:extLst>
                    <a:ext uri="{9D8B030D-6E8A-4147-A177-3AD203B41FA5}">
                      <a16:colId xmlns:a16="http://schemas.microsoft.com/office/drawing/2014/main" val="2751794656"/>
                    </a:ext>
                  </a:extLst>
                </a:gridCol>
                <a:gridCol w="7329901">
                  <a:extLst>
                    <a:ext uri="{9D8B030D-6E8A-4147-A177-3AD203B41FA5}">
                      <a16:colId xmlns:a16="http://schemas.microsoft.com/office/drawing/2014/main" val="2103195939"/>
                    </a:ext>
                  </a:extLst>
                </a:gridCol>
              </a:tblGrid>
              <a:tr h="553501">
                <a:tc>
                  <a:txBody>
                    <a:bodyPr/>
                    <a:lstStyle/>
                    <a:p>
                      <a:endParaRPr kumimoji="1" lang="ja-JP" altLang="en-US" sz="1200" dirty="0"/>
                    </a:p>
                  </a:txBody>
                  <a:tcPr marL="74295" marR="74295" marT="37148" marB="37148"/>
                </a:tc>
                <a:tc>
                  <a:txBody>
                    <a:bodyPr/>
                    <a:lstStyle/>
                    <a:p>
                      <a:r>
                        <a:rPr kumimoji="1" lang="ja-JP" altLang="en-US" sz="1200" dirty="0"/>
                        <a:t>泉州</a:t>
                      </a:r>
                    </a:p>
                  </a:txBody>
                  <a:tcPr marL="74295" marR="74295" marT="37148" marB="37148"/>
                </a:tc>
                <a:extLst>
                  <a:ext uri="{0D108BD9-81ED-4DB2-BD59-A6C34878D82A}">
                    <a16:rowId xmlns:a16="http://schemas.microsoft.com/office/drawing/2014/main" val="3822321397"/>
                  </a:ext>
                </a:extLst>
              </a:tr>
              <a:tr h="668655">
                <a:tc>
                  <a:txBody>
                    <a:bodyPr/>
                    <a:lstStyle/>
                    <a:p>
                      <a:r>
                        <a:rPr kumimoji="1" lang="ja-JP" altLang="en-US" sz="1300" dirty="0"/>
                        <a:t>構成</a:t>
                      </a:r>
                      <a:endParaRPr kumimoji="1" lang="en-US" altLang="ja-JP" sz="1300" dirty="0"/>
                    </a:p>
                  </a:txBody>
                  <a:tcPr marL="74295" marR="74295" marT="37148" marB="37148"/>
                </a:tc>
                <a:tc>
                  <a:txBody>
                    <a:bodyPr/>
                    <a:lstStyle/>
                    <a:p>
                      <a:r>
                        <a:rPr kumimoji="1" lang="ja-JP" altLang="en-US" sz="1300" dirty="0"/>
                        <a:t>事務局　：葛城病院</a:t>
                      </a:r>
                      <a:endParaRPr kumimoji="1" lang="en-US" altLang="ja-JP" sz="1300" dirty="0"/>
                    </a:p>
                    <a:p>
                      <a:r>
                        <a:rPr kumimoji="1" lang="ja-JP" altLang="en-US" sz="1300" dirty="0"/>
                        <a:t>作業部会：</a:t>
                      </a:r>
                      <a:r>
                        <a:rPr kumimoji="1" lang="en-US" altLang="ja-JP" sz="1300" dirty="0"/>
                        <a:t>【</a:t>
                      </a:r>
                      <a:r>
                        <a:rPr kumimoji="1" lang="ja-JP" altLang="en-US" sz="1300" dirty="0"/>
                        <a:t>北</a:t>
                      </a:r>
                      <a:r>
                        <a:rPr kumimoji="1" lang="en-US" altLang="ja-JP" sz="1300" dirty="0"/>
                        <a:t>】</a:t>
                      </a:r>
                      <a:r>
                        <a:rPr kumimoji="1" lang="ja-JP" altLang="en-US" sz="1300" dirty="0"/>
                        <a:t>就ポツ、府中病院</a:t>
                      </a:r>
                      <a:r>
                        <a:rPr kumimoji="1" lang="en-US" altLang="ja-JP" sz="1300" dirty="0"/>
                        <a:t>【</a:t>
                      </a:r>
                      <a:r>
                        <a:rPr kumimoji="1" lang="ja-JP" altLang="en-US" sz="1300" dirty="0"/>
                        <a:t>中</a:t>
                      </a:r>
                      <a:r>
                        <a:rPr kumimoji="1" lang="en-US" altLang="ja-JP" sz="1300" dirty="0"/>
                        <a:t>】</a:t>
                      </a:r>
                      <a:r>
                        <a:rPr kumimoji="1" lang="ja-JP" altLang="en-US" sz="1300" dirty="0"/>
                        <a:t>就ポツ、葛城病院ほか</a:t>
                      </a:r>
                      <a:endParaRPr kumimoji="1" lang="en-US" altLang="ja-JP" sz="1300" dirty="0"/>
                    </a:p>
                    <a:p>
                      <a:r>
                        <a:rPr kumimoji="1" lang="ja-JP" altLang="en-US" sz="1300" dirty="0"/>
                        <a:t>　　　　　</a:t>
                      </a:r>
                      <a:r>
                        <a:rPr kumimoji="1" lang="en-US" altLang="ja-JP" sz="1300" dirty="0"/>
                        <a:t>【</a:t>
                      </a:r>
                      <a:r>
                        <a:rPr kumimoji="1" lang="ja-JP" altLang="en-US" sz="1300" dirty="0"/>
                        <a:t>南</a:t>
                      </a:r>
                      <a:r>
                        <a:rPr kumimoji="1" lang="en-US" altLang="ja-JP" sz="1300" dirty="0"/>
                        <a:t>】</a:t>
                      </a:r>
                      <a:r>
                        <a:rPr kumimoji="1" lang="ja-JP" altLang="en-US" sz="1300" dirty="0"/>
                        <a:t>就ポツ、大阪リハビリテーション病院ほか　その他市町村障がい福祉所管課</a:t>
                      </a:r>
                      <a:endParaRPr kumimoji="1" lang="en-US" altLang="ja-JP" sz="1300" dirty="0"/>
                    </a:p>
                  </a:txBody>
                  <a:tcPr marL="74295" marR="74295" marT="37148" marB="37148"/>
                </a:tc>
                <a:extLst>
                  <a:ext uri="{0D108BD9-81ED-4DB2-BD59-A6C34878D82A}">
                    <a16:rowId xmlns:a16="http://schemas.microsoft.com/office/drawing/2014/main" val="122825598"/>
                  </a:ext>
                </a:extLst>
              </a:tr>
              <a:tr h="470535">
                <a:tc>
                  <a:txBody>
                    <a:bodyPr/>
                    <a:lstStyle/>
                    <a:p>
                      <a:r>
                        <a:rPr kumimoji="1" lang="ja-JP" altLang="en-US" sz="1300" dirty="0"/>
                        <a:t>活動内容</a:t>
                      </a:r>
                    </a:p>
                  </a:txBody>
                  <a:tcPr marL="74295" marR="74295" marT="37148" marB="37148"/>
                </a:tc>
                <a:tc>
                  <a:txBody>
                    <a:bodyPr/>
                    <a:lstStyle/>
                    <a:p>
                      <a:r>
                        <a:rPr kumimoji="1" lang="ja-JP" altLang="en-US" sz="1300" dirty="0"/>
                        <a:t>年１回の作業部会と</a:t>
                      </a:r>
                      <a:r>
                        <a:rPr kumimoji="1" lang="en-US" altLang="ja-JP" sz="1300" dirty="0"/>
                        <a:t>NW</a:t>
                      </a:r>
                      <a:r>
                        <a:rPr kumimoji="1" lang="ja-JP" altLang="en-US" sz="1300" dirty="0"/>
                        <a:t>会議。ほか当事者を介し病院、就ポツ、市町村との連携が行われる。</a:t>
                      </a:r>
                      <a:endParaRPr kumimoji="1" lang="en-US" altLang="ja-JP" sz="1300" dirty="0"/>
                    </a:p>
                    <a:p>
                      <a:r>
                        <a:rPr kumimoji="1" lang="ja-JP" altLang="en-US" sz="1300" dirty="0"/>
                        <a:t>広報は自立相談支援</a:t>
                      </a:r>
                      <a:r>
                        <a:rPr kumimoji="1" lang="en-US" altLang="ja-JP" sz="1300" dirty="0"/>
                        <a:t>C</a:t>
                      </a:r>
                      <a:r>
                        <a:rPr kumimoji="1" lang="ja-JP" altLang="en-US" sz="1300" dirty="0"/>
                        <a:t>の</a:t>
                      </a:r>
                      <a:r>
                        <a:rPr kumimoji="1" lang="en-US" altLang="ja-JP" sz="1300" dirty="0"/>
                        <a:t>ML</a:t>
                      </a:r>
                      <a:r>
                        <a:rPr kumimoji="1" lang="ja-JP" altLang="en-US" sz="1300" dirty="0"/>
                        <a:t>活用、会議や研修会は葛城病院内で行うなど費用を抑え運営。</a:t>
                      </a:r>
                    </a:p>
                  </a:txBody>
                  <a:tcPr marL="74295" marR="74295" marT="37148" marB="37148"/>
                </a:tc>
                <a:extLst>
                  <a:ext uri="{0D108BD9-81ED-4DB2-BD59-A6C34878D82A}">
                    <a16:rowId xmlns:a16="http://schemas.microsoft.com/office/drawing/2014/main" val="2613225003"/>
                  </a:ext>
                </a:extLst>
              </a:tr>
              <a:tr h="1105069">
                <a:tc>
                  <a:txBody>
                    <a:bodyPr/>
                    <a:lstStyle/>
                    <a:p>
                      <a:r>
                        <a:rPr kumimoji="1" lang="ja-JP" altLang="en-US" sz="1300" dirty="0"/>
                        <a:t>成果、機能</a:t>
                      </a:r>
                      <a:endParaRPr kumimoji="1" lang="en-US" altLang="ja-JP" sz="1300" dirty="0"/>
                    </a:p>
                    <a:p>
                      <a:r>
                        <a:rPr kumimoji="1" lang="ja-JP" altLang="en-US" sz="1300" dirty="0"/>
                        <a:t>している点等</a:t>
                      </a:r>
                    </a:p>
                  </a:txBody>
                  <a:tcPr marL="74295" marR="74295" marT="37148" marB="37148"/>
                </a:tc>
                <a:tc>
                  <a:txBody>
                    <a:bodyPr/>
                    <a:lstStyle/>
                    <a:p>
                      <a:r>
                        <a:rPr kumimoji="1" lang="ja-JP" altLang="en-US" sz="1300" dirty="0">
                          <a:solidFill>
                            <a:schemeClr val="tx1"/>
                          </a:solidFill>
                        </a:rPr>
                        <a:t>葛城</a:t>
                      </a:r>
                      <a:r>
                        <a:rPr kumimoji="1" lang="ja-JP" altLang="en-US" sz="1300" dirty="0" smtClean="0">
                          <a:solidFill>
                            <a:schemeClr val="tx1"/>
                          </a:solidFill>
                        </a:rPr>
                        <a:t>病院のホームページに</a:t>
                      </a:r>
                      <a:r>
                        <a:rPr kumimoji="1" lang="ja-JP" altLang="en-US" sz="1300" dirty="0">
                          <a:solidFill>
                            <a:schemeClr val="tx1"/>
                          </a:solidFill>
                        </a:rPr>
                        <a:t>「資源マップ</a:t>
                      </a:r>
                      <a:r>
                        <a:rPr kumimoji="1" lang="ja-JP" altLang="en-US" sz="1300" dirty="0" smtClean="0">
                          <a:solidFill>
                            <a:schemeClr val="tx1"/>
                          </a:solidFill>
                        </a:rPr>
                        <a:t>」を掲載。</a:t>
                      </a:r>
                      <a:endParaRPr kumimoji="1" lang="en-US" altLang="ja-JP" sz="1300" dirty="0" smtClean="0">
                        <a:solidFill>
                          <a:schemeClr val="tx1"/>
                        </a:solidFill>
                      </a:endParaRPr>
                    </a:p>
                    <a:p>
                      <a:r>
                        <a:rPr kumimoji="1" lang="en-US" altLang="ja-JP" sz="1300" dirty="0" smtClean="0">
                          <a:solidFill>
                            <a:schemeClr val="tx1"/>
                          </a:solidFill>
                        </a:rPr>
                        <a:t>NW</a:t>
                      </a:r>
                      <a:r>
                        <a:rPr kumimoji="1" lang="ja-JP" altLang="en-US" sz="1300" dirty="0" smtClean="0">
                          <a:solidFill>
                            <a:schemeClr val="tx1"/>
                          </a:solidFill>
                        </a:rPr>
                        <a:t>の存在も大事だが、連携の中身が重要。病院でも事業所でも、「ここからここまでは出来る」と示し、できない所を埋める別の手段がなければ、ネットワークは機能しない。作業部会の参加機関が、支援の橋渡しを行っている（病院では外来リハを継続しながら、次の事業所へ丁寧な引き継ぎを行う等）。</a:t>
                      </a:r>
                      <a:endParaRPr kumimoji="1" lang="en-US" altLang="ja-JP" sz="1300" dirty="0">
                        <a:solidFill>
                          <a:schemeClr val="tx1"/>
                        </a:solidFill>
                      </a:endParaRPr>
                    </a:p>
                  </a:txBody>
                  <a:tcPr marL="74295" marR="74295" marT="37148" marB="37148"/>
                </a:tc>
                <a:extLst>
                  <a:ext uri="{0D108BD9-81ED-4DB2-BD59-A6C34878D82A}">
                    <a16:rowId xmlns:a16="http://schemas.microsoft.com/office/drawing/2014/main" val="148300085"/>
                  </a:ext>
                </a:extLst>
              </a:tr>
              <a:tr h="553501">
                <a:tc>
                  <a:txBody>
                    <a:bodyPr/>
                    <a:lstStyle/>
                    <a:p>
                      <a:r>
                        <a:rPr kumimoji="1" lang="en-US" altLang="ja-JP" sz="1300" dirty="0"/>
                        <a:t>NW</a:t>
                      </a:r>
                      <a:r>
                        <a:rPr kumimoji="1" lang="ja-JP" altLang="en-US" sz="1300" dirty="0"/>
                        <a:t>として苦慮している点</a:t>
                      </a:r>
                    </a:p>
                  </a:txBody>
                  <a:tcPr marL="74295" marR="74295" marT="37148" marB="37148"/>
                </a:tc>
                <a:tc>
                  <a:txBody>
                    <a:bodyPr/>
                    <a:lstStyle/>
                    <a:p>
                      <a:r>
                        <a:rPr kumimoji="1" lang="ja-JP" altLang="en-US" sz="1300" dirty="0" smtClean="0"/>
                        <a:t>病院</a:t>
                      </a:r>
                      <a:r>
                        <a:rPr kumimoji="1" lang="ja-JP" altLang="en-US" sz="1300" dirty="0"/>
                        <a:t>・事業所ごとに考えの相違がある中で、事例ごとに出来ることを柔軟に考える必要があるが、「答え」を求めがちになる点。また、業務時間内での協力が困難な可能性がある。</a:t>
                      </a:r>
                    </a:p>
                  </a:txBody>
                  <a:tcPr marL="74295" marR="74295" marT="37148" marB="37148"/>
                </a:tc>
                <a:extLst>
                  <a:ext uri="{0D108BD9-81ED-4DB2-BD59-A6C34878D82A}">
                    <a16:rowId xmlns:a16="http://schemas.microsoft.com/office/drawing/2014/main" val="4158436763"/>
                  </a:ext>
                </a:extLst>
              </a:tr>
            </a:tbl>
          </a:graphicData>
        </a:graphic>
      </p:graphicFrame>
      <p:sp>
        <p:nvSpPr>
          <p:cNvPr id="7" name="スライド番号プレースホルダー 6"/>
          <p:cNvSpPr>
            <a:spLocks noGrp="1"/>
          </p:cNvSpPr>
          <p:nvPr>
            <p:ph type="sldNum" sz="quarter" idx="12"/>
          </p:nvPr>
        </p:nvSpPr>
        <p:spPr/>
        <p:txBody>
          <a:bodyPr/>
          <a:lstStyle/>
          <a:p>
            <a:fld id="{C55EFE61-9193-4F50-9E46-B0AB50C30505}" type="slidenum">
              <a:rPr kumimoji="1" lang="ja-JP" altLang="en-US" smtClean="0"/>
              <a:t>6</a:t>
            </a:fld>
            <a:endParaRPr kumimoji="1" lang="ja-JP" altLang="en-US"/>
          </a:p>
        </p:txBody>
      </p:sp>
      <p:sp>
        <p:nvSpPr>
          <p:cNvPr id="5" name="角丸四角形 4"/>
          <p:cNvSpPr/>
          <p:nvPr/>
        </p:nvSpPr>
        <p:spPr>
          <a:xfrm>
            <a:off x="681036" y="1756868"/>
            <a:ext cx="2970928" cy="41322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bg1">
                    <a:lumMod val="95000"/>
                    <a:lumOff val="5000"/>
                  </a:schemeClr>
                </a:solidFill>
              </a:rPr>
              <a:t>ネットワークの現状把握</a:t>
            </a:r>
          </a:p>
        </p:txBody>
      </p:sp>
      <p:sp>
        <p:nvSpPr>
          <p:cNvPr id="3" name="テキスト ボックス 2">
            <a:extLst>
              <a:ext uri="{FF2B5EF4-FFF2-40B4-BE49-F238E27FC236}">
                <a16:creationId xmlns:a16="http://schemas.microsoft.com/office/drawing/2014/main" id="{C4EE240C-04E1-43BD-9CA3-318095AE627A}"/>
              </a:ext>
            </a:extLst>
          </p:cNvPr>
          <p:cNvSpPr txBox="1"/>
          <p:nvPr/>
        </p:nvSpPr>
        <p:spPr>
          <a:xfrm>
            <a:off x="681036" y="2227147"/>
            <a:ext cx="8543927" cy="542584"/>
          </a:xfrm>
          <a:prstGeom prst="rect">
            <a:avLst/>
          </a:prstGeom>
          <a:noFill/>
        </p:spPr>
        <p:txBody>
          <a:bodyPr wrap="square" rtlCol="0">
            <a:spAutoFit/>
          </a:bodyPr>
          <a:lstStyle/>
          <a:p>
            <a:r>
              <a:rPr lang="ja-JP" altLang="en-US" sz="1463" dirty="0"/>
              <a:t>現在も継続して活動をされている圏域ネットワーク（泉州・中河内）に現状聴取。</a:t>
            </a:r>
            <a:endParaRPr lang="en-US" altLang="ja-JP" sz="1463" dirty="0"/>
          </a:p>
          <a:p>
            <a:r>
              <a:rPr lang="ja-JP" altLang="en-US" sz="1463" dirty="0"/>
              <a:t>（堺圏域の活動内容等は参考資料５－１のとおり）</a:t>
            </a:r>
          </a:p>
        </p:txBody>
      </p:sp>
      <p:sp>
        <p:nvSpPr>
          <p:cNvPr id="8" name="フッター プレースホルダー 7"/>
          <p:cNvSpPr>
            <a:spLocks noGrp="1"/>
          </p:cNvSpPr>
          <p:nvPr>
            <p:ph type="ftr" sz="quarter" idx="11"/>
          </p:nvPr>
        </p:nvSpPr>
        <p:spPr/>
        <p:txBody>
          <a:bodyPr/>
          <a:lstStyle/>
          <a:p>
            <a:r>
              <a:rPr kumimoji="1" lang="ja-JP" altLang="en-US" smtClean="0"/>
              <a:t>資料１</a:t>
            </a:r>
            <a:endParaRPr kumimoji="1" lang="ja-JP" altLang="en-US" dirty="0"/>
          </a:p>
        </p:txBody>
      </p:sp>
    </p:spTree>
    <p:extLst>
      <p:ext uri="{BB962C8B-B14F-4D97-AF65-F5344CB8AC3E}">
        <p14:creationId xmlns:p14="http://schemas.microsoft.com/office/powerpoint/2010/main" val="1477558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991923"/>
            <a:ext cx="8543925" cy="707888"/>
          </a:xfrm>
          <a:solidFill>
            <a:srgbClr val="FFFF00"/>
          </a:solidFill>
          <a:ln>
            <a:solidFill>
              <a:schemeClr val="tx1"/>
            </a:solidFill>
          </a:ln>
        </p:spPr>
        <p:txBody>
          <a:bodyPr>
            <a:normAutofit/>
          </a:bodyPr>
          <a:lstStyle/>
          <a:p>
            <a:pPr algn="ctr"/>
            <a:r>
              <a:rPr lang="ja-JP" altLang="en-US" sz="1625" b="1" dirty="0">
                <a:latin typeface="ＭＳ ゴシック" panose="020B0609070205080204" pitchFamily="49" charset="-128"/>
                <a:ea typeface="ＭＳ ゴシック" panose="020B0609070205080204" pitchFamily="49" charset="-128"/>
              </a:rPr>
              <a:t>過去に実施した地域支援ネットワーク推進事業の実績及び現状把握</a:t>
            </a:r>
            <a:endParaRPr lang="ja-JP" altLang="en-US" sz="2600" b="1" dirty="0">
              <a:latin typeface="ＭＳ ゴシック" panose="020B0609070205080204" pitchFamily="49" charset="-128"/>
              <a:ea typeface="ＭＳ ゴシック" panose="020B0609070205080204" pitchFamily="49"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371226190"/>
              </p:ext>
            </p:extLst>
          </p:nvPr>
        </p:nvGraphicFramePr>
        <p:xfrm>
          <a:off x="613742" y="2801906"/>
          <a:ext cx="8678517" cy="3314891"/>
        </p:xfrm>
        <a:graphic>
          <a:graphicData uri="http://schemas.openxmlformats.org/drawingml/2006/table">
            <a:tbl>
              <a:tblPr firstRow="1" bandRow="1">
                <a:tableStyleId>{5C22544A-7EE6-4342-B048-85BDC9FD1C3A}</a:tableStyleId>
              </a:tblPr>
              <a:tblGrid>
                <a:gridCol w="1161886">
                  <a:extLst>
                    <a:ext uri="{9D8B030D-6E8A-4147-A177-3AD203B41FA5}">
                      <a16:colId xmlns:a16="http://schemas.microsoft.com/office/drawing/2014/main" val="2751794656"/>
                    </a:ext>
                  </a:extLst>
                </a:gridCol>
                <a:gridCol w="7516631">
                  <a:extLst>
                    <a:ext uri="{9D8B030D-6E8A-4147-A177-3AD203B41FA5}">
                      <a16:colId xmlns:a16="http://schemas.microsoft.com/office/drawing/2014/main" val="1882056750"/>
                    </a:ext>
                  </a:extLst>
                </a:gridCol>
              </a:tblGrid>
              <a:tr h="378211">
                <a:tc>
                  <a:txBody>
                    <a:bodyPr/>
                    <a:lstStyle/>
                    <a:p>
                      <a:endParaRPr kumimoji="1" lang="ja-JP" altLang="en-US" sz="1200" dirty="0"/>
                    </a:p>
                  </a:txBody>
                  <a:tcPr marL="74295" marR="74295" marT="37148" marB="37148"/>
                </a:tc>
                <a:tc>
                  <a:txBody>
                    <a:bodyPr/>
                    <a:lstStyle/>
                    <a:p>
                      <a:r>
                        <a:rPr kumimoji="1" lang="ja-JP" altLang="en-US" sz="1200" dirty="0"/>
                        <a:t>中河内</a:t>
                      </a:r>
                    </a:p>
                  </a:txBody>
                  <a:tcPr marL="74295" marR="74295" marT="37148" marB="37148"/>
                </a:tc>
                <a:extLst>
                  <a:ext uri="{0D108BD9-81ED-4DB2-BD59-A6C34878D82A}">
                    <a16:rowId xmlns:a16="http://schemas.microsoft.com/office/drawing/2014/main" val="3822321397"/>
                  </a:ext>
                </a:extLst>
              </a:tr>
              <a:tr h="700624">
                <a:tc>
                  <a:txBody>
                    <a:bodyPr/>
                    <a:lstStyle/>
                    <a:p>
                      <a:r>
                        <a:rPr kumimoji="1" lang="ja-JP" altLang="en-US" sz="1300" dirty="0"/>
                        <a:t>構成</a:t>
                      </a:r>
                      <a:endParaRPr kumimoji="1" lang="en-US" altLang="ja-JP" sz="1300" dirty="0"/>
                    </a:p>
                  </a:txBody>
                  <a:tcPr marL="74295" marR="74295" marT="37148" marB="37148"/>
                </a:tc>
                <a:tc>
                  <a:txBody>
                    <a:bodyPr/>
                    <a:lstStyle/>
                    <a:p>
                      <a:r>
                        <a:rPr kumimoji="1" lang="ja-JP" altLang="en-US" sz="1300" dirty="0"/>
                        <a:t>事務局：八尾はぁとふる病院</a:t>
                      </a:r>
                      <a:endParaRPr kumimoji="1" lang="en-US" altLang="ja-JP" sz="1300" dirty="0"/>
                    </a:p>
                    <a:p>
                      <a:r>
                        <a:rPr kumimoji="1" lang="ja-JP" altLang="en-US" sz="1300" dirty="0"/>
                        <a:t>役員：サポートスペースここりーど２名、基幹相談支援センター２名、八尾こころのホスピタル、</a:t>
                      </a:r>
                      <a:endParaRPr kumimoji="1" lang="en-US" altLang="ja-JP" sz="1300" dirty="0"/>
                    </a:p>
                    <a:p>
                      <a:r>
                        <a:rPr kumimoji="1" lang="ja-JP" altLang="en-US" sz="1300" dirty="0"/>
                        <a:t>八尾市社会福祉協議会等、八尾のほっと・ケーキの会（家族）、東大阪え～わの会（当事者）ほか</a:t>
                      </a:r>
                      <a:endParaRPr kumimoji="1" lang="en-US" altLang="ja-JP" sz="1300" dirty="0"/>
                    </a:p>
                  </a:txBody>
                  <a:tcPr marL="74295" marR="74295" marT="37148" marB="37148"/>
                </a:tc>
                <a:extLst>
                  <a:ext uri="{0D108BD9-81ED-4DB2-BD59-A6C34878D82A}">
                    <a16:rowId xmlns:a16="http://schemas.microsoft.com/office/drawing/2014/main" val="122825598"/>
                  </a:ext>
                </a:extLst>
              </a:tr>
              <a:tr h="700624">
                <a:tc>
                  <a:txBody>
                    <a:bodyPr/>
                    <a:lstStyle/>
                    <a:p>
                      <a:r>
                        <a:rPr kumimoji="1" lang="ja-JP" altLang="en-US" sz="1300" dirty="0"/>
                        <a:t>活動内容</a:t>
                      </a:r>
                    </a:p>
                  </a:txBody>
                  <a:tcPr marL="74295" marR="74295" marT="37148" marB="37148"/>
                </a:tc>
                <a:tc>
                  <a:txBody>
                    <a:bodyPr/>
                    <a:lstStyle/>
                    <a:p>
                      <a:r>
                        <a:rPr kumimoji="1" lang="ja-JP" altLang="en-US" sz="1300" dirty="0"/>
                        <a:t>研修会、役員会（主に研修企画を行うが、</a:t>
                      </a:r>
                      <a:r>
                        <a:rPr kumimoji="1" lang="en-US" altLang="ja-JP" sz="1300" dirty="0"/>
                        <a:t>2020</a:t>
                      </a:r>
                      <a:r>
                        <a:rPr kumimoji="1" lang="ja-JP" altLang="en-US" sz="1300" dirty="0"/>
                        <a:t>年度は研修企画の代わりに事例集フォーマット作成と事例収集等実施）</a:t>
                      </a:r>
                      <a:r>
                        <a:rPr kumimoji="1" lang="ja-JP" altLang="en-US" sz="1300" dirty="0" smtClean="0"/>
                        <a:t>。</a:t>
                      </a:r>
                      <a:r>
                        <a:rPr kumimoji="1" lang="ja-JP" altLang="en-US" sz="1300" strike="noStrike" dirty="0" smtClean="0">
                          <a:solidFill>
                            <a:schemeClr val="tx1"/>
                          </a:solidFill>
                        </a:rPr>
                        <a:t>事務局は、病院の地域支援の一環として活動を認めてもらっている。</a:t>
                      </a:r>
                      <a:r>
                        <a:rPr kumimoji="1" lang="ja-JP" altLang="en-US" sz="1300" dirty="0" smtClean="0">
                          <a:solidFill>
                            <a:schemeClr val="tx1"/>
                          </a:solidFill>
                        </a:rPr>
                        <a:t>府</a:t>
                      </a:r>
                      <a:r>
                        <a:rPr kumimoji="1" lang="ja-JP" altLang="en-US" sz="1300" dirty="0">
                          <a:solidFill>
                            <a:schemeClr val="tx1"/>
                          </a:solidFill>
                        </a:rPr>
                        <a:t>の業務委託終了後は極力費用がかからない形で実施。</a:t>
                      </a:r>
                    </a:p>
                  </a:txBody>
                  <a:tcPr marL="74295" marR="74295" marT="37148" marB="37148"/>
                </a:tc>
                <a:extLst>
                  <a:ext uri="{0D108BD9-81ED-4DB2-BD59-A6C34878D82A}">
                    <a16:rowId xmlns:a16="http://schemas.microsoft.com/office/drawing/2014/main" val="2613225003"/>
                  </a:ext>
                </a:extLst>
              </a:tr>
              <a:tr h="866775">
                <a:tc>
                  <a:txBody>
                    <a:bodyPr/>
                    <a:lstStyle/>
                    <a:p>
                      <a:r>
                        <a:rPr kumimoji="1" lang="ja-JP" altLang="en-US" sz="1300" dirty="0"/>
                        <a:t>成果、機能</a:t>
                      </a:r>
                      <a:endParaRPr kumimoji="1" lang="en-US" altLang="ja-JP" sz="1300" dirty="0"/>
                    </a:p>
                    <a:p>
                      <a:r>
                        <a:rPr kumimoji="1" lang="ja-JP" altLang="en-US" sz="1300" dirty="0"/>
                        <a:t>している点等</a:t>
                      </a:r>
                    </a:p>
                  </a:txBody>
                  <a:tcPr marL="74295" marR="74295" marT="37148" marB="37148"/>
                </a:tc>
                <a:tc>
                  <a:txBody>
                    <a:bodyPr/>
                    <a:lstStyle/>
                    <a:p>
                      <a:r>
                        <a:rPr kumimoji="1" lang="ja-JP" altLang="en-US" sz="1300" dirty="0" smtClean="0">
                          <a:solidFill>
                            <a:schemeClr val="tx1"/>
                          </a:solidFill>
                        </a:rPr>
                        <a:t>役員</a:t>
                      </a:r>
                      <a:r>
                        <a:rPr kumimoji="1" lang="ja-JP" altLang="en-US" sz="1300" dirty="0">
                          <a:solidFill>
                            <a:schemeClr val="tx1"/>
                          </a:solidFill>
                        </a:rPr>
                        <a:t>同士の連携・</a:t>
                      </a:r>
                      <a:r>
                        <a:rPr kumimoji="1" lang="ja-JP" altLang="en-US" sz="1300" dirty="0" smtClean="0">
                          <a:solidFill>
                            <a:schemeClr val="tx1"/>
                          </a:solidFill>
                        </a:rPr>
                        <a:t>相談がしやすくな</a:t>
                      </a:r>
                      <a:r>
                        <a:rPr kumimoji="1" lang="ja-JP" altLang="en-US" sz="1300" strike="noStrike" dirty="0" smtClean="0">
                          <a:solidFill>
                            <a:schemeClr val="tx1"/>
                          </a:solidFill>
                        </a:rPr>
                        <a:t>った。研修参加者からは、研修会を通じ、「医療・介護・福祉」それぞれの機能や役割が分かりやすくなったという声があり、</a:t>
                      </a:r>
                      <a:r>
                        <a:rPr kumimoji="1" lang="ja-JP" altLang="en-US" sz="1300" dirty="0" smtClean="0">
                          <a:solidFill>
                            <a:schemeClr val="tx1"/>
                          </a:solidFill>
                        </a:rPr>
                        <a:t>研修会</a:t>
                      </a:r>
                      <a:r>
                        <a:rPr kumimoji="1" lang="ja-JP" altLang="en-US" sz="1300" dirty="0">
                          <a:solidFill>
                            <a:schemeClr val="tx1"/>
                          </a:solidFill>
                        </a:rPr>
                        <a:t>参加がきっかけで支援連携できたケース</a:t>
                      </a:r>
                      <a:r>
                        <a:rPr kumimoji="1" lang="ja-JP" altLang="en-US" sz="1300" dirty="0" smtClean="0">
                          <a:solidFill>
                            <a:schemeClr val="tx1"/>
                          </a:solidFill>
                        </a:rPr>
                        <a:t>もある</a:t>
                      </a:r>
                      <a:r>
                        <a:rPr kumimoji="1" lang="ja-JP" altLang="en-US" sz="1300" strike="noStrike" dirty="0" smtClean="0">
                          <a:solidFill>
                            <a:schemeClr val="tx1"/>
                          </a:solidFill>
                        </a:rPr>
                        <a:t>。</a:t>
                      </a:r>
                      <a:r>
                        <a:rPr kumimoji="1" lang="ja-JP" altLang="en-US" sz="1300" b="0" strike="noStrike" spc="-150" dirty="0" smtClean="0">
                          <a:solidFill>
                            <a:schemeClr val="tx1"/>
                          </a:solidFill>
                        </a:rPr>
                        <a:t>研修参加者</a:t>
                      </a:r>
                      <a:r>
                        <a:rPr kumimoji="1" lang="ja-JP" altLang="en-US" sz="1300" b="0" dirty="0" smtClean="0">
                          <a:solidFill>
                            <a:schemeClr val="tx1"/>
                          </a:solidFill>
                        </a:rPr>
                        <a:t>が</a:t>
                      </a:r>
                      <a:r>
                        <a:rPr kumimoji="1" lang="ja-JP" altLang="en-US" sz="1300" b="0" dirty="0">
                          <a:solidFill>
                            <a:schemeClr val="tx1"/>
                          </a:solidFill>
                        </a:rPr>
                        <a:t>それぞれの地域の中で、つなぎ役として</a:t>
                      </a:r>
                      <a:r>
                        <a:rPr kumimoji="1" lang="ja-JP" altLang="en-US" sz="1300" b="0" dirty="0" smtClean="0">
                          <a:solidFill>
                            <a:schemeClr val="tx1"/>
                          </a:solidFill>
                        </a:rPr>
                        <a:t>機能していくことを期待。</a:t>
                      </a:r>
                      <a:endParaRPr kumimoji="1" lang="en-US" altLang="ja-JP" sz="1300" b="0" dirty="0">
                        <a:solidFill>
                          <a:schemeClr val="tx1"/>
                        </a:solidFill>
                      </a:endParaRPr>
                    </a:p>
                  </a:txBody>
                  <a:tcPr marL="74295" marR="74295" marT="37148" marB="37148"/>
                </a:tc>
                <a:extLst>
                  <a:ext uri="{0D108BD9-81ED-4DB2-BD59-A6C34878D82A}">
                    <a16:rowId xmlns:a16="http://schemas.microsoft.com/office/drawing/2014/main" val="148300085"/>
                  </a:ext>
                </a:extLst>
              </a:tr>
              <a:tr h="668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t>苦慮</a:t>
                      </a:r>
                      <a:r>
                        <a:rPr kumimoji="1" lang="ja-JP" altLang="en-US" sz="1300" dirty="0"/>
                        <a:t>している点</a:t>
                      </a:r>
                    </a:p>
                  </a:txBody>
                  <a:tcPr marL="74295" marR="74295" marT="37148" marB="37148"/>
                </a:tc>
                <a:tc>
                  <a:txBody>
                    <a:bodyPr/>
                    <a:lstStyle/>
                    <a:p>
                      <a:r>
                        <a:rPr kumimoji="1" lang="ja-JP" altLang="en-US" sz="1300" dirty="0"/>
                        <a:t>活動を続ける中でさまざまな機関の方に研修参加いただけるようになった一方、圏域内でコアとなって考えてくださる方が固定化されてきた印象。ノウハウがついてきたと考えればいいのかもしれないが、このままでいいのかという思いもある。</a:t>
                      </a:r>
                      <a:endParaRPr kumimoji="1" lang="en-US" altLang="ja-JP" sz="1300" dirty="0"/>
                    </a:p>
                  </a:txBody>
                  <a:tcPr marL="74295" marR="74295" marT="37148" marB="37148"/>
                </a:tc>
                <a:extLst>
                  <a:ext uri="{0D108BD9-81ED-4DB2-BD59-A6C34878D82A}">
                    <a16:rowId xmlns:a16="http://schemas.microsoft.com/office/drawing/2014/main" val="3856549738"/>
                  </a:ext>
                </a:extLst>
              </a:tr>
            </a:tbl>
          </a:graphicData>
        </a:graphic>
      </p:graphicFrame>
      <p:sp>
        <p:nvSpPr>
          <p:cNvPr id="7" name="スライド番号プレースホルダー 6"/>
          <p:cNvSpPr>
            <a:spLocks noGrp="1"/>
          </p:cNvSpPr>
          <p:nvPr>
            <p:ph type="sldNum" sz="quarter" idx="12"/>
          </p:nvPr>
        </p:nvSpPr>
        <p:spPr/>
        <p:txBody>
          <a:bodyPr/>
          <a:lstStyle/>
          <a:p>
            <a:fld id="{C55EFE61-9193-4F50-9E46-B0AB50C30505}" type="slidenum">
              <a:rPr kumimoji="1" lang="ja-JP" altLang="en-US" smtClean="0"/>
              <a:t>7</a:t>
            </a:fld>
            <a:endParaRPr kumimoji="1" lang="ja-JP" altLang="en-US"/>
          </a:p>
        </p:txBody>
      </p:sp>
      <p:sp>
        <p:nvSpPr>
          <p:cNvPr id="5" name="角丸四角形 4"/>
          <p:cNvSpPr/>
          <p:nvPr/>
        </p:nvSpPr>
        <p:spPr>
          <a:xfrm>
            <a:off x="681036" y="1754388"/>
            <a:ext cx="2970928" cy="41322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bg1">
                    <a:lumMod val="95000"/>
                    <a:lumOff val="5000"/>
                  </a:schemeClr>
                </a:solidFill>
              </a:rPr>
              <a:t>ネットワークの現状把握</a:t>
            </a:r>
          </a:p>
        </p:txBody>
      </p:sp>
      <p:sp>
        <p:nvSpPr>
          <p:cNvPr id="3" name="テキスト ボックス 2">
            <a:extLst>
              <a:ext uri="{FF2B5EF4-FFF2-40B4-BE49-F238E27FC236}">
                <a16:creationId xmlns:a16="http://schemas.microsoft.com/office/drawing/2014/main" id="{C4EE240C-04E1-43BD-9CA3-318095AE627A}"/>
              </a:ext>
            </a:extLst>
          </p:cNvPr>
          <p:cNvSpPr txBox="1"/>
          <p:nvPr/>
        </p:nvSpPr>
        <p:spPr>
          <a:xfrm>
            <a:off x="681036" y="2222185"/>
            <a:ext cx="8678517" cy="542584"/>
          </a:xfrm>
          <a:prstGeom prst="rect">
            <a:avLst/>
          </a:prstGeom>
          <a:noFill/>
        </p:spPr>
        <p:txBody>
          <a:bodyPr wrap="square" rtlCol="0">
            <a:spAutoFit/>
          </a:bodyPr>
          <a:lstStyle/>
          <a:p>
            <a:r>
              <a:rPr lang="ja-JP" altLang="en-US" sz="1463" dirty="0"/>
              <a:t>現在も継続して活動をされている圏域ネットワーク（泉州・中河内）に現状聴取。</a:t>
            </a:r>
            <a:endParaRPr lang="en-US" altLang="ja-JP" sz="1463" dirty="0"/>
          </a:p>
          <a:p>
            <a:r>
              <a:rPr lang="ja-JP" altLang="en-US" sz="1463" dirty="0"/>
              <a:t>（堺圏域の活動内容等は参考資料５－１のとおり）</a:t>
            </a:r>
          </a:p>
        </p:txBody>
      </p:sp>
      <p:sp>
        <p:nvSpPr>
          <p:cNvPr id="8" name="フッター プレースホルダー 7"/>
          <p:cNvSpPr>
            <a:spLocks noGrp="1"/>
          </p:cNvSpPr>
          <p:nvPr>
            <p:ph type="ftr" sz="quarter" idx="11"/>
          </p:nvPr>
        </p:nvSpPr>
        <p:spPr/>
        <p:txBody>
          <a:bodyPr/>
          <a:lstStyle/>
          <a:p>
            <a:r>
              <a:rPr kumimoji="1" lang="ja-JP" altLang="en-US" dirty="0" smtClean="0"/>
              <a:t>資料１</a:t>
            </a:r>
            <a:endParaRPr kumimoji="1" lang="ja-JP" altLang="en-US" dirty="0"/>
          </a:p>
        </p:txBody>
      </p:sp>
    </p:spTree>
    <p:extLst>
      <p:ext uri="{BB962C8B-B14F-4D97-AF65-F5344CB8AC3E}">
        <p14:creationId xmlns:p14="http://schemas.microsoft.com/office/powerpoint/2010/main" val="2795532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991923"/>
            <a:ext cx="8543925" cy="707888"/>
          </a:xfrm>
          <a:solidFill>
            <a:srgbClr val="FFFF00"/>
          </a:solidFill>
          <a:ln>
            <a:solidFill>
              <a:schemeClr val="tx1"/>
            </a:solidFill>
          </a:ln>
        </p:spPr>
        <p:txBody>
          <a:bodyPr>
            <a:normAutofit/>
          </a:bodyPr>
          <a:lstStyle/>
          <a:p>
            <a:pPr algn="ctr"/>
            <a:r>
              <a:rPr lang="ja-JP" altLang="en-US" sz="1625" b="1" dirty="0">
                <a:latin typeface="ＭＳ ゴシック" panose="020B0609070205080204" pitchFamily="49" charset="-128"/>
                <a:ea typeface="ＭＳ ゴシック" panose="020B0609070205080204" pitchFamily="49" charset="-128"/>
              </a:rPr>
              <a:t>過去に実施した地域支援ネットワーク推進事業の実績及び現状把握</a:t>
            </a:r>
            <a:endParaRPr lang="ja-JP" altLang="en-US" sz="2600" b="1" dirty="0">
              <a:latin typeface="ＭＳ ゴシック" panose="020B0609070205080204" pitchFamily="49" charset="-128"/>
              <a:ea typeface="ＭＳ ゴシック" panose="020B0609070205080204" pitchFamily="49" charset="-128"/>
            </a:endParaRPr>
          </a:p>
        </p:txBody>
      </p:sp>
      <p:sp>
        <p:nvSpPr>
          <p:cNvPr id="6" name="コンテンツ プレースホルダー 5">
            <a:extLst>
              <a:ext uri="{FF2B5EF4-FFF2-40B4-BE49-F238E27FC236}">
                <a16:creationId xmlns:a16="http://schemas.microsoft.com/office/drawing/2014/main" id="{0E3063F2-6D02-43A3-9D0E-9D7CCC03038A}"/>
              </a:ext>
            </a:extLst>
          </p:cNvPr>
          <p:cNvSpPr>
            <a:spLocks noGrp="1"/>
          </p:cNvSpPr>
          <p:nvPr>
            <p:ph idx="1"/>
          </p:nvPr>
        </p:nvSpPr>
        <p:spPr>
          <a:xfrm>
            <a:off x="681038" y="2584133"/>
            <a:ext cx="8301597" cy="3077587"/>
          </a:xfrm>
        </p:spPr>
        <p:txBody>
          <a:bodyPr>
            <a:normAutofit fontScale="77500" lnSpcReduction="20000"/>
          </a:bodyPr>
          <a:lstStyle/>
          <a:p>
            <a:pPr>
              <a:lnSpc>
                <a:spcPct val="120000"/>
              </a:lnSpc>
            </a:pPr>
            <a:r>
              <a:rPr lang="ja-JP" altLang="en-US" dirty="0"/>
              <a:t>平成</a:t>
            </a:r>
            <a:r>
              <a:rPr lang="en-US" altLang="ja-JP" dirty="0"/>
              <a:t>25</a:t>
            </a:r>
            <a:r>
              <a:rPr lang="ja-JP" altLang="en-US" dirty="0"/>
              <a:t>年度以降大阪府からの</a:t>
            </a:r>
            <a:r>
              <a:rPr lang="ja-JP" altLang="en-US" dirty="0" smtClean="0"/>
              <a:t>委託が行われ、</a:t>
            </a:r>
            <a:r>
              <a:rPr lang="ja-JP" altLang="en-US" dirty="0"/>
              <a:t>圏域ごとに</a:t>
            </a:r>
            <a:r>
              <a:rPr lang="ja-JP" altLang="en-US" dirty="0" smtClean="0"/>
              <a:t>ネットワーク</a:t>
            </a:r>
            <a:r>
              <a:rPr lang="ja-JP" altLang="en-US" dirty="0"/>
              <a:t>構築やさまざまな圏域内支援活動が実施されたものの、府の事業終了後支援活動が滞っている</a:t>
            </a:r>
            <a:r>
              <a:rPr lang="ja-JP" altLang="en-US" dirty="0" smtClean="0"/>
              <a:t>圏域が多数</a:t>
            </a:r>
            <a:endParaRPr lang="en-US" altLang="ja-JP" dirty="0"/>
          </a:p>
          <a:p>
            <a:pPr>
              <a:lnSpc>
                <a:spcPct val="120000"/>
              </a:lnSpc>
            </a:pPr>
            <a:r>
              <a:rPr lang="ja-JP" altLang="en-US" dirty="0"/>
              <a:t>府の事業終了後も支援活動を継続している</a:t>
            </a:r>
            <a:r>
              <a:rPr lang="ja-JP" altLang="en-US" dirty="0" smtClean="0"/>
              <a:t>圏域は存在</a:t>
            </a:r>
            <a:r>
              <a:rPr lang="ja-JP" altLang="en-US" dirty="0"/>
              <a:t>するが、財源や活動事業所の固定化等課題がみられる</a:t>
            </a:r>
            <a:endParaRPr lang="en-US" altLang="ja-JP" dirty="0"/>
          </a:p>
          <a:p>
            <a:endParaRPr lang="en-US" altLang="ja-JP" dirty="0"/>
          </a:p>
          <a:p>
            <a:pPr marL="0" indent="0">
              <a:buNone/>
            </a:pPr>
            <a:r>
              <a:rPr lang="ja-JP" altLang="en-US" sz="2438" b="1" u="sng" dirty="0"/>
              <a:t>→府で地域支援ネットワーク推進事業を再度進める必要性</a:t>
            </a:r>
            <a:endParaRPr lang="en-US" altLang="ja-JP" sz="2438" b="1" u="sng" dirty="0"/>
          </a:p>
          <a:p>
            <a:pPr marL="0" indent="0">
              <a:buNone/>
            </a:pPr>
            <a:r>
              <a:rPr lang="ja-JP" altLang="en-US" dirty="0"/>
              <a:t>  </a:t>
            </a:r>
          </a:p>
        </p:txBody>
      </p:sp>
      <p:sp>
        <p:nvSpPr>
          <p:cNvPr id="3" name="スライド番号プレースホルダー 2"/>
          <p:cNvSpPr>
            <a:spLocks noGrp="1"/>
          </p:cNvSpPr>
          <p:nvPr>
            <p:ph type="sldNum" sz="quarter" idx="12"/>
          </p:nvPr>
        </p:nvSpPr>
        <p:spPr/>
        <p:txBody>
          <a:bodyPr/>
          <a:lstStyle/>
          <a:p>
            <a:fld id="{C55EFE61-9193-4F50-9E46-B0AB50C30505}" type="slidenum">
              <a:rPr kumimoji="1" lang="ja-JP" altLang="en-US" smtClean="0"/>
              <a:t>8</a:t>
            </a:fld>
            <a:endParaRPr kumimoji="1" lang="ja-JP" altLang="en-US"/>
          </a:p>
        </p:txBody>
      </p:sp>
      <p:sp>
        <p:nvSpPr>
          <p:cNvPr id="5" name="角丸四角形 4"/>
          <p:cNvSpPr/>
          <p:nvPr/>
        </p:nvSpPr>
        <p:spPr>
          <a:xfrm>
            <a:off x="681037" y="1935361"/>
            <a:ext cx="2970928" cy="41322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bg1">
                    <a:lumMod val="95000"/>
                    <a:lumOff val="5000"/>
                  </a:schemeClr>
                </a:solidFill>
              </a:rPr>
              <a:t>総括</a:t>
            </a:r>
          </a:p>
        </p:txBody>
      </p:sp>
      <p:sp>
        <p:nvSpPr>
          <p:cNvPr id="4" name="フッター プレースホルダー 3"/>
          <p:cNvSpPr>
            <a:spLocks noGrp="1"/>
          </p:cNvSpPr>
          <p:nvPr>
            <p:ph type="ftr" sz="quarter" idx="11"/>
          </p:nvPr>
        </p:nvSpPr>
        <p:spPr/>
        <p:txBody>
          <a:bodyPr/>
          <a:lstStyle/>
          <a:p>
            <a:r>
              <a:rPr kumimoji="1" lang="ja-JP" altLang="en-US" smtClean="0"/>
              <a:t>資料１</a:t>
            </a:r>
            <a:endParaRPr kumimoji="1" lang="ja-JP" altLang="en-US" dirty="0"/>
          </a:p>
        </p:txBody>
      </p:sp>
    </p:spTree>
    <p:extLst>
      <p:ext uri="{BB962C8B-B14F-4D97-AF65-F5344CB8AC3E}">
        <p14:creationId xmlns:p14="http://schemas.microsoft.com/office/powerpoint/2010/main" val="693249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2124</Words>
  <Application>Microsoft Office PowerPoint</Application>
  <PresentationFormat>A4 210 x 297 mm</PresentationFormat>
  <Paragraphs>164</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ＭＳ ゴシック</vt:lpstr>
      <vt:lpstr>游ゴシック</vt:lpstr>
      <vt:lpstr>游ゴシック Light</vt:lpstr>
      <vt:lpstr>Arial</vt:lpstr>
      <vt:lpstr>Calibri</vt:lpstr>
      <vt:lpstr>Calibri Light</vt:lpstr>
      <vt:lpstr>Office テーマ</vt:lpstr>
      <vt:lpstr>過去に実施した地域支援ネットワーク推進事業の実績及び現状把握</vt:lpstr>
      <vt:lpstr>過去に実施した地域支援ネットワーク推進事業の実績及び現状把握</vt:lpstr>
      <vt:lpstr>過去に実施した地域支援ネットワーク推進事業の実績及び現状把握</vt:lpstr>
      <vt:lpstr>過去に実施した地域支援ネットワーク推進事業の実績及び現状把握</vt:lpstr>
      <vt:lpstr>過去に実施した地域支援ネットワーク推進事業の実績及び現状把握</vt:lpstr>
      <vt:lpstr>過去に実施した地域支援ネットワーク推進事業の実績及び現状把握</vt:lpstr>
      <vt:lpstr>過去に実施した地域支援ネットワーク推進事業の実績及び現状把握</vt:lpstr>
      <vt:lpstr>過去に実施した地域支援ネットワーク推進事業の実績及び現状把握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2021-10-27T05:42:02Z</dcterms:created>
  <dcterms:modified xsi:type="dcterms:W3CDTF">2021-10-27T05:42:37Z</dcterms:modified>
</cp:coreProperties>
</file>