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0" removePersonalInfoOnSave="1" saveSubsetFonts="1">
  <p:sldMasterIdLst>
    <p:sldMasterId id="2147483660" r:id="rId1"/>
  </p:sldMasterIdLst>
  <p:notesMasterIdLst>
    <p:notesMasterId r:id="rId4"/>
  </p:notesMasterIdLst>
  <p:sldIdLst>
    <p:sldId id="271" r:id="rId2"/>
    <p:sldId id="272"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snapToGrid="0">
      <p:cViewPr varScale="1">
        <p:scale>
          <a:sx n="71" d="100"/>
          <a:sy n="71" d="100"/>
        </p:scale>
        <p:origin x="1146" y="54"/>
      </p:cViewPr>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0AB8E3B-16AA-47EA-8EC4-DB493BABF76B}" type="datetimeFigureOut">
              <a:rPr kumimoji="1" lang="ja-JP" altLang="en-US" smtClean="0"/>
              <a:t>2022/2/28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53C52C7-AACD-483D-8040-C0830BB2FE86}" type="slidenum">
              <a:rPr kumimoji="1" lang="ja-JP" altLang="en-US" smtClean="0"/>
              <a:t>‹#›</a:t>
            </a:fld>
            <a:endParaRPr kumimoji="1" lang="ja-JP" altLang="en-US"/>
          </a:p>
        </p:txBody>
      </p:sp>
    </p:spTree>
    <p:extLst>
      <p:ext uri="{BB962C8B-B14F-4D97-AF65-F5344CB8AC3E}">
        <p14:creationId xmlns:p14="http://schemas.microsoft.com/office/powerpoint/2010/main" val="23855373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87DDA57-5803-4B1D-8DC9-66DE9FC0167A}" type="datetime1">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意見交換テーマ２　普及啓発及び人材育成</a:t>
            </a:r>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5145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3EDF692-E0F0-4523-9AFC-41EBCF450B16}" type="datetime1">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意見交換テーマ２　普及啓発及び人材育成</a:t>
            </a:r>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95005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46633B4-1827-4BF3-91B4-3F9C746C3552}" type="datetime1">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意見交換テーマ２　普及啓発及び人材育成</a:t>
            </a:r>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69711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IZ UDPゴシック" panose="020B0400000000000000" pitchFamily="50" charset="-128"/>
                <a:ea typeface="BIZ UDPゴシック" panose="020B0400000000000000" pitchFamily="50" charset="-128"/>
              </a:defRPr>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lvl1pPr>
              <a:defRPr>
                <a:latin typeface="BIZ UDPゴシック" panose="020B0400000000000000" pitchFamily="50" charset="-128"/>
                <a:ea typeface="BIZ UDPゴシック" panose="020B0400000000000000" pitchFamily="50" charset="-128"/>
              </a:defRPr>
            </a:lvl1pPr>
            <a:lvl2pPr>
              <a:defRPr>
                <a:latin typeface="BIZ UDPゴシック" panose="020B0400000000000000" pitchFamily="50" charset="-128"/>
                <a:ea typeface="BIZ UDPゴシック" panose="020B0400000000000000" pitchFamily="50" charset="-128"/>
              </a:defRPr>
            </a:lvl2pPr>
            <a:lvl3pPr>
              <a:defRPr>
                <a:latin typeface="BIZ UDPゴシック" panose="020B0400000000000000" pitchFamily="50" charset="-128"/>
                <a:ea typeface="BIZ UDPゴシック" panose="020B0400000000000000" pitchFamily="50" charset="-128"/>
              </a:defRPr>
            </a:lvl3pPr>
            <a:lvl4pPr>
              <a:defRPr>
                <a:latin typeface="BIZ UDPゴシック" panose="020B0400000000000000" pitchFamily="50" charset="-128"/>
                <a:ea typeface="BIZ UDPゴシック" panose="020B0400000000000000" pitchFamily="50" charset="-128"/>
              </a:defRPr>
            </a:lvl4pPr>
            <a:lvl5pPr>
              <a:defRPr>
                <a:latin typeface="BIZ UDPゴシック" panose="020B0400000000000000" pitchFamily="50" charset="-128"/>
                <a:ea typeface="BIZ UDPゴシック" panose="020B0400000000000000" pitchFamily="50" charset="-128"/>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atin typeface="BIZ UDPゴシック" panose="020B0400000000000000" pitchFamily="50" charset="-128"/>
                <a:ea typeface="BIZ UDPゴシック" panose="020B0400000000000000" pitchFamily="50" charset="-128"/>
              </a:defRPr>
            </a:lvl1pPr>
          </a:lstStyle>
          <a:p>
            <a:fld id="{5C9A9BAE-3030-46D6-9269-12CA03A626B5}" type="datetime1">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lvl1pPr>
              <a:defRPr b="0">
                <a:latin typeface="BIZ UDPゴシック" panose="020B0400000000000000" pitchFamily="50" charset="-128"/>
                <a:ea typeface="BIZ UDPゴシック" panose="020B0400000000000000" pitchFamily="50" charset="-128"/>
              </a:defRPr>
            </a:lvl1pPr>
          </a:lstStyle>
          <a:p>
            <a:r>
              <a:rPr kumimoji="1" lang="ja-JP" altLang="en-US" smtClean="0"/>
              <a:t>意見交換テーマ２　普及啓発及び人材育成</a:t>
            </a:r>
            <a:endParaRPr kumimoji="1" lang="ja-JP" altLang="en-US" dirty="0"/>
          </a:p>
        </p:txBody>
      </p:sp>
      <p:sp>
        <p:nvSpPr>
          <p:cNvPr id="6" name="Slide Number Placeholder 5"/>
          <p:cNvSpPr>
            <a:spLocks noGrp="1"/>
          </p:cNvSpPr>
          <p:nvPr>
            <p:ph type="sldNum" sz="quarter" idx="12"/>
          </p:nvPr>
        </p:nvSpPr>
        <p:spPr>
          <a:xfrm>
            <a:off x="7473192" y="6356352"/>
            <a:ext cx="2228850" cy="365125"/>
          </a:xfrm>
        </p:spPr>
        <p:txBody>
          <a:bodyPr/>
          <a:lstStyle>
            <a:lvl1pPr>
              <a:defRPr sz="1800" b="1">
                <a:solidFill>
                  <a:schemeClr val="tx1"/>
                </a:solidFill>
                <a:latin typeface="BIZ UDPゴシック" panose="020B0400000000000000" pitchFamily="50" charset="-128"/>
                <a:ea typeface="BIZ UDPゴシック" panose="020B0400000000000000" pitchFamily="50" charset="-128"/>
              </a:defRPr>
            </a:lvl1pPr>
          </a:lstStyle>
          <a:p>
            <a:fld id="{8AAA9E22-95CD-4913-8295-F7735B0BBB9F}" type="slidenum">
              <a:rPr kumimoji="1" lang="ja-JP" altLang="en-US" smtClean="0"/>
              <a:pPr/>
              <a:t>‹#›</a:t>
            </a:fld>
            <a:endParaRPr kumimoji="1" lang="ja-JP" altLang="en-US" dirty="0"/>
          </a:p>
        </p:txBody>
      </p:sp>
    </p:spTree>
    <p:extLst>
      <p:ext uri="{BB962C8B-B14F-4D97-AF65-F5344CB8AC3E}">
        <p14:creationId xmlns:p14="http://schemas.microsoft.com/office/powerpoint/2010/main" val="1481866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smtClean="0"/>
              <a:t>マスター テキストの書式設定</a:t>
            </a:r>
          </a:p>
        </p:txBody>
      </p:sp>
      <p:sp>
        <p:nvSpPr>
          <p:cNvPr id="4" name="Date Placeholder 3"/>
          <p:cNvSpPr>
            <a:spLocks noGrp="1"/>
          </p:cNvSpPr>
          <p:nvPr>
            <p:ph type="dt" sz="half" idx="10"/>
          </p:nvPr>
        </p:nvSpPr>
        <p:spPr/>
        <p:txBody>
          <a:bodyPr/>
          <a:lstStyle/>
          <a:p>
            <a:fld id="{7CE4B09B-CAA8-4E6A-9E5E-40510435B7E2}" type="datetime1">
              <a:rPr kumimoji="1" lang="ja-JP" altLang="en-US" smtClean="0"/>
              <a:t>2022/2/28</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意見交換テーマ２　普及啓発及び人材育成</a:t>
            </a:r>
            <a:endParaRPr kumimoji="1" lang="ja-JP" altLang="en-US" dirty="0"/>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09030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00180E7-050F-487A-8C70-EB2C400A9E67}" type="datetime1">
              <a:rPr kumimoji="1" lang="ja-JP" altLang="en-US" smtClean="0"/>
              <a:t>2022/2/28</a:t>
            </a:fld>
            <a:endParaRPr kumimoji="1" lang="ja-JP" altLang="en-US"/>
          </a:p>
        </p:txBody>
      </p:sp>
      <p:sp>
        <p:nvSpPr>
          <p:cNvPr id="6" name="Footer Placeholder 5"/>
          <p:cNvSpPr>
            <a:spLocks noGrp="1"/>
          </p:cNvSpPr>
          <p:nvPr>
            <p:ph type="ftr" sz="quarter" idx="11"/>
          </p:nvPr>
        </p:nvSpPr>
        <p:spPr/>
        <p:txBody>
          <a:bodyPr/>
          <a:lstStyle/>
          <a:p>
            <a:r>
              <a:rPr kumimoji="1" lang="ja-JP" altLang="en-US" smtClean="0"/>
              <a:t>意見交換テーマ２　普及啓発及び人材育成</a:t>
            </a:r>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627433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5187114-079F-4337-8902-01A6D17E04CD}" type="datetime1">
              <a:rPr kumimoji="1" lang="ja-JP" altLang="en-US" smtClean="0"/>
              <a:t>2022/2/28</a:t>
            </a:fld>
            <a:endParaRPr kumimoji="1" lang="ja-JP" altLang="en-US"/>
          </a:p>
        </p:txBody>
      </p:sp>
      <p:sp>
        <p:nvSpPr>
          <p:cNvPr id="8" name="Footer Placeholder 7"/>
          <p:cNvSpPr>
            <a:spLocks noGrp="1"/>
          </p:cNvSpPr>
          <p:nvPr>
            <p:ph type="ftr" sz="quarter" idx="11"/>
          </p:nvPr>
        </p:nvSpPr>
        <p:spPr/>
        <p:txBody>
          <a:bodyPr/>
          <a:lstStyle/>
          <a:p>
            <a:r>
              <a:rPr kumimoji="1" lang="ja-JP" altLang="en-US" smtClean="0"/>
              <a:t>意見交換テーマ２　普及啓発及び人材育成</a:t>
            </a:r>
            <a:endParaRPr kumimoji="1" lang="ja-JP" altLang="en-US"/>
          </a:p>
        </p:txBody>
      </p:sp>
      <p:sp>
        <p:nvSpPr>
          <p:cNvPr id="9" name="Slide Number Placeholder 8"/>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623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1D4160C-0144-4214-BF76-74AD70CB316C}" type="datetime1">
              <a:rPr kumimoji="1" lang="ja-JP" altLang="en-US" smtClean="0"/>
              <a:t>2022/2/28</a:t>
            </a:fld>
            <a:endParaRPr kumimoji="1" lang="ja-JP" altLang="en-US"/>
          </a:p>
        </p:txBody>
      </p:sp>
      <p:sp>
        <p:nvSpPr>
          <p:cNvPr id="4" name="Footer Placeholder 3"/>
          <p:cNvSpPr>
            <a:spLocks noGrp="1"/>
          </p:cNvSpPr>
          <p:nvPr>
            <p:ph type="ftr" sz="quarter" idx="11"/>
          </p:nvPr>
        </p:nvSpPr>
        <p:spPr/>
        <p:txBody>
          <a:bodyPr/>
          <a:lstStyle/>
          <a:p>
            <a:r>
              <a:rPr kumimoji="1" lang="ja-JP" altLang="en-US" smtClean="0"/>
              <a:t>意見交換テーマ２　普及啓発及び人材育成</a:t>
            </a:r>
            <a:endParaRPr kumimoji="1" lang="ja-JP" altLang="en-US"/>
          </a:p>
        </p:txBody>
      </p:sp>
      <p:sp>
        <p:nvSpPr>
          <p:cNvPr id="5" name="Slide Number Placeholder 4"/>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621488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579F99-4A12-4C62-961F-9F46EB94FBAA}" type="datetime1">
              <a:rPr kumimoji="1" lang="ja-JP" altLang="en-US" smtClean="0"/>
              <a:t>2022/2/28</a:t>
            </a:fld>
            <a:endParaRPr kumimoji="1" lang="ja-JP" altLang="en-US"/>
          </a:p>
        </p:txBody>
      </p:sp>
      <p:sp>
        <p:nvSpPr>
          <p:cNvPr id="3" name="Footer Placeholder 2"/>
          <p:cNvSpPr>
            <a:spLocks noGrp="1"/>
          </p:cNvSpPr>
          <p:nvPr>
            <p:ph type="ftr" sz="quarter" idx="11"/>
          </p:nvPr>
        </p:nvSpPr>
        <p:spPr/>
        <p:txBody>
          <a:bodyPr/>
          <a:lstStyle/>
          <a:p>
            <a:r>
              <a:rPr kumimoji="1" lang="ja-JP" altLang="en-US" smtClean="0"/>
              <a:t>意見交換テーマ２　普及啓発及び人材育成</a:t>
            </a:r>
            <a:endParaRPr kumimoji="1" lang="ja-JP" altLang="en-US"/>
          </a:p>
        </p:txBody>
      </p:sp>
      <p:sp>
        <p:nvSpPr>
          <p:cNvPr id="4" name="Slide Number Placeholder 3"/>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157233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AA86041-3F6E-4C91-8CC5-A584863E2790}" type="datetime1">
              <a:rPr kumimoji="1" lang="ja-JP" altLang="en-US" smtClean="0"/>
              <a:t>2022/2/28</a:t>
            </a:fld>
            <a:endParaRPr kumimoji="1" lang="ja-JP" altLang="en-US"/>
          </a:p>
        </p:txBody>
      </p:sp>
      <p:sp>
        <p:nvSpPr>
          <p:cNvPr id="6" name="Footer Placeholder 5"/>
          <p:cNvSpPr>
            <a:spLocks noGrp="1"/>
          </p:cNvSpPr>
          <p:nvPr>
            <p:ph type="ftr" sz="quarter" idx="11"/>
          </p:nvPr>
        </p:nvSpPr>
        <p:spPr/>
        <p:txBody>
          <a:bodyPr/>
          <a:lstStyle/>
          <a:p>
            <a:r>
              <a:rPr kumimoji="1" lang="ja-JP" altLang="en-US" smtClean="0"/>
              <a:t>意見交換テーマ２　普及啓発及び人材育成</a:t>
            </a:r>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506643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1B4C293-7549-45F1-AA8A-BE2311FAC455}" type="datetime1">
              <a:rPr kumimoji="1" lang="ja-JP" altLang="en-US" smtClean="0"/>
              <a:t>2022/2/28</a:t>
            </a:fld>
            <a:endParaRPr kumimoji="1" lang="ja-JP" altLang="en-US"/>
          </a:p>
        </p:txBody>
      </p:sp>
      <p:sp>
        <p:nvSpPr>
          <p:cNvPr id="6" name="Footer Placeholder 5"/>
          <p:cNvSpPr>
            <a:spLocks noGrp="1"/>
          </p:cNvSpPr>
          <p:nvPr>
            <p:ph type="ftr" sz="quarter" idx="11"/>
          </p:nvPr>
        </p:nvSpPr>
        <p:spPr/>
        <p:txBody>
          <a:bodyPr/>
          <a:lstStyle/>
          <a:p>
            <a:r>
              <a:rPr kumimoji="1" lang="ja-JP" altLang="en-US" smtClean="0"/>
              <a:t>意見交換テーマ２　普及啓発及び人材育成</a:t>
            </a:r>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889696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697980-404C-4AF5-9EDC-C2C66179134D}" type="datetime1">
              <a:rPr kumimoji="1" lang="ja-JP" altLang="en-US" smtClean="0"/>
              <a:t>2022/2/28</a:t>
            </a:fld>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b="1">
                <a:solidFill>
                  <a:schemeClr val="tx1">
                    <a:tint val="75000"/>
                  </a:schemeClr>
                </a:solidFill>
              </a:defRPr>
            </a:lvl1pPr>
          </a:lstStyle>
          <a:p>
            <a:fld id="{8AAA9E22-95CD-4913-8295-F7735B0BBB9F}" type="slidenum">
              <a:rPr kumimoji="1" lang="ja-JP" altLang="en-US" smtClean="0"/>
              <a:pPr/>
              <a:t>‹#›</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dirty="0" smtClean="0"/>
              <a:t>意見交換テーマ２　普及啓発及び人材育成</a:t>
            </a:r>
            <a:endParaRPr kumimoji="1" lang="ja-JP" altLang="en-US" dirty="0"/>
          </a:p>
        </p:txBody>
      </p:sp>
    </p:spTree>
    <p:extLst>
      <p:ext uri="{BB962C8B-B14F-4D97-AF65-F5344CB8AC3E}">
        <p14:creationId xmlns:p14="http://schemas.microsoft.com/office/powerpoint/2010/main" val="2136655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a:ln>
            <a:noFill/>
          </a:ln>
        </p:spPr>
        <p:txBody>
          <a:bodyPr>
            <a:normAutofit/>
          </a:bodyPr>
          <a:lstStyle/>
          <a:p>
            <a:pPr algn="ctr"/>
            <a:r>
              <a:rPr lang="ja-JP" altLang="en-US" sz="2400" b="1" dirty="0">
                <a:solidFill>
                  <a:schemeClr val="bg1"/>
                </a:solidFill>
              </a:rPr>
              <a:t>動画</a:t>
            </a:r>
            <a:r>
              <a:rPr lang="ja-JP" altLang="en-US" sz="2400" b="1" dirty="0">
                <a:solidFill>
                  <a:schemeClr val="bg1"/>
                </a:solidFill>
                <a:latin typeface="+mn-ea"/>
                <a:ea typeface="+mn-ea"/>
              </a:rPr>
              <a:t>コンテンツの</a:t>
            </a:r>
            <a:r>
              <a:rPr lang="ja-JP" altLang="en-US" sz="2400" b="1" dirty="0" smtClean="0">
                <a:solidFill>
                  <a:schemeClr val="bg1"/>
                </a:solidFill>
                <a:latin typeface="+mn-ea"/>
                <a:ea typeface="+mn-ea"/>
              </a:rPr>
              <a:t>作成</a:t>
            </a:r>
            <a:endParaRPr lang="ja-JP" altLang="en-US" sz="2400" b="1" dirty="0">
              <a:solidFill>
                <a:schemeClr val="bg1"/>
              </a:solidFill>
              <a:latin typeface="+mn-ea"/>
              <a:ea typeface="+mn-ea"/>
            </a:endParaRPr>
          </a:p>
        </p:txBody>
      </p:sp>
      <p:sp>
        <p:nvSpPr>
          <p:cNvPr id="3" name="コンテンツ プレースホルダー 2"/>
          <p:cNvSpPr>
            <a:spLocks noGrp="1"/>
          </p:cNvSpPr>
          <p:nvPr>
            <p:ph idx="1"/>
          </p:nvPr>
        </p:nvSpPr>
        <p:spPr>
          <a:xfrm>
            <a:off x="0" y="1148801"/>
            <a:ext cx="9906000" cy="5967121"/>
          </a:xfrm>
        </p:spPr>
        <p:txBody>
          <a:bodyPr>
            <a:normAutofit/>
          </a:bodyPr>
          <a:lstStyle/>
          <a:p>
            <a:pPr marL="0" indent="0">
              <a:buNone/>
            </a:pPr>
            <a:r>
              <a:rPr lang="ja-JP" altLang="en-US" sz="1800" b="1" dirty="0"/>
              <a:t>１．</a:t>
            </a:r>
            <a:r>
              <a:rPr lang="ja-JP" altLang="en-US" sz="1800" b="1" dirty="0" smtClean="0"/>
              <a:t>スケジュール</a:t>
            </a:r>
            <a:endParaRPr lang="en-US" altLang="ja-JP" sz="1800" b="1" dirty="0"/>
          </a:p>
          <a:p>
            <a:pPr marL="0" indent="0">
              <a:buNone/>
            </a:pPr>
            <a:endParaRPr lang="en-US" altLang="ja-JP" sz="1800" b="1" dirty="0"/>
          </a:p>
          <a:p>
            <a:pPr marL="0" indent="0">
              <a:buNone/>
            </a:pPr>
            <a:endParaRPr lang="en-US" altLang="ja-JP" sz="1800" b="1" dirty="0"/>
          </a:p>
          <a:p>
            <a:pPr marL="0" indent="0">
              <a:buNone/>
            </a:pPr>
            <a:endParaRPr lang="en-US" altLang="ja-JP" sz="1800" b="1" dirty="0"/>
          </a:p>
          <a:p>
            <a:pPr marL="0" indent="0">
              <a:buNone/>
            </a:pPr>
            <a:endParaRPr lang="en-US" altLang="ja-JP" sz="1800" b="1" dirty="0" smtClean="0"/>
          </a:p>
          <a:p>
            <a:pPr marL="0" indent="0">
              <a:buNone/>
            </a:pPr>
            <a:endParaRPr lang="en-US" altLang="ja-JP" sz="1050" b="1" dirty="0"/>
          </a:p>
          <a:p>
            <a:pPr marL="0" indent="0">
              <a:buNone/>
            </a:pPr>
            <a:r>
              <a:rPr lang="ja-JP" altLang="en-US" sz="1800" b="1" dirty="0"/>
              <a:t>２．</a:t>
            </a:r>
            <a:r>
              <a:rPr lang="ja-JP" altLang="en-US" sz="1800" b="1" dirty="0" smtClean="0"/>
              <a:t>内容</a:t>
            </a:r>
            <a:endParaRPr lang="en-US" altLang="ja-JP" sz="1800" b="1" dirty="0"/>
          </a:p>
          <a:p>
            <a:pPr marL="0" indent="0">
              <a:buNone/>
            </a:pPr>
            <a:r>
              <a:rPr lang="ja-JP" altLang="en-US" sz="1800" b="1" dirty="0"/>
              <a:t>　</a:t>
            </a:r>
            <a:endParaRPr lang="en-US" altLang="ja-JP" sz="1800" b="1" dirty="0" smtClean="0"/>
          </a:p>
          <a:p>
            <a:pPr marL="0" indent="0">
              <a:buNone/>
            </a:pPr>
            <a:endParaRPr lang="en-US" altLang="ja-JP" sz="1800" b="1" dirty="0"/>
          </a:p>
          <a:p>
            <a:pPr marL="0" indent="0">
              <a:buNone/>
            </a:pPr>
            <a:endParaRPr lang="en-US" altLang="ja-JP" sz="1050" b="1" dirty="0"/>
          </a:p>
          <a:p>
            <a:pPr marL="0" indent="0">
              <a:buNone/>
            </a:pPr>
            <a:r>
              <a:rPr lang="ja-JP" altLang="en-US" sz="1800" b="1" dirty="0" smtClean="0"/>
              <a:t>３</a:t>
            </a:r>
            <a:r>
              <a:rPr lang="en-US" altLang="ja-JP" sz="1800" b="1" dirty="0" smtClean="0"/>
              <a:t>.</a:t>
            </a:r>
            <a:r>
              <a:rPr lang="ja-JP" altLang="en-US" sz="1800" b="1" dirty="0" smtClean="0"/>
              <a:t>アーカイブ化に関する懸念</a:t>
            </a:r>
            <a:r>
              <a:rPr lang="ja-JP" altLang="en-US" sz="1800" b="1" dirty="0"/>
              <a:t>事項</a:t>
            </a:r>
            <a:endParaRPr lang="en-US" altLang="ja-JP" sz="1800" b="1" dirty="0"/>
          </a:p>
        </p:txBody>
      </p:sp>
      <p:sp>
        <p:nvSpPr>
          <p:cNvPr id="6" name="スライド番号プレースホルダー 5"/>
          <p:cNvSpPr>
            <a:spLocks noGrp="1"/>
          </p:cNvSpPr>
          <p:nvPr>
            <p:ph type="sldNum" sz="quarter" idx="12"/>
          </p:nvPr>
        </p:nvSpPr>
        <p:spPr/>
        <p:txBody>
          <a:bodyPr/>
          <a:lstStyle/>
          <a:p>
            <a:fld id="{6FDCE7D8-5AA9-4F7F-9A02-70747018E543}" type="slidenum">
              <a:rPr kumimoji="1" lang="ja-JP" altLang="en-US" smtClean="0"/>
              <a:t>10</a:t>
            </a:fld>
            <a:endParaRPr kumimoji="1" lang="ja-JP" altLang="en-US"/>
          </a:p>
        </p:txBody>
      </p:sp>
      <p:graphicFrame>
        <p:nvGraphicFramePr>
          <p:cNvPr id="4" name="表 3"/>
          <p:cNvGraphicFramePr>
            <a:graphicFrameLocks noGrp="1"/>
          </p:cNvGraphicFramePr>
          <p:nvPr>
            <p:extLst>
              <p:ext uri="{D42A27DB-BD31-4B8C-83A1-F6EECF244321}">
                <p14:modId xmlns:p14="http://schemas.microsoft.com/office/powerpoint/2010/main" val="4097387253"/>
              </p:ext>
            </p:extLst>
          </p:nvPr>
        </p:nvGraphicFramePr>
        <p:xfrm>
          <a:off x="400848" y="1488157"/>
          <a:ext cx="8864554" cy="1712600"/>
        </p:xfrm>
        <a:graphic>
          <a:graphicData uri="http://schemas.openxmlformats.org/drawingml/2006/table">
            <a:tbl>
              <a:tblPr firstRow="1" bandRow="1">
                <a:tableStyleId>{69012ECD-51FC-41F1-AA8D-1B2483CD663E}</a:tableStyleId>
              </a:tblPr>
              <a:tblGrid>
                <a:gridCol w="2108589">
                  <a:extLst>
                    <a:ext uri="{9D8B030D-6E8A-4147-A177-3AD203B41FA5}">
                      <a16:colId xmlns:a16="http://schemas.microsoft.com/office/drawing/2014/main" val="1104454314"/>
                    </a:ext>
                  </a:extLst>
                </a:gridCol>
                <a:gridCol w="6755965">
                  <a:extLst>
                    <a:ext uri="{9D8B030D-6E8A-4147-A177-3AD203B41FA5}">
                      <a16:colId xmlns:a16="http://schemas.microsoft.com/office/drawing/2014/main" val="535617576"/>
                    </a:ext>
                  </a:extLst>
                </a:gridCol>
              </a:tblGrid>
              <a:tr h="227050">
                <a:tc>
                  <a:txBody>
                    <a:bodyPr/>
                    <a:lstStyle/>
                    <a:p>
                      <a:pPr algn="ctr"/>
                      <a:r>
                        <a:rPr kumimoji="1" lang="ja-JP" altLang="en-US" sz="1100" dirty="0" smtClean="0">
                          <a:latin typeface="BIZ UDPゴシック" panose="020B0400000000000000" pitchFamily="50" charset="-128"/>
                          <a:ea typeface="BIZ UDPゴシック" panose="020B0400000000000000" pitchFamily="50" charset="-128"/>
                        </a:rPr>
                        <a:t>時期</a:t>
                      </a: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37148">
                    <a:lnR w="12700" cap="flat" cmpd="sng" algn="ctr">
                      <a:solidFill>
                        <a:schemeClr val="accent1">
                          <a:lumMod val="60000"/>
                          <a:lumOff val="40000"/>
                        </a:schemeClr>
                      </a:solidFill>
                      <a:prstDash val="solid"/>
                      <a:round/>
                      <a:headEnd type="none" w="med" len="med"/>
                      <a:tailEnd type="none" w="med" len="med"/>
                    </a:lnR>
                  </a:tcPr>
                </a:tc>
                <a:tc>
                  <a:txBody>
                    <a:bodyPr/>
                    <a:lstStyle/>
                    <a:p>
                      <a:pPr algn="ctr"/>
                      <a:r>
                        <a:rPr kumimoji="1" lang="ja-JP" altLang="en-US" sz="1100" dirty="0" smtClean="0">
                          <a:latin typeface="BIZ UDPゴシック" panose="020B0400000000000000" pitchFamily="50" charset="-128"/>
                          <a:ea typeface="BIZ UDPゴシック" panose="020B0400000000000000" pitchFamily="50" charset="-128"/>
                        </a:rPr>
                        <a:t>内容</a:t>
                      </a: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37148">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1482659641"/>
                  </a:ext>
                </a:extLst>
              </a:tr>
              <a:tr h="391894">
                <a:tc>
                  <a:txBody>
                    <a:bodyPr/>
                    <a:lstStyle/>
                    <a:p>
                      <a:r>
                        <a:rPr lang="ja-JP" altLang="en-US" sz="1100" dirty="0" smtClean="0">
                          <a:latin typeface="BIZ UDPゴシック" panose="020B0400000000000000" pitchFamily="50" charset="-128"/>
                          <a:ea typeface="BIZ UDPゴシック" panose="020B0400000000000000" pitchFamily="50" charset="-128"/>
                        </a:rPr>
                        <a:t>令和４</a:t>
                      </a:r>
                      <a:r>
                        <a:rPr kumimoji="1" lang="ja-JP" altLang="en-US" sz="1100" dirty="0" smtClean="0">
                          <a:latin typeface="BIZ UDPゴシック" panose="020B0400000000000000" pitchFamily="50" charset="-128"/>
                          <a:ea typeface="BIZ UDPゴシック" panose="020B0400000000000000" pitchFamily="50" charset="-128"/>
                        </a:rPr>
                        <a:t>年８月</a:t>
                      </a: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37148">
                    <a:lnR w="12700" cap="flat" cmpd="sng" algn="ctr">
                      <a:solidFill>
                        <a:schemeClr val="accent1">
                          <a:lumMod val="60000"/>
                          <a:lumOff val="40000"/>
                        </a:schemeClr>
                      </a:solidFill>
                      <a:prstDash val="solid"/>
                      <a:round/>
                      <a:headEnd type="none" w="med" len="med"/>
                      <a:tailEnd type="none" w="med" len="med"/>
                    </a:lnR>
                  </a:tcPr>
                </a:tc>
                <a:tc>
                  <a:txBody>
                    <a:bodyPr/>
                    <a:lstStyle/>
                    <a:p>
                      <a:r>
                        <a:rPr kumimoji="1" lang="ja-JP" altLang="en-US" sz="1100" dirty="0" smtClean="0">
                          <a:latin typeface="BIZ UDPゴシック" panose="020B0400000000000000" pitchFamily="50" charset="-128"/>
                          <a:ea typeface="BIZ UDPゴシック" panose="020B0400000000000000" pitchFamily="50" charset="-128"/>
                        </a:rPr>
                        <a:t>５名程度の委員に就任頂き、</a:t>
                      </a:r>
                      <a:r>
                        <a:rPr lang="en-US" altLang="ja-JP" sz="1100" dirty="0" smtClean="0">
                          <a:latin typeface="BIZ UDPゴシック" panose="020B0400000000000000" pitchFamily="50" charset="-128"/>
                          <a:ea typeface="BIZ UDPゴシック" panose="020B0400000000000000" pitchFamily="50" charset="-128"/>
                        </a:rPr>
                        <a:t>WG</a:t>
                      </a:r>
                      <a:r>
                        <a:rPr lang="ja-JP" altLang="en-US" sz="1100" dirty="0" smtClean="0">
                          <a:latin typeface="BIZ UDPゴシック" panose="020B0400000000000000" pitchFamily="50" charset="-128"/>
                          <a:ea typeface="BIZ UDPゴシック" panose="020B0400000000000000" pitchFamily="50" charset="-128"/>
                        </a:rPr>
                        <a:t>を立ち上げる。</a:t>
                      </a:r>
                      <a:endParaRPr lang="en-US" altLang="ja-JP" sz="1100" dirty="0" smtClean="0">
                        <a:latin typeface="BIZ UDPゴシック" panose="020B0400000000000000" pitchFamily="50" charset="-128"/>
                        <a:ea typeface="BIZ UDPゴシック" panose="020B0400000000000000" pitchFamily="50" charset="-128"/>
                      </a:endParaRPr>
                    </a:p>
                    <a:p>
                      <a:r>
                        <a:rPr kumimoji="1" lang="ja-JP" altLang="en-US" sz="1100" dirty="0" smtClean="0">
                          <a:latin typeface="BIZ UDPゴシック" panose="020B0400000000000000" pitchFamily="50" charset="-128"/>
                          <a:ea typeface="BIZ UDPゴシック" panose="020B0400000000000000" pitchFamily="50" charset="-128"/>
                        </a:rPr>
                        <a:t>（構成メンバー案：医師、セラピスト、支援者、当事者・家族）</a:t>
                      </a: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37148">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3448472786"/>
                  </a:ext>
                </a:extLst>
              </a:tr>
              <a:tr h="391894">
                <a:tc>
                  <a:txBody>
                    <a:bodyPr/>
                    <a:lstStyle/>
                    <a:p>
                      <a:r>
                        <a:rPr lang="ja-JP" altLang="en-US" sz="1100" dirty="0" smtClean="0">
                          <a:latin typeface="BIZ UDPゴシック" panose="020B0400000000000000" pitchFamily="50" charset="-128"/>
                          <a:ea typeface="BIZ UDPゴシック" panose="020B0400000000000000" pitchFamily="50" charset="-128"/>
                        </a:rPr>
                        <a:t>令和４年</a:t>
                      </a:r>
                      <a:r>
                        <a:rPr lang="en-US" altLang="ja-JP" sz="1100" dirty="0" smtClean="0">
                          <a:latin typeface="BIZ UDPゴシック" panose="020B0400000000000000" pitchFamily="50" charset="-128"/>
                          <a:ea typeface="BIZ UDPゴシック" panose="020B0400000000000000" pitchFamily="50" charset="-128"/>
                        </a:rPr>
                        <a:t>10</a:t>
                      </a:r>
                      <a:r>
                        <a:rPr lang="ja-JP" altLang="en-US" sz="1100" dirty="0" smtClean="0">
                          <a:latin typeface="BIZ UDPゴシック" panose="020B0400000000000000" pitchFamily="50" charset="-128"/>
                          <a:ea typeface="BIZ UDPゴシック" panose="020B0400000000000000" pitchFamily="50" charset="-128"/>
                        </a:rPr>
                        <a:t>月</a:t>
                      </a: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37148">
                    <a:lnR w="12700" cap="flat" cmpd="sng" algn="ctr">
                      <a:solidFill>
                        <a:schemeClr val="accent1">
                          <a:lumMod val="60000"/>
                          <a:lumOff val="40000"/>
                        </a:schemeClr>
                      </a:solidFill>
                      <a:prstDash val="solid"/>
                      <a:round/>
                      <a:headEnd type="none" w="med" len="med"/>
                      <a:tailEnd type="none" w="med" len="med"/>
                    </a:lnR>
                  </a:tcPr>
                </a:tc>
                <a:tc>
                  <a:txBody>
                    <a:bodyPr/>
                    <a:lstStyle/>
                    <a:p>
                      <a:r>
                        <a:rPr lang="ja-JP" altLang="en-US" sz="1100" dirty="0" smtClean="0">
                          <a:latin typeface="BIZ UDPゴシック" panose="020B0400000000000000" pitchFamily="50" charset="-128"/>
                          <a:ea typeface="BIZ UDPゴシック" panose="020B0400000000000000" pitchFamily="50" charset="-128"/>
                        </a:rPr>
                        <a:t>第１回</a:t>
                      </a:r>
                      <a:r>
                        <a:rPr lang="en-US" altLang="ja-JP" sz="1100" dirty="0" smtClean="0">
                          <a:latin typeface="BIZ UDPゴシック" panose="020B0400000000000000" pitchFamily="50" charset="-128"/>
                          <a:ea typeface="BIZ UDPゴシック" panose="020B0400000000000000" pitchFamily="50" charset="-128"/>
                        </a:rPr>
                        <a:t>WG</a:t>
                      </a:r>
                      <a:r>
                        <a:rPr lang="ja-JP" altLang="en-US" sz="1100" dirty="0" smtClean="0">
                          <a:latin typeface="BIZ UDPゴシック" panose="020B0400000000000000" pitchFamily="50" charset="-128"/>
                          <a:ea typeface="BIZ UDPゴシック" panose="020B0400000000000000" pitchFamily="50" charset="-128"/>
                        </a:rPr>
                        <a:t>を開催。</a:t>
                      </a:r>
                      <a:endParaRPr lang="en-US" altLang="ja-JP" sz="1100" dirty="0" smtClean="0">
                        <a:latin typeface="BIZ UDPゴシック" panose="020B0400000000000000" pitchFamily="50" charset="-128"/>
                        <a:ea typeface="BIZ UDPゴシック" panose="020B0400000000000000" pitchFamily="50" charset="-128"/>
                      </a:endParaRPr>
                    </a:p>
                    <a:p>
                      <a:r>
                        <a:rPr lang="ja-JP" altLang="en-US" sz="1100" dirty="0" smtClean="0">
                          <a:latin typeface="BIZ UDPゴシック" panose="020B0400000000000000" pitchFamily="50" charset="-128"/>
                          <a:ea typeface="BIZ UDPゴシック" panose="020B0400000000000000" pitchFamily="50" charset="-128"/>
                        </a:rPr>
                        <a:t>（検討内容：対象、コンセプト、スケジュール等の大まかな方向性）</a:t>
                      </a: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37148">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2026236148"/>
                  </a:ext>
                </a:extLst>
              </a:tr>
              <a:tr h="391894">
                <a:tc>
                  <a:txBody>
                    <a:bodyPr/>
                    <a:lstStyle/>
                    <a:p>
                      <a:r>
                        <a:rPr lang="ja-JP" altLang="en-US" sz="1100" dirty="0" smtClean="0">
                          <a:latin typeface="BIZ UDPゴシック" panose="020B0400000000000000" pitchFamily="50" charset="-128"/>
                          <a:ea typeface="BIZ UDPゴシック" panose="020B0400000000000000" pitchFamily="50" charset="-128"/>
                        </a:rPr>
                        <a:t>令和５年２月</a:t>
                      </a: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37148">
                    <a:lnR w="12700" cap="flat" cmpd="sng" algn="ctr">
                      <a:solidFill>
                        <a:schemeClr val="accent1">
                          <a:lumMod val="60000"/>
                          <a:lumOff val="40000"/>
                        </a:schemeClr>
                      </a:solidFill>
                      <a:prstDash val="solid"/>
                      <a:round/>
                      <a:headEnd type="none" w="med" len="med"/>
                      <a:tailEnd type="none" w="med" len="med"/>
                    </a:lnR>
                  </a:tcPr>
                </a:tc>
                <a:tc>
                  <a:txBody>
                    <a:bodyPr/>
                    <a:lstStyle/>
                    <a:p>
                      <a:r>
                        <a:rPr lang="ja-JP" altLang="en-US" sz="1100" dirty="0" smtClean="0">
                          <a:latin typeface="BIZ UDPゴシック" panose="020B0400000000000000" pitchFamily="50" charset="-128"/>
                          <a:ea typeface="BIZ UDPゴシック" panose="020B0400000000000000" pitchFamily="50" charset="-128"/>
                        </a:rPr>
                        <a:t>第２回</a:t>
                      </a:r>
                      <a:r>
                        <a:rPr lang="en-US" altLang="ja-JP" sz="1100" dirty="0" smtClean="0">
                          <a:latin typeface="BIZ UDPゴシック" panose="020B0400000000000000" pitchFamily="50" charset="-128"/>
                          <a:ea typeface="BIZ UDPゴシック" panose="020B0400000000000000" pitchFamily="50" charset="-128"/>
                        </a:rPr>
                        <a:t>WG</a:t>
                      </a:r>
                      <a:r>
                        <a:rPr lang="ja-JP" altLang="en-US" sz="1100" dirty="0" smtClean="0">
                          <a:latin typeface="BIZ UDPゴシック" panose="020B0400000000000000" pitchFamily="50" charset="-128"/>
                          <a:ea typeface="BIZ UDPゴシック" panose="020B0400000000000000" pitchFamily="50" charset="-128"/>
                        </a:rPr>
                        <a:t>を開催。</a:t>
                      </a:r>
                      <a:endParaRPr lang="en-US" altLang="ja-JP" sz="1100" dirty="0" smtClean="0">
                        <a:latin typeface="BIZ UDPゴシック" panose="020B0400000000000000" pitchFamily="50" charset="-128"/>
                        <a:ea typeface="BIZ UDPゴシック" panose="020B0400000000000000" pitchFamily="50" charset="-128"/>
                      </a:endParaRPr>
                    </a:p>
                    <a:p>
                      <a:pPr marL="0" indent="0">
                        <a:buNone/>
                      </a:pPr>
                      <a:r>
                        <a:rPr lang="ja-JP" altLang="en-US" sz="1100" dirty="0" smtClean="0">
                          <a:latin typeface="BIZ UDPゴシック" panose="020B0400000000000000" pitchFamily="50" charset="-128"/>
                          <a:ea typeface="BIZ UDPゴシック" panose="020B0400000000000000" pitchFamily="50" charset="-128"/>
                        </a:rPr>
                        <a:t>（検討内容：具体的な内容</a:t>
                      </a:r>
                      <a:r>
                        <a:rPr lang="ja-JP" altLang="en-US" sz="1100" dirty="0" smtClean="0">
                          <a:latin typeface="BIZ UDPゴシック" panose="020B0400000000000000" pitchFamily="50" charset="-128"/>
                          <a:ea typeface="BIZ UDPゴシック" panose="020B0400000000000000" pitchFamily="50" charset="-128"/>
                          <a:sym typeface="Wingdings" panose="05000000000000000000" pitchFamily="2" charset="2"/>
                        </a:rPr>
                        <a:t>）</a:t>
                      </a: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37148">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4291529999"/>
                  </a:ext>
                </a:extLst>
              </a:tr>
              <a:tr h="227050">
                <a:tc>
                  <a:txBody>
                    <a:bodyPr/>
                    <a:lstStyle/>
                    <a:p>
                      <a:r>
                        <a:rPr lang="en-US" altLang="ja-JP" sz="1100" dirty="0" smtClean="0">
                          <a:latin typeface="BIZ UDPゴシック" panose="020B0400000000000000" pitchFamily="50" charset="-128"/>
                          <a:ea typeface="BIZ UDPゴシック" panose="020B0400000000000000" pitchFamily="50" charset="-128"/>
                        </a:rPr>
                        <a:t>R5</a:t>
                      </a:r>
                      <a:r>
                        <a:rPr lang="ja-JP" altLang="en-US" sz="1100" dirty="0" smtClean="0">
                          <a:latin typeface="BIZ UDPゴシック" panose="020B0400000000000000" pitchFamily="50" charset="-128"/>
                          <a:ea typeface="BIZ UDPゴシック" panose="020B0400000000000000" pitchFamily="50" charset="-128"/>
                        </a:rPr>
                        <a:t>年度～</a:t>
                      </a: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37148">
                    <a:lnR w="12700" cap="flat" cmpd="sng" algn="ctr">
                      <a:solidFill>
                        <a:schemeClr val="accent1">
                          <a:lumMod val="60000"/>
                          <a:lumOff val="40000"/>
                        </a:schemeClr>
                      </a:solidFill>
                      <a:prstDash val="solid"/>
                      <a:round/>
                      <a:headEnd type="none" w="med" len="med"/>
                      <a:tailEnd type="none" w="med" len="med"/>
                    </a:lnR>
                  </a:tcPr>
                </a:tc>
                <a:tc>
                  <a:txBody>
                    <a:bodyPr/>
                    <a:lstStyle/>
                    <a:p>
                      <a:r>
                        <a:rPr lang="ja-JP" altLang="en-US" sz="1100" dirty="0" smtClean="0">
                          <a:latin typeface="BIZ UDPゴシック" panose="020B0400000000000000" pitchFamily="50" charset="-128"/>
                          <a:ea typeface="BIZ UDPゴシック" panose="020B0400000000000000" pitchFamily="50" charset="-128"/>
                        </a:rPr>
                        <a:t>１年に１本を目安に作成。</a:t>
                      </a:r>
                      <a:endParaRPr kumimoji="1" lang="ja-JP" altLang="en-US" sz="1100" dirty="0">
                        <a:latin typeface="BIZ UDPゴシック" panose="020B0400000000000000" pitchFamily="50" charset="-128"/>
                        <a:ea typeface="BIZ UDPゴシック" panose="020B0400000000000000" pitchFamily="50" charset="-128"/>
                      </a:endParaRPr>
                    </a:p>
                  </a:txBody>
                  <a:tcPr marL="74295" marR="74295" marT="37148" marB="37148">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1026277579"/>
                  </a:ext>
                </a:extLst>
              </a:tr>
            </a:tbl>
          </a:graphicData>
        </a:graphic>
      </p:graphicFrame>
      <p:sp>
        <p:nvSpPr>
          <p:cNvPr id="5" name="テキスト ボックス 4"/>
          <p:cNvSpPr txBox="1"/>
          <p:nvPr/>
        </p:nvSpPr>
        <p:spPr>
          <a:xfrm>
            <a:off x="400848" y="3664261"/>
            <a:ext cx="8864554" cy="923330"/>
          </a:xfrm>
          <a:prstGeom prst="rect">
            <a:avLst/>
          </a:prstGeom>
          <a:noFill/>
          <a:ln>
            <a:solidFill>
              <a:schemeClr val="accent5">
                <a:lumMod val="60000"/>
                <a:lumOff val="40000"/>
              </a:schemeClr>
            </a:solidFill>
          </a:ln>
        </p:spPr>
        <p:txBody>
          <a:bodyPr wrap="square" rtlCol="0">
            <a:spAutoFit/>
          </a:bodyPr>
          <a:lstStyle/>
          <a:p>
            <a:r>
              <a:rPr lang="ja-JP" altLang="en-US" sz="1400" dirty="0" smtClean="0">
                <a:latin typeface="BIZ UDPゴシック" panose="020B0400000000000000" pitchFamily="50" charset="-128"/>
                <a:ea typeface="BIZ UDPゴシック" panose="020B0400000000000000" pitchFamily="50" charset="-128"/>
              </a:rPr>
              <a:t>普及</a:t>
            </a:r>
            <a:r>
              <a:rPr lang="ja-JP" altLang="en-US" sz="1400" dirty="0">
                <a:latin typeface="BIZ UDPゴシック" panose="020B0400000000000000" pitchFamily="50" charset="-128"/>
                <a:ea typeface="BIZ UDPゴシック" panose="020B0400000000000000" pitchFamily="50" charset="-128"/>
              </a:rPr>
              <a:t>啓発にかかるもの</a:t>
            </a:r>
            <a:endParaRPr lang="en-US" altLang="ja-JP" sz="1400" dirty="0">
              <a:latin typeface="BIZ UDPゴシック" panose="020B0400000000000000" pitchFamily="50" charset="-128"/>
              <a:ea typeface="BIZ UDPゴシック" panose="020B0400000000000000" pitchFamily="50" charset="-128"/>
            </a:endParaRPr>
          </a:p>
          <a:p>
            <a:pPr marL="363538" indent="-188913">
              <a:lnSpc>
                <a:spcPts val="1600"/>
              </a:lnSpc>
              <a:buFont typeface="Arial" panose="020B0604020202020204" pitchFamily="34" charset="0"/>
              <a:buChar char="•"/>
            </a:pPr>
            <a:r>
              <a:rPr lang="ja-JP" altLang="en-US" sz="1100" dirty="0" smtClean="0">
                <a:latin typeface="BIZ UDPゴシック" panose="020B0400000000000000" pitchFamily="50" charset="-128"/>
                <a:ea typeface="BIZ UDPゴシック" panose="020B0400000000000000" pitchFamily="50" charset="-128"/>
              </a:rPr>
              <a:t>府民</a:t>
            </a:r>
            <a:r>
              <a:rPr lang="ja-JP" altLang="en-US" sz="1100" dirty="0">
                <a:latin typeface="BIZ UDPゴシック" panose="020B0400000000000000" pitchFamily="50" charset="-128"/>
                <a:ea typeface="BIZ UDPゴシック" panose="020B0400000000000000" pitchFamily="50" charset="-128"/>
              </a:rPr>
              <a:t>を対象として、</a:t>
            </a:r>
            <a:r>
              <a:rPr lang="ja-JP" altLang="en-US" sz="1100" dirty="0" err="1">
                <a:latin typeface="BIZ UDPゴシック" panose="020B0400000000000000" pitchFamily="50" charset="-128"/>
                <a:ea typeface="BIZ UDPゴシック" panose="020B0400000000000000" pitchFamily="50" charset="-128"/>
              </a:rPr>
              <a:t>高次脳機能障がいにつ</a:t>
            </a:r>
            <a:r>
              <a:rPr lang="ja-JP" altLang="en-US" sz="1100" dirty="0">
                <a:latin typeface="BIZ UDPゴシック" panose="020B0400000000000000" pitchFamily="50" charset="-128"/>
                <a:ea typeface="BIZ UDPゴシック" panose="020B0400000000000000" pitchFamily="50" charset="-128"/>
              </a:rPr>
              <a:t>いて周知を行い</a:t>
            </a:r>
            <a:r>
              <a:rPr lang="ja-JP" altLang="en-US" sz="1100" dirty="0" smtClean="0">
                <a:latin typeface="BIZ UDPゴシック" panose="020B0400000000000000" pitchFamily="50" charset="-128"/>
                <a:ea typeface="BIZ UDPゴシック" panose="020B0400000000000000" pitchFamily="50" charset="-128"/>
              </a:rPr>
              <a:t>、障がい理解</a:t>
            </a:r>
            <a:r>
              <a:rPr lang="ja-JP" altLang="en-US" sz="1100" dirty="0">
                <a:latin typeface="BIZ UDPゴシック" panose="020B0400000000000000" pitchFamily="50" charset="-128"/>
                <a:ea typeface="BIZ UDPゴシック" panose="020B0400000000000000" pitchFamily="50" charset="-128"/>
              </a:rPr>
              <a:t>を促進させるもの。</a:t>
            </a:r>
            <a:endParaRPr lang="en-US" altLang="ja-JP" sz="1100" dirty="0">
              <a:latin typeface="BIZ UDPゴシック" panose="020B0400000000000000" pitchFamily="50" charset="-128"/>
              <a:ea typeface="BIZ UDPゴシック" panose="020B0400000000000000" pitchFamily="50" charset="-128"/>
            </a:endParaRPr>
          </a:p>
          <a:p>
            <a:pPr marL="363538" indent="-188913">
              <a:lnSpc>
                <a:spcPts val="1600"/>
              </a:lnSpc>
              <a:buFont typeface="Arial" panose="020B0604020202020204" pitchFamily="34" charset="0"/>
              <a:buChar char="•"/>
            </a:pPr>
            <a:r>
              <a:rPr lang="ja-JP" altLang="en-US" sz="1100" dirty="0" smtClean="0">
                <a:latin typeface="BIZ UDPゴシック" panose="020B0400000000000000" pitchFamily="50" charset="-128"/>
                <a:ea typeface="BIZ UDPゴシック" panose="020B0400000000000000" pitchFamily="50" charset="-128"/>
              </a:rPr>
              <a:t>誰</a:t>
            </a:r>
            <a:r>
              <a:rPr lang="ja-JP" altLang="en-US" sz="1100" dirty="0">
                <a:latin typeface="BIZ UDPゴシック" panose="020B0400000000000000" pitchFamily="50" charset="-128"/>
                <a:ea typeface="BIZ UDPゴシック" panose="020B0400000000000000" pitchFamily="50" charset="-128"/>
              </a:rPr>
              <a:t>でも気軽に視聴できるよう、興味を持てるような工夫を行いたい</a:t>
            </a:r>
            <a:r>
              <a:rPr lang="ja-JP" altLang="en-US" sz="1100" dirty="0" smtClean="0">
                <a:latin typeface="BIZ UDPゴシック" panose="020B0400000000000000" pitchFamily="50" charset="-128"/>
                <a:ea typeface="BIZ UDPゴシック" panose="020B0400000000000000" pitchFamily="50" charset="-128"/>
              </a:rPr>
              <a:t>。</a:t>
            </a:r>
            <a:endParaRPr lang="en-US" altLang="ja-JP" sz="1100" dirty="0" smtClean="0">
              <a:latin typeface="BIZ UDPゴシック" panose="020B0400000000000000" pitchFamily="50" charset="-128"/>
              <a:ea typeface="BIZ UDPゴシック" panose="020B0400000000000000" pitchFamily="50" charset="-128"/>
            </a:endParaRPr>
          </a:p>
          <a:p>
            <a:pPr marL="363538" indent="-188913">
              <a:lnSpc>
                <a:spcPts val="1600"/>
              </a:lnSpc>
              <a:buFont typeface="Arial" panose="020B0604020202020204" pitchFamily="34" charset="0"/>
              <a:buChar char="•"/>
            </a:pPr>
            <a:r>
              <a:rPr lang="ja-JP" altLang="en-US" sz="1100" dirty="0" smtClean="0">
                <a:latin typeface="BIZ UDPゴシック" panose="020B0400000000000000" pitchFamily="50" charset="-128"/>
                <a:ea typeface="BIZ UDPゴシック" panose="020B0400000000000000" pitchFamily="50" charset="-128"/>
              </a:rPr>
              <a:t>普遍的な内容にし、何年も使用できるコンテンツとする。</a:t>
            </a:r>
            <a:endParaRPr lang="en-US" altLang="ja-JP" sz="1100" dirty="0" smtClean="0">
              <a:latin typeface="BIZ UDPゴシック" panose="020B0400000000000000" pitchFamily="50" charset="-128"/>
              <a:ea typeface="BIZ UDPゴシック" panose="020B0400000000000000" pitchFamily="50" charset="-128"/>
            </a:endParaRPr>
          </a:p>
        </p:txBody>
      </p:sp>
      <p:sp>
        <p:nvSpPr>
          <p:cNvPr id="7" name="テキスト ボックス 6"/>
          <p:cNvSpPr txBox="1"/>
          <p:nvPr/>
        </p:nvSpPr>
        <p:spPr>
          <a:xfrm>
            <a:off x="0" y="640135"/>
            <a:ext cx="9906000" cy="523220"/>
          </a:xfrm>
          <a:prstGeom prst="rect">
            <a:avLst/>
          </a:prstGeom>
          <a:solidFill>
            <a:schemeClr val="accent1">
              <a:lumMod val="20000"/>
              <a:lumOff val="80000"/>
            </a:schemeClr>
          </a:solidFill>
        </p:spPr>
        <p:txBody>
          <a:bodyPr wrap="square" rtlCol="0">
            <a:spAutoFit/>
          </a:bodyPr>
          <a:lstStyle/>
          <a:p>
            <a:pPr marL="285750" indent="-285750">
              <a:buFont typeface="Arial" panose="020B0604020202020204" pitchFamily="34" charset="0"/>
              <a:buChar char="•"/>
            </a:pPr>
            <a:r>
              <a:rPr kumimoji="1" lang="ja-JP" altLang="en-US" sz="1400" dirty="0" smtClean="0">
                <a:latin typeface="BIZ UDPゴシック" panose="020B0400000000000000" pitchFamily="50" charset="-128"/>
                <a:ea typeface="BIZ UDPゴシック" panose="020B0400000000000000" pitchFamily="50" charset="-128"/>
              </a:rPr>
              <a:t>普及啓発及び</a:t>
            </a:r>
            <a:r>
              <a:rPr kumimoji="1" lang="ja-JP" altLang="en-US" sz="1400" dirty="0">
                <a:latin typeface="BIZ UDPゴシック" panose="020B0400000000000000" pitchFamily="50" charset="-128"/>
                <a:ea typeface="BIZ UDPゴシック" panose="020B0400000000000000" pitchFamily="50" charset="-128"/>
              </a:rPr>
              <a:t>人材</a:t>
            </a:r>
            <a:r>
              <a:rPr kumimoji="1" lang="ja-JP" altLang="en-US" sz="1400" dirty="0" smtClean="0">
                <a:latin typeface="BIZ UDPゴシック" panose="020B0400000000000000" pitchFamily="50" charset="-128"/>
                <a:ea typeface="BIZ UDPゴシック" panose="020B0400000000000000" pitchFamily="50" charset="-128"/>
              </a:rPr>
              <a:t>育成を</a:t>
            </a:r>
            <a:r>
              <a:rPr kumimoji="1" lang="ja-JP" altLang="en-US" sz="1400" dirty="0">
                <a:latin typeface="BIZ UDPゴシック" panose="020B0400000000000000" pitchFamily="50" charset="-128"/>
                <a:ea typeface="BIZ UDPゴシック" panose="020B0400000000000000" pitchFamily="50" charset="-128"/>
              </a:rPr>
              <a:t>行う</a:t>
            </a:r>
            <a:r>
              <a:rPr kumimoji="1" lang="ja-JP" altLang="en-US" sz="1400" dirty="0" smtClean="0">
                <a:latin typeface="BIZ UDPゴシック" panose="020B0400000000000000" pitchFamily="50" charset="-128"/>
                <a:ea typeface="BIZ UDPゴシック" panose="020B0400000000000000" pitchFamily="50" charset="-128"/>
              </a:rPr>
              <a:t>ため、府民や支援者等が、いつ</a:t>
            </a:r>
            <a:r>
              <a:rPr kumimoji="1" lang="ja-JP" altLang="en-US" sz="1400" dirty="0">
                <a:latin typeface="BIZ UDPゴシック" panose="020B0400000000000000" pitchFamily="50" charset="-128"/>
                <a:ea typeface="BIZ UDPゴシック" panose="020B0400000000000000" pitchFamily="50" charset="-128"/>
              </a:rPr>
              <a:t>でも気軽に知識を習得することが</a:t>
            </a:r>
            <a:r>
              <a:rPr kumimoji="1" lang="ja-JP" altLang="en-US" sz="1400" dirty="0" smtClean="0">
                <a:latin typeface="BIZ UDPゴシック" panose="020B0400000000000000" pitchFamily="50" charset="-128"/>
                <a:ea typeface="BIZ UDPゴシック" panose="020B0400000000000000" pitchFamily="50" charset="-128"/>
              </a:rPr>
              <a:t>できるような「動画コンテンツ」を</a:t>
            </a:r>
            <a:r>
              <a:rPr kumimoji="1" lang="ja-JP" altLang="en-US" sz="1400" dirty="0">
                <a:latin typeface="BIZ UDPゴシック" panose="020B0400000000000000" pitchFamily="50" charset="-128"/>
                <a:ea typeface="BIZ UDPゴシック" panose="020B0400000000000000" pitchFamily="50" charset="-128"/>
              </a:rPr>
              <a:t>作成の上、公開を目指す。</a:t>
            </a:r>
          </a:p>
        </p:txBody>
      </p:sp>
      <p:sp>
        <p:nvSpPr>
          <p:cNvPr id="8" name="テキスト ボックス 7"/>
          <p:cNvSpPr txBox="1"/>
          <p:nvPr/>
        </p:nvSpPr>
        <p:spPr>
          <a:xfrm>
            <a:off x="400848" y="5051095"/>
            <a:ext cx="8864554" cy="1772280"/>
          </a:xfrm>
          <a:prstGeom prst="rect">
            <a:avLst/>
          </a:prstGeom>
          <a:noFill/>
          <a:ln>
            <a:solidFill>
              <a:schemeClr val="accent5">
                <a:lumMod val="60000"/>
                <a:lumOff val="40000"/>
              </a:schemeClr>
            </a:solidFill>
          </a:ln>
        </p:spPr>
        <p:txBody>
          <a:bodyPr wrap="square" rtlCol="0">
            <a:spAutoFit/>
          </a:bodyPr>
          <a:lstStyle/>
          <a:p>
            <a:pPr>
              <a:lnSpc>
                <a:spcPts val="1680"/>
              </a:lnSpc>
            </a:pPr>
            <a:r>
              <a:rPr lang="ja-JP" altLang="en-US" sz="1400" dirty="0">
                <a:latin typeface="BIZ UDPゴシック" panose="020B0400000000000000" pitchFamily="50" charset="-128"/>
                <a:ea typeface="BIZ UDPゴシック" panose="020B0400000000000000" pitchFamily="50" charset="-128"/>
              </a:rPr>
              <a:t>現在実施している研修を</a:t>
            </a:r>
            <a:r>
              <a:rPr lang="ja-JP" altLang="en-US" sz="1400" dirty="0" smtClean="0">
                <a:latin typeface="BIZ UDPゴシック" panose="020B0400000000000000" pitchFamily="50" charset="-128"/>
                <a:ea typeface="BIZ UDPゴシック" panose="020B0400000000000000" pitchFamily="50" charset="-128"/>
              </a:rPr>
              <a:t>、研修当日</a:t>
            </a:r>
            <a:r>
              <a:rPr lang="ja-JP" altLang="en-US" sz="1400" dirty="0">
                <a:latin typeface="BIZ UDPゴシック" panose="020B0400000000000000" pitchFamily="50" charset="-128"/>
                <a:ea typeface="BIZ UDPゴシック" panose="020B0400000000000000" pitchFamily="50" charset="-128"/>
              </a:rPr>
              <a:t>以外の日程でも視聴できるよう、日程</a:t>
            </a:r>
            <a:r>
              <a:rPr lang="ja-JP" altLang="en-US" sz="1400" dirty="0" smtClean="0">
                <a:latin typeface="BIZ UDPゴシック" panose="020B0400000000000000" pitchFamily="50" charset="-128"/>
                <a:ea typeface="BIZ UDPゴシック" panose="020B0400000000000000" pitchFamily="50" charset="-128"/>
              </a:rPr>
              <a:t>や対象を限定した上で公開</a:t>
            </a:r>
            <a:r>
              <a:rPr lang="ja-JP" altLang="en-US" sz="1400" dirty="0">
                <a:latin typeface="BIZ UDPゴシック" panose="020B0400000000000000" pitchFamily="50" charset="-128"/>
                <a:ea typeface="BIZ UDPゴシック" panose="020B0400000000000000" pitchFamily="50" charset="-128"/>
              </a:rPr>
              <a:t>する</a:t>
            </a:r>
            <a:r>
              <a:rPr lang="ja-JP" altLang="en-US" sz="1400" dirty="0" smtClean="0">
                <a:latin typeface="BIZ UDPゴシック" panose="020B0400000000000000" pitchFamily="50" charset="-128"/>
                <a:ea typeface="BIZ UDPゴシック" panose="020B0400000000000000" pitchFamily="50" charset="-128"/>
              </a:rPr>
              <a:t>場合は、研修の質の担保ができれば実施可能。ただ、いつでも誰でも見返せるようアーカイブ化する場合は、整理する必要がある懸念事項は以下のとおり。</a:t>
            </a:r>
            <a:endParaRPr lang="en-US" altLang="ja-JP" sz="1400" dirty="0" smtClean="0">
              <a:latin typeface="BIZ UDPゴシック" panose="020B0400000000000000" pitchFamily="50" charset="-128"/>
              <a:ea typeface="BIZ UDPゴシック" panose="020B0400000000000000" pitchFamily="50" charset="-128"/>
            </a:endParaRPr>
          </a:p>
          <a:p>
            <a:pPr marL="346075" indent="-171450">
              <a:lnSpc>
                <a:spcPts val="1600"/>
              </a:lnSpc>
              <a:buFont typeface="Arial" panose="020B0604020202020204" pitchFamily="34" charset="0"/>
              <a:buChar char="•"/>
            </a:pPr>
            <a:r>
              <a:rPr lang="ja-JP" altLang="en-US" sz="1100" dirty="0" smtClean="0">
                <a:latin typeface="BIZ UDPゴシック" panose="020B0400000000000000" pitchFamily="50" charset="-128"/>
                <a:ea typeface="BIZ UDPゴシック" panose="020B0400000000000000" pitchFamily="50" charset="-128"/>
              </a:rPr>
              <a:t>対象者向けに毎年開催する研修では</a:t>
            </a:r>
            <a:r>
              <a:rPr lang="ja-JP" altLang="en-US" sz="1100" dirty="0">
                <a:latin typeface="BIZ UDPゴシック" panose="020B0400000000000000" pitchFamily="50" charset="-128"/>
                <a:ea typeface="BIZ UDPゴシック" panose="020B0400000000000000" pitchFamily="50" charset="-128"/>
              </a:rPr>
              <a:t>、直近の動向等を踏まえ内容の時点修正や追加を行うため、鮮度の高いものと</a:t>
            </a:r>
            <a:r>
              <a:rPr lang="ja-JP" altLang="en-US" sz="1100" dirty="0" smtClean="0">
                <a:latin typeface="BIZ UDPゴシック" panose="020B0400000000000000" pitchFamily="50" charset="-128"/>
                <a:ea typeface="BIZ UDPゴシック" panose="020B0400000000000000" pitchFamily="50" charset="-128"/>
              </a:rPr>
              <a:t>なっているが、</a:t>
            </a:r>
            <a:r>
              <a:rPr lang="ja-JP" altLang="en-US" sz="1100" dirty="0">
                <a:latin typeface="BIZ UDPゴシック" panose="020B0400000000000000" pitchFamily="50" charset="-128"/>
                <a:ea typeface="BIZ UDPゴシック" panose="020B0400000000000000" pitchFamily="50" charset="-128"/>
              </a:rPr>
              <a:t>動画コンテンツとして公開する場合は、普遍的な内容が</a:t>
            </a:r>
            <a:r>
              <a:rPr lang="ja-JP" altLang="en-US" sz="1100" dirty="0" smtClean="0">
                <a:latin typeface="BIZ UDPゴシック" panose="020B0400000000000000" pitchFamily="50" charset="-128"/>
                <a:ea typeface="BIZ UDPゴシック" panose="020B0400000000000000" pitchFamily="50" charset="-128"/>
              </a:rPr>
              <a:t>望ましい</a:t>
            </a:r>
            <a:r>
              <a:rPr lang="ja-JP" altLang="en-US" sz="1100" dirty="0">
                <a:latin typeface="BIZ UDPゴシック" panose="020B0400000000000000" pitchFamily="50" charset="-128"/>
                <a:ea typeface="BIZ UDPゴシック" panose="020B0400000000000000" pitchFamily="50" charset="-128"/>
              </a:rPr>
              <a:t>こと。</a:t>
            </a:r>
            <a:endParaRPr lang="en-US" altLang="ja-JP" sz="1100" dirty="0" smtClean="0">
              <a:latin typeface="BIZ UDPゴシック" panose="020B0400000000000000" pitchFamily="50" charset="-128"/>
              <a:ea typeface="BIZ UDPゴシック" panose="020B0400000000000000" pitchFamily="50" charset="-128"/>
            </a:endParaRPr>
          </a:p>
          <a:p>
            <a:pPr marL="346075" indent="-171450">
              <a:lnSpc>
                <a:spcPts val="1600"/>
              </a:lnSpc>
              <a:buFont typeface="Arial" panose="020B0604020202020204" pitchFamily="34" charset="0"/>
              <a:buChar char="•"/>
            </a:pPr>
            <a:r>
              <a:rPr lang="ja-JP" altLang="en-US" sz="1100" dirty="0" smtClean="0">
                <a:latin typeface="BIZ UDPゴシック" panose="020B0400000000000000" pitchFamily="50" charset="-128"/>
                <a:ea typeface="BIZ UDPゴシック" panose="020B0400000000000000" pitchFamily="50" charset="-128"/>
              </a:rPr>
              <a:t>研修当時の</a:t>
            </a:r>
            <a:r>
              <a:rPr lang="ja-JP" altLang="en-US" sz="1100" dirty="0">
                <a:latin typeface="BIZ UDPゴシック" panose="020B0400000000000000" pitchFamily="50" charset="-128"/>
                <a:ea typeface="BIZ UDPゴシック" panose="020B0400000000000000" pitchFamily="50" charset="-128"/>
              </a:rPr>
              <a:t>動向</a:t>
            </a:r>
            <a:r>
              <a:rPr lang="ja-JP" altLang="en-US" sz="1100" dirty="0" smtClean="0">
                <a:latin typeface="BIZ UDPゴシック" panose="020B0400000000000000" pitchFamily="50" charset="-128"/>
                <a:ea typeface="BIZ UDPゴシック" panose="020B0400000000000000" pitchFamily="50" charset="-128"/>
              </a:rPr>
              <a:t>や情報が、現在</a:t>
            </a:r>
            <a:r>
              <a:rPr lang="ja-JP" altLang="en-US" sz="1100" dirty="0">
                <a:latin typeface="BIZ UDPゴシック" panose="020B0400000000000000" pitchFamily="50" charset="-128"/>
                <a:ea typeface="BIZ UDPゴシック" panose="020B0400000000000000" pitchFamily="50" charset="-128"/>
              </a:rPr>
              <a:t>においても通用するといった誤解を</a:t>
            </a:r>
            <a:r>
              <a:rPr lang="ja-JP" altLang="en-US" sz="1100" dirty="0" smtClean="0">
                <a:latin typeface="BIZ UDPゴシック" panose="020B0400000000000000" pitchFamily="50" charset="-128"/>
                <a:ea typeface="BIZ UDPゴシック" panose="020B0400000000000000" pitchFamily="50" charset="-128"/>
              </a:rPr>
              <a:t>生む</a:t>
            </a:r>
            <a:r>
              <a:rPr lang="ja-JP" altLang="en-US" sz="1100" dirty="0">
                <a:latin typeface="BIZ UDPゴシック" panose="020B0400000000000000" pitchFamily="50" charset="-128"/>
                <a:ea typeface="BIZ UDPゴシック" panose="020B0400000000000000" pitchFamily="50" charset="-128"/>
              </a:rPr>
              <a:t>懸念</a:t>
            </a:r>
            <a:r>
              <a:rPr lang="ja-JP" altLang="en-US" sz="1100" dirty="0" smtClean="0">
                <a:latin typeface="BIZ UDPゴシック" panose="020B0400000000000000" pitchFamily="50" charset="-128"/>
                <a:ea typeface="BIZ UDPゴシック" panose="020B0400000000000000" pitchFamily="50" charset="-128"/>
              </a:rPr>
              <a:t>があること。</a:t>
            </a:r>
            <a:endParaRPr lang="en-US" altLang="ja-JP" sz="1100" dirty="0" smtClean="0">
              <a:latin typeface="BIZ UDPゴシック" panose="020B0400000000000000" pitchFamily="50" charset="-128"/>
              <a:ea typeface="BIZ UDPゴシック" panose="020B0400000000000000" pitchFamily="50" charset="-128"/>
            </a:endParaRPr>
          </a:p>
          <a:p>
            <a:pPr marL="346075" indent="-171450">
              <a:lnSpc>
                <a:spcPts val="1600"/>
              </a:lnSpc>
              <a:buFont typeface="Arial" panose="020B0604020202020204" pitchFamily="34" charset="0"/>
              <a:buChar char="•"/>
            </a:pPr>
            <a:r>
              <a:rPr lang="ja-JP" altLang="en-US" sz="1100" dirty="0" smtClean="0">
                <a:latin typeface="BIZ UDPゴシック" panose="020B0400000000000000" pitchFamily="50" charset="-128"/>
                <a:ea typeface="BIZ UDPゴシック" panose="020B0400000000000000" pitchFamily="50" charset="-128"/>
              </a:rPr>
              <a:t>いつでも</a:t>
            </a:r>
            <a:r>
              <a:rPr lang="ja-JP" altLang="en-US" sz="1100" dirty="0">
                <a:latin typeface="BIZ UDPゴシック" panose="020B0400000000000000" pitchFamily="50" charset="-128"/>
                <a:ea typeface="BIZ UDPゴシック" panose="020B0400000000000000" pitchFamily="50" charset="-128"/>
              </a:rPr>
              <a:t>誰</a:t>
            </a:r>
            <a:r>
              <a:rPr lang="ja-JP" altLang="en-US" sz="1100" dirty="0" smtClean="0">
                <a:latin typeface="BIZ UDPゴシック" panose="020B0400000000000000" pitchFamily="50" charset="-128"/>
                <a:ea typeface="BIZ UDPゴシック" panose="020B0400000000000000" pitchFamily="50" charset="-128"/>
              </a:rPr>
              <a:t>でも見れるようにするのであれば、紹介</a:t>
            </a:r>
            <a:r>
              <a:rPr lang="ja-JP" altLang="en-US" sz="1100" dirty="0">
                <a:latin typeface="BIZ UDPゴシック" panose="020B0400000000000000" pitchFamily="50" charset="-128"/>
                <a:ea typeface="BIZ UDPゴシック" panose="020B0400000000000000" pitchFamily="50" charset="-128"/>
              </a:rPr>
              <a:t>できる事例が少なくなるなど、内容が限定</a:t>
            </a:r>
            <a:r>
              <a:rPr lang="ja-JP" altLang="en-US" sz="1100" dirty="0" smtClean="0">
                <a:latin typeface="BIZ UDPゴシック" panose="020B0400000000000000" pitchFamily="50" charset="-128"/>
                <a:ea typeface="BIZ UDPゴシック" panose="020B0400000000000000" pitchFamily="50" charset="-128"/>
              </a:rPr>
              <a:t>される懸念があること。</a:t>
            </a:r>
            <a:endParaRPr lang="en-US" altLang="ja-JP" sz="1100" dirty="0" smtClean="0">
              <a:latin typeface="BIZ UDPゴシック" panose="020B0400000000000000" pitchFamily="50" charset="-128"/>
              <a:ea typeface="BIZ UDPゴシック" panose="020B0400000000000000" pitchFamily="50" charset="-128"/>
            </a:endParaRPr>
          </a:p>
          <a:p>
            <a:pPr marL="346075" indent="-171450">
              <a:lnSpc>
                <a:spcPts val="1600"/>
              </a:lnSpc>
              <a:buFont typeface="Arial" panose="020B0604020202020204" pitchFamily="34" charset="0"/>
              <a:buChar char="•"/>
            </a:pPr>
            <a:r>
              <a:rPr lang="ja-JP" altLang="en-US" sz="1100" dirty="0">
                <a:latin typeface="BIZ UDPゴシック" panose="020B0400000000000000" pitchFamily="50" charset="-128"/>
                <a:ea typeface="BIZ UDPゴシック" panose="020B0400000000000000" pitchFamily="50" charset="-128"/>
              </a:rPr>
              <a:t>著作権（映像使用）の問題から講師の選定に苦慮</a:t>
            </a:r>
            <a:r>
              <a:rPr lang="ja-JP" altLang="en-US" sz="1100" dirty="0" smtClean="0">
                <a:latin typeface="BIZ UDPゴシック" panose="020B0400000000000000" pitchFamily="50" charset="-128"/>
                <a:ea typeface="BIZ UDPゴシック" panose="020B0400000000000000" pitchFamily="50" charset="-128"/>
              </a:rPr>
              <a:t>する懸念があること。</a:t>
            </a:r>
            <a:endParaRPr lang="en-US" altLang="ja-JP" sz="1100" dirty="0" smtClean="0">
              <a:latin typeface="BIZ UDPゴシック" panose="020B0400000000000000" pitchFamily="50" charset="-128"/>
              <a:ea typeface="BIZ UDPゴシック" panose="020B0400000000000000" pitchFamily="50" charset="-128"/>
            </a:endParaRPr>
          </a:p>
        </p:txBody>
      </p:sp>
      <p:sp>
        <p:nvSpPr>
          <p:cNvPr id="9" name="テキスト ボックス 8"/>
          <p:cNvSpPr txBox="1"/>
          <p:nvPr/>
        </p:nvSpPr>
        <p:spPr>
          <a:xfrm>
            <a:off x="7974106" y="90374"/>
            <a:ext cx="1727936" cy="461665"/>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資料４</a:t>
            </a:r>
            <a:endParaRPr kumimoji="1" lang="en-US" altLang="ja-JP" sz="1200" dirty="0" smtClean="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普及啓発及び人材育成</a:t>
            </a:r>
            <a:endParaRPr kumimoji="1" lang="ja-JP" altLang="en-US" sz="1200"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13716367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smtClean="0">
                <a:solidFill>
                  <a:schemeClr val="bg1"/>
                </a:solidFill>
              </a:rPr>
              <a:t>普及</a:t>
            </a:r>
            <a:r>
              <a:rPr lang="ja-JP" altLang="en-US" sz="2400" b="1" dirty="0">
                <a:solidFill>
                  <a:schemeClr val="bg1"/>
                </a:solidFill>
              </a:rPr>
              <a:t>啓発</a:t>
            </a:r>
            <a:r>
              <a:rPr lang="ja-JP" altLang="en-US" sz="2400" b="1" dirty="0" smtClean="0">
                <a:solidFill>
                  <a:schemeClr val="bg1"/>
                </a:solidFill>
              </a:rPr>
              <a:t>イベント</a:t>
            </a:r>
            <a:endParaRPr lang="ja-JP" altLang="en-US" sz="2000" b="1" dirty="0">
              <a:solidFill>
                <a:schemeClr val="bg1"/>
              </a:solidFill>
            </a:endParaRPr>
          </a:p>
        </p:txBody>
      </p:sp>
      <p:sp>
        <p:nvSpPr>
          <p:cNvPr id="3" name="コンテンツ プレースホルダー 2"/>
          <p:cNvSpPr>
            <a:spLocks noGrp="1"/>
          </p:cNvSpPr>
          <p:nvPr>
            <p:ph idx="1"/>
          </p:nvPr>
        </p:nvSpPr>
        <p:spPr>
          <a:xfrm>
            <a:off x="0" y="648003"/>
            <a:ext cx="9906000" cy="483305"/>
          </a:xfrm>
          <a:solidFill>
            <a:schemeClr val="accent1">
              <a:lumMod val="20000"/>
              <a:lumOff val="80000"/>
            </a:schemeClr>
          </a:solidFill>
        </p:spPr>
        <p:txBody>
          <a:bodyPr>
            <a:normAutofit/>
          </a:bodyPr>
          <a:lstStyle/>
          <a:p>
            <a:r>
              <a:rPr lang="ja-JP" altLang="en-US" sz="1400" dirty="0">
                <a:latin typeface="+mn-ea"/>
              </a:rPr>
              <a:t>広く府民に普及啓発を図ることで、自分や家族の身に起きた時の対応について知ることができ、その結果、適切な支援機関により早くつながることができると考えられる。</a:t>
            </a:r>
            <a:endParaRPr lang="en-US" altLang="ja-JP" sz="1400" dirty="0">
              <a:latin typeface="+mn-ea"/>
            </a:endParaRPr>
          </a:p>
          <a:p>
            <a:endParaRPr lang="ja-JP" altLang="en-US" sz="1200" dirty="0"/>
          </a:p>
        </p:txBody>
      </p:sp>
      <p:sp>
        <p:nvSpPr>
          <p:cNvPr id="4" name="スライド番号プレースホルダー 3"/>
          <p:cNvSpPr>
            <a:spLocks noGrp="1"/>
          </p:cNvSpPr>
          <p:nvPr>
            <p:ph type="sldNum" sz="quarter" idx="12"/>
          </p:nvPr>
        </p:nvSpPr>
        <p:spPr/>
        <p:txBody>
          <a:bodyPr/>
          <a:lstStyle/>
          <a:p>
            <a:fld id="{6FDCE7D8-5AA9-4F7F-9A02-70747018E543}" type="slidenum">
              <a:rPr kumimoji="1" lang="ja-JP" altLang="en-US" smtClean="0"/>
              <a:t>11</a:t>
            </a:fld>
            <a:endParaRPr kumimoji="1" lang="ja-JP" altLang="en-US"/>
          </a:p>
        </p:txBody>
      </p:sp>
      <p:sp>
        <p:nvSpPr>
          <p:cNvPr id="5" name="テキスト ボックス 4"/>
          <p:cNvSpPr txBox="1"/>
          <p:nvPr/>
        </p:nvSpPr>
        <p:spPr>
          <a:xfrm>
            <a:off x="0" y="1131308"/>
            <a:ext cx="9906000" cy="5293757"/>
          </a:xfrm>
          <a:prstGeom prst="rect">
            <a:avLst/>
          </a:prstGeom>
          <a:noFill/>
        </p:spPr>
        <p:txBody>
          <a:bodyPr wrap="square" rtlCol="0">
            <a:spAutoFit/>
          </a:bodyPr>
          <a:lstStyle/>
          <a:p>
            <a:r>
              <a:rPr kumimoji="1" lang="ja-JP" altLang="en-US" b="1" dirty="0">
                <a:latin typeface="BIZ UDPゴシック" panose="020B0400000000000000" pitchFamily="50" charset="-128"/>
                <a:ea typeface="BIZ UDPゴシック" panose="020B0400000000000000" pitchFamily="50" charset="-128"/>
              </a:rPr>
              <a:t>１．スケジュール</a:t>
            </a:r>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sz="2600" b="1" dirty="0">
              <a:latin typeface="BIZ UDPゴシック" panose="020B0400000000000000" pitchFamily="50" charset="-128"/>
              <a:ea typeface="BIZ UDPゴシック" panose="020B0400000000000000" pitchFamily="50" charset="-128"/>
            </a:endParaRPr>
          </a:p>
          <a:p>
            <a:r>
              <a:rPr kumimoji="1" lang="ja-JP" altLang="en-US" b="1" dirty="0">
                <a:latin typeface="BIZ UDPゴシック" panose="020B0400000000000000" pitchFamily="50" charset="-128"/>
                <a:ea typeface="BIZ UDPゴシック" panose="020B0400000000000000" pitchFamily="50" charset="-128"/>
              </a:rPr>
              <a:t>２</a:t>
            </a:r>
            <a:r>
              <a:rPr kumimoji="1" lang="ja-JP" altLang="en-US" b="1" dirty="0" smtClean="0">
                <a:latin typeface="BIZ UDPゴシック" panose="020B0400000000000000" pitchFamily="50" charset="-128"/>
                <a:ea typeface="BIZ UDPゴシック" panose="020B0400000000000000" pitchFamily="50" charset="-128"/>
              </a:rPr>
              <a:t>．内容</a:t>
            </a:r>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sz="1400" b="1" dirty="0">
              <a:latin typeface="BIZ UDPゴシック" panose="020B0400000000000000" pitchFamily="50" charset="-128"/>
              <a:ea typeface="BIZ UDPゴシック" panose="020B0400000000000000" pitchFamily="50" charset="-128"/>
            </a:endParaRPr>
          </a:p>
          <a:p>
            <a:endParaRPr kumimoji="1" lang="en-US" altLang="ja-JP" sz="1400" b="1" dirty="0">
              <a:latin typeface="BIZ UDPゴシック" panose="020B0400000000000000" pitchFamily="50" charset="-128"/>
              <a:ea typeface="BIZ UDPゴシック" panose="020B0400000000000000" pitchFamily="50" charset="-128"/>
            </a:endParaRPr>
          </a:p>
          <a:p>
            <a:endParaRPr kumimoji="1" lang="en-US" altLang="ja-JP" sz="900" b="1" dirty="0">
              <a:latin typeface="BIZ UDPゴシック" panose="020B0400000000000000" pitchFamily="50" charset="-128"/>
              <a:ea typeface="BIZ UDPゴシック" panose="020B0400000000000000" pitchFamily="50" charset="-128"/>
            </a:endParaRPr>
          </a:p>
          <a:p>
            <a:r>
              <a:rPr kumimoji="1" lang="ja-JP" altLang="en-US" b="1" dirty="0">
                <a:latin typeface="BIZ UDPゴシック" panose="020B0400000000000000" pitchFamily="50" charset="-128"/>
                <a:ea typeface="BIZ UDPゴシック" panose="020B0400000000000000" pitchFamily="50" charset="-128"/>
              </a:rPr>
              <a:t>３．効果</a:t>
            </a:r>
            <a:r>
              <a:rPr kumimoji="1" lang="ja-JP" altLang="en-US" b="1" dirty="0" smtClean="0">
                <a:latin typeface="BIZ UDPゴシック" panose="020B0400000000000000" pitchFamily="50" charset="-128"/>
                <a:ea typeface="BIZ UDPゴシック" panose="020B0400000000000000" pitchFamily="50" charset="-128"/>
              </a:rPr>
              <a:t>検証</a:t>
            </a:r>
            <a:endParaRPr kumimoji="1" lang="ja-JP" altLang="en-US" b="1" dirty="0">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392109" y="6320079"/>
            <a:ext cx="8832849" cy="461665"/>
          </a:xfrm>
          <a:prstGeom prst="rect">
            <a:avLst/>
          </a:prstGeom>
          <a:noFill/>
          <a:ln>
            <a:solidFill>
              <a:schemeClr val="accent5">
                <a:lumMod val="60000"/>
                <a:lumOff val="40000"/>
              </a:schemeClr>
            </a:solidFill>
          </a:ln>
        </p:spPr>
        <p:txBody>
          <a:bodyPr wrap="square" rtlCol="0">
            <a:spAutoFit/>
          </a:bodyPr>
          <a:lstStyle/>
          <a:p>
            <a:pPr marL="285750" indent="-285750">
              <a:buFont typeface="Arial" panose="020B0604020202020204" pitchFamily="34" charset="0"/>
              <a:buChar char="•"/>
            </a:pPr>
            <a:r>
              <a:rPr kumimoji="1" lang="ja-JP" altLang="en-US" sz="1200" dirty="0" smtClean="0">
                <a:latin typeface="BIZ UDPゴシック" panose="020B0400000000000000" pitchFamily="50" charset="-128"/>
                <a:ea typeface="BIZ UDPゴシック" panose="020B0400000000000000" pitchFamily="50" charset="-128"/>
              </a:rPr>
              <a:t>来場者</a:t>
            </a:r>
            <a:r>
              <a:rPr kumimoji="1" lang="ja-JP" altLang="en-US" sz="1200" dirty="0">
                <a:latin typeface="BIZ UDPゴシック" panose="020B0400000000000000" pitchFamily="50" charset="-128"/>
                <a:ea typeface="BIZ UDPゴシック" panose="020B0400000000000000" pitchFamily="50" charset="-128"/>
              </a:rPr>
              <a:t>に</a:t>
            </a:r>
            <a:r>
              <a:rPr kumimoji="1" lang="ja-JP" altLang="en-US" sz="1200" dirty="0" smtClean="0">
                <a:latin typeface="BIZ UDPゴシック" panose="020B0400000000000000" pitchFamily="50" charset="-128"/>
                <a:ea typeface="BIZ UDPゴシック" panose="020B0400000000000000" pitchFamily="50" charset="-128"/>
              </a:rPr>
              <a:t>アンケート</a:t>
            </a:r>
            <a:r>
              <a:rPr kumimoji="1" lang="ja-JP" altLang="en-US" sz="1200" dirty="0">
                <a:latin typeface="BIZ UDPゴシック" panose="020B0400000000000000" pitchFamily="50" charset="-128"/>
                <a:ea typeface="BIZ UDPゴシック" panose="020B0400000000000000" pitchFamily="50" charset="-128"/>
              </a:rPr>
              <a:t>を実施し、</a:t>
            </a:r>
            <a:r>
              <a:rPr kumimoji="1" lang="ja-JP" altLang="en-US" sz="1200" dirty="0" err="1">
                <a:latin typeface="BIZ UDPゴシック" panose="020B0400000000000000" pitchFamily="50" charset="-128"/>
                <a:ea typeface="BIZ UDPゴシック" panose="020B0400000000000000" pitchFamily="50" charset="-128"/>
              </a:rPr>
              <a:t>高次脳機能障がい</a:t>
            </a:r>
            <a:r>
              <a:rPr kumimoji="1" lang="ja-JP" altLang="en-US" sz="1200" dirty="0">
                <a:latin typeface="BIZ UDPゴシック" panose="020B0400000000000000" pitchFamily="50" charset="-128"/>
                <a:ea typeface="BIZ UDPゴシック" panose="020B0400000000000000" pitchFamily="50" charset="-128"/>
              </a:rPr>
              <a:t>への関心度を図る</a:t>
            </a:r>
            <a:r>
              <a:rPr kumimoji="1" lang="ja-JP" altLang="en-US" sz="1200" dirty="0" smtClean="0">
                <a:latin typeface="BIZ UDPゴシック" panose="020B0400000000000000" pitchFamily="50" charset="-128"/>
                <a:ea typeface="BIZ UDPゴシック" panose="020B0400000000000000" pitchFamily="50" charset="-128"/>
              </a:rPr>
              <a:t>。</a:t>
            </a:r>
            <a:endParaRPr kumimoji="1" lang="en-US" altLang="ja-JP" sz="1200" dirty="0" smtClean="0">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r>
              <a:rPr kumimoji="1" lang="ja-JP" altLang="en-US" sz="1200" dirty="0" smtClean="0">
                <a:latin typeface="BIZ UDPゴシック" panose="020B0400000000000000" pitchFamily="50" charset="-128"/>
                <a:ea typeface="BIZ UDPゴシック" panose="020B0400000000000000" pitchFamily="50" charset="-128"/>
              </a:rPr>
              <a:t>効果については、来年度の部会にて報告予定。</a:t>
            </a:r>
            <a:endParaRPr kumimoji="1" lang="ja-JP" altLang="en-US" sz="1200" dirty="0">
              <a:latin typeface="BIZ UDPゴシック" panose="020B0400000000000000" pitchFamily="50" charset="-128"/>
              <a:ea typeface="BIZ UDPゴシック" panose="020B04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156023336"/>
              </p:ext>
            </p:extLst>
          </p:nvPr>
        </p:nvGraphicFramePr>
        <p:xfrm>
          <a:off x="392111" y="1582989"/>
          <a:ext cx="8832849" cy="3227713"/>
        </p:xfrm>
        <a:graphic>
          <a:graphicData uri="http://schemas.openxmlformats.org/drawingml/2006/table">
            <a:tbl>
              <a:tblPr firstRow="1" bandRow="1">
                <a:tableStyleId>{69012ECD-51FC-41F1-AA8D-1B2483CD663E}</a:tableStyleId>
              </a:tblPr>
              <a:tblGrid>
                <a:gridCol w="2499007">
                  <a:extLst>
                    <a:ext uri="{9D8B030D-6E8A-4147-A177-3AD203B41FA5}">
                      <a16:colId xmlns:a16="http://schemas.microsoft.com/office/drawing/2014/main" val="1961910362"/>
                    </a:ext>
                  </a:extLst>
                </a:gridCol>
                <a:gridCol w="2151531">
                  <a:extLst>
                    <a:ext uri="{9D8B030D-6E8A-4147-A177-3AD203B41FA5}">
                      <a16:colId xmlns:a16="http://schemas.microsoft.com/office/drawing/2014/main" val="1047708475"/>
                    </a:ext>
                  </a:extLst>
                </a:gridCol>
                <a:gridCol w="4182311">
                  <a:extLst>
                    <a:ext uri="{9D8B030D-6E8A-4147-A177-3AD203B41FA5}">
                      <a16:colId xmlns:a16="http://schemas.microsoft.com/office/drawing/2014/main" val="3842641518"/>
                    </a:ext>
                  </a:extLst>
                </a:gridCol>
              </a:tblGrid>
              <a:tr h="271153">
                <a:tc>
                  <a:txBody>
                    <a:bodyPr/>
                    <a:lstStyle/>
                    <a:p>
                      <a:pPr algn="ctr"/>
                      <a:r>
                        <a:rPr kumimoji="1" lang="ja-JP" altLang="en-US" sz="1100" dirty="0" smtClean="0">
                          <a:latin typeface="BIZ UDPゴシック" panose="020B0400000000000000" pitchFamily="50" charset="-128"/>
                          <a:ea typeface="BIZ UDPゴシック" panose="020B0400000000000000" pitchFamily="50" charset="-128"/>
                        </a:rPr>
                        <a:t>時期</a:t>
                      </a:r>
                      <a:endParaRPr kumimoji="1" lang="en-US" altLang="ja-JP" sz="1100" dirty="0" smtClean="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pPr algn="ctr"/>
                      <a:r>
                        <a:rPr kumimoji="1" lang="ja-JP" altLang="en-US" sz="1100" dirty="0" smtClean="0">
                          <a:latin typeface="BIZ UDPゴシック" panose="020B0400000000000000" pitchFamily="50" charset="-128"/>
                          <a:ea typeface="BIZ UDPゴシック" panose="020B0400000000000000" pitchFamily="50" charset="-128"/>
                        </a:rPr>
                        <a:t>会場</a:t>
                      </a:r>
                      <a:endParaRPr kumimoji="1" lang="ja-JP" altLang="en-US" sz="1100" dirty="0">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pPr algn="ctr"/>
                      <a:r>
                        <a:rPr kumimoji="1" lang="ja-JP" altLang="en-US" sz="1100" dirty="0" smtClean="0">
                          <a:latin typeface="BIZ UDPゴシック" panose="020B0400000000000000" pitchFamily="50" charset="-128"/>
                          <a:ea typeface="BIZ UDPゴシック" panose="020B0400000000000000" pitchFamily="50" charset="-128"/>
                        </a:rPr>
                        <a:t>内容</a:t>
                      </a:r>
                      <a:endParaRPr kumimoji="1" lang="ja-JP" altLang="en-US" sz="1100" dirty="0">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4195730130"/>
                  </a:ext>
                </a:extLst>
              </a:tr>
              <a:tr h="370840">
                <a:tc>
                  <a:txBody>
                    <a:bodyPr/>
                    <a:lstStyle/>
                    <a:p>
                      <a:r>
                        <a:rPr kumimoji="1" lang="ja-JP" altLang="en-US" sz="1100" dirty="0" smtClean="0">
                          <a:latin typeface="BIZ UDPゴシック" panose="020B0400000000000000" pitchFamily="50" charset="-128"/>
                          <a:ea typeface="BIZ UDPゴシック" panose="020B0400000000000000" pitchFamily="50" charset="-128"/>
                        </a:rPr>
                        <a:t>令和２年２月９日（日）</a:t>
                      </a:r>
                      <a:endParaRPr kumimoji="1" lang="en-US" altLang="ja-JP" sz="1100" dirty="0" smtClean="0">
                        <a:latin typeface="BIZ UDPゴシック" panose="020B0400000000000000" pitchFamily="50" charset="-128"/>
                        <a:ea typeface="BIZ UDPゴシック" panose="020B0400000000000000" pitchFamily="50" charset="-128"/>
                      </a:endParaRPr>
                    </a:p>
                    <a:p>
                      <a:r>
                        <a:rPr kumimoji="1" lang="ja-JP" altLang="en-US" sz="1100" dirty="0" smtClean="0">
                          <a:latin typeface="BIZ UDPゴシック" panose="020B0400000000000000" pitchFamily="50" charset="-128"/>
                          <a:ea typeface="BIZ UDPゴシック" panose="020B0400000000000000" pitchFamily="50" charset="-128"/>
                        </a:rPr>
                        <a:t>午前</a:t>
                      </a:r>
                      <a:r>
                        <a:rPr kumimoji="1" lang="en-US" altLang="ja-JP" sz="1100" dirty="0" smtClean="0">
                          <a:latin typeface="BIZ UDPゴシック" panose="020B0400000000000000" pitchFamily="50" charset="-128"/>
                          <a:ea typeface="BIZ UDPゴシック" panose="020B0400000000000000" pitchFamily="50" charset="-128"/>
                        </a:rPr>
                        <a:t>10</a:t>
                      </a:r>
                      <a:r>
                        <a:rPr kumimoji="1" lang="ja-JP" altLang="en-US" sz="1100" dirty="0" smtClean="0">
                          <a:latin typeface="BIZ UDPゴシック" panose="020B0400000000000000" pitchFamily="50" charset="-128"/>
                          <a:ea typeface="BIZ UDPゴシック" panose="020B0400000000000000" pitchFamily="50" charset="-128"/>
                        </a:rPr>
                        <a:t>時から午後４時まで</a:t>
                      </a:r>
                      <a:endParaRPr kumimoji="1" lang="ja-JP" altLang="en-US"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smtClean="0">
                          <a:latin typeface="BIZ UDPゴシック" panose="020B0400000000000000" pitchFamily="50" charset="-128"/>
                          <a:ea typeface="BIZ UDPゴシック" panose="020B0400000000000000" pitchFamily="50" charset="-128"/>
                        </a:rPr>
                        <a:t>イオンモール大日（守口市）</a:t>
                      </a:r>
                      <a:endParaRPr kumimoji="1" lang="ja-JP" altLang="en-US" sz="1100" dirty="0">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pPr marL="0" indent="0">
                        <a:buFont typeface="Arial" panose="020B0604020202020204" pitchFamily="34" charset="0"/>
                        <a:buNone/>
                      </a:pPr>
                      <a:r>
                        <a:rPr kumimoji="1" lang="ja-JP" altLang="en-US" sz="1100" dirty="0" smtClean="0">
                          <a:latin typeface="BIZ UDPゴシック" panose="020B0400000000000000" pitchFamily="50" charset="-128"/>
                          <a:ea typeface="BIZ UDPゴシック" panose="020B0400000000000000" pitchFamily="50" charset="-128"/>
                        </a:rPr>
                        <a:t>・ハンドベル演奏会</a:t>
                      </a:r>
                      <a:endParaRPr kumimoji="1" lang="en-US" altLang="ja-JP" sz="1100" dirty="0" smtClean="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kumimoji="1" lang="ja-JP" altLang="en-US" sz="1100" dirty="0" smtClean="0">
                          <a:latin typeface="BIZ UDPゴシック" panose="020B0400000000000000" pitchFamily="50" charset="-128"/>
                          <a:ea typeface="BIZ UDPゴシック" panose="020B0400000000000000" pitchFamily="50" charset="-128"/>
                        </a:rPr>
                        <a:t>・も</a:t>
                      </a:r>
                      <a:r>
                        <a:rPr kumimoji="1" lang="ja-JP" altLang="en-US" sz="1100" dirty="0" err="1" smtClean="0">
                          <a:latin typeface="BIZ UDPゴシック" panose="020B0400000000000000" pitchFamily="50" charset="-128"/>
                          <a:ea typeface="BIZ UDPゴシック" panose="020B0400000000000000" pitchFamily="50" charset="-128"/>
                        </a:rPr>
                        <a:t>ずやん</a:t>
                      </a:r>
                      <a:r>
                        <a:rPr kumimoji="1" lang="ja-JP" altLang="en-US" sz="1100" dirty="0" smtClean="0">
                          <a:latin typeface="BIZ UDPゴシック" panose="020B0400000000000000" pitchFamily="50" charset="-128"/>
                          <a:ea typeface="BIZ UDPゴシック" panose="020B0400000000000000" pitchFamily="50" charset="-128"/>
                        </a:rPr>
                        <a:t>との撮影会</a:t>
                      </a:r>
                      <a:endParaRPr kumimoji="1" lang="en-US" altLang="ja-JP" sz="1100" dirty="0" smtClean="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kumimoji="1" lang="ja-JP" altLang="en-US" sz="1100" dirty="0" smtClean="0">
                          <a:latin typeface="BIZ UDPゴシック" panose="020B0400000000000000" pitchFamily="50" charset="-128"/>
                          <a:ea typeface="BIZ UDPゴシック" panose="020B0400000000000000" pitchFamily="50" charset="-128"/>
                        </a:rPr>
                        <a:t>・相談ブース</a:t>
                      </a:r>
                      <a:endParaRPr kumimoji="1" lang="en-US" altLang="ja-JP" sz="1100" dirty="0" smtClean="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kumimoji="1" lang="ja-JP" altLang="en-US" sz="1100" dirty="0" smtClean="0">
                          <a:latin typeface="BIZ UDPゴシック" panose="020B0400000000000000" pitchFamily="50" charset="-128"/>
                          <a:ea typeface="BIZ UDPゴシック" panose="020B0400000000000000" pitchFamily="50" charset="-128"/>
                        </a:rPr>
                        <a:t>・工作コーナー</a:t>
                      </a:r>
                      <a:endParaRPr kumimoji="1" lang="en-US" altLang="ja-JP" sz="1100" dirty="0" smtClean="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dirty="0" smtClean="0">
                          <a:latin typeface="BIZ UDPゴシック" panose="020B0400000000000000" pitchFamily="50" charset="-128"/>
                          <a:ea typeface="BIZ UDPゴシック" panose="020B0400000000000000" pitchFamily="50" charset="-128"/>
                        </a:rPr>
                        <a:t>・ミニクイズ</a:t>
                      </a:r>
                      <a:endParaRPr kumimoji="1" lang="en-US" altLang="ja-JP" sz="1100" dirty="0" smtClean="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dirty="0" smtClean="0">
                          <a:latin typeface="BIZ UDPゴシック" panose="020B0400000000000000" pitchFamily="50" charset="-128"/>
                          <a:ea typeface="BIZ UDPゴシック" panose="020B0400000000000000" pitchFamily="50" charset="-128"/>
                        </a:rPr>
                        <a:t>・リーフレットサンプリング</a:t>
                      </a:r>
                      <a:endParaRPr kumimoji="1" lang="ja-JP" altLang="en-US" sz="1100" dirty="0">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2500146653"/>
                  </a:ext>
                </a:extLst>
              </a:tr>
              <a:tr h="370840">
                <a:tc>
                  <a:txBody>
                    <a:bodyPr/>
                    <a:lstStyle/>
                    <a:p>
                      <a:r>
                        <a:rPr kumimoji="1" lang="ja-JP" altLang="en-US" sz="1100" dirty="0" smtClean="0">
                          <a:latin typeface="BIZ UDPゴシック" panose="020B0400000000000000" pitchFamily="50" charset="-128"/>
                          <a:ea typeface="BIZ UDPゴシック" panose="020B0400000000000000" pitchFamily="50" charset="-128"/>
                        </a:rPr>
                        <a:t>令和３年７月</a:t>
                      </a:r>
                      <a:r>
                        <a:rPr kumimoji="1" lang="en-US" altLang="ja-JP" sz="1100" dirty="0" smtClean="0">
                          <a:latin typeface="BIZ UDPゴシック" panose="020B0400000000000000" pitchFamily="50" charset="-128"/>
                          <a:ea typeface="BIZ UDPゴシック" panose="020B0400000000000000" pitchFamily="50" charset="-128"/>
                        </a:rPr>
                        <a:t>10</a:t>
                      </a:r>
                      <a:r>
                        <a:rPr kumimoji="1" lang="ja-JP" altLang="en-US" sz="1100" dirty="0" smtClean="0">
                          <a:latin typeface="BIZ UDPゴシック" panose="020B0400000000000000" pitchFamily="50" charset="-128"/>
                          <a:ea typeface="BIZ UDPゴシック" panose="020B0400000000000000" pitchFamily="50" charset="-128"/>
                        </a:rPr>
                        <a:t>日（土）</a:t>
                      </a:r>
                      <a:endParaRPr kumimoji="1" lang="en-US" altLang="ja-JP" sz="1100" dirty="0" smtClean="0">
                        <a:latin typeface="BIZ UDPゴシック" panose="020B0400000000000000" pitchFamily="50" charset="-128"/>
                        <a:ea typeface="BIZ UDPゴシック" panose="020B0400000000000000" pitchFamily="50" charset="-128"/>
                      </a:endParaRPr>
                    </a:p>
                    <a:p>
                      <a:r>
                        <a:rPr kumimoji="1" lang="ja-JP" altLang="en-US" sz="1100" dirty="0" smtClean="0">
                          <a:latin typeface="BIZ UDPゴシック" panose="020B0400000000000000" pitchFamily="50" charset="-128"/>
                          <a:ea typeface="BIZ UDPゴシック" panose="020B0400000000000000" pitchFamily="50" charset="-128"/>
                        </a:rPr>
                        <a:t>午後１時から午後４時まで</a:t>
                      </a:r>
                    </a:p>
                    <a:p>
                      <a:endParaRPr kumimoji="1" lang="ja-JP" altLang="en-US"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smtClean="0">
                          <a:latin typeface="BIZ UDPゴシック" panose="020B0400000000000000" pitchFamily="50" charset="-128"/>
                          <a:ea typeface="BIZ UDPゴシック" panose="020B0400000000000000" pitchFamily="50" charset="-128"/>
                        </a:rPr>
                        <a:t>イオンモール北花田（堺市）</a:t>
                      </a:r>
                      <a:endParaRPr kumimoji="1" lang="ja-JP" altLang="en-US" sz="1100" dirty="0">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smtClean="0">
                          <a:latin typeface="BIZ UDPゴシック" panose="020B0400000000000000" pitchFamily="50" charset="-128"/>
                          <a:ea typeface="BIZ UDPゴシック" panose="020B0400000000000000" pitchFamily="50" charset="-128"/>
                        </a:rPr>
                        <a:t>・パネル展示</a:t>
                      </a:r>
                      <a:endParaRPr kumimoji="1" lang="en-US" altLang="ja-JP" sz="1100" dirty="0" smtClean="0">
                        <a:latin typeface="BIZ UDPゴシック" panose="020B0400000000000000" pitchFamily="50" charset="-128"/>
                        <a:ea typeface="BIZ UDPゴシック" panose="020B0400000000000000" pitchFamily="50" charset="-128"/>
                      </a:endParaRPr>
                    </a:p>
                    <a:p>
                      <a:r>
                        <a:rPr kumimoji="1" lang="ja-JP" altLang="en-US" sz="1100" dirty="0" smtClean="0">
                          <a:latin typeface="BIZ UDPゴシック" panose="020B0400000000000000" pitchFamily="50" charset="-128"/>
                          <a:ea typeface="BIZ UDPゴシック" panose="020B0400000000000000" pitchFamily="50" charset="-128"/>
                        </a:rPr>
                        <a:t>・事業所の作品展示</a:t>
                      </a:r>
                      <a:endParaRPr kumimoji="1" lang="en-US" altLang="ja-JP" sz="1100" dirty="0" smtClean="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BIZ UDPゴシック" panose="020B0400000000000000" pitchFamily="50" charset="-128"/>
                          <a:ea typeface="BIZ UDPゴシック" panose="020B0400000000000000" pitchFamily="50" charset="-128"/>
                        </a:rPr>
                        <a:t>・相談ブース</a:t>
                      </a:r>
                      <a:endParaRPr kumimoji="1" lang="en-US" altLang="ja-JP" sz="1100" dirty="0" smtClean="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BIZ UDPゴシック" panose="020B0400000000000000" pitchFamily="50" charset="-128"/>
                          <a:ea typeface="BIZ UDPゴシック" panose="020B0400000000000000" pitchFamily="50" charset="-128"/>
                        </a:rPr>
                        <a:t>・ミニクイズ</a:t>
                      </a:r>
                      <a:endParaRPr kumimoji="1" lang="en-US" altLang="ja-JP" sz="1100" dirty="0" smtClean="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BIZ UDPゴシック" panose="020B0400000000000000" pitchFamily="50" charset="-128"/>
                          <a:ea typeface="BIZ UDPゴシック" panose="020B0400000000000000" pitchFamily="50" charset="-128"/>
                        </a:rPr>
                        <a:t>・リーフレットサンプリング</a:t>
                      </a:r>
                      <a:endParaRPr kumimoji="1" lang="en-US" altLang="ja-JP" sz="1100" dirty="0" smtClean="0">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2292937446"/>
                  </a:ext>
                </a:extLst>
              </a:tr>
              <a:tr h="370840">
                <a:tc>
                  <a:txBody>
                    <a:bodyPr/>
                    <a:lstStyle/>
                    <a:p>
                      <a:r>
                        <a:rPr kumimoji="1" lang="ja-JP" altLang="en-US" sz="1100" dirty="0" smtClean="0">
                          <a:latin typeface="BIZ UDPゴシック" panose="020B0400000000000000" pitchFamily="50" charset="-128"/>
                          <a:ea typeface="BIZ UDPゴシック" panose="020B0400000000000000" pitchFamily="50" charset="-128"/>
                        </a:rPr>
                        <a:t>令和４年２月</a:t>
                      </a:r>
                      <a:r>
                        <a:rPr kumimoji="1" lang="en-US" altLang="ja-JP" sz="1100" dirty="0" smtClean="0">
                          <a:latin typeface="BIZ UDPゴシック" panose="020B0400000000000000" pitchFamily="50" charset="-128"/>
                          <a:ea typeface="BIZ UDPゴシック" panose="020B0400000000000000" pitchFamily="50" charset="-128"/>
                        </a:rPr>
                        <a:t>26</a:t>
                      </a:r>
                      <a:r>
                        <a:rPr kumimoji="1" lang="ja-JP" altLang="en-US" sz="1100" dirty="0" smtClean="0">
                          <a:latin typeface="BIZ UDPゴシック" panose="020B0400000000000000" pitchFamily="50" charset="-128"/>
                          <a:ea typeface="BIZ UDPゴシック" panose="020B0400000000000000" pitchFamily="50" charset="-128"/>
                        </a:rPr>
                        <a:t>日</a:t>
                      </a:r>
                      <a:r>
                        <a:rPr kumimoji="1" lang="en-US" altLang="ja-JP" sz="1100" dirty="0" smtClean="0">
                          <a:latin typeface="BIZ UDPゴシック" panose="020B0400000000000000" pitchFamily="50" charset="-128"/>
                          <a:ea typeface="BIZ UDPゴシック" panose="020B0400000000000000" pitchFamily="50" charset="-128"/>
                        </a:rPr>
                        <a:t>(</a:t>
                      </a:r>
                      <a:r>
                        <a:rPr kumimoji="1" lang="ja-JP" altLang="en-US" sz="1100" dirty="0" smtClean="0">
                          <a:latin typeface="BIZ UDPゴシック" panose="020B0400000000000000" pitchFamily="50" charset="-128"/>
                          <a:ea typeface="BIZ UDPゴシック" panose="020B0400000000000000" pitchFamily="50" charset="-128"/>
                        </a:rPr>
                        <a:t>土</a:t>
                      </a:r>
                      <a:r>
                        <a:rPr kumimoji="1" lang="en-US" altLang="ja-JP" sz="1100" dirty="0" smtClean="0">
                          <a:latin typeface="BIZ UDPゴシック" panose="020B0400000000000000" pitchFamily="50" charset="-128"/>
                          <a:ea typeface="BIZ UDPゴシック" panose="020B0400000000000000" pitchFamily="50" charset="-128"/>
                        </a:rPr>
                        <a:t>)</a:t>
                      </a:r>
                    </a:p>
                    <a:p>
                      <a:r>
                        <a:rPr kumimoji="1" lang="ja-JP" altLang="en-US" sz="1100" dirty="0" smtClean="0">
                          <a:latin typeface="BIZ UDPゴシック" panose="020B0400000000000000" pitchFamily="50" charset="-128"/>
                          <a:ea typeface="BIZ UDPゴシック" panose="020B0400000000000000" pitchFamily="50" charset="-128"/>
                        </a:rPr>
                        <a:t>午前</a:t>
                      </a:r>
                      <a:r>
                        <a:rPr kumimoji="1" lang="en-US" altLang="ja-JP" sz="1100" dirty="0" smtClean="0">
                          <a:latin typeface="BIZ UDPゴシック" panose="020B0400000000000000" pitchFamily="50" charset="-128"/>
                          <a:ea typeface="BIZ UDPゴシック" panose="020B0400000000000000" pitchFamily="50" charset="-128"/>
                        </a:rPr>
                        <a:t>10</a:t>
                      </a:r>
                      <a:r>
                        <a:rPr kumimoji="1" lang="ja-JP" altLang="en-US" sz="1100" dirty="0" smtClean="0">
                          <a:latin typeface="BIZ UDPゴシック" panose="020B0400000000000000" pitchFamily="50" charset="-128"/>
                          <a:ea typeface="BIZ UDPゴシック" panose="020B0400000000000000" pitchFamily="50" charset="-128"/>
                        </a:rPr>
                        <a:t>時から午後４時まで</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smtClean="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smtClean="0">
                          <a:latin typeface="BIZ UDPゴシック" panose="020B0400000000000000" pitchFamily="50" charset="-128"/>
                          <a:ea typeface="BIZ UDPゴシック" panose="020B0400000000000000" pitchFamily="50" charset="-128"/>
                        </a:rPr>
                        <a:t>イオンモール日根野（泉佐野市）</a:t>
                      </a:r>
                      <a:endParaRPr kumimoji="1" lang="ja-JP" altLang="en-US" sz="1100" dirty="0">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smtClean="0">
                          <a:latin typeface="BIZ UDPゴシック" panose="020B0400000000000000" pitchFamily="50" charset="-128"/>
                          <a:ea typeface="BIZ UDPゴシック" panose="020B0400000000000000" pitchFamily="50" charset="-128"/>
                        </a:rPr>
                        <a:t>・事業所の作品展示</a:t>
                      </a:r>
                      <a:endParaRPr kumimoji="1" lang="en-US" altLang="ja-JP" sz="1100" dirty="0" smtClean="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BIZ UDPゴシック" panose="020B0400000000000000" pitchFamily="50" charset="-128"/>
                          <a:ea typeface="BIZ UDPゴシック" panose="020B0400000000000000" pitchFamily="50" charset="-128"/>
                        </a:rPr>
                        <a:t>・も</a:t>
                      </a:r>
                      <a:r>
                        <a:rPr kumimoji="1" lang="ja-JP" altLang="en-US" sz="1100" dirty="0" err="1" smtClean="0">
                          <a:latin typeface="BIZ UDPゴシック" panose="020B0400000000000000" pitchFamily="50" charset="-128"/>
                          <a:ea typeface="BIZ UDPゴシック" panose="020B0400000000000000" pitchFamily="50" charset="-128"/>
                        </a:rPr>
                        <a:t>ずやん</a:t>
                      </a:r>
                      <a:r>
                        <a:rPr kumimoji="1" lang="ja-JP" altLang="en-US" sz="1100" dirty="0" smtClean="0">
                          <a:latin typeface="BIZ UDPゴシック" panose="020B0400000000000000" pitchFamily="50" charset="-128"/>
                          <a:ea typeface="BIZ UDPゴシック" panose="020B0400000000000000" pitchFamily="50" charset="-128"/>
                        </a:rPr>
                        <a:t>との撮影会</a:t>
                      </a:r>
                      <a:endParaRPr kumimoji="1" lang="en-US" altLang="ja-JP" sz="1100" dirty="0" smtClean="0">
                        <a:latin typeface="BIZ UDPゴシック" panose="020B0400000000000000" pitchFamily="50" charset="-128"/>
                        <a:ea typeface="BIZ UDPゴシック" panose="020B0400000000000000" pitchFamily="50" charset="-128"/>
                      </a:endParaRPr>
                    </a:p>
                    <a:p>
                      <a:r>
                        <a:rPr kumimoji="1" lang="ja-JP" altLang="en-US" sz="1100" dirty="0" smtClean="0">
                          <a:latin typeface="BIZ UDPゴシック" panose="020B0400000000000000" pitchFamily="50" charset="-128"/>
                          <a:ea typeface="BIZ UDPゴシック" panose="020B0400000000000000" pitchFamily="50" charset="-128"/>
                        </a:rPr>
                        <a:t>・相談ブース　</a:t>
                      </a:r>
                      <a:endParaRPr kumimoji="1" lang="en-US" altLang="ja-JP" sz="1100" dirty="0" smtClean="0">
                        <a:latin typeface="BIZ UDPゴシック" panose="020B0400000000000000" pitchFamily="50" charset="-128"/>
                        <a:ea typeface="BIZ UDPゴシック" panose="020B0400000000000000" pitchFamily="50" charset="-128"/>
                      </a:endParaRPr>
                    </a:p>
                    <a:p>
                      <a:r>
                        <a:rPr kumimoji="1" lang="ja-JP" altLang="en-US" sz="1100" dirty="0" smtClean="0">
                          <a:latin typeface="BIZ UDPゴシック" panose="020B0400000000000000" pitchFamily="50" charset="-128"/>
                          <a:ea typeface="BIZ UDPゴシック" panose="020B0400000000000000" pitchFamily="50" charset="-128"/>
                        </a:rPr>
                        <a:t>・講演会　</a:t>
                      </a:r>
                      <a:endParaRPr kumimoji="1" lang="en-US" altLang="ja-JP" sz="1100" dirty="0" smtClean="0">
                        <a:latin typeface="BIZ UDPゴシック" panose="020B0400000000000000" pitchFamily="50" charset="-128"/>
                        <a:ea typeface="BIZ UDPゴシック" panose="020B0400000000000000" pitchFamily="50" charset="-128"/>
                      </a:endParaRPr>
                    </a:p>
                    <a:p>
                      <a:r>
                        <a:rPr kumimoji="1" lang="ja-JP" altLang="en-US" sz="1100" dirty="0" smtClean="0">
                          <a:latin typeface="BIZ UDPゴシック" panose="020B0400000000000000" pitchFamily="50" charset="-128"/>
                          <a:ea typeface="BIZ UDPゴシック" panose="020B0400000000000000" pitchFamily="50" charset="-128"/>
                        </a:rPr>
                        <a:t>・クイズ会</a:t>
                      </a:r>
                      <a:endParaRPr kumimoji="1" lang="ja-JP" altLang="en-US" sz="1100" dirty="0">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2949254567"/>
                  </a:ext>
                </a:extLst>
              </a:tr>
            </a:tbl>
          </a:graphicData>
        </a:graphic>
      </p:graphicFrame>
      <p:sp>
        <p:nvSpPr>
          <p:cNvPr id="8" name="テキスト ボックス 7"/>
          <p:cNvSpPr txBox="1"/>
          <p:nvPr/>
        </p:nvSpPr>
        <p:spPr>
          <a:xfrm>
            <a:off x="392109" y="5226628"/>
            <a:ext cx="8832849" cy="646331"/>
          </a:xfrm>
          <a:prstGeom prst="rect">
            <a:avLst/>
          </a:prstGeom>
          <a:noFill/>
          <a:ln>
            <a:solidFill>
              <a:schemeClr val="accent5">
                <a:lumMod val="60000"/>
                <a:lumOff val="40000"/>
              </a:schemeClr>
            </a:solidFill>
          </a:ln>
        </p:spPr>
        <p:txBody>
          <a:bodyPr wrap="square" rtlCol="0">
            <a:spAutoFit/>
          </a:bodyPr>
          <a:lstStyle/>
          <a:p>
            <a:pPr marL="285750" indent="-285750">
              <a:buFont typeface="Arial" panose="020B0604020202020204" pitchFamily="34" charset="0"/>
              <a:buChar char="•"/>
            </a:pPr>
            <a:r>
              <a:rPr lang="ja-JP" altLang="en-US" sz="1200" dirty="0" smtClean="0">
                <a:latin typeface="BIZ UDPゴシック" panose="020B0400000000000000" pitchFamily="50" charset="-128"/>
                <a:ea typeface="BIZ UDPゴシック" panose="020B0400000000000000" pitchFamily="50" charset="-128"/>
              </a:rPr>
              <a:t>府民</a:t>
            </a:r>
            <a:r>
              <a:rPr lang="ja-JP" altLang="en-US" sz="1200" dirty="0">
                <a:latin typeface="BIZ UDPゴシック" panose="020B0400000000000000" pitchFamily="50" charset="-128"/>
                <a:ea typeface="BIZ UDPゴシック" panose="020B0400000000000000" pitchFamily="50" charset="-128"/>
              </a:rPr>
              <a:t>を対象として集客施設においてイベントを実施。</a:t>
            </a:r>
            <a:endParaRPr lang="en-US" altLang="ja-JP" sz="1200" dirty="0">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r>
              <a:rPr kumimoji="1" lang="ja-JP" altLang="en-US" sz="1200" dirty="0">
                <a:latin typeface="BIZ UDPゴシック" panose="020B0400000000000000" pitchFamily="50" charset="-128"/>
                <a:ea typeface="BIZ UDPゴシック" panose="020B0400000000000000" pitchFamily="50" charset="-128"/>
              </a:rPr>
              <a:t>「高次脳機能障がい」という障がいがあること、自分や周囲の方にも起こるかもしれないことを知って頂くきっかけを作る。</a:t>
            </a:r>
            <a:endParaRPr kumimoji="1" lang="en-US" altLang="ja-JP" sz="1200" dirty="0">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r>
              <a:rPr kumimoji="1" lang="ja-JP" altLang="en-US" sz="1200" dirty="0">
                <a:latin typeface="BIZ UDPゴシック" panose="020B0400000000000000" pitchFamily="50" charset="-128"/>
                <a:ea typeface="BIZ UDPゴシック" panose="020B0400000000000000" pitchFamily="50" charset="-128"/>
              </a:rPr>
              <a:t>専門機関に行っての相談にハードルを感じている方でも、気軽に行けるよう</a:t>
            </a:r>
            <a:r>
              <a:rPr kumimoji="1" lang="ja-JP" altLang="en-US" sz="1200" dirty="0" smtClean="0">
                <a:latin typeface="BIZ UDPゴシック" panose="020B0400000000000000" pitchFamily="50" charset="-128"/>
                <a:ea typeface="BIZ UDPゴシック" panose="020B0400000000000000" pitchFamily="50" charset="-128"/>
              </a:rPr>
              <a:t>な「無料相談ブース」も</a:t>
            </a:r>
            <a:r>
              <a:rPr kumimoji="1" lang="ja-JP" altLang="en-US" sz="1200" dirty="0">
                <a:latin typeface="BIZ UDPゴシック" panose="020B0400000000000000" pitchFamily="50" charset="-128"/>
                <a:ea typeface="BIZ UDPゴシック" panose="020B0400000000000000" pitchFamily="50" charset="-128"/>
              </a:rPr>
              <a:t>設置。</a:t>
            </a:r>
          </a:p>
        </p:txBody>
      </p:sp>
      <p:pic>
        <p:nvPicPr>
          <p:cNvPr id="9" name="図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8760" y="1962727"/>
            <a:ext cx="1905000" cy="1171575"/>
          </a:xfrm>
          <a:prstGeom prst="rect">
            <a:avLst/>
          </a:prstGeom>
        </p:spPr>
      </p:pic>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33824" y="3286172"/>
            <a:ext cx="952500" cy="1676400"/>
          </a:xfrm>
          <a:prstGeom prst="rect">
            <a:avLst/>
          </a:prstGeom>
        </p:spPr>
      </p:pic>
      <p:sp>
        <p:nvSpPr>
          <p:cNvPr id="11" name="テキスト ボックス 10"/>
          <p:cNvSpPr txBox="1"/>
          <p:nvPr/>
        </p:nvSpPr>
        <p:spPr>
          <a:xfrm>
            <a:off x="1567842" y="4358912"/>
            <a:ext cx="2950370" cy="415498"/>
          </a:xfrm>
          <a:prstGeom prst="rect">
            <a:avLst/>
          </a:prstGeom>
          <a:solidFill>
            <a:srgbClr val="FFFF00"/>
          </a:solidFill>
        </p:spPr>
        <p:txBody>
          <a:bodyPr wrap="square" rtlCol="0">
            <a:spAutoFit/>
          </a:bodyPr>
          <a:lstStyle/>
          <a:p>
            <a:pPr lvl="0" defTabSz="914400">
              <a:defRPr/>
            </a:pPr>
            <a:r>
              <a:rPr kumimoji="1" lang="ja-JP" altLang="en-US" sz="1050" b="1" dirty="0">
                <a:latin typeface="BIZ UDPゴシック" panose="020B0400000000000000" pitchFamily="50" charset="-128"/>
                <a:ea typeface="BIZ UDPゴシック" panose="020B0400000000000000" pitchFamily="50" charset="-128"/>
              </a:rPr>
              <a:t>➡新型</a:t>
            </a:r>
            <a:r>
              <a:rPr kumimoji="1" lang="ja-JP" altLang="en-US" sz="1050" b="1">
                <a:latin typeface="BIZ UDPゴシック" panose="020B0400000000000000" pitchFamily="50" charset="-128"/>
                <a:ea typeface="BIZ UDPゴシック" panose="020B0400000000000000" pitchFamily="50" charset="-128"/>
              </a:rPr>
              <a:t>コロナウイルス</a:t>
            </a:r>
            <a:r>
              <a:rPr kumimoji="1" lang="ja-JP" altLang="en-US" sz="1050" b="1" smtClean="0">
                <a:latin typeface="BIZ UDPゴシック" panose="020B0400000000000000" pitchFamily="50" charset="-128"/>
                <a:ea typeface="BIZ UDPゴシック" panose="020B0400000000000000" pitchFamily="50" charset="-128"/>
              </a:rPr>
              <a:t>感染症の再拡大</a:t>
            </a:r>
            <a:r>
              <a:rPr kumimoji="1" lang="ja-JP" altLang="en-US" sz="1050" b="1" dirty="0" smtClean="0">
                <a:latin typeface="BIZ UDPゴシック" panose="020B0400000000000000" pitchFamily="50" charset="-128"/>
                <a:ea typeface="BIZ UDPゴシック" panose="020B0400000000000000" pitchFamily="50" charset="-128"/>
              </a:rPr>
              <a:t>を踏まえ、</a:t>
            </a:r>
            <a:endParaRPr kumimoji="1" lang="en-US" altLang="ja-JP" sz="1050" b="1" dirty="0" smtClean="0">
              <a:latin typeface="BIZ UDPゴシック" panose="020B0400000000000000" pitchFamily="50" charset="-128"/>
              <a:ea typeface="BIZ UDPゴシック" panose="020B0400000000000000" pitchFamily="50" charset="-128"/>
            </a:endParaRPr>
          </a:p>
          <a:p>
            <a:pPr lvl="0" defTabSz="914400">
              <a:defRPr/>
            </a:pPr>
            <a:r>
              <a:rPr kumimoji="1" lang="ja-JP" altLang="en-US" sz="1050" b="1" dirty="0">
                <a:latin typeface="BIZ UDPゴシック" panose="020B0400000000000000" pitchFamily="50" charset="-128"/>
                <a:ea typeface="BIZ UDPゴシック" panose="020B0400000000000000" pitchFamily="50" charset="-128"/>
              </a:rPr>
              <a:t>　</a:t>
            </a:r>
            <a:r>
              <a:rPr kumimoji="1" lang="ja-JP" altLang="en-US" sz="1050" b="1" dirty="0" smtClean="0">
                <a:latin typeface="BIZ UDPゴシック" panose="020B0400000000000000" pitchFamily="50" charset="-128"/>
                <a:ea typeface="BIZ UDPゴシック" panose="020B0400000000000000" pitchFamily="50" charset="-128"/>
              </a:rPr>
              <a:t> 令和</a:t>
            </a:r>
            <a:r>
              <a:rPr kumimoji="1" lang="en-US" altLang="ja-JP" sz="1050" b="1" dirty="0">
                <a:latin typeface="BIZ UDPゴシック" panose="020B0400000000000000" pitchFamily="50" charset="-128"/>
                <a:ea typeface="BIZ UDPゴシック" panose="020B0400000000000000" pitchFamily="50" charset="-128"/>
              </a:rPr>
              <a:t>4</a:t>
            </a:r>
            <a:r>
              <a:rPr kumimoji="1" lang="ja-JP" altLang="en-US" sz="1050" b="1" dirty="0">
                <a:latin typeface="BIZ UDPゴシック" panose="020B0400000000000000" pitchFamily="50" charset="-128"/>
                <a:ea typeface="BIZ UDPゴシック" panose="020B0400000000000000" pitchFamily="50" charset="-128"/>
              </a:rPr>
              <a:t>年度に</a:t>
            </a:r>
            <a:r>
              <a:rPr kumimoji="1" lang="ja-JP" altLang="en-US" sz="1050" b="1" dirty="0" smtClean="0">
                <a:latin typeface="BIZ UDPゴシック" panose="020B0400000000000000" pitchFamily="50" charset="-128"/>
                <a:ea typeface="BIZ UDPゴシック" panose="020B0400000000000000" pitchFamily="50" charset="-128"/>
              </a:rPr>
              <a:t>延期</a:t>
            </a:r>
            <a:endParaRPr kumimoji="1" lang="ja-JP" altLang="en-US" sz="1050" dirty="0"/>
          </a:p>
        </p:txBody>
      </p:sp>
      <p:sp>
        <p:nvSpPr>
          <p:cNvPr id="14" name="テキスト ボックス 13"/>
          <p:cNvSpPr txBox="1"/>
          <p:nvPr/>
        </p:nvSpPr>
        <p:spPr>
          <a:xfrm>
            <a:off x="7974106" y="93167"/>
            <a:ext cx="1727936" cy="461665"/>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資料４</a:t>
            </a:r>
            <a:endParaRPr kumimoji="1" lang="en-US" altLang="ja-JP" sz="1200" dirty="0" smtClean="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普及啓発及び人材育成</a:t>
            </a:r>
            <a:endParaRPr kumimoji="1" lang="ja-JP" altLang="en-US" sz="1200"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8599827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0</TotalTime>
  <Words>703</Words>
  <Application>Microsoft Office PowerPoint</Application>
  <PresentationFormat>A4 210 x 297 mm</PresentationFormat>
  <Paragraphs>97</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UDPゴシック</vt:lpstr>
      <vt:lpstr>游ゴシック</vt:lpstr>
      <vt:lpstr>游ゴシック Light</vt:lpstr>
      <vt:lpstr>Arial</vt:lpstr>
      <vt:lpstr>Calibri</vt:lpstr>
      <vt:lpstr>Calibri Light</vt:lpstr>
      <vt:lpstr>Wingdings</vt:lpstr>
      <vt:lpstr>Office テーマ</vt:lpstr>
      <vt:lpstr>動画コンテンツの作成</vt:lpstr>
      <vt:lpstr>普及啓発イベント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2022-02-28T09:12:55Z</dcterms:created>
  <dcterms:modified xsi:type="dcterms:W3CDTF">2022-02-28T09:13:03Z</dcterms:modified>
</cp:coreProperties>
</file>