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8" removePersonalInfoOnSave="1" saveSubsetFonts="1">
  <p:sldMasterIdLst>
    <p:sldMasterId id="2147483660" r:id="rId1"/>
  </p:sldMasterIdLst>
  <p:notesMasterIdLst>
    <p:notesMasterId r:id="rId4"/>
  </p:notesMasterIdLst>
  <p:sldIdLst>
    <p:sldId id="273" r:id="rId2"/>
    <p:sldId id="274"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5" autoAdjust="0"/>
    <p:restoredTop sz="94660"/>
  </p:normalViewPr>
  <p:slideViewPr>
    <p:cSldViewPr snapToGrid="0">
      <p:cViewPr varScale="1">
        <p:scale>
          <a:sx n="71" d="100"/>
          <a:sy n="71" d="100"/>
        </p:scale>
        <p:origin x="1146" y="54"/>
      </p:cViewPr>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0AB8E3B-16AA-47EA-8EC4-DB493BABF76B}" type="datetimeFigureOut">
              <a:rPr kumimoji="1" lang="ja-JP" altLang="en-US" smtClean="0"/>
              <a:t>2022/2/28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D53C52C7-AACD-483D-8040-C0830BB2FE86}" type="slidenum">
              <a:rPr kumimoji="1" lang="ja-JP" altLang="en-US" smtClean="0"/>
              <a:t>‹#›</a:t>
            </a:fld>
            <a:endParaRPr kumimoji="1" lang="ja-JP" altLang="en-US"/>
          </a:p>
        </p:txBody>
      </p:sp>
    </p:spTree>
    <p:extLst>
      <p:ext uri="{BB962C8B-B14F-4D97-AF65-F5344CB8AC3E}">
        <p14:creationId xmlns:p14="http://schemas.microsoft.com/office/powerpoint/2010/main" val="2385537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8</a:t>
            </a:fld>
            <a:endParaRPr kumimoji="1" lang="ja-JP" altLang="en-US"/>
          </a:p>
        </p:txBody>
      </p:sp>
    </p:spTree>
    <p:extLst>
      <p:ext uri="{BB962C8B-B14F-4D97-AF65-F5344CB8AC3E}">
        <p14:creationId xmlns:p14="http://schemas.microsoft.com/office/powerpoint/2010/main" val="766189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9</a:t>
            </a:fld>
            <a:endParaRPr kumimoji="1" lang="ja-JP" altLang="en-US"/>
          </a:p>
        </p:txBody>
      </p:sp>
    </p:spTree>
    <p:extLst>
      <p:ext uri="{BB962C8B-B14F-4D97-AF65-F5344CB8AC3E}">
        <p14:creationId xmlns:p14="http://schemas.microsoft.com/office/powerpoint/2010/main" val="2102082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332DDD1-0CD7-4235-B5A0-74FE76421964}" type="datetime1">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1035145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2F6EA16-5A6E-4788-A87E-63C2A71CF57D}" type="datetime1">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95005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682D493-0E28-4E6B-9842-6D39916D52CD}" type="datetime1">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69711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IZ UDPゴシック" panose="020B0400000000000000" pitchFamily="50" charset="-128"/>
                <a:ea typeface="BIZ UDPゴシック" panose="020B0400000000000000" pitchFamily="50" charset="-128"/>
              </a:defRPr>
            </a:lvl1p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50415E72-26A8-45B9-8EBA-8FB12CA302F8}" type="datetime1">
              <a:rPr kumimoji="1" lang="ja-JP" altLang="en-US" smtClean="0"/>
              <a:pPr/>
              <a:t>2022/2/28</a:t>
            </a:fld>
            <a:endParaRPr kumimoji="1" lang="ja-JP" altLang="en-US"/>
          </a:p>
        </p:txBody>
      </p:sp>
      <p:sp>
        <p:nvSpPr>
          <p:cNvPr id="5" name="Footer Placeholder 4"/>
          <p:cNvSpPr>
            <a:spLocks noGrp="1"/>
          </p:cNvSpPr>
          <p:nvPr>
            <p:ph type="ftr" sz="quarter" idx="11"/>
          </p:nvPr>
        </p:nvSpPr>
        <p:spPr/>
        <p:txBody>
          <a:bodyPr/>
          <a:lstStyle>
            <a:lvl1pPr>
              <a:defRPr>
                <a:latin typeface="BIZ UDPゴシック" panose="020B0400000000000000" pitchFamily="50" charset="-128"/>
                <a:ea typeface="BIZ UDPゴシック" panose="020B0400000000000000" pitchFamily="50" charset="-128"/>
              </a:defRPr>
            </a:lvl1pPr>
          </a:lstStyle>
          <a:p>
            <a:endParaRPr kumimoji="1" lang="ja-JP" altLang="en-US"/>
          </a:p>
        </p:txBody>
      </p:sp>
      <p:sp>
        <p:nvSpPr>
          <p:cNvPr id="6" name="Slide Number Placeholder 5"/>
          <p:cNvSpPr>
            <a:spLocks noGrp="1"/>
          </p:cNvSpPr>
          <p:nvPr>
            <p:ph type="sldNum" sz="quarter" idx="12"/>
          </p:nvPr>
        </p:nvSpPr>
        <p:spPr>
          <a:xfrm>
            <a:off x="7473192" y="6356352"/>
            <a:ext cx="2228850" cy="365125"/>
          </a:xfrm>
        </p:spPr>
        <p:txBody>
          <a:bodyPr/>
          <a:lstStyle>
            <a:lvl1pPr>
              <a:defRPr sz="1800" b="1">
                <a:solidFill>
                  <a:schemeClr val="tx1"/>
                </a:solidFill>
                <a:latin typeface="BIZ UDPゴシック" panose="020B0400000000000000" pitchFamily="50" charset="-128"/>
                <a:ea typeface="BIZ UDPゴシック" panose="020B0400000000000000" pitchFamily="50" charset="-128"/>
              </a:defRPr>
            </a:lvl1pPr>
          </a:lstStyle>
          <a:p>
            <a:fld id="{8AAA9E22-95CD-4913-8295-F7735B0BBB9F}" type="slidenum">
              <a:rPr kumimoji="1" lang="ja-JP" altLang="en-US" smtClean="0"/>
              <a:pPr/>
              <a:t>‹#›</a:t>
            </a:fld>
            <a:endParaRPr kumimoji="1" lang="ja-JP" altLang="en-US" dirty="0"/>
          </a:p>
        </p:txBody>
      </p:sp>
    </p:spTree>
    <p:extLst>
      <p:ext uri="{BB962C8B-B14F-4D97-AF65-F5344CB8AC3E}">
        <p14:creationId xmlns:p14="http://schemas.microsoft.com/office/powerpoint/2010/main" val="1481866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smtClean="0"/>
              <a:t>マスター テキストの書式設定</a:t>
            </a:r>
          </a:p>
        </p:txBody>
      </p:sp>
      <p:sp>
        <p:nvSpPr>
          <p:cNvPr id="4" name="Date Placeholder 3"/>
          <p:cNvSpPr>
            <a:spLocks noGrp="1"/>
          </p:cNvSpPr>
          <p:nvPr>
            <p:ph type="dt" sz="half" idx="10"/>
          </p:nvPr>
        </p:nvSpPr>
        <p:spPr/>
        <p:txBody>
          <a:bodyPr/>
          <a:lstStyle/>
          <a:p>
            <a:fld id="{06B2B092-859D-438E-8104-EE399BD7B741}" type="datetime1">
              <a:rPr kumimoji="1" lang="ja-JP" altLang="en-US" smtClean="0"/>
              <a:t>2022/2/28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0903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2D686AC-1AB5-4A40-A9F1-5C966CBD1B90}" type="datetime1">
              <a:rPr kumimoji="1" lang="ja-JP" altLang="en-US" smtClean="0"/>
              <a:t>2022/2/28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627433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8F50DDC-5A11-4E46-8EE1-20A2B9054FFB}" type="datetime1">
              <a:rPr kumimoji="1" lang="ja-JP" altLang="en-US" smtClean="0"/>
              <a:t>2022/2/28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1036238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A38304A-267B-4D4C-BCEC-CE4B567334E0}" type="datetime1">
              <a:rPr kumimoji="1" lang="ja-JP" altLang="en-US" smtClean="0"/>
              <a:t>2022/2/28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62148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14979-DBFC-4664-97B1-9ADF7E0062D6}" type="datetime1">
              <a:rPr kumimoji="1" lang="ja-JP" altLang="en-US" smtClean="0"/>
              <a:t>2022/2/28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157233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F3A2A81-416F-428F-B6A4-428AA36676A5}" type="datetime1">
              <a:rPr kumimoji="1" lang="ja-JP" altLang="en-US" smtClean="0"/>
              <a:t>2022/2/28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50664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0CB6164-44D5-4954-BA55-6710668DD44D}" type="datetime1">
              <a:rPr kumimoji="1" lang="ja-JP" altLang="en-US" smtClean="0"/>
              <a:t>2022/2/28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88969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57243-FC1F-4525-95BC-E395E24F2F64}" type="datetime1">
              <a:rPr kumimoji="1" lang="ja-JP" altLang="en-US" smtClean="0"/>
              <a:t>2022/2/28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136655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0" y="1620246"/>
            <a:ext cx="9906000" cy="5832366"/>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１．スケジュール</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sz="2800" b="1" dirty="0" smtClean="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pPr fontAlgn="t"/>
            <a:r>
              <a:rPr kumimoji="1" lang="ja-JP" altLang="en-US" sz="1400" dirty="0" smtClean="0">
                <a:latin typeface="BIZ UDPゴシック" panose="020B0400000000000000" pitchFamily="50" charset="-128"/>
                <a:ea typeface="BIZ UDPゴシック" panose="020B0400000000000000" pitchFamily="50" charset="-128"/>
              </a:rPr>
              <a:t>　　　</a:t>
            </a:r>
            <a:r>
              <a:rPr kumimoji="1" lang="en-US" altLang="ja-JP" sz="1200" dirty="0" smtClean="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新規</a:t>
            </a:r>
            <a:r>
              <a:rPr kumimoji="1" lang="ja-JP" altLang="ja-JP" sz="1200" dirty="0" smtClean="0">
                <a:latin typeface="BIZ UDPゴシック" panose="020B0400000000000000" pitchFamily="50" charset="-128"/>
                <a:ea typeface="BIZ UDPゴシック" panose="020B0400000000000000" pitchFamily="50" charset="-128"/>
              </a:rPr>
              <a:t>事業</a:t>
            </a:r>
            <a:r>
              <a:rPr kumimoji="1" lang="ja-JP" altLang="en-US" sz="1200" dirty="0" smtClean="0">
                <a:latin typeface="BIZ UDPゴシック" panose="020B0400000000000000" pitchFamily="50" charset="-128"/>
                <a:ea typeface="BIZ UDPゴシック" panose="020B0400000000000000" pitchFamily="50" charset="-128"/>
              </a:rPr>
              <a:t>を順次展開するため、本取組みは、令和５年度からの</a:t>
            </a:r>
            <a:r>
              <a:rPr kumimoji="1" lang="ja-JP" altLang="en-US" sz="1200" dirty="0">
                <a:latin typeface="BIZ UDPゴシック" panose="020B0400000000000000" pitchFamily="50" charset="-128"/>
                <a:ea typeface="BIZ UDPゴシック" panose="020B0400000000000000" pitchFamily="50" charset="-128"/>
              </a:rPr>
              <a:t>実施と</a:t>
            </a:r>
            <a:r>
              <a:rPr kumimoji="1" lang="ja-JP" altLang="en-US" sz="1200" dirty="0" smtClean="0">
                <a:latin typeface="BIZ UDPゴシック" panose="020B0400000000000000" pitchFamily="50" charset="-128"/>
                <a:ea typeface="BIZ UDPゴシック" panose="020B0400000000000000" pitchFamily="50" charset="-128"/>
              </a:rPr>
              <a:t>する。</a:t>
            </a:r>
            <a:endParaRPr kumimoji="1" lang="en-US" altLang="ja-JP" sz="1200" dirty="0" smtClean="0">
              <a:latin typeface="BIZ UDPゴシック" panose="020B0400000000000000" pitchFamily="50" charset="-128"/>
              <a:ea typeface="BIZ UDPゴシック" panose="020B0400000000000000" pitchFamily="50" charset="-128"/>
            </a:endParaRPr>
          </a:p>
          <a:p>
            <a:endParaRPr kumimoji="1" lang="en-US" altLang="ja-JP" sz="100" b="1" dirty="0" smtClean="0">
              <a:latin typeface="BIZ UDPゴシック" panose="020B0400000000000000" pitchFamily="50" charset="-128"/>
              <a:ea typeface="BIZ UDPゴシック" panose="020B0400000000000000" pitchFamily="50" charset="-128"/>
            </a:endParaRPr>
          </a:p>
          <a:p>
            <a:r>
              <a:rPr kumimoji="1" lang="ja-JP" altLang="en-US" b="1" dirty="0" smtClean="0">
                <a:latin typeface="BIZ UDPゴシック" panose="020B0400000000000000" pitchFamily="50" charset="-128"/>
                <a:ea typeface="BIZ UDPゴシック" panose="020B0400000000000000" pitchFamily="50" charset="-128"/>
              </a:rPr>
              <a:t>２．内容</a:t>
            </a:r>
            <a:endParaRPr kumimoji="1" lang="en-US" altLang="ja-JP" b="1" dirty="0" smtClean="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sz="200" b="1" dirty="0">
              <a:latin typeface="BIZ UDPゴシック" panose="020B0400000000000000" pitchFamily="50" charset="-128"/>
              <a:ea typeface="BIZ UDPゴシック" panose="020B0400000000000000" pitchFamily="50" charset="-128"/>
            </a:endParaRPr>
          </a:p>
          <a:p>
            <a:endParaRPr kumimoji="1" lang="en-US" altLang="ja-JP" sz="2000" b="1" dirty="0" smtClean="0">
              <a:latin typeface="BIZ UDPゴシック" panose="020B0400000000000000" pitchFamily="50" charset="-128"/>
              <a:ea typeface="BIZ UDPゴシック" panose="020B0400000000000000" pitchFamily="50" charset="-128"/>
            </a:endParaRPr>
          </a:p>
          <a:p>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３．実施方法</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smtClean="0">
              <a:latin typeface="BIZ UDPゴシック" panose="020B0400000000000000" pitchFamily="50" charset="-128"/>
              <a:ea typeface="BIZ UDPゴシック" panose="020B0400000000000000" pitchFamily="50" charset="-128"/>
            </a:endParaRPr>
          </a:p>
          <a:p>
            <a:endParaRPr kumimoji="1" lang="en-US" altLang="ja-JP" sz="1050" b="1" dirty="0">
              <a:latin typeface="BIZ UDPゴシック" panose="020B0400000000000000" pitchFamily="50" charset="-128"/>
              <a:ea typeface="BIZ UDPゴシック" panose="020B0400000000000000" pitchFamily="50" charset="-128"/>
            </a:endParaRPr>
          </a:p>
          <a:p>
            <a:r>
              <a:rPr kumimoji="1" lang="ja-JP" altLang="en-US" b="1" dirty="0" smtClean="0">
                <a:latin typeface="BIZ UDPゴシック" panose="020B0400000000000000" pitchFamily="50" charset="-128"/>
                <a:ea typeface="BIZ UDPゴシック" panose="020B0400000000000000" pitchFamily="50" charset="-128"/>
              </a:rPr>
              <a:t>４．</a:t>
            </a:r>
            <a:r>
              <a:rPr kumimoji="1" lang="ja-JP" altLang="en-US" b="1" dirty="0">
                <a:latin typeface="BIZ UDPゴシック" panose="020B0400000000000000" pitchFamily="50" charset="-128"/>
                <a:ea typeface="BIZ UDPゴシック" panose="020B0400000000000000" pitchFamily="50" charset="-128"/>
              </a:rPr>
              <a:t>その他</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400" b="1" dirty="0">
                <a:solidFill>
                  <a:schemeClr val="bg1"/>
                </a:solidFill>
              </a:rPr>
              <a:t>教員向け</a:t>
            </a:r>
            <a:r>
              <a:rPr lang="ja-JP" altLang="en-US" sz="2400" b="1" dirty="0" smtClean="0">
                <a:solidFill>
                  <a:schemeClr val="bg1"/>
                </a:solidFill>
              </a:rPr>
              <a:t>啓発</a:t>
            </a:r>
            <a:endParaRPr lang="ja-JP" altLang="en-US" sz="2400" b="1" dirty="0">
              <a:solidFill>
                <a:schemeClr val="bg1"/>
              </a:solidFill>
            </a:endParaRPr>
          </a:p>
        </p:txBody>
      </p:sp>
      <p:sp>
        <p:nvSpPr>
          <p:cNvPr id="3" name="コンテンツ プレースホルダー 2"/>
          <p:cNvSpPr>
            <a:spLocks noGrp="1"/>
          </p:cNvSpPr>
          <p:nvPr>
            <p:ph idx="1"/>
          </p:nvPr>
        </p:nvSpPr>
        <p:spPr>
          <a:xfrm>
            <a:off x="0" y="648001"/>
            <a:ext cx="9906000" cy="972244"/>
          </a:xfrm>
          <a:solidFill>
            <a:schemeClr val="accent1">
              <a:lumMod val="20000"/>
              <a:lumOff val="80000"/>
            </a:schemeClr>
          </a:solidFill>
        </p:spPr>
        <p:txBody>
          <a:bodyPr>
            <a:noAutofit/>
          </a:bodyPr>
          <a:lstStyle/>
          <a:p>
            <a:r>
              <a:rPr lang="ja-JP" altLang="en-US" sz="1400" dirty="0" smtClean="0"/>
              <a:t>令和</a:t>
            </a:r>
            <a:r>
              <a:rPr lang="ja-JP" altLang="en-US" sz="1400" dirty="0"/>
              <a:t>３年度より、高次脳機能障がい児支援について検討している</a:t>
            </a:r>
            <a:r>
              <a:rPr lang="ja-JP" altLang="en-US" sz="1400" dirty="0" smtClean="0"/>
              <a:t>。</a:t>
            </a:r>
            <a:endParaRPr lang="en-US" altLang="ja-JP" sz="1400" dirty="0"/>
          </a:p>
          <a:p>
            <a:pPr>
              <a:lnSpc>
                <a:spcPct val="120000"/>
              </a:lnSpc>
            </a:pPr>
            <a:r>
              <a:rPr lang="ja-JP" altLang="en-US" sz="1400" dirty="0"/>
              <a:t>児支援充実のためには、学校・教員の理解が不可欠であるため、「</a:t>
            </a:r>
            <a:r>
              <a:rPr lang="ja-JP" altLang="en-US" sz="1400" dirty="0" err="1"/>
              <a:t>高次脳機能障がい</a:t>
            </a:r>
            <a:r>
              <a:rPr lang="ja-JP" altLang="en-US" sz="1400" dirty="0"/>
              <a:t>」という障がいがあること、既に周囲にもいるかもしれないことを知って頂くきっかけになるように、教員を対象として</a:t>
            </a:r>
            <a:r>
              <a:rPr lang="ja-JP" altLang="en-US" sz="1400" dirty="0" smtClean="0"/>
              <a:t>啓発を行いたい。</a:t>
            </a:r>
            <a:endParaRPr lang="en-US" altLang="ja-JP" sz="1400" dirty="0"/>
          </a:p>
        </p:txBody>
      </p:sp>
      <p:sp>
        <p:nvSpPr>
          <p:cNvPr id="4" name="テキスト ボックス 3"/>
          <p:cNvSpPr txBox="1"/>
          <p:nvPr/>
        </p:nvSpPr>
        <p:spPr>
          <a:xfrm>
            <a:off x="441680" y="4038176"/>
            <a:ext cx="8783279" cy="1246495"/>
          </a:xfrm>
          <a:prstGeom prst="rect">
            <a:avLst/>
          </a:prstGeom>
          <a:noFill/>
          <a:ln>
            <a:solidFill>
              <a:schemeClr val="accent5">
                <a:lumMod val="40000"/>
                <a:lumOff val="60000"/>
              </a:schemeClr>
            </a:solidFill>
          </a:ln>
        </p:spPr>
        <p:txBody>
          <a:bodyPr wrap="square" rtlCol="0">
            <a:spAutoFit/>
          </a:bodyPr>
          <a:lstStyle/>
          <a:p>
            <a:pPr marL="285750" indent="-285750">
              <a:lnSpc>
                <a:spcPts val="1800"/>
              </a:lnSpc>
              <a:buFont typeface="Arial" panose="020B0604020202020204" pitchFamily="34" charset="0"/>
              <a:buChar char="•"/>
            </a:pPr>
            <a:r>
              <a:rPr kumimoji="1" lang="ja-JP" altLang="en-US" sz="1400" dirty="0" err="1">
                <a:latin typeface="BIZ UDPゴシック" panose="020B0400000000000000" pitchFamily="50" charset="-128"/>
                <a:ea typeface="BIZ UDPゴシック" panose="020B0400000000000000" pitchFamily="50" charset="-128"/>
              </a:rPr>
              <a:t>高次脳機能障がいに</a:t>
            </a:r>
            <a:r>
              <a:rPr kumimoji="1" lang="ja-JP" altLang="en-US" sz="1400" dirty="0">
                <a:latin typeface="BIZ UDPゴシック" panose="020B0400000000000000" pitchFamily="50" charset="-128"/>
                <a:ea typeface="BIZ UDPゴシック" panose="020B0400000000000000" pitchFamily="50" charset="-128"/>
              </a:rPr>
              <a:t>ついて初めて知る方でも分かりやすいよう、原因、症状、実数</a:t>
            </a:r>
            <a:r>
              <a:rPr kumimoji="1" lang="ja-JP" altLang="en-US" sz="1400" dirty="0" smtClean="0">
                <a:latin typeface="BIZ UDPゴシック" panose="020B0400000000000000" pitchFamily="50" charset="-128"/>
                <a:ea typeface="BIZ UDPゴシック" panose="020B0400000000000000" pitchFamily="50" charset="-128"/>
              </a:rPr>
              <a:t>、相談</a:t>
            </a:r>
            <a:r>
              <a:rPr kumimoji="1" lang="ja-JP" altLang="en-US" sz="1400" dirty="0">
                <a:latin typeface="BIZ UDPゴシック" panose="020B0400000000000000" pitchFamily="50" charset="-128"/>
                <a:ea typeface="BIZ UDPゴシック" panose="020B0400000000000000" pitchFamily="50" charset="-128"/>
              </a:rPr>
              <a:t>窓口等の概要を理解できるようなもの。</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1800"/>
              </a:lnSpc>
              <a:buFont typeface="Arial" panose="020B0604020202020204" pitchFamily="34" charset="0"/>
              <a:buChar char="•"/>
            </a:pPr>
            <a:r>
              <a:rPr kumimoji="1" lang="ja-JP" altLang="en-US" sz="1400" dirty="0" smtClean="0">
                <a:latin typeface="BIZ UDPゴシック" panose="020B0400000000000000" pitchFamily="50" charset="-128"/>
                <a:ea typeface="BIZ UDPゴシック" panose="020B0400000000000000" pitchFamily="50" charset="-128"/>
              </a:rPr>
              <a:t>子どもに</a:t>
            </a:r>
            <a:r>
              <a:rPr kumimoji="1" lang="ja-JP" altLang="en-US" sz="1400" dirty="0">
                <a:latin typeface="BIZ UDPゴシック" panose="020B0400000000000000" pitchFamily="50" charset="-128"/>
                <a:ea typeface="BIZ UDPゴシック" panose="020B0400000000000000" pitchFamily="50" charset="-128"/>
              </a:rPr>
              <a:t>高次脳機能障がいの疑いが</a:t>
            </a:r>
            <a:r>
              <a:rPr kumimoji="1" lang="ja-JP" altLang="en-US" sz="1400" dirty="0" smtClean="0">
                <a:latin typeface="BIZ UDPゴシック" panose="020B0400000000000000" pitchFamily="50" charset="-128"/>
                <a:ea typeface="BIZ UDPゴシック" panose="020B0400000000000000" pitchFamily="50" charset="-128"/>
              </a:rPr>
              <a:t>ある場合</a:t>
            </a:r>
            <a:r>
              <a:rPr kumimoji="1" lang="ja-JP" altLang="en-US" sz="1400" dirty="0">
                <a:latin typeface="BIZ UDPゴシック" panose="020B0400000000000000" pitchFamily="50" charset="-128"/>
                <a:ea typeface="BIZ UDPゴシック" panose="020B0400000000000000" pitchFamily="50" charset="-128"/>
              </a:rPr>
              <a:t>や、児童・保護者からの相談があった場合の</a:t>
            </a:r>
            <a:r>
              <a:rPr kumimoji="1" lang="ja-JP" altLang="en-US" sz="1400" dirty="0" smtClean="0">
                <a:latin typeface="BIZ UDPゴシック" panose="020B0400000000000000" pitchFamily="50" charset="-128"/>
                <a:ea typeface="BIZ UDPゴシック" panose="020B0400000000000000" pitchFamily="50" charset="-128"/>
              </a:rPr>
              <a:t>対応が</a:t>
            </a:r>
            <a:r>
              <a:rPr kumimoji="1" lang="ja-JP" altLang="en-US" sz="1400" dirty="0">
                <a:latin typeface="BIZ UDPゴシック" panose="020B0400000000000000" pitchFamily="50" charset="-128"/>
                <a:ea typeface="BIZ UDPゴシック" panose="020B0400000000000000" pitchFamily="50" charset="-128"/>
              </a:rPr>
              <a:t>学べるようにする</a:t>
            </a:r>
            <a:r>
              <a:rPr kumimoji="1" lang="ja-JP" altLang="en-US" sz="1400" dirty="0" smtClean="0">
                <a:latin typeface="BIZ UDPゴシック" panose="020B0400000000000000" pitchFamily="50" charset="-128"/>
                <a:ea typeface="BIZ UDPゴシック" panose="020B0400000000000000" pitchFamily="50" charset="-128"/>
              </a:rPr>
              <a:t>。</a:t>
            </a:r>
            <a:endParaRPr kumimoji="1" lang="en-US" altLang="ja-JP" sz="1400" dirty="0" smtClean="0">
              <a:latin typeface="BIZ UDPゴシック" panose="020B0400000000000000" pitchFamily="50" charset="-128"/>
              <a:ea typeface="BIZ UDPゴシック" panose="020B0400000000000000" pitchFamily="50" charset="-128"/>
            </a:endParaRPr>
          </a:p>
          <a:p>
            <a:pPr marL="285750" indent="-285750">
              <a:lnSpc>
                <a:spcPts val="1800"/>
              </a:lnSpc>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高次脳機能障がいのある子どもの学校生活に関する内容が分かるもの</a:t>
            </a:r>
            <a:r>
              <a:rPr kumimoji="1" lang="ja-JP" altLang="en-US" sz="1400" dirty="0" smtClean="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6" name="テキスト ボックス 5"/>
          <p:cNvSpPr txBox="1"/>
          <p:nvPr/>
        </p:nvSpPr>
        <p:spPr>
          <a:xfrm>
            <a:off x="2869809" y="6541477"/>
            <a:ext cx="1097280" cy="369204"/>
          </a:xfrm>
          <a:prstGeom prst="rect">
            <a:avLst/>
          </a:prstGeom>
          <a:noFill/>
        </p:spPr>
        <p:txBody>
          <a:bodyPr wrap="square" rtlCol="0">
            <a:spAutoFit/>
          </a:bodyPr>
          <a:lstStyle/>
          <a:p>
            <a:endParaRPr kumimoji="1" lang="ja-JP" altLang="en-US" dirty="0"/>
          </a:p>
        </p:txBody>
      </p:sp>
      <p:sp>
        <p:nvSpPr>
          <p:cNvPr id="7" name="テキスト ボックス 6"/>
          <p:cNvSpPr txBox="1"/>
          <p:nvPr/>
        </p:nvSpPr>
        <p:spPr>
          <a:xfrm>
            <a:off x="441680" y="5750303"/>
            <a:ext cx="8783278" cy="307777"/>
          </a:xfrm>
          <a:prstGeom prst="rect">
            <a:avLst/>
          </a:prstGeom>
          <a:noFill/>
          <a:ln>
            <a:solidFill>
              <a:schemeClr val="accent5">
                <a:lumMod val="40000"/>
                <a:lumOff val="60000"/>
              </a:schemeClr>
            </a:solidFill>
          </a:ln>
        </p:spPr>
        <p:txBody>
          <a:bodyPr wrap="square" rtlCol="0">
            <a:spAutoFit/>
          </a:bodyPr>
          <a:lstStyle/>
          <a:p>
            <a:pPr marL="285750" indent="-285750">
              <a:buFont typeface="Arial" panose="020B0604020202020204" pitchFamily="34" charset="0"/>
              <a:buChar char="•"/>
            </a:pPr>
            <a:r>
              <a:rPr kumimoji="1" lang="ja-JP" altLang="en-US" sz="1400" dirty="0" smtClean="0">
                <a:latin typeface="BIZ UDPゴシック" panose="020B0400000000000000" pitchFamily="50" charset="-128"/>
                <a:ea typeface="BIZ UDPゴシック" panose="020B0400000000000000" pitchFamily="50" charset="-128"/>
              </a:rPr>
              <a:t>教員</a:t>
            </a:r>
            <a:r>
              <a:rPr kumimoji="1" lang="ja-JP" altLang="en-US" sz="1400" dirty="0">
                <a:latin typeface="BIZ UDPゴシック" panose="020B0400000000000000" pitchFamily="50" charset="-128"/>
                <a:ea typeface="BIZ UDPゴシック" panose="020B0400000000000000" pitchFamily="50" charset="-128"/>
              </a:rPr>
              <a:t>の方が気軽</a:t>
            </a:r>
            <a:r>
              <a:rPr kumimoji="1" lang="ja-JP" altLang="en-US" sz="1400" dirty="0" smtClean="0">
                <a:latin typeface="BIZ UDPゴシック" panose="020B0400000000000000" pitchFamily="50" charset="-128"/>
                <a:ea typeface="BIZ UDPゴシック" panose="020B0400000000000000" pitchFamily="50" charset="-128"/>
              </a:rPr>
              <a:t>に</a:t>
            </a:r>
            <a:r>
              <a:rPr kumimoji="1" lang="ja-JP" altLang="en-US" sz="1400" dirty="0">
                <a:latin typeface="BIZ UDPゴシック" panose="020B0400000000000000" pitchFamily="50" charset="-128"/>
                <a:ea typeface="BIZ UDPゴシック" panose="020B0400000000000000" pitchFamily="50" charset="-128"/>
              </a:rPr>
              <a:t>確認</a:t>
            </a:r>
            <a:r>
              <a:rPr kumimoji="1" lang="ja-JP" altLang="en-US" sz="1400" dirty="0" smtClean="0">
                <a:latin typeface="BIZ UDPゴシック" panose="020B0400000000000000" pitchFamily="50" charset="-128"/>
                <a:ea typeface="BIZ UDPゴシック" panose="020B0400000000000000" pitchFamily="50" charset="-128"/>
              </a:rPr>
              <a:t>しやすいリーフレットを作成の上、府内の学校に周知を行う。</a:t>
            </a:r>
            <a:endParaRPr kumimoji="1" lang="en-US" altLang="ja-JP" sz="1400" dirty="0" smtClean="0">
              <a:latin typeface="BIZ UDPゴシック" panose="020B0400000000000000" pitchFamily="50" charset="-128"/>
              <a:ea typeface="BIZ UDPゴシック" panose="020B0400000000000000" pitchFamily="50" charset="-128"/>
            </a:endParaRPr>
          </a:p>
        </p:txBody>
      </p:sp>
      <p:sp>
        <p:nvSpPr>
          <p:cNvPr id="8" name="スライド番号プレースホルダー 7"/>
          <p:cNvSpPr>
            <a:spLocks noGrp="1"/>
          </p:cNvSpPr>
          <p:nvPr>
            <p:ph type="sldNum" sz="quarter" idx="12"/>
          </p:nvPr>
        </p:nvSpPr>
        <p:spPr/>
        <p:txBody>
          <a:bodyPr/>
          <a:lstStyle/>
          <a:p>
            <a:fld id="{6FDCE7D8-5AA9-4F7F-9A02-70747018E543}" type="slidenum">
              <a:rPr kumimoji="1" lang="ja-JP" altLang="en-US" smtClean="0"/>
              <a:t>8</a:t>
            </a:fld>
            <a:endParaRPr kumimoji="1" lang="ja-JP" altLang="en-US"/>
          </a:p>
        </p:txBody>
      </p:sp>
      <p:sp>
        <p:nvSpPr>
          <p:cNvPr id="9" name="テキスト ボックス 8"/>
          <p:cNvSpPr txBox="1"/>
          <p:nvPr/>
        </p:nvSpPr>
        <p:spPr>
          <a:xfrm>
            <a:off x="441682" y="6440371"/>
            <a:ext cx="8783278" cy="307777"/>
          </a:xfrm>
          <a:prstGeom prst="rect">
            <a:avLst/>
          </a:prstGeom>
          <a:noFill/>
          <a:ln>
            <a:solidFill>
              <a:schemeClr val="accent5">
                <a:lumMod val="60000"/>
                <a:lumOff val="40000"/>
              </a:schemeClr>
            </a:solidFill>
          </a:ln>
        </p:spPr>
        <p:txBody>
          <a:bodyPr wrap="square" rtlCol="0">
            <a:spAutoFit/>
          </a:bodyPr>
          <a:lstStyle/>
          <a:p>
            <a:pPr marL="285750" indent="-285750">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発達障が</a:t>
            </a:r>
            <a:r>
              <a:rPr kumimoji="1" lang="ja-JP" altLang="en-US" sz="1400" dirty="0" smtClean="0">
                <a:latin typeface="BIZ UDPゴシック" panose="020B0400000000000000" pitchFamily="50" charset="-128"/>
                <a:ea typeface="BIZ UDPゴシック" panose="020B0400000000000000" pitchFamily="50" charset="-128"/>
              </a:rPr>
              <a:t>いとの類似点及び相違点に関する項目も盛り込む。</a:t>
            </a:r>
            <a:endParaRPr kumimoji="1" lang="ja-JP" altLang="en-US" sz="1400" dirty="0">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1396271434"/>
              </p:ext>
            </p:extLst>
          </p:nvPr>
        </p:nvGraphicFramePr>
        <p:xfrm>
          <a:off x="441682" y="2029203"/>
          <a:ext cx="8783278" cy="1417320"/>
        </p:xfrm>
        <a:graphic>
          <a:graphicData uri="http://schemas.openxmlformats.org/drawingml/2006/table">
            <a:tbl>
              <a:tblPr firstRow="1" bandRow="1">
                <a:tableStyleId>{69012ECD-51FC-41F1-AA8D-1B2483CD663E}</a:tableStyleId>
              </a:tblPr>
              <a:tblGrid>
                <a:gridCol w="1535036">
                  <a:extLst>
                    <a:ext uri="{9D8B030D-6E8A-4147-A177-3AD203B41FA5}">
                      <a16:colId xmlns:a16="http://schemas.microsoft.com/office/drawing/2014/main" val="4199588989"/>
                    </a:ext>
                  </a:extLst>
                </a:gridCol>
                <a:gridCol w="7248242">
                  <a:extLst>
                    <a:ext uri="{9D8B030D-6E8A-4147-A177-3AD203B41FA5}">
                      <a16:colId xmlns:a16="http://schemas.microsoft.com/office/drawing/2014/main" val="565352434"/>
                    </a:ext>
                  </a:extLst>
                </a:gridCol>
              </a:tblGrid>
              <a:tr h="0">
                <a:tc>
                  <a:txBody>
                    <a:bodyPr/>
                    <a:lstStyle/>
                    <a:p>
                      <a:pPr algn="ctr"/>
                      <a:r>
                        <a:rPr kumimoji="1" lang="ja-JP" altLang="en-US" sz="1400" dirty="0" smtClean="0">
                          <a:latin typeface="BIZ UDPゴシック" panose="020B0400000000000000" pitchFamily="50" charset="-128"/>
                          <a:ea typeface="BIZ UDPゴシック" panose="020B0400000000000000" pitchFamily="50" charset="-128"/>
                        </a:rPr>
                        <a:t>時期</a:t>
                      </a:r>
                      <a:endParaRPr kumimoji="1" lang="ja-JP" altLang="en-US" sz="1400" dirty="0">
                        <a:latin typeface="BIZ UDPゴシック" panose="020B0400000000000000" pitchFamily="50" charset="-128"/>
                        <a:ea typeface="BIZ UDPゴシック" panose="020B0400000000000000" pitchFamily="50" charset="-128"/>
                      </a:endParaRPr>
                    </a:p>
                  </a:txBody>
                  <a:tcPr>
                    <a:lnR w="12700" cap="flat" cmpd="sng" algn="ctr">
                      <a:solidFill>
                        <a:schemeClr val="accent5">
                          <a:lumMod val="60000"/>
                          <a:lumOff val="40000"/>
                        </a:schemeClr>
                      </a:solidFill>
                      <a:prstDash val="solid"/>
                      <a:round/>
                      <a:headEnd type="none" w="med" len="med"/>
                      <a:tailEnd type="none" w="med" len="med"/>
                    </a:lnR>
                  </a:tcPr>
                </a:tc>
                <a:tc>
                  <a:txBody>
                    <a:bodyPr/>
                    <a:lstStyle/>
                    <a:p>
                      <a:pPr algn="ctr"/>
                      <a:r>
                        <a:rPr kumimoji="1" lang="ja-JP" altLang="en-US" sz="1400" dirty="0" smtClean="0">
                          <a:latin typeface="BIZ UDPゴシック" panose="020B0400000000000000" pitchFamily="50" charset="-128"/>
                          <a:ea typeface="BIZ UDPゴシック" panose="020B0400000000000000" pitchFamily="50" charset="-128"/>
                        </a:rPr>
                        <a:t>内容</a:t>
                      </a:r>
                      <a:endParaRPr kumimoji="1" lang="ja-JP" altLang="en-US" sz="1400" dirty="0">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extLst>
                  <a:ext uri="{0D108BD9-81ED-4DB2-BD59-A6C34878D82A}">
                    <a16:rowId xmlns:a16="http://schemas.microsoft.com/office/drawing/2014/main" val="176125359"/>
                  </a:ext>
                </a:extLst>
              </a:tr>
              <a:tr h="370840">
                <a:tc>
                  <a:txBody>
                    <a:bodyPr/>
                    <a:lstStyle/>
                    <a:p>
                      <a:r>
                        <a:rPr kumimoji="1" lang="ja-JP" altLang="en-US" sz="1200" dirty="0" smtClean="0">
                          <a:latin typeface="BIZ UDPゴシック" panose="020B0400000000000000" pitchFamily="50" charset="-128"/>
                          <a:ea typeface="BIZ UDPゴシック" panose="020B0400000000000000" pitchFamily="50" charset="-128"/>
                        </a:rPr>
                        <a:t>令和３年度</a:t>
                      </a:r>
                      <a:endParaRPr kumimoji="1" lang="ja-JP" altLang="en-US" sz="1200" dirty="0">
                        <a:latin typeface="BIZ UDPゴシック" panose="020B0400000000000000" pitchFamily="50" charset="-128"/>
                        <a:ea typeface="BIZ UDPゴシック" panose="020B0400000000000000" pitchFamily="50" charset="-128"/>
                      </a:endParaRPr>
                    </a:p>
                  </a:txBody>
                  <a:tcPr>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200" dirty="0" smtClean="0">
                          <a:latin typeface="BIZ UDPゴシック" panose="020B0400000000000000" pitchFamily="50" charset="-128"/>
                          <a:ea typeface="BIZ UDPゴシック" panose="020B0400000000000000" pitchFamily="50" charset="-128"/>
                        </a:rPr>
                        <a:t>啓発内容・方法の調整</a:t>
                      </a:r>
                      <a:endParaRPr kumimoji="1" lang="ja-JP" altLang="en-US" sz="1200" dirty="0">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extLst>
                  <a:ext uri="{0D108BD9-81ED-4DB2-BD59-A6C34878D82A}">
                    <a16:rowId xmlns:a16="http://schemas.microsoft.com/office/drawing/2014/main" val="3241826730"/>
                  </a:ext>
                </a:extLst>
              </a:tr>
              <a:tr h="370840">
                <a:tc>
                  <a:txBody>
                    <a:bodyPr/>
                    <a:lstStyle/>
                    <a:p>
                      <a:r>
                        <a:rPr kumimoji="1" lang="ja-JP" altLang="en-US" sz="1200" dirty="0" smtClean="0">
                          <a:latin typeface="BIZ UDPゴシック" panose="020B0400000000000000" pitchFamily="50" charset="-128"/>
                          <a:ea typeface="BIZ UDPゴシック" panose="020B0400000000000000" pitchFamily="50" charset="-128"/>
                        </a:rPr>
                        <a:t>令和５年度</a:t>
                      </a:r>
                      <a:endParaRPr kumimoji="1" lang="ja-JP" altLang="en-US" sz="1200" dirty="0">
                        <a:latin typeface="BIZ UDPゴシック" panose="020B0400000000000000" pitchFamily="50" charset="-128"/>
                        <a:ea typeface="BIZ UDPゴシック" panose="020B0400000000000000" pitchFamily="50" charset="-128"/>
                      </a:endParaRPr>
                    </a:p>
                  </a:txBody>
                  <a:tcPr>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200" dirty="0" smtClean="0">
                          <a:latin typeface="BIZ UDPゴシック" panose="020B0400000000000000" pitchFamily="50" charset="-128"/>
                          <a:ea typeface="BIZ UDPゴシック" panose="020B0400000000000000" pitchFamily="50" charset="-128"/>
                        </a:rPr>
                        <a:t>高次脳機能障がいの概要が分かるリーフレット等を作成</a:t>
                      </a:r>
                      <a:endParaRPr kumimoji="1" lang="ja-JP" altLang="en-US" sz="1200" dirty="0">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extLst>
                  <a:ext uri="{0D108BD9-81ED-4DB2-BD59-A6C34878D82A}">
                    <a16:rowId xmlns:a16="http://schemas.microsoft.com/office/drawing/2014/main" val="605726319"/>
                  </a:ext>
                </a:extLst>
              </a:tr>
              <a:tr h="370840">
                <a:tc>
                  <a:txBody>
                    <a:bodyPr/>
                    <a:lstStyle/>
                    <a:p>
                      <a:r>
                        <a:rPr kumimoji="1" lang="ja-JP" altLang="en-US" sz="1200" dirty="0" smtClean="0">
                          <a:latin typeface="BIZ UDPゴシック" panose="020B0400000000000000" pitchFamily="50" charset="-128"/>
                          <a:ea typeface="BIZ UDPゴシック" panose="020B0400000000000000" pitchFamily="50" charset="-128"/>
                        </a:rPr>
                        <a:t>令和６年度～</a:t>
                      </a:r>
                      <a:endParaRPr kumimoji="1" lang="ja-JP" altLang="en-US" sz="1200" dirty="0">
                        <a:latin typeface="BIZ UDPゴシック" panose="020B0400000000000000" pitchFamily="50" charset="-128"/>
                        <a:ea typeface="BIZ UDPゴシック" panose="020B0400000000000000" pitchFamily="50" charset="-128"/>
                      </a:endParaRPr>
                    </a:p>
                  </a:txBody>
                  <a:tcPr>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200" dirty="0" smtClean="0">
                          <a:latin typeface="BIZ UDPゴシック" panose="020B0400000000000000" pitchFamily="50" charset="-128"/>
                          <a:ea typeface="BIZ UDPゴシック" panose="020B0400000000000000" pitchFamily="50" charset="-128"/>
                        </a:rPr>
                        <a:t>リーフレット等を府内の学校に周知</a:t>
                      </a:r>
                      <a:endParaRPr kumimoji="1" lang="ja-JP" altLang="en-US" sz="1200" dirty="0">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extLst>
                  <a:ext uri="{0D108BD9-81ED-4DB2-BD59-A6C34878D82A}">
                    <a16:rowId xmlns:a16="http://schemas.microsoft.com/office/drawing/2014/main" val="1804026049"/>
                  </a:ext>
                </a:extLst>
              </a:tr>
            </a:tbl>
          </a:graphicData>
        </a:graphic>
      </p:graphicFrame>
      <p:sp>
        <p:nvSpPr>
          <p:cNvPr id="14" name="テキスト ボックス 13"/>
          <p:cNvSpPr txBox="1"/>
          <p:nvPr/>
        </p:nvSpPr>
        <p:spPr>
          <a:xfrm>
            <a:off x="7785847" y="93167"/>
            <a:ext cx="1916195" cy="461665"/>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smtClean="0">
                <a:solidFill>
                  <a:schemeClr val="bg1"/>
                </a:solidFill>
                <a:latin typeface="BIZ UDPゴシック" panose="020B0400000000000000" pitchFamily="50" charset="-128"/>
                <a:ea typeface="BIZ UDPゴシック" panose="020B0400000000000000" pitchFamily="50" charset="-128"/>
              </a:rPr>
              <a:t>資料</a:t>
            </a:r>
            <a:r>
              <a:rPr kumimoji="1" lang="ja-JP" altLang="en-US" sz="1200" dirty="0">
                <a:solidFill>
                  <a:schemeClr val="bg1"/>
                </a:solidFill>
                <a:latin typeface="BIZ UDPゴシック" panose="020B0400000000000000" pitchFamily="50" charset="-128"/>
                <a:ea typeface="BIZ UDPゴシック" panose="020B0400000000000000" pitchFamily="50" charset="-128"/>
              </a:rPr>
              <a:t>３</a:t>
            </a:r>
            <a:endParaRPr kumimoji="1" lang="en-US" altLang="ja-JP" sz="1200" dirty="0" smtClean="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200" dirty="0" err="1" smtClean="0">
                <a:solidFill>
                  <a:schemeClr val="bg1"/>
                </a:solidFill>
                <a:latin typeface="BIZ UDPゴシック" panose="020B0400000000000000" pitchFamily="50" charset="-128"/>
                <a:ea typeface="BIZ UDPゴシック" panose="020B0400000000000000" pitchFamily="50" charset="-128"/>
              </a:rPr>
              <a:t>高次脳機能障がい</a:t>
            </a:r>
            <a:r>
              <a:rPr kumimoji="1" lang="ja-JP" altLang="en-US" sz="1200" dirty="0" smtClean="0">
                <a:solidFill>
                  <a:schemeClr val="bg1"/>
                </a:solidFill>
                <a:latin typeface="BIZ UDPゴシック" panose="020B0400000000000000" pitchFamily="50" charset="-128"/>
                <a:ea typeface="BIZ UDPゴシック" panose="020B0400000000000000" pitchFamily="50" charset="-128"/>
              </a:rPr>
              <a:t>児支援</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509216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800" b="1" dirty="0">
                <a:solidFill>
                  <a:schemeClr val="bg1"/>
                </a:solidFill>
              </a:rPr>
              <a:t>家族</a:t>
            </a:r>
            <a:r>
              <a:rPr lang="ja-JP" altLang="en-US" sz="2400" b="1" dirty="0" smtClean="0">
                <a:solidFill>
                  <a:schemeClr val="bg1"/>
                </a:solidFill>
              </a:rPr>
              <a:t>交流会</a:t>
            </a:r>
            <a:endParaRPr lang="ja-JP" altLang="en-US" sz="2800" b="1" dirty="0">
              <a:solidFill>
                <a:schemeClr val="bg1"/>
              </a:solidFill>
            </a:endParaRPr>
          </a:p>
        </p:txBody>
      </p:sp>
      <p:sp>
        <p:nvSpPr>
          <p:cNvPr id="3" name="コンテンツ プレースホルダー 2"/>
          <p:cNvSpPr>
            <a:spLocks noGrp="1"/>
          </p:cNvSpPr>
          <p:nvPr>
            <p:ph idx="1"/>
          </p:nvPr>
        </p:nvSpPr>
        <p:spPr>
          <a:xfrm>
            <a:off x="0" y="648002"/>
            <a:ext cx="9906000" cy="1194425"/>
          </a:xfrm>
          <a:solidFill>
            <a:schemeClr val="accent1">
              <a:lumMod val="20000"/>
              <a:lumOff val="80000"/>
            </a:schemeClr>
          </a:solidFill>
        </p:spPr>
        <p:txBody>
          <a:bodyPr>
            <a:noAutofit/>
          </a:bodyPr>
          <a:lstStyle/>
          <a:p>
            <a:pPr>
              <a:lnSpc>
                <a:spcPts val="1300"/>
              </a:lnSpc>
            </a:pPr>
            <a:r>
              <a:rPr kumimoji="1" lang="ja-JP" altLang="en-US" sz="1400" dirty="0" smtClean="0"/>
              <a:t>高次脳機能障が</a:t>
            </a:r>
            <a:r>
              <a:rPr kumimoji="1" lang="ja-JP" altLang="en-US" sz="1400" smtClean="0"/>
              <a:t>いのある</a:t>
            </a:r>
            <a:r>
              <a:rPr lang="ja-JP" altLang="en-US" sz="1400"/>
              <a:t>子ども</a:t>
            </a:r>
            <a:r>
              <a:rPr kumimoji="1" lang="ja-JP" altLang="en-US" sz="1400" smtClean="0"/>
              <a:t>は</a:t>
            </a:r>
            <a:r>
              <a:rPr kumimoji="1" lang="ja-JP" altLang="en-US" sz="1400" dirty="0" smtClean="0"/>
              <a:t>、リハビリテーションと学業との両立や、進級進学、友人関係について等、大人とは異なる困りごとを抱えることが多い。</a:t>
            </a:r>
            <a:endParaRPr kumimoji="1" lang="en-US" altLang="ja-JP" sz="1400" dirty="0" smtClean="0"/>
          </a:p>
          <a:p>
            <a:pPr>
              <a:lnSpc>
                <a:spcPts val="1300"/>
              </a:lnSpc>
            </a:pPr>
            <a:r>
              <a:rPr lang="ja-JP" altLang="en-US" sz="1400" dirty="0" smtClean="0"/>
              <a:t>充分な情報を得たり、同じ境遇の方の話を聞いたりする機会が少なく、孤立するケースもある。</a:t>
            </a:r>
            <a:endParaRPr lang="en-US" altLang="ja-JP" sz="1400" dirty="0" smtClean="0"/>
          </a:p>
          <a:p>
            <a:pPr>
              <a:lnSpc>
                <a:spcPts val="1300"/>
              </a:lnSpc>
            </a:pPr>
            <a:r>
              <a:rPr kumimoji="1" lang="ja-JP" altLang="en-US" sz="1400" dirty="0"/>
              <a:t>情報</a:t>
            </a:r>
            <a:r>
              <a:rPr kumimoji="1" lang="ja-JP" altLang="en-US" sz="1400" dirty="0" smtClean="0"/>
              <a:t>を入手したり、思いや体験談を共有したりすることができる機会を提供する。</a:t>
            </a:r>
            <a:endParaRPr kumimoji="1" lang="en-US" altLang="ja-JP" sz="1400" dirty="0" smtClean="0"/>
          </a:p>
          <a:p>
            <a:pPr>
              <a:lnSpc>
                <a:spcPts val="1300"/>
              </a:lnSpc>
            </a:pPr>
            <a:endParaRPr lang="en-US" altLang="ja-JP" sz="1400" dirty="0" smtClean="0"/>
          </a:p>
          <a:p>
            <a:pPr>
              <a:lnSpc>
                <a:spcPts val="1300"/>
              </a:lnSpc>
            </a:pPr>
            <a:endParaRPr lang="en-US" altLang="ja-JP" sz="1400" dirty="0"/>
          </a:p>
        </p:txBody>
      </p:sp>
      <p:sp>
        <p:nvSpPr>
          <p:cNvPr id="4" name="テキスト ボックス 3"/>
          <p:cNvSpPr txBox="1"/>
          <p:nvPr/>
        </p:nvSpPr>
        <p:spPr>
          <a:xfrm>
            <a:off x="0" y="1842427"/>
            <a:ext cx="9906000" cy="5016758"/>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１．スケジュール</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sz="3200" b="1" dirty="0" smtClean="0">
              <a:latin typeface="BIZ UDPゴシック" panose="020B0400000000000000" pitchFamily="50" charset="-128"/>
              <a:ea typeface="BIZ UDPゴシック" panose="020B0400000000000000" pitchFamily="50" charset="-128"/>
            </a:endParaRPr>
          </a:p>
          <a:p>
            <a:r>
              <a:rPr kumimoji="1" lang="ja-JP" altLang="en-US" sz="1400" dirty="0" smtClean="0">
                <a:latin typeface="BIZ UDPゴシック" panose="020B0400000000000000" pitchFamily="50" charset="-128"/>
                <a:ea typeface="BIZ UDPゴシック" panose="020B0400000000000000" pitchFamily="50" charset="-128"/>
              </a:rPr>
              <a:t>　　　　</a:t>
            </a:r>
            <a:r>
              <a:rPr kumimoji="1" lang="en-US" altLang="ja-JP" sz="1400" dirty="0" smtClean="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新規事業を順次展開するため、本取組みは、令和６年度からの実施とする。</a:t>
            </a:r>
          </a:p>
          <a:p>
            <a:endParaRPr kumimoji="1" lang="en-US" altLang="ja-JP" sz="1200" b="1" dirty="0" smtClean="0">
              <a:latin typeface="BIZ UDPゴシック" panose="020B0400000000000000" pitchFamily="50" charset="-128"/>
              <a:ea typeface="BIZ UDPゴシック" panose="020B0400000000000000" pitchFamily="50" charset="-128"/>
            </a:endParaRPr>
          </a:p>
          <a:p>
            <a:r>
              <a:rPr kumimoji="1" lang="ja-JP" altLang="en-US" b="1" dirty="0" smtClean="0">
                <a:latin typeface="BIZ UDPゴシック" panose="020B0400000000000000" pitchFamily="50" charset="-128"/>
                <a:ea typeface="BIZ UDPゴシック" panose="020B0400000000000000" pitchFamily="50" charset="-128"/>
              </a:rPr>
              <a:t>２</a:t>
            </a:r>
            <a:r>
              <a:rPr kumimoji="1" lang="ja-JP" altLang="en-US" b="1" dirty="0">
                <a:latin typeface="BIZ UDPゴシック" panose="020B0400000000000000" pitchFamily="50" charset="-128"/>
                <a:ea typeface="BIZ UDPゴシック" panose="020B0400000000000000" pitchFamily="50" charset="-128"/>
              </a:rPr>
              <a:t>．対象</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sz="1100" b="1"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３．実施方法</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sz="1050" b="1"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４．その他</a:t>
            </a:r>
          </a:p>
          <a:p>
            <a:endParaRPr kumimoji="1" lang="ja-JP" altLang="en-US" b="1" dirty="0">
              <a:latin typeface="BIZ UDPゴシック" panose="020B0400000000000000" pitchFamily="50" charset="-128"/>
              <a:ea typeface="BIZ UDPゴシック" panose="020B04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541943264"/>
              </p:ext>
            </p:extLst>
          </p:nvPr>
        </p:nvGraphicFramePr>
        <p:xfrm>
          <a:off x="523156" y="2289250"/>
          <a:ext cx="6604000" cy="1112520"/>
        </p:xfrm>
        <a:graphic>
          <a:graphicData uri="http://schemas.openxmlformats.org/drawingml/2006/table">
            <a:tbl>
              <a:tblPr firstRow="1" bandRow="1">
                <a:tableStyleId>{69012ECD-51FC-41F1-AA8D-1B2483CD663E}</a:tableStyleId>
              </a:tblPr>
              <a:tblGrid>
                <a:gridCol w="2179703">
                  <a:extLst>
                    <a:ext uri="{9D8B030D-6E8A-4147-A177-3AD203B41FA5}">
                      <a16:colId xmlns:a16="http://schemas.microsoft.com/office/drawing/2014/main" val="2547008932"/>
                    </a:ext>
                  </a:extLst>
                </a:gridCol>
                <a:gridCol w="4424297">
                  <a:extLst>
                    <a:ext uri="{9D8B030D-6E8A-4147-A177-3AD203B41FA5}">
                      <a16:colId xmlns:a16="http://schemas.microsoft.com/office/drawing/2014/main" val="720886604"/>
                    </a:ext>
                  </a:extLst>
                </a:gridCol>
              </a:tblGrid>
              <a:tr h="370840">
                <a:tc>
                  <a:txBody>
                    <a:bodyPr/>
                    <a:lstStyle/>
                    <a:p>
                      <a:pPr algn="ctr"/>
                      <a:r>
                        <a:rPr kumimoji="1" lang="ja-JP" altLang="en-US" sz="1400" dirty="0" smtClean="0">
                          <a:latin typeface="BIZ UDPゴシック" panose="020B0400000000000000" pitchFamily="50" charset="-128"/>
                          <a:ea typeface="BIZ UDPゴシック" panose="020B0400000000000000" pitchFamily="50" charset="-128"/>
                        </a:rPr>
                        <a:t>時期</a:t>
                      </a:r>
                      <a:endParaRPr kumimoji="1" lang="ja-JP" altLang="en-US" sz="14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lumMod val="60000"/>
                          <a:lumOff val="40000"/>
                        </a:schemeClr>
                      </a:solidFill>
                      <a:prstDash val="solid"/>
                      <a:round/>
                      <a:headEnd type="none" w="med" len="med"/>
                      <a:tailEnd type="none" w="med" len="med"/>
                    </a:lnR>
                  </a:tcPr>
                </a:tc>
                <a:tc>
                  <a:txBody>
                    <a:bodyPr/>
                    <a:lstStyle/>
                    <a:p>
                      <a:pPr algn="ctr"/>
                      <a:r>
                        <a:rPr kumimoji="1" lang="ja-JP" altLang="en-US" sz="1400" dirty="0" smtClean="0">
                          <a:latin typeface="BIZ UDPゴシック" panose="020B0400000000000000" pitchFamily="50" charset="-128"/>
                          <a:ea typeface="BIZ UDPゴシック" panose="020B0400000000000000" pitchFamily="50" charset="-128"/>
                        </a:rPr>
                        <a:t>内容</a:t>
                      </a:r>
                      <a:endParaRPr kumimoji="1" lang="ja-JP" altLang="en-US" sz="14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1310611929"/>
                  </a:ext>
                </a:extLst>
              </a:tr>
              <a:tr h="370840">
                <a:tc>
                  <a:txBody>
                    <a:bodyPr/>
                    <a:lstStyle/>
                    <a:p>
                      <a:r>
                        <a:rPr kumimoji="1" lang="ja-JP" altLang="en-US" sz="1400" dirty="0" smtClean="0">
                          <a:latin typeface="BIZ UDPゴシック" panose="020B0400000000000000" pitchFamily="50" charset="-128"/>
                          <a:ea typeface="BIZ UDPゴシック" panose="020B0400000000000000" pitchFamily="50" charset="-128"/>
                        </a:rPr>
                        <a:t>令和３年度</a:t>
                      </a:r>
                      <a:endParaRPr kumimoji="1" lang="ja-JP" altLang="en-US" sz="14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lumMod val="60000"/>
                          <a:lumOff val="40000"/>
                        </a:schemeClr>
                      </a:solidFill>
                      <a:prstDash val="solid"/>
                      <a:round/>
                      <a:headEnd type="none" w="med" len="med"/>
                      <a:tailEnd type="none" w="med" len="med"/>
                    </a:lnR>
                  </a:tcPr>
                </a:tc>
                <a:tc>
                  <a:txBody>
                    <a:bodyPr/>
                    <a:lstStyle/>
                    <a:p>
                      <a:r>
                        <a:rPr kumimoji="1" lang="ja-JP" altLang="en-US" sz="1400" dirty="0" smtClean="0">
                          <a:latin typeface="BIZ UDPゴシック" panose="020B0400000000000000" pitchFamily="50" charset="-128"/>
                          <a:ea typeface="BIZ UDPゴシック" panose="020B0400000000000000" pitchFamily="50" charset="-128"/>
                        </a:rPr>
                        <a:t>実施内容・方法の検討</a:t>
                      </a:r>
                      <a:endParaRPr kumimoji="1" lang="ja-JP" altLang="en-US" sz="14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lumMod val="60000"/>
                          <a:lumOff val="40000"/>
                        </a:schemeClr>
                      </a:solidFill>
                      <a:prstDash val="solid"/>
                      <a:round/>
                      <a:headEnd type="none" w="med" len="med"/>
                      <a:tailEnd type="none" w="med" len="med"/>
                    </a:lnL>
                  </a:tcPr>
                </a:tc>
                <a:extLst>
                  <a:ext uri="{0D108BD9-81ED-4DB2-BD59-A6C34878D82A}">
                    <a16:rowId xmlns:a16="http://schemas.microsoft.com/office/drawing/2014/main" val="429596383"/>
                  </a:ext>
                </a:extLst>
              </a:tr>
              <a:tr h="370840">
                <a:tc>
                  <a:txBody>
                    <a:bodyPr/>
                    <a:lstStyle/>
                    <a:p>
                      <a:r>
                        <a:rPr kumimoji="1" lang="ja-JP" altLang="en-US" sz="1400" dirty="0" smtClean="0">
                          <a:latin typeface="BIZ UDPゴシック" panose="020B0400000000000000" pitchFamily="50" charset="-128"/>
                          <a:ea typeface="BIZ UDPゴシック" panose="020B0400000000000000" pitchFamily="50" charset="-128"/>
                        </a:rPr>
                        <a:t>令和６年度～</a:t>
                      </a:r>
                      <a:endParaRPr kumimoji="1" lang="ja-JP" altLang="en-US" sz="14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lumMod val="60000"/>
                          <a:lumOff val="40000"/>
                        </a:schemeClr>
                      </a:solidFill>
                      <a:prstDash val="solid"/>
                      <a:round/>
                      <a:headEnd type="none" w="med" len="med"/>
                      <a:tailEnd type="none" w="med" len="med"/>
                    </a:lnR>
                  </a:tcPr>
                </a:tc>
                <a:tc>
                  <a:txBody>
                    <a:bodyPr/>
                    <a:lstStyle/>
                    <a:p>
                      <a:r>
                        <a:rPr kumimoji="1" lang="ja-JP" altLang="en-US" sz="1400" dirty="0" smtClean="0">
                          <a:latin typeface="BIZ UDPゴシック" panose="020B0400000000000000" pitchFamily="50" charset="-128"/>
                          <a:ea typeface="BIZ UDPゴシック" panose="020B0400000000000000" pitchFamily="50" charset="-128"/>
                        </a:rPr>
                        <a:t>年に１回実施　</a:t>
                      </a:r>
                      <a:endParaRPr kumimoji="1" lang="en-US" altLang="ja-JP" sz="1400" dirty="0" smtClean="0">
                        <a:latin typeface="BIZ UDPゴシック" panose="020B0400000000000000" pitchFamily="50" charset="-128"/>
                        <a:ea typeface="BIZ UDPゴシック" panose="020B0400000000000000" pitchFamily="50" charset="-128"/>
                      </a:endParaRPr>
                    </a:p>
                  </a:txBody>
                  <a:tcPr>
                    <a:lnL w="12700" cap="flat" cmpd="sng" algn="ctr">
                      <a:solidFill>
                        <a:schemeClr val="accent1">
                          <a:lumMod val="60000"/>
                          <a:lumOff val="40000"/>
                        </a:schemeClr>
                      </a:solidFill>
                      <a:prstDash val="solid"/>
                      <a:round/>
                      <a:headEnd type="none" w="med" len="med"/>
                      <a:tailEnd type="none" w="med" len="med"/>
                    </a:lnL>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320324342"/>
                  </a:ext>
                </a:extLst>
              </a:tr>
            </a:tbl>
          </a:graphicData>
        </a:graphic>
      </p:graphicFrame>
      <p:sp>
        <p:nvSpPr>
          <p:cNvPr id="6" name="テキスト ボックス 5"/>
          <p:cNvSpPr txBox="1"/>
          <p:nvPr/>
        </p:nvSpPr>
        <p:spPr>
          <a:xfrm>
            <a:off x="523156" y="4187305"/>
            <a:ext cx="8736105" cy="800219"/>
          </a:xfrm>
          <a:prstGeom prst="rect">
            <a:avLst/>
          </a:prstGeom>
          <a:noFill/>
          <a:ln>
            <a:solidFill>
              <a:schemeClr val="accent5">
                <a:lumMod val="60000"/>
                <a:lumOff val="40000"/>
              </a:schemeClr>
            </a:solidFill>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高次脳機能障がいの</a:t>
            </a:r>
            <a:r>
              <a:rPr kumimoji="1" lang="ja-JP" altLang="en-US" sz="1600" dirty="0" smtClean="0">
                <a:latin typeface="BIZ UDPゴシック" panose="020B0400000000000000" pitchFamily="50" charset="-128"/>
                <a:ea typeface="BIZ UDPゴシック" panose="020B0400000000000000" pitchFamily="50" charset="-128"/>
              </a:rPr>
              <a:t>ある</a:t>
            </a:r>
            <a:r>
              <a:rPr kumimoji="1" lang="ja-JP" altLang="en-US" sz="1600" dirty="0">
                <a:latin typeface="BIZ UDPゴシック" panose="020B0400000000000000" pitchFamily="50" charset="-128"/>
                <a:ea typeface="BIZ UDPゴシック" panose="020B0400000000000000" pitchFamily="50" charset="-128"/>
              </a:rPr>
              <a:t>子ども</a:t>
            </a:r>
            <a:r>
              <a:rPr kumimoji="1" lang="ja-JP" altLang="en-US" sz="1600" dirty="0" smtClean="0">
                <a:latin typeface="BIZ UDPゴシック" panose="020B0400000000000000" pitchFamily="50" charset="-128"/>
                <a:ea typeface="BIZ UDPゴシック" panose="020B0400000000000000" pitchFamily="50" charset="-128"/>
              </a:rPr>
              <a:t>（概ね</a:t>
            </a:r>
            <a:r>
              <a:rPr kumimoji="1" lang="en-US" altLang="ja-JP" sz="1600" dirty="0" smtClean="0">
                <a:latin typeface="BIZ UDPゴシック" panose="020B0400000000000000" pitchFamily="50" charset="-128"/>
                <a:ea typeface="BIZ UDPゴシック" panose="020B0400000000000000" pitchFamily="50" charset="-128"/>
              </a:rPr>
              <a:t>20</a:t>
            </a:r>
            <a:r>
              <a:rPr kumimoji="1" lang="ja-JP" altLang="en-US" sz="1600" dirty="0" smtClean="0">
                <a:latin typeface="BIZ UDPゴシック" panose="020B0400000000000000" pitchFamily="50" charset="-128"/>
                <a:ea typeface="BIZ UDPゴシック" panose="020B0400000000000000" pitchFamily="50" charset="-128"/>
              </a:rPr>
              <a:t>歳以下）の家族</a:t>
            </a:r>
            <a:endParaRPr kumimoji="1" lang="en-US" altLang="ja-JP" sz="1600"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開催を継続する中で</a:t>
            </a:r>
            <a:r>
              <a:rPr lang="ja-JP" altLang="en-US" sz="1200" dirty="0" smtClean="0">
                <a:latin typeface="BIZ UDPゴシック" panose="020B0400000000000000" pitchFamily="50" charset="-128"/>
                <a:ea typeface="BIZ UDPゴシック" panose="020B0400000000000000" pitchFamily="50" charset="-128"/>
              </a:rPr>
              <a:t>、</a:t>
            </a:r>
            <a:r>
              <a:rPr lang="en-US" altLang="ja-JP" sz="1200" dirty="0" smtClean="0">
                <a:latin typeface="BIZ UDPゴシック" panose="020B0400000000000000" pitchFamily="50" charset="-128"/>
                <a:ea typeface="BIZ UDPゴシック" panose="020B0400000000000000" pitchFamily="50" charset="-128"/>
              </a:rPr>
              <a:t>15</a:t>
            </a:r>
            <a:r>
              <a:rPr lang="ja-JP" altLang="en-US" sz="1200" dirty="0">
                <a:latin typeface="BIZ UDPゴシック" panose="020B0400000000000000" pitchFamily="50" charset="-128"/>
                <a:ea typeface="BIZ UDPゴシック" panose="020B0400000000000000" pitchFamily="50" charset="-128"/>
              </a:rPr>
              <a:t>歳以下かどうかや、学生かどうか等により細分化していくことも検討可能。</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小児期の外傷によって高次脳機能障がいのある大人については、対象外。</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523156" y="5446075"/>
            <a:ext cx="8741868" cy="523220"/>
          </a:xfrm>
          <a:prstGeom prst="rect">
            <a:avLst/>
          </a:prstGeom>
          <a:noFill/>
          <a:ln>
            <a:solidFill>
              <a:schemeClr val="accent5">
                <a:lumMod val="60000"/>
                <a:lumOff val="40000"/>
              </a:schemeClr>
            </a:solidFill>
          </a:ln>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高次脳機能障がいの基礎知識や、家族としての関わり方のアドバイス等</a:t>
            </a:r>
            <a:r>
              <a:rPr kumimoji="1" lang="ja-JP" altLang="en-US" sz="1400" dirty="0" smtClean="0">
                <a:latin typeface="BIZ UDPゴシック" panose="020B0400000000000000" pitchFamily="50" charset="-128"/>
                <a:ea typeface="BIZ UDPゴシック" panose="020B0400000000000000" pitchFamily="50" charset="-128"/>
              </a:rPr>
              <a:t>のセミナーを行うとともに、家族</a:t>
            </a:r>
            <a:r>
              <a:rPr kumimoji="1" lang="ja-JP" altLang="en-US" sz="1400" dirty="0">
                <a:latin typeface="BIZ UDPゴシック" panose="020B0400000000000000" pitchFamily="50" charset="-128"/>
                <a:ea typeface="BIZ UDPゴシック" panose="020B0400000000000000" pitchFamily="50" charset="-128"/>
              </a:rPr>
              <a:t>同士の座談会を実施。</a:t>
            </a:r>
          </a:p>
        </p:txBody>
      </p:sp>
      <p:sp>
        <p:nvSpPr>
          <p:cNvPr id="8" name="テキスト ボックス 7"/>
          <p:cNvSpPr txBox="1"/>
          <p:nvPr/>
        </p:nvSpPr>
        <p:spPr>
          <a:xfrm>
            <a:off x="523156" y="6420208"/>
            <a:ext cx="8741868" cy="307777"/>
          </a:xfrm>
          <a:prstGeom prst="rect">
            <a:avLst/>
          </a:prstGeom>
          <a:noFill/>
          <a:ln>
            <a:solidFill>
              <a:schemeClr val="accent5">
                <a:lumMod val="60000"/>
                <a:lumOff val="40000"/>
              </a:schemeClr>
            </a:solidFill>
          </a:ln>
        </p:spPr>
        <p:txBody>
          <a:bodyPr wrap="square" rtlCol="0">
            <a:spAutoFit/>
          </a:bodyPr>
          <a:lstStyle/>
          <a:p>
            <a:r>
              <a:rPr kumimoji="1" lang="ja-JP" altLang="en-US" sz="1400" dirty="0" smtClean="0">
                <a:latin typeface="BIZ UDPゴシック" panose="020B0400000000000000" pitchFamily="50" charset="-128"/>
                <a:ea typeface="BIZ UDPゴシック" panose="020B0400000000000000" pitchFamily="50" charset="-128"/>
              </a:rPr>
              <a:t>一般的に広報するとともに、支援拠点に相談があった方にはお声がけする</a:t>
            </a:r>
            <a:r>
              <a:rPr kumimoji="1" lang="ja-JP" altLang="en-US" sz="1400" dirty="0">
                <a:latin typeface="BIZ UDPゴシック" panose="020B0400000000000000" pitchFamily="50" charset="-128"/>
                <a:ea typeface="BIZ UDPゴシック" panose="020B0400000000000000" pitchFamily="50" charset="-128"/>
              </a:rPr>
              <a:t>等</a:t>
            </a:r>
            <a:r>
              <a:rPr kumimoji="1" lang="ja-JP" altLang="en-US" sz="1400" dirty="0" smtClean="0">
                <a:latin typeface="BIZ UDPゴシック" panose="020B0400000000000000" pitchFamily="50" charset="-128"/>
                <a:ea typeface="BIZ UDPゴシック" panose="020B0400000000000000" pitchFamily="50" charset="-128"/>
              </a:rPr>
              <a:t>して周知。</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9" name="スライド番号プレースホルダー 8"/>
          <p:cNvSpPr>
            <a:spLocks noGrp="1"/>
          </p:cNvSpPr>
          <p:nvPr>
            <p:ph type="sldNum" sz="quarter" idx="12"/>
          </p:nvPr>
        </p:nvSpPr>
        <p:spPr/>
        <p:txBody>
          <a:bodyPr/>
          <a:lstStyle/>
          <a:p>
            <a:fld id="{6FDCE7D8-5AA9-4F7F-9A02-70747018E543}" type="slidenum">
              <a:rPr kumimoji="1" lang="ja-JP" altLang="en-US" smtClean="0"/>
              <a:t>9</a:t>
            </a:fld>
            <a:endParaRPr kumimoji="1" lang="ja-JP" altLang="en-US" dirty="0"/>
          </a:p>
        </p:txBody>
      </p:sp>
      <p:sp>
        <p:nvSpPr>
          <p:cNvPr id="11" name="テキスト ボックス 10"/>
          <p:cNvSpPr txBox="1"/>
          <p:nvPr/>
        </p:nvSpPr>
        <p:spPr>
          <a:xfrm>
            <a:off x="7785847" y="93167"/>
            <a:ext cx="1916195" cy="461665"/>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smtClean="0">
                <a:solidFill>
                  <a:schemeClr val="bg1"/>
                </a:solidFill>
                <a:latin typeface="BIZ UDPゴシック" panose="020B0400000000000000" pitchFamily="50" charset="-128"/>
                <a:ea typeface="BIZ UDPゴシック" panose="020B0400000000000000" pitchFamily="50" charset="-128"/>
              </a:rPr>
              <a:t>資料</a:t>
            </a:r>
            <a:r>
              <a:rPr kumimoji="1" lang="ja-JP" altLang="en-US" sz="1200" dirty="0">
                <a:solidFill>
                  <a:schemeClr val="bg1"/>
                </a:solidFill>
                <a:latin typeface="BIZ UDPゴシック" panose="020B0400000000000000" pitchFamily="50" charset="-128"/>
                <a:ea typeface="BIZ UDPゴシック" panose="020B0400000000000000" pitchFamily="50" charset="-128"/>
              </a:rPr>
              <a:t>３</a:t>
            </a:r>
            <a:endParaRPr kumimoji="1" lang="en-US" altLang="ja-JP" sz="1200" dirty="0" smtClean="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200" dirty="0" err="1" smtClean="0">
                <a:solidFill>
                  <a:schemeClr val="bg1"/>
                </a:solidFill>
                <a:latin typeface="BIZ UDPゴシック" panose="020B0400000000000000" pitchFamily="50" charset="-128"/>
                <a:ea typeface="BIZ UDPゴシック" panose="020B0400000000000000" pitchFamily="50" charset="-128"/>
              </a:rPr>
              <a:t>高次脳機能障がい</a:t>
            </a:r>
            <a:r>
              <a:rPr kumimoji="1" lang="ja-JP" altLang="en-US" sz="1200" dirty="0" smtClean="0">
                <a:solidFill>
                  <a:schemeClr val="bg1"/>
                </a:solidFill>
                <a:latin typeface="BIZ UDPゴシック" panose="020B0400000000000000" pitchFamily="50" charset="-128"/>
                <a:ea typeface="BIZ UDPゴシック" panose="020B0400000000000000" pitchFamily="50" charset="-128"/>
              </a:rPr>
              <a:t>児支援</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5336194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543</Words>
  <Application>Microsoft Office PowerPoint</Application>
  <PresentationFormat>A4 210 x 297 mm</PresentationFormat>
  <Paragraphs>76</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游ゴシック</vt:lpstr>
      <vt:lpstr>游ゴシック Light</vt:lpstr>
      <vt:lpstr>Arial</vt:lpstr>
      <vt:lpstr>Calibri</vt:lpstr>
      <vt:lpstr>Calibri Light</vt:lpstr>
      <vt:lpstr>Office テーマ</vt:lpstr>
      <vt:lpstr>教員向け啓発</vt:lpstr>
      <vt:lpstr>家族交流会</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2022-02-28T09:12:30Z</dcterms:created>
  <dcterms:modified xsi:type="dcterms:W3CDTF">2022-02-28T09:12:35Z</dcterms:modified>
</cp:coreProperties>
</file>