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 removePersonalInfoOnSave="1" saveSubsetFonts="1">
  <p:sldMasterIdLst>
    <p:sldMasterId id="2147483660" r:id="rId1"/>
  </p:sldMasterIdLst>
  <p:notesMasterIdLst>
    <p:notesMasterId r:id="rId6"/>
  </p:notesMasterIdLst>
  <p:sldIdLst>
    <p:sldId id="270" r:id="rId2"/>
    <p:sldId id="277" r:id="rId3"/>
    <p:sldId id="275" r:id="rId4"/>
    <p:sldId id="265"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1" d="100"/>
          <a:sy n="71" d="100"/>
        </p:scale>
        <p:origin x="1146" y="54"/>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2022/2/28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4</a:t>
            </a:fld>
            <a:endParaRPr kumimoji="1" lang="ja-JP" altLang="en-US"/>
          </a:p>
        </p:txBody>
      </p:sp>
    </p:spTree>
    <p:extLst>
      <p:ext uri="{BB962C8B-B14F-4D97-AF65-F5344CB8AC3E}">
        <p14:creationId xmlns:p14="http://schemas.microsoft.com/office/powerpoint/2010/main" val="901038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5</a:t>
            </a:fld>
            <a:endParaRPr kumimoji="1" lang="ja-JP" altLang="en-US"/>
          </a:p>
        </p:txBody>
      </p:sp>
    </p:spTree>
    <p:extLst>
      <p:ext uri="{BB962C8B-B14F-4D97-AF65-F5344CB8AC3E}">
        <p14:creationId xmlns:p14="http://schemas.microsoft.com/office/powerpoint/2010/main" val="3617310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6</a:t>
            </a:fld>
            <a:endParaRPr kumimoji="1" lang="ja-JP" altLang="en-US"/>
          </a:p>
        </p:txBody>
      </p:sp>
    </p:spTree>
    <p:extLst>
      <p:ext uri="{BB962C8B-B14F-4D97-AF65-F5344CB8AC3E}">
        <p14:creationId xmlns:p14="http://schemas.microsoft.com/office/powerpoint/2010/main" val="2925044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7</a:t>
            </a:fld>
            <a:endParaRPr kumimoji="1" lang="ja-JP" altLang="en-US"/>
          </a:p>
        </p:txBody>
      </p:sp>
    </p:spTree>
    <p:extLst>
      <p:ext uri="{BB962C8B-B14F-4D97-AF65-F5344CB8AC3E}">
        <p14:creationId xmlns:p14="http://schemas.microsoft.com/office/powerpoint/2010/main" val="3215909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2022/2/28</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2022/2/28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a:ln>
            <a:solidFill>
              <a:schemeClr val="accent2">
                <a:lumMod val="20000"/>
                <a:lumOff val="80000"/>
              </a:schemeClr>
            </a:solidFill>
          </a:ln>
        </p:spPr>
        <p:txBody>
          <a:bodyPr>
            <a:normAutofit/>
          </a:bodyPr>
          <a:lstStyle/>
          <a:p>
            <a:pPr algn="ctr"/>
            <a:r>
              <a:rPr lang="ja-JP" altLang="en-US" sz="2400" b="1" dirty="0" smtClean="0">
                <a:solidFill>
                  <a:schemeClr val="bg1"/>
                </a:solidFill>
                <a:latin typeface="+mn-ea"/>
                <a:ea typeface="+mn-ea"/>
              </a:rPr>
              <a:t>診療</a:t>
            </a:r>
            <a:r>
              <a:rPr lang="ja-JP" altLang="en-US" sz="2400" b="1" dirty="0">
                <a:solidFill>
                  <a:schemeClr val="bg1"/>
                </a:solidFill>
                <a:latin typeface="+mn-ea"/>
                <a:ea typeface="+mn-ea"/>
              </a:rPr>
              <a:t>可能な医療機関一覧の</a:t>
            </a:r>
            <a:r>
              <a:rPr lang="ja-JP" altLang="en-US" sz="2400" b="1" dirty="0" smtClean="0">
                <a:solidFill>
                  <a:schemeClr val="bg1"/>
                </a:solidFill>
                <a:latin typeface="+mn-ea"/>
                <a:ea typeface="+mn-ea"/>
              </a:rPr>
              <a:t>公開①</a:t>
            </a:r>
            <a:endParaRPr lang="ja-JP" altLang="en-US" sz="2400" b="1" dirty="0">
              <a:solidFill>
                <a:schemeClr val="bg1"/>
              </a:solidFill>
              <a:latin typeface="+mn-ea"/>
              <a:ea typeface="+mn-ea"/>
            </a:endParaRPr>
          </a:p>
        </p:txBody>
      </p:sp>
      <p:sp>
        <p:nvSpPr>
          <p:cNvPr id="3" name="コンテンツ プレースホルダー 2"/>
          <p:cNvSpPr>
            <a:spLocks noGrp="1"/>
          </p:cNvSpPr>
          <p:nvPr>
            <p:ph idx="1"/>
          </p:nvPr>
        </p:nvSpPr>
        <p:spPr>
          <a:xfrm>
            <a:off x="0" y="1297326"/>
            <a:ext cx="9906000" cy="5686780"/>
          </a:xfrm>
        </p:spPr>
        <p:txBody>
          <a:bodyPr>
            <a:normAutofit/>
          </a:bodyPr>
          <a:lstStyle/>
          <a:p>
            <a:pPr marL="0" indent="0">
              <a:buNone/>
            </a:pPr>
            <a:r>
              <a:rPr lang="ja-JP" altLang="en-US" sz="1800" b="1" dirty="0"/>
              <a:t>１．スケジュール</a:t>
            </a:r>
            <a:endParaRPr lang="en-US" altLang="ja-JP" sz="1800" b="1" dirty="0"/>
          </a:p>
          <a:p>
            <a:endParaRPr lang="en-US" altLang="ja-JP" sz="1800" b="1" dirty="0"/>
          </a:p>
          <a:p>
            <a:endParaRPr lang="en-US" altLang="ja-JP" sz="1800" b="1" dirty="0"/>
          </a:p>
          <a:p>
            <a:endParaRPr lang="en-US" altLang="ja-JP" sz="1800" b="1" dirty="0"/>
          </a:p>
          <a:p>
            <a:endParaRPr lang="en-US" altLang="ja-JP" sz="1800" b="1" dirty="0"/>
          </a:p>
          <a:p>
            <a:endParaRPr lang="en-US" altLang="ja-JP" sz="1800" b="1" dirty="0"/>
          </a:p>
          <a:p>
            <a:endParaRPr lang="en-US" altLang="ja-JP" sz="1800" b="1" dirty="0"/>
          </a:p>
          <a:p>
            <a:endParaRPr lang="en-US" altLang="ja-JP" sz="1800" b="1" dirty="0"/>
          </a:p>
          <a:p>
            <a:endParaRPr lang="en-US" altLang="ja-JP" sz="1800" b="1" dirty="0"/>
          </a:p>
          <a:p>
            <a:pPr marL="0" indent="0">
              <a:buNone/>
            </a:pPr>
            <a:endParaRPr lang="en-US" altLang="ja-JP" sz="1800" b="1" dirty="0"/>
          </a:p>
          <a:p>
            <a:pPr marL="0" indent="0">
              <a:buNone/>
            </a:pPr>
            <a:r>
              <a:rPr lang="ja-JP" altLang="en-US" sz="1800" b="1" dirty="0"/>
              <a:t>２．その他</a:t>
            </a:r>
            <a:endParaRPr lang="en-US" altLang="ja-JP" sz="1800" b="1" dirty="0"/>
          </a:p>
        </p:txBody>
      </p:sp>
      <p:sp>
        <p:nvSpPr>
          <p:cNvPr id="4" name="テキスト ボックス 3"/>
          <p:cNvSpPr txBox="1"/>
          <p:nvPr/>
        </p:nvSpPr>
        <p:spPr>
          <a:xfrm>
            <a:off x="0" y="648000"/>
            <a:ext cx="9906000" cy="523220"/>
          </a:xfrm>
          <a:prstGeom prst="rect">
            <a:avLst/>
          </a:prstGeom>
          <a:solidFill>
            <a:schemeClr val="accent1">
              <a:lumMod val="20000"/>
              <a:lumOff val="80000"/>
            </a:schemeClr>
          </a:solidFill>
        </p:spPr>
        <p:txBody>
          <a:bodyPr wrap="square" rtlCol="0">
            <a:spAutoFit/>
          </a:bodyPr>
          <a:lstStyle/>
          <a:p>
            <a:pPr marL="285750" indent="-285750">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診断・治療を受けることができる医療機関を当事者が把握しやすいようにする必要がある。</a:t>
            </a:r>
            <a:endParaRPr kumimoji="1" lang="en-US" altLang="ja-JP" sz="1400" dirty="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kumimoji="1" lang="ja-JP" altLang="en-US" sz="1400" dirty="0">
                <a:latin typeface="BIZ UDPゴシック" panose="020B0400000000000000" pitchFamily="50" charset="-128"/>
                <a:ea typeface="BIZ UDPゴシック" panose="020B0400000000000000" pitchFamily="50" charset="-128"/>
              </a:rPr>
              <a:t>また、医療従事者や支援者などが、地域の資源を発見しやすくなるメリットがある。</a:t>
            </a:r>
          </a:p>
        </p:txBody>
      </p:sp>
      <p:sp>
        <p:nvSpPr>
          <p:cNvPr id="5" name="テキスト ボックス 4"/>
          <p:cNvSpPr txBox="1"/>
          <p:nvPr/>
        </p:nvSpPr>
        <p:spPr>
          <a:xfrm>
            <a:off x="495303" y="5482786"/>
            <a:ext cx="8915399" cy="738664"/>
          </a:xfrm>
          <a:prstGeom prst="rect">
            <a:avLst/>
          </a:prstGeom>
          <a:noFill/>
          <a:ln>
            <a:solidFill>
              <a:schemeClr val="accent5">
                <a:lumMod val="60000"/>
                <a:lumOff val="40000"/>
              </a:schemeClr>
            </a:solidFill>
          </a:ln>
        </p:spPr>
        <p:txBody>
          <a:bodyPr wrap="square" rtlCol="0">
            <a:spAutoFit/>
          </a:bodyPr>
          <a:lstStyle/>
          <a:p>
            <a:pPr marL="285750" indent="-285750">
              <a:buFont typeface="Arial" panose="020B0604020202020204" pitchFamily="34" charset="0"/>
              <a:buChar char="•"/>
            </a:pPr>
            <a:r>
              <a:rPr lang="ja-JP" altLang="en-US" sz="1400" dirty="0">
                <a:latin typeface="BIZ UDPゴシック" panose="020B0400000000000000" pitchFamily="50" charset="-128"/>
                <a:ea typeface="BIZ UDPゴシック" panose="020B0400000000000000" pitchFamily="50" charset="-128"/>
              </a:rPr>
              <a:t>健康医療部が公開中である「精神医療</a:t>
            </a:r>
            <a:r>
              <a:rPr lang="ja-JP" altLang="en-US" sz="1400" dirty="0" err="1">
                <a:latin typeface="BIZ UDPゴシック" panose="020B0400000000000000" pitchFamily="50" charset="-128"/>
                <a:ea typeface="BIZ UDPゴシック" panose="020B0400000000000000" pitchFamily="50" charset="-128"/>
              </a:rPr>
              <a:t>ー</a:t>
            </a:r>
            <a:r>
              <a:rPr lang="ja-JP" altLang="en-US" sz="1400" dirty="0">
                <a:latin typeface="BIZ UDPゴシック" panose="020B0400000000000000" pitchFamily="50" charset="-128"/>
                <a:ea typeface="BIZ UDPゴシック" panose="020B0400000000000000" pitchFamily="50" charset="-128"/>
              </a:rPr>
              <a:t>医療機能表」との整合性は取れていない</a:t>
            </a:r>
            <a:r>
              <a:rPr lang="ja-JP" altLang="en-US" sz="1400" dirty="0" smtClean="0">
                <a:latin typeface="BIZ UDPゴシック" panose="020B0400000000000000" pitchFamily="50" charset="-128"/>
                <a:ea typeface="BIZ UDPゴシック" panose="020B0400000000000000" pitchFamily="50" charset="-128"/>
              </a:rPr>
              <a:t>。</a:t>
            </a:r>
            <a:endParaRPr lang="en-US" altLang="ja-JP" sz="1400" dirty="0" smtClean="0">
              <a:latin typeface="BIZ UDPゴシック" panose="020B0400000000000000" pitchFamily="50" charset="-128"/>
              <a:ea typeface="BIZ UDPゴシック" panose="020B0400000000000000" pitchFamily="50" charset="-128"/>
            </a:endParaRPr>
          </a:p>
          <a:p>
            <a:r>
              <a:rPr lang="ja-JP" altLang="en-US" sz="1400" dirty="0" smtClean="0">
                <a:latin typeface="BIZ UDPゴシック" panose="020B0400000000000000" pitchFamily="50" charset="-128"/>
                <a:ea typeface="BIZ UDPゴシック" panose="020B0400000000000000" pitchFamily="50" charset="-128"/>
              </a:rPr>
              <a:t>　　（調査時期及び方法が異なる</a:t>
            </a:r>
            <a:r>
              <a:rPr lang="ja-JP" altLang="en-US" sz="1400" smtClean="0">
                <a:latin typeface="BIZ UDPゴシック" panose="020B0400000000000000" pitchFamily="50" charset="-128"/>
                <a:ea typeface="BIZ UDPゴシック" panose="020B0400000000000000" pitchFamily="50" charset="-128"/>
              </a:rPr>
              <a:t>ため、一部内容が異なる部分あり）</a:t>
            </a:r>
            <a:endParaRPr kumimoji="1" lang="en-US" altLang="ja-JP" sz="1400" dirty="0">
              <a:latin typeface="BIZ UDPゴシック" panose="020B0400000000000000" pitchFamily="50" charset="-128"/>
              <a:ea typeface="BIZ UDPゴシック" panose="020B0400000000000000" pitchFamily="50" charset="-128"/>
            </a:endParaRPr>
          </a:p>
          <a:p>
            <a:endParaRPr kumimoji="1" lang="ja-JP" altLang="en-US" sz="1400" dirty="0">
              <a:latin typeface="BIZ UDPゴシック" panose="020B0400000000000000" pitchFamily="50" charset="-128"/>
              <a:ea typeface="BIZ UDPゴシック" panose="020B04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087786219"/>
              </p:ext>
            </p:extLst>
          </p:nvPr>
        </p:nvGraphicFramePr>
        <p:xfrm>
          <a:off x="495300" y="1668236"/>
          <a:ext cx="8915400" cy="3017520"/>
        </p:xfrm>
        <a:graphic>
          <a:graphicData uri="http://schemas.openxmlformats.org/drawingml/2006/table">
            <a:tbl>
              <a:tblPr firstRow="1" bandRow="1">
                <a:tableStyleId>{69012ECD-51FC-41F1-AA8D-1B2483CD663E}</a:tableStyleId>
              </a:tblPr>
              <a:tblGrid>
                <a:gridCol w="1642782">
                  <a:extLst>
                    <a:ext uri="{9D8B030D-6E8A-4147-A177-3AD203B41FA5}">
                      <a16:colId xmlns:a16="http://schemas.microsoft.com/office/drawing/2014/main" val="1975718735"/>
                    </a:ext>
                  </a:extLst>
                </a:gridCol>
                <a:gridCol w="3805518">
                  <a:extLst>
                    <a:ext uri="{9D8B030D-6E8A-4147-A177-3AD203B41FA5}">
                      <a16:colId xmlns:a16="http://schemas.microsoft.com/office/drawing/2014/main" val="2974111059"/>
                    </a:ext>
                  </a:extLst>
                </a:gridCol>
                <a:gridCol w="3467100">
                  <a:extLst>
                    <a:ext uri="{9D8B030D-6E8A-4147-A177-3AD203B41FA5}">
                      <a16:colId xmlns:a16="http://schemas.microsoft.com/office/drawing/2014/main" val="1858869468"/>
                    </a:ext>
                  </a:extLst>
                </a:gridCol>
              </a:tblGrid>
              <a:tr h="370840">
                <a:tc>
                  <a:txBody>
                    <a:bodyPr/>
                    <a:lstStyle/>
                    <a:p>
                      <a:pPr algn="ct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時期</a:t>
                      </a:r>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pPr algn="ct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内容</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gn="ct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備考</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3779440190"/>
                  </a:ext>
                </a:extLst>
              </a:tr>
              <a:tr h="370840">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令和４年</a:t>
                      </a:r>
                      <a:r>
                        <a:rPr kumimoji="1" lang="en-US" altLang="ja-JP" sz="1400" dirty="0" smtClean="0">
                          <a:latin typeface="BIZ UDPゴシック" panose="020B0400000000000000" pitchFamily="50" charset="-128"/>
                          <a:ea typeface="BIZ UDPゴシック" panose="020B0400000000000000" pitchFamily="50" charset="-128"/>
                        </a:rPr>
                        <a:t>1</a:t>
                      </a:r>
                      <a:r>
                        <a:rPr kumimoji="1" lang="ja-JP" altLang="en-US" sz="1400" dirty="0" smtClean="0">
                          <a:latin typeface="BIZ UDPゴシック" panose="020B0400000000000000" pitchFamily="50" charset="-128"/>
                          <a:ea typeface="BIZ UDPゴシック" panose="020B0400000000000000" pitchFamily="50" charset="-128"/>
                        </a:rPr>
                        <a:t>月～</a:t>
                      </a:r>
                      <a:r>
                        <a:rPr kumimoji="1" lang="en-US" altLang="ja-JP" sz="1400" dirty="0" smtClean="0">
                          <a:latin typeface="BIZ UDPゴシック" panose="020B0400000000000000" pitchFamily="50" charset="-128"/>
                          <a:ea typeface="BIZ UDPゴシック" panose="020B0400000000000000" pitchFamily="50" charset="-128"/>
                        </a:rPr>
                        <a:t>3</a:t>
                      </a:r>
                      <a:r>
                        <a:rPr kumimoji="1" lang="ja-JP" altLang="en-US" sz="1400" dirty="0" smtClean="0">
                          <a:latin typeface="BIZ UDPゴシック" panose="020B0400000000000000" pitchFamily="50" charset="-128"/>
                          <a:ea typeface="BIZ UDPゴシック" panose="020B0400000000000000" pitchFamily="50" charset="-128"/>
                        </a:rPr>
                        <a:t>月</a:t>
                      </a:r>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400" dirty="0" smtClean="0">
                          <a:latin typeface="BIZ UDPゴシック" panose="020B0400000000000000" pitchFamily="50" charset="-128"/>
                          <a:ea typeface="BIZ UDPゴシック" panose="020B0400000000000000" pitchFamily="50" charset="-128"/>
                        </a:rPr>
                        <a:t>令和</a:t>
                      </a:r>
                      <a:r>
                        <a:rPr lang="en-US" altLang="ja-JP" sz="1400" dirty="0" smtClean="0">
                          <a:latin typeface="BIZ UDPゴシック" panose="020B0400000000000000" pitchFamily="50" charset="-128"/>
                          <a:ea typeface="BIZ UDPゴシック" panose="020B0400000000000000" pitchFamily="50" charset="-128"/>
                        </a:rPr>
                        <a:t>2</a:t>
                      </a:r>
                      <a:r>
                        <a:rPr lang="ja-JP" altLang="en-US" sz="1400" dirty="0" smtClean="0">
                          <a:latin typeface="BIZ UDPゴシック" panose="020B0400000000000000" pitchFamily="50" charset="-128"/>
                          <a:ea typeface="BIZ UDPゴシック" panose="020B0400000000000000" pitchFamily="50" charset="-128"/>
                        </a:rPr>
                        <a:t>年度に実施した府内の医療機関を対象とした調査を、取りまとめ</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府民が見て分かりやすい用に、再取りまとめ。</a:t>
                      </a:r>
                      <a:endParaRPr kumimoji="1" lang="en-US" altLang="ja-JP" sz="1400" dirty="0" smtClean="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050986045"/>
                  </a:ext>
                </a:extLst>
              </a:tr>
              <a:tr h="370840">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令和４年４月</a:t>
                      </a:r>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lang="ja-JP" altLang="en-US" sz="1400" dirty="0" smtClean="0">
                          <a:latin typeface="BIZ UDPゴシック" panose="020B0400000000000000" pitchFamily="50" charset="-128"/>
                          <a:ea typeface="BIZ UDPゴシック" panose="020B0400000000000000" pitchFamily="50" charset="-128"/>
                        </a:rPr>
                        <a:t>結果を府ＨＰにて公表しても良いか、掲載予定の医療機関に確認</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lang="ja-JP" altLang="en-US" sz="1400" dirty="0" smtClean="0">
                          <a:latin typeface="BIZ UDPゴシック" panose="020B0400000000000000" pitchFamily="50" charset="-128"/>
                          <a:ea typeface="BIZ UDPゴシック" panose="020B0400000000000000" pitchFamily="50" charset="-128"/>
                        </a:rPr>
                        <a:t>調査時には、公表についての同意をとっていなかったため。</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912300756"/>
                  </a:ext>
                </a:extLst>
              </a:tr>
              <a:tr h="370840">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令和４年６月</a:t>
                      </a:r>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府</a:t>
                      </a:r>
                      <a:r>
                        <a:rPr kumimoji="1" lang="en-US" altLang="ja-JP" sz="1400" dirty="0" smtClean="0">
                          <a:latin typeface="BIZ UDPゴシック" panose="020B0400000000000000" pitchFamily="50" charset="-128"/>
                          <a:ea typeface="BIZ UDPゴシック" panose="020B0400000000000000" pitchFamily="50" charset="-128"/>
                        </a:rPr>
                        <a:t>HP</a:t>
                      </a:r>
                      <a:r>
                        <a:rPr kumimoji="1" lang="ja-JP" altLang="en-US" sz="1400" dirty="0" err="1" smtClean="0">
                          <a:latin typeface="BIZ UDPゴシック" panose="020B0400000000000000" pitchFamily="50" charset="-128"/>
                          <a:ea typeface="BIZ UDPゴシック" panose="020B0400000000000000" pitchFamily="50" charset="-128"/>
                        </a:rPr>
                        <a:t>にて</a:t>
                      </a:r>
                      <a:r>
                        <a:rPr kumimoji="1" lang="ja-JP" altLang="en-US" sz="1400" dirty="0" smtClean="0">
                          <a:latin typeface="BIZ UDPゴシック" panose="020B0400000000000000" pitchFamily="50" charset="-128"/>
                          <a:ea typeface="BIZ UDPゴシック" panose="020B0400000000000000" pitchFamily="50" charset="-128"/>
                        </a:rPr>
                        <a:t>公開</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公開した旨、医療機関あて周知を行う。</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4091467263"/>
                  </a:ext>
                </a:extLst>
              </a:tr>
              <a:tr h="370840">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随時</a:t>
                      </a:r>
                      <a:endParaRPr kumimoji="1" lang="ja-JP" altLang="en-US" sz="1400" dirty="0">
                        <a:latin typeface="BIZ UDPゴシック" panose="020B0400000000000000" pitchFamily="50" charset="-128"/>
                        <a:ea typeface="BIZ UDPゴシック" panose="020B0400000000000000" pitchFamily="50" charset="-128"/>
                      </a:endParaRPr>
                    </a:p>
                  </a:txBody>
                  <a:tcPr>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公開内容に修正がある場合は、随時修正</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lnR w="12700" cap="flat" cmpd="sng" algn="ctr">
                      <a:solidFill>
                        <a:schemeClr val="accent1">
                          <a:lumMod val="60000"/>
                          <a:lumOff val="40000"/>
                        </a:schemeClr>
                      </a:solidFill>
                      <a:prstDash val="solid"/>
                      <a:round/>
                      <a:headEnd type="none" w="med" len="med"/>
                      <a:tailEnd type="none" w="med" len="med"/>
                    </a:lnR>
                  </a:tcPr>
                </a:tc>
                <a:tc>
                  <a:txBody>
                    <a:bodyPr/>
                    <a:lstStyle/>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修正が必要な事態が発生した場合、随時</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50000"/>
                        </a:lnSpc>
                      </a:pPr>
                      <a:r>
                        <a:rPr kumimoji="1" lang="ja-JP" altLang="en-US" sz="1400" dirty="0" smtClean="0">
                          <a:latin typeface="BIZ UDPゴシック" panose="020B0400000000000000" pitchFamily="50" charset="-128"/>
                          <a:ea typeface="BIZ UDPゴシック" panose="020B0400000000000000" pitchFamily="50" charset="-128"/>
                        </a:rPr>
                        <a:t>お知らせいただく。</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accent1">
                          <a:lumMod val="60000"/>
                          <a:lumOff val="40000"/>
                        </a:schemeClr>
                      </a:solidFill>
                      <a:prstDash val="solid"/>
                      <a:round/>
                      <a:headEnd type="none" w="med" len="med"/>
                      <a:tailEnd type="none" w="med" len="med"/>
                    </a:lnL>
                  </a:tcPr>
                </a:tc>
                <a:extLst>
                  <a:ext uri="{0D108BD9-81ED-4DB2-BD59-A6C34878D82A}">
                    <a16:rowId xmlns:a16="http://schemas.microsoft.com/office/drawing/2014/main" val="2565614488"/>
                  </a:ext>
                </a:extLst>
              </a:tr>
            </a:tbl>
          </a:graphicData>
        </a:graphic>
      </p:graphicFrame>
      <p:sp>
        <p:nvSpPr>
          <p:cNvPr id="7" name="スライド番号プレースホルダー 6"/>
          <p:cNvSpPr>
            <a:spLocks noGrp="1"/>
          </p:cNvSpPr>
          <p:nvPr>
            <p:ph type="sldNum" sz="quarter" idx="12"/>
          </p:nvPr>
        </p:nvSpPr>
        <p:spPr/>
        <p:txBody>
          <a:bodyPr/>
          <a:lstStyle/>
          <a:p>
            <a:fld id="{6FDCE7D8-5AA9-4F7F-9A02-70747018E543}" type="slidenum">
              <a:rPr kumimoji="1" lang="ja-JP" altLang="en-US" smtClean="0"/>
              <a:t>4</a:t>
            </a:fld>
            <a:endParaRPr kumimoji="1" lang="ja-JP" altLang="en-US"/>
          </a:p>
        </p:txBody>
      </p:sp>
      <p:sp>
        <p:nvSpPr>
          <p:cNvPr id="10" name="テキスト ボックス 9"/>
          <p:cNvSpPr txBox="1"/>
          <p:nvPr/>
        </p:nvSpPr>
        <p:spPr>
          <a:xfrm>
            <a:off x="7651377" y="89835"/>
            <a:ext cx="2050666"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診療可能</a:t>
            </a: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な医療機関の開拓</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8125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1184567045"/>
              </p:ext>
            </p:extLst>
          </p:nvPr>
        </p:nvGraphicFramePr>
        <p:xfrm>
          <a:off x="995082" y="1212214"/>
          <a:ext cx="8122024" cy="5509263"/>
        </p:xfrm>
        <a:graphic>
          <a:graphicData uri="http://schemas.openxmlformats.org/drawingml/2006/table">
            <a:tbl>
              <a:tblPr/>
              <a:tblGrid>
                <a:gridCol w="8122024">
                  <a:extLst>
                    <a:ext uri="{9D8B030D-6E8A-4147-A177-3AD203B41FA5}">
                      <a16:colId xmlns:a16="http://schemas.microsoft.com/office/drawing/2014/main" val="3595546970"/>
                    </a:ext>
                  </a:extLst>
                </a:gridCol>
              </a:tblGrid>
              <a:tr h="5509263">
                <a:tc>
                  <a:txBody>
                    <a:bodyPr/>
                    <a:lstStyle/>
                    <a:p>
                      <a:endParaRPr kumimoji="1" lang="ja-JP" altLang="en-US" dirty="0"/>
                    </a:p>
                  </a:txBody>
                  <a:tcPr>
                    <a:lnL w="12700" cmpd="sng">
                      <a:solidFill>
                        <a:schemeClr val="accent5">
                          <a:lumMod val="60000"/>
                          <a:lumOff val="40000"/>
                        </a:schemeClr>
                      </a:solidFill>
                      <a:prstDash val="solid"/>
                    </a:lnL>
                    <a:lnR w="12700" cmpd="sng">
                      <a:solidFill>
                        <a:schemeClr val="accent5">
                          <a:lumMod val="60000"/>
                          <a:lumOff val="40000"/>
                        </a:schemeClr>
                      </a:solidFill>
                      <a:prstDash val="solid"/>
                    </a:lnR>
                    <a:lnT w="12700" cmpd="sng">
                      <a:solidFill>
                        <a:schemeClr val="accent5">
                          <a:lumMod val="60000"/>
                          <a:lumOff val="40000"/>
                        </a:schemeClr>
                      </a:solidFill>
                      <a:prstDash val="solid"/>
                    </a:lnT>
                    <a:lnB w="12700" cmpd="sng">
                      <a:solidFill>
                        <a:schemeClr val="accent5">
                          <a:lumMod val="60000"/>
                          <a:lumOff val="40000"/>
                        </a:schemeClr>
                      </a:solidFill>
                      <a:prstDash val="solid"/>
                    </a:lnB>
                  </a:tcPr>
                </a:tc>
                <a:extLst>
                  <a:ext uri="{0D108BD9-81ED-4DB2-BD59-A6C34878D82A}">
                    <a16:rowId xmlns:a16="http://schemas.microsoft.com/office/drawing/2014/main" val="2738562595"/>
                  </a:ext>
                </a:extLst>
              </a:tr>
            </a:tbl>
          </a:graphicData>
        </a:graphic>
      </p:graphicFrame>
      <p:sp>
        <p:nvSpPr>
          <p:cNvPr id="2" name="タイトル 1"/>
          <p:cNvSpPr>
            <a:spLocks noGrp="1"/>
          </p:cNvSpPr>
          <p:nvPr>
            <p:ph type="title"/>
          </p:nvPr>
        </p:nvSpPr>
        <p:spPr>
          <a:xfrm>
            <a:off x="0" y="0"/>
            <a:ext cx="9906000" cy="648000"/>
          </a:xfrm>
          <a:solidFill>
            <a:schemeClr val="accent5">
              <a:lumMod val="75000"/>
            </a:schemeClr>
          </a:solidFill>
          <a:ln>
            <a:solidFill>
              <a:schemeClr val="accent2">
                <a:lumMod val="20000"/>
                <a:lumOff val="80000"/>
              </a:schemeClr>
            </a:solidFill>
          </a:ln>
        </p:spPr>
        <p:txBody>
          <a:bodyPr>
            <a:normAutofit/>
          </a:bodyPr>
          <a:lstStyle/>
          <a:p>
            <a:pPr algn="ctr"/>
            <a:r>
              <a:rPr lang="ja-JP" altLang="en-US" sz="2400" b="1" dirty="0" smtClean="0">
                <a:solidFill>
                  <a:schemeClr val="bg1"/>
                </a:solidFill>
                <a:latin typeface="+mn-ea"/>
                <a:ea typeface="+mn-ea"/>
              </a:rPr>
              <a:t>診療</a:t>
            </a:r>
            <a:r>
              <a:rPr lang="ja-JP" altLang="en-US" sz="2400" b="1" dirty="0">
                <a:solidFill>
                  <a:schemeClr val="bg1"/>
                </a:solidFill>
                <a:latin typeface="+mn-ea"/>
                <a:ea typeface="+mn-ea"/>
              </a:rPr>
              <a:t>可能な医療機関一覧の</a:t>
            </a:r>
            <a:r>
              <a:rPr lang="ja-JP" altLang="en-US" sz="2400" b="1" dirty="0" smtClean="0">
                <a:solidFill>
                  <a:schemeClr val="bg1"/>
                </a:solidFill>
                <a:latin typeface="+mn-ea"/>
                <a:ea typeface="+mn-ea"/>
              </a:rPr>
              <a:t>公開②</a:t>
            </a:r>
            <a:endParaRPr lang="ja-JP" altLang="en-US" sz="2400" b="1" dirty="0">
              <a:solidFill>
                <a:schemeClr val="bg1"/>
              </a:solidFill>
              <a:latin typeface="+mn-ea"/>
              <a:ea typeface="+mn-ea"/>
            </a:endParaRPr>
          </a:p>
        </p:txBody>
      </p:sp>
      <p:sp>
        <p:nvSpPr>
          <p:cNvPr id="3" name="コンテンツ プレースホルダー 2"/>
          <p:cNvSpPr>
            <a:spLocks noGrp="1"/>
          </p:cNvSpPr>
          <p:nvPr>
            <p:ph idx="1"/>
          </p:nvPr>
        </p:nvSpPr>
        <p:spPr>
          <a:xfrm>
            <a:off x="40341" y="906238"/>
            <a:ext cx="9906000" cy="325510"/>
          </a:xfrm>
        </p:spPr>
        <p:txBody>
          <a:bodyPr>
            <a:normAutofit lnSpcReduction="10000"/>
          </a:bodyPr>
          <a:lstStyle/>
          <a:p>
            <a:pPr marL="0" indent="0">
              <a:buNone/>
            </a:pPr>
            <a:r>
              <a:rPr lang="ja-JP" altLang="en-US" sz="1800" b="1" dirty="0"/>
              <a:t>３</a:t>
            </a:r>
            <a:r>
              <a:rPr lang="ja-JP" altLang="en-US" sz="1800" b="1" dirty="0" smtClean="0"/>
              <a:t>．</a:t>
            </a:r>
            <a:r>
              <a:rPr lang="ja-JP" altLang="en-US" sz="1800" b="1" dirty="0"/>
              <a:t>掲載</a:t>
            </a:r>
            <a:r>
              <a:rPr lang="ja-JP" altLang="en-US" sz="1800" b="1" dirty="0" smtClean="0"/>
              <a:t>案</a:t>
            </a:r>
            <a:endParaRPr lang="en-US" altLang="ja-JP" sz="1800" b="1" dirty="0"/>
          </a:p>
        </p:txBody>
      </p:sp>
      <p:sp>
        <p:nvSpPr>
          <p:cNvPr id="7" name="スライド番号プレースホルダー 6"/>
          <p:cNvSpPr>
            <a:spLocks noGrp="1"/>
          </p:cNvSpPr>
          <p:nvPr>
            <p:ph type="sldNum" sz="quarter" idx="12"/>
          </p:nvPr>
        </p:nvSpPr>
        <p:spPr/>
        <p:txBody>
          <a:bodyPr/>
          <a:lstStyle/>
          <a:p>
            <a:fld id="{6FDCE7D8-5AA9-4F7F-9A02-70747018E543}" type="slidenum">
              <a:rPr kumimoji="1" lang="ja-JP" altLang="en-US" smtClean="0"/>
              <a:t>5</a:t>
            </a:fld>
            <a:endParaRPr kumimoji="1" lang="ja-JP" altLang="en-US"/>
          </a:p>
        </p:txBody>
      </p:sp>
      <p:graphicFrame>
        <p:nvGraphicFramePr>
          <p:cNvPr id="14" name="表 13"/>
          <p:cNvGraphicFramePr>
            <a:graphicFrameLocks noGrp="1"/>
          </p:cNvGraphicFramePr>
          <p:nvPr>
            <p:extLst>
              <p:ext uri="{D42A27DB-BD31-4B8C-83A1-F6EECF244321}">
                <p14:modId xmlns:p14="http://schemas.microsoft.com/office/powerpoint/2010/main" val="1617485318"/>
              </p:ext>
            </p:extLst>
          </p:nvPr>
        </p:nvGraphicFramePr>
        <p:xfrm>
          <a:off x="1190802" y="1231748"/>
          <a:ext cx="7524396" cy="5489730"/>
        </p:xfrm>
        <a:graphic>
          <a:graphicData uri="http://schemas.openxmlformats.org/drawingml/2006/table">
            <a:tbl>
              <a:tblPr/>
              <a:tblGrid>
                <a:gridCol w="1048945">
                  <a:extLst>
                    <a:ext uri="{9D8B030D-6E8A-4147-A177-3AD203B41FA5}">
                      <a16:colId xmlns:a16="http://schemas.microsoft.com/office/drawing/2014/main" val="2280420563"/>
                    </a:ext>
                  </a:extLst>
                </a:gridCol>
                <a:gridCol w="1001267">
                  <a:extLst>
                    <a:ext uri="{9D8B030D-6E8A-4147-A177-3AD203B41FA5}">
                      <a16:colId xmlns:a16="http://schemas.microsoft.com/office/drawing/2014/main" val="133193482"/>
                    </a:ext>
                  </a:extLst>
                </a:gridCol>
                <a:gridCol w="733070">
                  <a:extLst>
                    <a:ext uri="{9D8B030D-6E8A-4147-A177-3AD203B41FA5}">
                      <a16:colId xmlns:a16="http://schemas.microsoft.com/office/drawing/2014/main" val="1777524842"/>
                    </a:ext>
                  </a:extLst>
                </a:gridCol>
                <a:gridCol w="643673">
                  <a:extLst>
                    <a:ext uri="{9D8B030D-6E8A-4147-A177-3AD203B41FA5}">
                      <a16:colId xmlns:a16="http://schemas.microsoft.com/office/drawing/2014/main" val="4285923618"/>
                    </a:ext>
                  </a:extLst>
                </a:gridCol>
                <a:gridCol w="953586">
                  <a:extLst>
                    <a:ext uri="{9D8B030D-6E8A-4147-A177-3AD203B41FA5}">
                      <a16:colId xmlns:a16="http://schemas.microsoft.com/office/drawing/2014/main" val="2053984579"/>
                    </a:ext>
                  </a:extLst>
                </a:gridCol>
                <a:gridCol w="1048945">
                  <a:extLst>
                    <a:ext uri="{9D8B030D-6E8A-4147-A177-3AD203B41FA5}">
                      <a16:colId xmlns:a16="http://schemas.microsoft.com/office/drawing/2014/main" val="2597874393"/>
                    </a:ext>
                  </a:extLst>
                </a:gridCol>
                <a:gridCol w="1048945">
                  <a:extLst>
                    <a:ext uri="{9D8B030D-6E8A-4147-A177-3AD203B41FA5}">
                      <a16:colId xmlns:a16="http://schemas.microsoft.com/office/drawing/2014/main" val="42966727"/>
                    </a:ext>
                  </a:extLst>
                </a:gridCol>
                <a:gridCol w="1045965">
                  <a:extLst>
                    <a:ext uri="{9D8B030D-6E8A-4147-A177-3AD203B41FA5}">
                      <a16:colId xmlns:a16="http://schemas.microsoft.com/office/drawing/2014/main" val="3821696049"/>
                    </a:ext>
                  </a:extLst>
                </a:gridCol>
              </a:tblGrid>
              <a:tr h="485023">
                <a:tc gridSpan="8">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令和</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2</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年度に実施しました医療機関へのアンケート調査結果より得られた高次脳機能障がいのある方が支援を受けられる医療機関の一覧です。</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情報は、掲載日時点のものですので、事前にお問合せをしてご確認ください。</a:t>
                      </a: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0848090"/>
                  </a:ext>
                </a:extLst>
              </a:tr>
              <a:tr h="425458">
                <a:tc gridSpan="8">
                  <a:txBody>
                    <a:bodyPr/>
                    <a:lstStyle/>
                    <a:p>
                      <a:pPr algn="l" fontAlgn="ctr"/>
                      <a:r>
                        <a:rPr lang="en-US" altLang="zh-TW"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zh-TW"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医療機関一覧</a:t>
                      </a:r>
                      <a:r>
                        <a:rPr lang="en-US" altLang="zh-TW" sz="800" b="0" i="0" u="none" strike="noStrike" dirty="0">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39127419"/>
                  </a:ext>
                </a:extLst>
              </a:tr>
              <a:tr h="229749">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gridSpan="2">
                  <a:txBody>
                    <a:bodyPr/>
                    <a:lstStyle/>
                    <a:p>
                      <a:pPr algn="l" fontAlgn="ctr"/>
                      <a:r>
                        <a:rPr lang="zh-TW" altLang="en-US" sz="800" b="0" i="0" u="none" strike="noStrike">
                          <a:solidFill>
                            <a:srgbClr val="000000"/>
                          </a:solidFill>
                          <a:effectLst/>
                          <a:latin typeface="BIZ UDゴシック" panose="020B0400000000000000" pitchFamily="49" charset="-128"/>
                          <a:ea typeface="BIZ UDゴシック" panose="020B0400000000000000" pitchFamily="49" charset="-128"/>
                        </a:rPr>
                        <a:t>掲載日：年　月　日</a:t>
                      </a:r>
                    </a:p>
                  </a:txBody>
                  <a:tcPr marL="6759" marR="6759" marT="6759" marB="0" anchor="ctr">
                    <a:lnL>
                      <a:noFill/>
                    </a:lnL>
                    <a:lnR>
                      <a:noFill/>
                    </a:lnR>
                    <a:lnT>
                      <a:noFill/>
                    </a:lnT>
                    <a:lnB>
                      <a:noFill/>
                    </a:lnB>
                  </a:tcPr>
                </a:tc>
                <a:tc hMerge="1">
                  <a:txBody>
                    <a:bodyPr/>
                    <a:lstStyle/>
                    <a:p>
                      <a:endParaRPr kumimoji="1" lang="ja-JP" altLang="en-US"/>
                    </a:p>
                  </a:txBody>
                  <a:tcPr/>
                </a:tc>
                <a:extLst>
                  <a:ext uri="{0D108BD9-81ED-4DB2-BD59-A6C34878D82A}">
                    <a16:rowId xmlns:a16="http://schemas.microsoft.com/office/drawing/2014/main" val="1236243808"/>
                  </a:ext>
                </a:extLst>
              </a:tr>
              <a:tr h="162003">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extLst>
                  <a:ext uri="{0D108BD9-81ED-4DB2-BD59-A6C34878D82A}">
                    <a16:rowId xmlns:a16="http://schemas.microsoft.com/office/drawing/2014/main" val="1753188608"/>
                  </a:ext>
                </a:extLst>
              </a:tr>
              <a:tr h="229749">
                <a:tc gridSpan="8">
                  <a:txBody>
                    <a:bodyPr/>
                    <a:lstStyle/>
                    <a:p>
                      <a:pPr algn="l" fontAlgn="ctr"/>
                      <a:r>
                        <a:rPr lang="en-US" altLang="ja-JP" sz="800" b="0" i="0" u="none" strike="noStrike">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１「新規受付」：当該病院に受診歴がない場合の、初診受け入れの可否</a:t>
                      </a: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9321315"/>
                  </a:ext>
                </a:extLst>
              </a:tr>
              <a:tr h="1097683">
                <a:tc gridSpan="8">
                  <a:txBody>
                    <a:bodyPr/>
                    <a:lstStyle/>
                    <a:p>
                      <a:pPr algn="l" fontAlgn="ct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２「医師診断書（高次脳機能障がい診断用）様式</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en-US" altLang="ja-JP" sz="800" b="0" i="0" u="none" strike="noStrike" dirty="0">
                          <a:solidFill>
                            <a:srgbClr val="000000"/>
                          </a:solidFill>
                          <a:effectLst/>
                          <a:latin typeface="BIZ UDゴシック" panose="020B0400000000000000" pitchFamily="49" charset="-128"/>
                          <a:ea typeface="BIZ UDゴシック" panose="020B0400000000000000" pitchFamily="49" charset="-128"/>
                        </a:rPr>
                        <a:t>1</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早期に福祉サービスを利用したい場合など、</a:t>
                      </a:r>
                      <a:r>
                        <a:rPr lang="ja-JP" altLang="en-US" sz="800" b="0" i="0" u="none" strike="noStrike" dirty="0" err="1">
                          <a:solidFill>
                            <a:srgbClr val="000000"/>
                          </a:solidFill>
                          <a:effectLst/>
                          <a:latin typeface="BIZ UDゴシック" panose="020B0400000000000000" pitchFamily="49" charset="-128"/>
                          <a:ea typeface="BIZ UDゴシック" panose="020B0400000000000000" pitchFamily="49" charset="-128"/>
                        </a:rPr>
                        <a:t>精神障がい</a:t>
                      </a: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者保健福祉手帳を未所持でも、医師の診断書があれば　　</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障がい者総合支援法に基づく障がい福祉サービスが申請できます。利用できるサービスについては、市区町村</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窓口にお問い合わせください。</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様式１－１のダウンロードはこちらから（国立障害者リハビリテーションセンターホームページ）</a:t>
                      </a:r>
                      <a:b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　　　</a:t>
                      </a:r>
                      <a:r>
                        <a:rPr lang="en-US" sz="800" b="0" i="0" u="none" strike="noStrike" dirty="0">
                          <a:solidFill>
                            <a:srgbClr val="000000"/>
                          </a:solidFill>
                          <a:effectLst/>
                          <a:latin typeface="BIZ UDゴシック" panose="020B0400000000000000" pitchFamily="49" charset="-128"/>
                          <a:ea typeface="BIZ UDゴシック" panose="020B0400000000000000" pitchFamily="49" charset="-128"/>
                        </a:rPr>
                        <a:t>http://www.rehab.go.jp/application/files/6815/6073/0491/adfd9cfa38efa44c4362b2ece497ab81.pdf</a:t>
                      </a:r>
                      <a:br>
                        <a:rPr lang="en-US" sz="800" b="0" i="0" u="none" strike="noStrike" dirty="0">
                          <a:solidFill>
                            <a:srgbClr val="000000"/>
                          </a:solidFill>
                          <a:effectLst/>
                          <a:latin typeface="BIZ UDゴシック" panose="020B0400000000000000" pitchFamily="49" charset="-128"/>
                          <a:ea typeface="BIZ UDゴシック" panose="020B0400000000000000" pitchFamily="49" charset="-128"/>
                        </a:rPr>
                      </a:br>
                      <a:endParaRPr lang="en-US"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8926202"/>
                  </a:ext>
                </a:extLst>
              </a:tr>
              <a:tr h="162003">
                <a:tc gridSpan="8">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6759" marR="6759" marT="6759"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18508034"/>
                  </a:ext>
                </a:extLst>
              </a:tr>
              <a:tr h="229749">
                <a:tc rowSpan="2">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市町村名</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病院名</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窓口</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連絡先</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新規受付</a:t>
                      </a:r>
                      <a:r>
                        <a:rPr lang="en-US" altLang="ja-JP" sz="800" b="0" i="0" u="none" strike="noStrike" baseline="30000">
                          <a:solidFill>
                            <a:srgbClr val="000000"/>
                          </a:solidFill>
                          <a:effectLst/>
                          <a:latin typeface="BIZ UDゴシック" panose="020B0400000000000000" pitchFamily="49" charset="-128"/>
                          <a:ea typeface="BIZ UDゴシック" panose="020B0400000000000000" pitchFamily="49" charset="-128"/>
                        </a:rPr>
                        <a:t>※</a:t>
                      </a:r>
                      <a:r>
                        <a:rPr lang="ja-JP" altLang="en-US" sz="800" b="0" i="0" u="none" strike="noStrike" baseline="30000">
                          <a:solidFill>
                            <a:srgbClr val="000000"/>
                          </a:solidFill>
                          <a:effectLst/>
                          <a:latin typeface="BIZ UDゴシック" panose="020B0400000000000000" pitchFamily="49" charset="-128"/>
                          <a:ea typeface="BIZ UDゴシック" panose="020B0400000000000000" pitchFamily="49" charset="-128"/>
                        </a:rPr>
                        <a:t>１</a:t>
                      </a: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3">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高次脳機能障がいに関する診断書作成</a:t>
                      </a:r>
                    </a:p>
                  </a:txBody>
                  <a:tcPr marL="6759" marR="6759" marT="675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38717397"/>
                  </a:ext>
                </a:extLst>
              </a:tr>
              <a:tr h="5871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精神障がい者</a:t>
                      </a: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保健福祉手帳に</a:t>
                      </a: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関する診断書</a:t>
                      </a:r>
                    </a:p>
                  </a:txBody>
                  <a:tcPr marL="6759" marR="6759" marT="675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障がい年金に</a:t>
                      </a:r>
                      <a:b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b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関する診断書</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ja-JP" altLang="en-US" sz="700" b="0" i="0" u="none" strike="noStrike">
                          <a:solidFill>
                            <a:srgbClr val="000000"/>
                          </a:solidFill>
                          <a:effectLst/>
                          <a:latin typeface="BIZ UDゴシック" panose="020B0400000000000000" pitchFamily="49" charset="-128"/>
                          <a:ea typeface="BIZ UDゴシック" panose="020B0400000000000000" pitchFamily="49" charset="-128"/>
                        </a:rPr>
                        <a:t>医師診断書（高次脳機能障がい診断用）様式</a:t>
                      </a:r>
                      <a:r>
                        <a:rPr lang="en-US" altLang="ja-JP" sz="700" b="0" i="0" u="none" strike="noStrike">
                          <a:solidFill>
                            <a:srgbClr val="000000"/>
                          </a:solidFill>
                          <a:effectLst/>
                          <a:latin typeface="BIZ UDゴシック" panose="020B0400000000000000" pitchFamily="49" charset="-128"/>
                          <a:ea typeface="BIZ UDゴシック" panose="020B0400000000000000" pitchFamily="49" charset="-128"/>
                        </a:rPr>
                        <a:t>1-1</a:t>
                      </a:r>
                      <a:r>
                        <a:rPr lang="en-US" altLang="ja-JP" sz="700" b="0" i="0" u="none" strike="noStrike" baseline="30000">
                          <a:solidFill>
                            <a:srgbClr val="000000"/>
                          </a:solidFill>
                          <a:effectLst/>
                          <a:latin typeface="BIZ UDゴシック" panose="020B0400000000000000" pitchFamily="49" charset="-128"/>
                          <a:ea typeface="BIZ UDゴシック" panose="020B0400000000000000" pitchFamily="49" charset="-128"/>
                        </a:rPr>
                        <a:t>※</a:t>
                      </a:r>
                      <a:r>
                        <a:rPr lang="ja-JP" altLang="en-US" sz="700" b="0" i="0" u="none" strike="noStrike" baseline="30000">
                          <a:solidFill>
                            <a:srgbClr val="000000"/>
                          </a:solidFill>
                          <a:effectLst/>
                          <a:latin typeface="BIZ UDゴシック" panose="020B0400000000000000" pitchFamily="49" charset="-128"/>
                          <a:ea typeface="BIZ UDゴシック" panose="020B0400000000000000" pitchFamily="49" charset="-128"/>
                        </a:rPr>
                        <a:t>２</a:t>
                      </a:r>
                      <a:endParaRPr lang="ja-JP" altLang="en-US" sz="7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1236162126"/>
                  </a:ext>
                </a:extLst>
              </a:tr>
              <a:tr h="280803">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豊中市</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BIZ UDゴシック" panose="020B0400000000000000" pitchFamily="49" charset="-128"/>
                          <a:ea typeface="BIZ UDゴシック" panose="020B0400000000000000" pitchFamily="49" charset="-128"/>
                        </a:rPr>
                        <a:t>A</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病院</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地域連携室</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3607251"/>
                  </a:ext>
                </a:extLst>
              </a:tr>
              <a:tr h="280803">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　</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BIZ UDゴシック" panose="020B0400000000000000" pitchFamily="49" charset="-128"/>
                          <a:ea typeface="BIZ UDゴシック" panose="020B0400000000000000" pitchFamily="49" charset="-128"/>
                        </a:rPr>
                        <a:t>B</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病院</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地域支援室</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ー</a:t>
                      </a:r>
                    </a:p>
                  </a:txBody>
                  <a:tcPr marL="6759" marR="6759" marT="675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ー</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ー</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234383"/>
                  </a:ext>
                </a:extLst>
              </a:tr>
              <a:tr h="280803">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池田市</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BIZ UDゴシック" panose="020B0400000000000000" pitchFamily="49" charset="-128"/>
                          <a:ea typeface="BIZ UDゴシック" panose="020B0400000000000000" pitchFamily="49" charset="-128"/>
                        </a:rPr>
                        <a:t>C</a:t>
                      </a: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クリニック</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受付</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ー</a:t>
                      </a:r>
                    </a:p>
                  </a:txBody>
                  <a:tcPr marL="6759" marR="6759" marT="67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7795511"/>
                  </a:ext>
                </a:extLst>
              </a:tr>
              <a:tr h="162003">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92065002"/>
                  </a:ext>
                </a:extLst>
              </a:tr>
              <a:tr h="162003">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extLst>
                  <a:ext uri="{0D108BD9-81ED-4DB2-BD59-A6C34878D82A}">
                    <a16:rowId xmlns:a16="http://schemas.microsoft.com/office/drawing/2014/main" val="2900051078"/>
                  </a:ext>
                </a:extLst>
              </a:tr>
              <a:tr h="238255">
                <a:tc gridSpan="3">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＜医療機関のみなさまへ＞</a:t>
                      </a: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extLst>
                  <a:ext uri="{0D108BD9-81ED-4DB2-BD59-A6C34878D82A}">
                    <a16:rowId xmlns:a16="http://schemas.microsoft.com/office/drawing/2014/main" val="3412574348"/>
                  </a:ext>
                </a:extLst>
              </a:tr>
              <a:tr h="238255">
                <a:tc gridSpan="6">
                  <a:txBody>
                    <a:bodyPr/>
                    <a:lstStyle/>
                    <a:p>
                      <a:pPr algn="l" fontAlgn="ctr"/>
                      <a:r>
                        <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rPr>
                        <a:t>掲載情報に変更がありましたら、当センターまでお知らせください。</a:t>
                      </a: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extLst>
                  <a:ext uri="{0D108BD9-81ED-4DB2-BD59-A6C34878D82A}">
                    <a16:rowId xmlns:a16="http://schemas.microsoft.com/office/drawing/2014/main" val="2904534070"/>
                  </a:ext>
                </a:extLst>
              </a:tr>
              <a:tr h="238255">
                <a:tc gridSpan="6">
                  <a:txBody>
                    <a:bodyPr/>
                    <a:lstStyle/>
                    <a:p>
                      <a:pPr algn="l" fontAlgn="ctr"/>
                      <a:r>
                        <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rPr>
                        <a:t>また、一覧への掲載をご希望される場合も当センターまでご連絡ください。</a:t>
                      </a:r>
                    </a:p>
                  </a:txBody>
                  <a:tcPr marL="6759" marR="6759" marT="6759"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tc>
                  <a:txBody>
                    <a:bodyPr/>
                    <a:lstStyle/>
                    <a:p>
                      <a:pPr algn="l" fontAlgn="ctr"/>
                      <a:endParaRPr lang="ja-JP" altLang="en-US" sz="800" b="0" i="0" u="none" strike="noStrike" dirty="0">
                        <a:solidFill>
                          <a:srgbClr val="000000"/>
                        </a:solidFill>
                        <a:effectLst/>
                        <a:latin typeface="BIZ UDゴシック" panose="020B0400000000000000" pitchFamily="49" charset="-128"/>
                        <a:ea typeface="BIZ UDゴシック" panose="020B0400000000000000" pitchFamily="49" charset="-128"/>
                      </a:endParaRPr>
                    </a:p>
                  </a:txBody>
                  <a:tcPr marL="6759" marR="6759" marT="6759" marB="0" anchor="ctr">
                    <a:lnL>
                      <a:noFill/>
                    </a:lnL>
                    <a:lnR>
                      <a:noFill/>
                    </a:lnR>
                    <a:lnT>
                      <a:noFill/>
                    </a:lnT>
                    <a:lnB>
                      <a:noFill/>
                    </a:lnB>
                  </a:tcPr>
                </a:tc>
                <a:extLst>
                  <a:ext uri="{0D108BD9-81ED-4DB2-BD59-A6C34878D82A}">
                    <a16:rowId xmlns:a16="http://schemas.microsoft.com/office/drawing/2014/main" val="895079899"/>
                  </a:ext>
                </a:extLst>
              </a:tr>
            </a:tbl>
          </a:graphicData>
        </a:graphic>
      </p:graphicFrame>
      <p:sp>
        <p:nvSpPr>
          <p:cNvPr id="9" name="テキスト ボックス 8"/>
          <p:cNvSpPr txBox="1"/>
          <p:nvPr/>
        </p:nvSpPr>
        <p:spPr>
          <a:xfrm>
            <a:off x="7651377" y="89835"/>
            <a:ext cx="2050666"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診療可能</a:t>
            </a: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な医療機関の開拓</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305325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6">
              <a:lumMod val="75000"/>
            </a:schemeClr>
          </a:solidFill>
        </p:spPr>
        <p:txBody>
          <a:bodyPr>
            <a:noAutofit/>
          </a:bodyPr>
          <a:lstStyle/>
          <a:p>
            <a:pPr algn="ctr"/>
            <a:r>
              <a:rPr lang="ja-JP" altLang="en-US" sz="2400" b="1" dirty="0" err="1" smtClean="0">
                <a:solidFill>
                  <a:schemeClr val="bg1"/>
                </a:solidFill>
              </a:rPr>
              <a:t>精神障</a:t>
            </a:r>
            <a:r>
              <a:rPr lang="ja-JP" altLang="en-US" sz="2400" b="1" dirty="0" err="1">
                <a:solidFill>
                  <a:schemeClr val="bg1"/>
                </a:solidFill>
              </a:rPr>
              <a:t>がい</a:t>
            </a:r>
            <a:r>
              <a:rPr lang="ja-JP" altLang="en-US" sz="2400" b="1" dirty="0">
                <a:solidFill>
                  <a:schemeClr val="bg1"/>
                </a:solidFill>
              </a:rPr>
              <a:t>者保健福祉</a:t>
            </a:r>
            <a:r>
              <a:rPr lang="ja-JP" altLang="en-US" sz="2400" b="1" dirty="0" smtClean="0">
                <a:solidFill>
                  <a:schemeClr val="bg1"/>
                </a:solidFill>
              </a:rPr>
              <a:t>手帳</a:t>
            </a:r>
            <a:endParaRPr lang="ja-JP" altLang="en-US" sz="2400" b="1" dirty="0">
              <a:solidFill>
                <a:schemeClr val="bg1"/>
              </a:solidFill>
            </a:endParaRPr>
          </a:p>
        </p:txBody>
      </p:sp>
      <p:sp>
        <p:nvSpPr>
          <p:cNvPr id="3" name="コンテンツ プレースホルダー 2"/>
          <p:cNvSpPr>
            <a:spLocks noGrp="1"/>
          </p:cNvSpPr>
          <p:nvPr>
            <p:ph idx="1"/>
          </p:nvPr>
        </p:nvSpPr>
        <p:spPr>
          <a:xfrm>
            <a:off x="0" y="648002"/>
            <a:ext cx="9906000" cy="454970"/>
          </a:xfrm>
          <a:solidFill>
            <a:schemeClr val="accent6">
              <a:lumMod val="20000"/>
              <a:lumOff val="80000"/>
            </a:schemeClr>
          </a:solidFill>
        </p:spPr>
        <p:txBody>
          <a:bodyPr>
            <a:normAutofit/>
          </a:bodyPr>
          <a:lstStyle/>
          <a:p>
            <a:r>
              <a:rPr lang="ja-JP" altLang="en-US" sz="1200" dirty="0"/>
              <a:t>令和３年度</a:t>
            </a:r>
            <a:r>
              <a:rPr lang="ja-JP" altLang="en-US" sz="1200" dirty="0" smtClean="0"/>
              <a:t>第１回部会</a:t>
            </a:r>
            <a:r>
              <a:rPr lang="ja-JP" altLang="en-US" sz="1200" dirty="0"/>
              <a:t>において、精神障がい者保健福祉手帳の更新について</a:t>
            </a:r>
            <a:r>
              <a:rPr lang="ja-JP" altLang="en-US" sz="1200" dirty="0" smtClean="0"/>
              <a:t>意見があったため、周辺情報を整理した。</a:t>
            </a:r>
            <a:endParaRPr lang="en-US" altLang="ja-JP" sz="1200" dirty="0"/>
          </a:p>
        </p:txBody>
      </p:sp>
      <p:sp>
        <p:nvSpPr>
          <p:cNvPr id="4" name="テキスト ボックス 3"/>
          <p:cNvSpPr txBox="1"/>
          <p:nvPr/>
        </p:nvSpPr>
        <p:spPr>
          <a:xfrm>
            <a:off x="0" y="1190505"/>
            <a:ext cx="9906000" cy="4762842"/>
          </a:xfrm>
          <a:prstGeom prst="rect">
            <a:avLst/>
          </a:prstGeom>
          <a:no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１</a:t>
            </a:r>
            <a:r>
              <a:rPr kumimoji="1" lang="ja-JP" altLang="en-US" sz="1400" b="1" dirty="0" smtClean="0">
                <a:latin typeface="BIZ UDPゴシック" panose="020B0400000000000000" pitchFamily="50" charset="-128"/>
                <a:ea typeface="BIZ UDPゴシック" panose="020B0400000000000000" pitchFamily="50" charset="-128"/>
              </a:rPr>
              <a:t>．</a:t>
            </a:r>
            <a:r>
              <a:rPr kumimoji="1" lang="ja-JP" altLang="en-US" sz="1400" b="1" dirty="0" err="1">
                <a:latin typeface="BIZ UDPゴシック" panose="020B0400000000000000" pitchFamily="50" charset="-128"/>
                <a:ea typeface="BIZ UDPゴシック" panose="020B0400000000000000" pitchFamily="50" charset="-128"/>
              </a:rPr>
              <a:t>高次脳機能障がいにつ</a:t>
            </a:r>
            <a:r>
              <a:rPr kumimoji="1" lang="ja-JP" altLang="en-US" sz="1400" b="1" dirty="0">
                <a:latin typeface="BIZ UDPゴシック" panose="020B0400000000000000" pitchFamily="50" charset="-128"/>
                <a:ea typeface="BIZ UDPゴシック" panose="020B0400000000000000" pitchFamily="50" charset="-128"/>
              </a:rPr>
              <a:t>いて</a:t>
            </a:r>
            <a:r>
              <a:rPr kumimoji="1" lang="ja-JP" altLang="en-US" sz="1400" b="1" dirty="0" smtClean="0">
                <a:latin typeface="BIZ UDPゴシック" panose="020B0400000000000000" pitchFamily="50" charset="-128"/>
                <a:ea typeface="BIZ UDPゴシック" panose="020B0400000000000000" pitchFamily="50" charset="-128"/>
              </a:rPr>
              <a:t>（第</a:t>
            </a:r>
            <a:r>
              <a:rPr kumimoji="1" lang="en-US" altLang="ja-JP" sz="1400" b="1" dirty="0" smtClean="0">
                <a:latin typeface="BIZ UDPゴシック" panose="020B0400000000000000" pitchFamily="50" charset="-128"/>
                <a:ea typeface="BIZ UDPゴシック" panose="020B0400000000000000" pitchFamily="50" charset="-128"/>
              </a:rPr>
              <a:t>1</a:t>
            </a:r>
            <a:r>
              <a:rPr kumimoji="1" lang="ja-JP" altLang="en-US" sz="1400" b="1" dirty="0" smtClean="0">
                <a:latin typeface="BIZ UDPゴシック" panose="020B0400000000000000" pitchFamily="50" charset="-128"/>
                <a:ea typeface="BIZ UDPゴシック" panose="020B0400000000000000" pitchFamily="50" charset="-128"/>
              </a:rPr>
              <a:t>回部会</a:t>
            </a:r>
            <a:r>
              <a:rPr kumimoji="1" lang="ja-JP" altLang="en-US" sz="1400" b="1" dirty="0">
                <a:latin typeface="BIZ UDPゴシック" panose="020B0400000000000000" pitchFamily="50" charset="-128"/>
                <a:ea typeface="BIZ UDPゴシック" panose="020B0400000000000000" pitchFamily="50" charset="-128"/>
              </a:rPr>
              <a:t>で</a:t>
            </a:r>
            <a:r>
              <a:rPr kumimoji="1" lang="ja-JP" altLang="en-US" sz="1400" b="1" dirty="0" smtClean="0">
                <a:latin typeface="BIZ UDPゴシック" panose="020B0400000000000000" pitchFamily="50" charset="-128"/>
                <a:ea typeface="BIZ UDPゴシック" panose="020B0400000000000000" pitchFamily="50" charset="-128"/>
              </a:rPr>
              <a:t>のご発言</a:t>
            </a:r>
            <a:r>
              <a:rPr kumimoji="1" lang="ja-JP" altLang="en-US" sz="1400" b="1" dirty="0">
                <a:latin typeface="BIZ UDPゴシック" panose="020B0400000000000000" pitchFamily="50" charset="-128"/>
                <a:ea typeface="BIZ UDPゴシック" panose="020B0400000000000000" pitchFamily="50" charset="-128"/>
              </a:rPr>
              <a:t>）</a:t>
            </a:r>
            <a:endParaRPr kumimoji="1" lang="en-US" altLang="ja-JP" sz="1400" b="1" dirty="0">
              <a:latin typeface="BIZ UDPゴシック" panose="020B0400000000000000" pitchFamily="50" charset="-128"/>
              <a:ea typeface="BIZ UDPゴシック" panose="020B0400000000000000" pitchFamily="50" charset="-128"/>
            </a:endParaRPr>
          </a:p>
          <a:p>
            <a:endParaRPr kumimoji="1" lang="en-US" altLang="ja-JP" sz="1400" b="1" dirty="0">
              <a:latin typeface="BIZ UDPゴシック" panose="020B0400000000000000" pitchFamily="50" charset="-128"/>
              <a:ea typeface="BIZ UDPゴシック" panose="020B0400000000000000" pitchFamily="50" charset="-128"/>
            </a:endParaRPr>
          </a:p>
          <a:p>
            <a:endParaRPr kumimoji="1" lang="en-US" altLang="ja-JP" sz="140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endParaRPr kumimoji="1" lang="en-US" altLang="ja-JP" sz="1050" b="1" dirty="0">
              <a:latin typeface="BIZ UDPゴシック" panose="020B0400000000000000" pitchFamily="50" charset="-128"/>
              <a:ea typeface="BIZ UDPゴシック" panose="020B0400000000000000" pitchFamily="50" charset="-128"/>
            </a:endParaRPr>
          </a:p>
          <a:p>
            <a:endParaRPr kumimoji="1" lang="en-US" altLang="ja-JP" sz="1050" b="1"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２</a:t>
            </a:r>
            <a:r>
              <a:rPr kumimoji="1" lang="ja-JP" altLang="en-US" sz="1400" b="1" dirty="0">
                <a:latin typeface="BIZ UDPゴシック" panose="020B0400000000000000" pitchFamily="50" charset="-128"/>
                <a:ea typeface="BIZ UDPゴシック" panose="020B0400000000000000" pitchFamily="50" charset="-128"/>
              </a:rPr>
              <a:t>．</a:t>
            </a:r>
            <a:r>
              <a:rPr kumimoji="1" lang="ja-JP" altLang="en-US" sz="1400" b="1" dirty="0" err="1">
                <a:latin typeface="BIZ UDPゴシック" panose="020B0400000000000000" pitchFamily="50" charset="-128"/>
                <a:ea typeface="BIZ UDPゴシック" panose="020B0400000000000000" pitchFamily="50" charset="-128"/>
              </a:rPr>
              <a:t>精神障がい</a:t>
            </a:r>
            <a:r>
              <a:rPr kumimoji="1" lang="ja-JP" altLang="en-US" sz="1400" b="1" dirty="0">
                <a:latin typeface="BIZ UDPゴシック" panose="020B0400000000000000" pitchFamily="50" charset="-128"/>
                <a:ea typeface="BIZ UDPゴシック" panose="020B0400000000000000" pitchFamily="50" charset="-128"/>
              </a:rPr>
              <a:t>者保健福祉手帳の</a:t>
            </a:r>
            <a:r>
              <a:rPr kumimoji="1" lang="ja-JP" altLang="en-US" sz="1400" b="1" dirty="0" smtClean="0">
                <a:latin typeface="BIZ UDPゴシック" panose="020B0400000000000000" pitchFamily="50" charset="-128"/>
                <a:ea typeface="BIZ UDPゴシック" panose="020B0400000000000000" pitchFamily="50" charset="-128"/>
              </a:rPr>
              <a:t>更新について（現状）</a:t>
            </a:r>
            <a:endParaRPr kumimoji="1" lang="en-US" altLang="ja-JP" sz="1400" b="1" dirty="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000" b="1" dirty="0">
              <a:latin typeface="BIZ UDPゴシック" panose="020B0400000000000000" pitchFamily="50" charset="-128"/>
              <a:ea typeface="BIZ UDPゴシック" panose="020B0400000000000000" pitchFamily="50" charset="-128"/>
            </a:endParaRPr>
          </a:p>
          <a:p>
            <a:endParaRPr kumimoji="1" lang="en-US" altLang="ja-JP" sz="1400" b="1" dirty="0" smtClean="0">
              <a:latin typeface="BIZ UDPゴシック" panose="020B0400000000000000" pitchFamily="50" charset="-128"/>
              <a:ea typeface="BIZ UDPゴシック" panose="020B0400000000000000" pitchFamily="50" charset="-128"/>
            </a:endParaRPr>
          </a:p>
          <a:p>
            <a:endParaRPr kumimoji="1" lang="en-US" altLang="ja-JP" sz="1400" b="1" dirty="0" smtClean="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r>
              <a:rPr kumimoji="1" lang="ja-JP" altLang="en-US" sz="1400" b="1" dirty="0" smtClean="0">
                <a:latin typeface="BIZ UDPゴシック" panose="020B0400000000000000" pitchFamily="50" charset="-128"/>
                <a:ea typeface="BIZ UDPゴシック" panose="020B0400000000000000" pitchFamily="50" charset="-128"/>
              </a:rPr>
              <a:t>３</a:t>
            </a:r>
            <a:r>
              <a:rPr kumimoji="1" lang="ja-JP" altLang="en-US" sz="1400" b="1" dirty="0">
                <a:latin typeface="BIZ UDPゴシック" panose="020B0400000000000000" pitchFamily="50" charset="-128"/>
                <a:ea typeface="BIZ UDPゴシック" panose="020B0400000000000000" pitchFamily="50" charset="-128"/>
              </a:rPr>
              <a:t>．更新期限に関する</a:t>
            </a:r>
            <a:r>
              <a:rPr kumimoji="1" lang="ja-JP" altLang="en-US" sz="1400" b="1" dirty="0" smtClean="0">
                <a:latin typeface="BIZ UDPゴシック" panose="020B0400000000000000" pitchFamily="50" charset="-128"/>
                <a:ea typeface="BIZ UDPゴシック" panose="020B0400000000000000" pitchFamily="50" charset="-128"/>
              </a:rPr>
              <a:t>懸念事項</a:t>
            </a:r>
            <a:endParaRPr kumimoji="1" lang="en-US" altLang="ja-JP" sz="1400" b="1" dirty="0">
              <a:latin typeface="BIZ UDPゴシック" panose="020B0400000000000000" pitchFamily="50" charset="-128"/>
              <a:ea typeface="BIZ UDPゴシック" panose="020B0400000000000000" pitchFamily="50" charset="-128"/>
            </a:endParaRPr>
          </a:p>
          <a:p>
            <a:r>
              <a:rPr kumimoji="1" lang="ja-JP" altLang="en-US" sz="1400" b="1" dirty="0">
                <a:latin typeface="BIZ UDPゴシック" panose="020B0400000000000000" pitchFamily="50" charset="-128"/>
                <a:ea typeface="BIZ UDPゴシック" panose="020B0400000000000000" pitchFamily="50" charset="-128"/>
              </a:rPr>
              <a:t>　</a:t>
            </a:r>
            <a:endParaRPr kumimoji="1" lang="en-US" altLang="ja-JP" sz="1400" b="1"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300311" y="1546126"/>
            <a:ext cx="8767763" cy="2554545"/>
          </a:xfrm>
          <a:prstGeom prst="rect">
            <a:avLst/>
          </a:prstGeom>
          <a:noFill/>
          <a:ln>
            <a:solidFill>
              <a:schemeClr val="accent6">
                <a:lumMod val="60000"/>
                <a:lumOff val="40000"/>
              </a:schemeClr>
            </a:solidFill>
          </a:ln>
        </p:spPr>
        <p:txBody>
          <a:bodyPr wrap="square" rtlCol="0">
            <a:spAutoFit/>
          </a:bodyPr>
          <a:lstStyle/>
          <a:p>
            <a:r>
              <a:rPr kumimoji="1" lang="ja-JP" altLang="en-US" sz="1100" b="1" dirty="0" smtClean="0">
                <a:latin typeface="BIZ UDPゴシック" panose="020B0400000000000000" pitchFamily="50" charset="-128"/>
                <a:ea typeface="BIZ UDPゴシック" panose="020B0400000000000000" pitchFamily="50" charset="-128"/>
              </a:rPr>
              <a:t>■なやクリニック納谷先生（部会長・委員）</a:t>
            </a:r>
            <a:endParaRPr kumimoji="1" lang="en-US" altLang="ja-JP" sz="1100" b="1" dirty="0" smtClean="0">
              <a:latin typeface="BIZ UDPゴシック" panose="020B0400000000000000" pitchFamily="50" charset="-128"/>
              <a:ea typeface="BIZ UDPゴシック" panose="020B0400000000000000" pitchFamily="50" charset="-128"/>
            </a:endParaRPr>
          </a:p>
          <a:p>
            <a:pPr marL="444500" indent="-285750">
              <a:lnSpc>
                <a:spcPts val="1800"/>
              </a:lnSpc>
              <a:buFont typeface="Arial" panose="020B0604020202020204" pitchFamily="34" charset="0"/>
              <a:buChar char="•"/>
            </a:pPr>
            <a:r>
              <a:rPr kumimoji="1" lang="ja-JP" altLang="en-US" sz="1100" dirty="0" smtClean="0">
                <a:latin typeface="BIZ UDPゴシック" panose="020B0400000000000000" pitchFamily="50" charset="-128"/>
                <a:ea typeface="BIZ UDPゴシック" panose="020B0400000000000000" pitchFamily="50" charset="-128"/>
              </a:rPr>
              <a:t>医師</a:t>
            </a:r>
            <a:r>
              <a:rPr kumimoji="1" lang="ja-JP" altLang="en-US" sz="1100" dirty="0">
                <a:latin typeface="BIZ UDPゴシック" panose="020B0400000000000000" pitchFamily="50" charset="-128"/>
                <a:ea typeface="BIZ UDPゴシック" panose="020B0400000000000000" pitchFamily="50" charset="-128"/>
              </a:rPr>
              <a:t>によっては、診断書を書く作業が、業務の半分を占める場合もある</a:t>
            </a:r>
            <a:r>
              <a:rPr kumimoji="1" lang="ja-JP" altLang="en-US" sz="1100" dirty="0" smtClean="0">
                <a:latin typeface="BIZ UDPゴシック" panose="020B0400000000000000" pitchFamily="50" charset="-128"/>
                <a:ea typeface="BIZ UDPゴシック" panose="020B0400000000000000" pitchFamily="50" charset="-128"/>
              </a:rPr>
              <a:t>。</a:t>
            </a:r>
            <a:endParaRPr kumimoji="1" lang="en-US" altLang="ja-JP" sz="1100" dirty="0" smtClean="0">
              <a:latin typeface="BIZ UDPゴシック" panose="020B0400000000000000" pitchFamily="50" charset="-128"/>
              <a:ea typeface="BIZ UDPゴシック" panose="020B0400000000000000" pitchFamily="50" charset="-128"/>
            </a:endParaRPr>
          </a:p>
          <a:p>
            <a:pPr marL="444500" indent="-285750">
              <a:lnSpc>
                <a:spcPts val="1800"/>
              </a:lnSpc>
              <a:buFont typeface="Arial" panose="020B0604020202020204" pitchFamily="34" charset="0"/>
              <a:buChar char="•"/>
            </a:pPr>
            <a:r>
              <a:rPr kumimoji="1" lang="ja-JP" altLang="en-US" sz="1100" dirty="0" smtClean="0">
                <a:latin typeface="BIZ UDPゴシック" panose="020B0400000000000000" pitchFamily="50" charset="-128"/>
                <a:ea typeface="BIZ UDPゴシック" panose="020B0400000000000000" pitchFamily="50" charset="-128"/>
              </a:rPr>
              <a:t>発症後、仕事</a:t>
            </a:r>
            <a:r>
              <a:rPr kumimoji="1" lang="ja-JP" altLang="en-US" sz="1100" dirty="0">
                <a:latin typeface="BIZ UDPゴシック" panose="020B0400000000000000" pitchFamily="50" charset="-128"/>
                <a:ea typeface="BIZ UDPゴシック" panose="020B0400000000000000" pitchFamily="50" charset="-128"/>
              </a:rPr>
              <a:t>に就けるようになる</a:t>
            </a:r>
            <a:r>
              <a:rPr kumimoji="1" lang="ja-JP" altLang="en-US" sz="1100" dirty="0" smtClean="0">
                <a:latin typeface="BIZ UDPゴシック" panose="020B0400000000000000" pitchFamily="50" charset="-128"/>
                <a:ea typeface="BIZ UDPゴシック" panose="020B0400000000000000" pitchFamily="50" charset="-128"/>
              </a:rPr>
              <a:t>等、状況</a:t>
            </a:r>
            <a:r>
              <a:rPr kumimoji="1" lang="ja-JP" altLang="en-US" sz="1100" dirty="0">
                <a:latin typeface="BIZ UDPゴシック" panose="020B0400000000000000" pitchFamily="50" charset="-128"/>
                <a:ea typeface="BIZ UDPゴシック" panose="020B0400000000000000" pitchFamily="50" charset="-128"/>
              </a:rPr>
              <a:t>が改善するケースもあるが、脳の</a:t>
            </a:r>
            <a:r>
              <a:rPr kumimoji="1" lang="ja-JP" altLang="en-US" sz="1100" dirty="0" smtClean="0">
                <a:latin typeface="BIZ UDPゴシック" panose="020B0400000000000000" pitchFamily="50" charset="-128"/>
                <a:ea typeface="BIZ UDPゴシック" panose="020B0400000000000000" pitchFamily="50" charset="-128"/>
              </a:rPr>
              <a:t>機能自体は</a:t>
            </a:r>
            <a:r>
              <a:rPr kumimoji="1" lang="ja-JP" altLang="en-US" sz="1100" dirty="0">
                <a:latin typeface="BIZ UDPゴシック" panose="020B0400000000000000" pitchFamily="50" charset="-128"/>
                <a:ea typeface="BIZ UDPゴシック" panose="020B0400000000000000" pitchFamily="50" charset="-128"/>
              </a:rPr>
              <a:t>変わらない</a:t>
            </a:r>
            <a:r>
              <a:rPr kumimoji="1" lang="ja-JP" altLang="en-US" sz="1100" dirty="0" smtClean="0">
                <a:latin typeface="BIZ UDPゴシック" panose="020B0400000000000000" pitchFamily="50" charset="-128"/>
                <a:ea typeface="BIZ UDPゴシック" panose="020B0400000000000000" pitchFamily="50" charset="-128"/>
              </a:rPr>
              <a:t>。</a:t>
            </a:r>
            <a:endParaRPr kumimoji="1" lang="en-US" altLang="ja-JP" sz="1100" dirty="0" smtClean="0">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b="1" dirty="0" smtClean="0">
                <a:latin typeface="BIZ UDPゴシック" panose="020B0400000000000000" pitchFamily="50" charset="-128"/>
                <a:ea typeface="BIZ UDPゴシック" panose="020B0400000000000000" pitchFamily="50" charset="-128"/>
              </a:rPr>
              <a:t>■大阪急性期・総合医療センターリハビリテーション科</a:t>
            </a:r>
            <a:r>
              <a:rPr kumimoji="1" lang="ja-JP" altLang="en-US" sz="1100" b="1" dirty="0">
                <a:latin typeface="BIZ UDPゴシック" panose="020B0400000000000000" pitchFamily="50" charset="-128"/>
                <a:ea typeface="BIZ UDPゴシック" panose="020B0400000000000000" pitchFamily="50" charset="-128"/>
              </a:rPr>
              <a:t>辻野部長（事務局</a:t>
            </a:r>
            <a:r>
              <a:rPr kumimoji="1" lang="ja-JP" altLang="en-US" sz="1100" b="1" dirty="0" smtClean="0">
                <a:latin typeface="BIZ UDPゴシック" panose="020B0400000000000000" pitchFamily="50" charset="-128"/>
                <a:ea typeface="BIZ UDPゴシック" panose="020B0400000000000000" pitchFamily="50" charset="-128"/>
              </a:rPr>
              <a:t>）</a:t>
            </a:r>
            <a:endParaRPr kumimoji="1" lang="en-US" altLang="ja-JP" sz="1100" b="1" dirty="0">
              <a:latin typeface="BIZ UDPゴシック" panose="020B0400000000000000" pitchFamily="50" charset="-128"/>
              <a:ea typeface="BIZ UDPゴシック" panose="020B0400000000000000" pitchFamily="50" charset="-128"/>
            </a:endParaRPr>
          </a:p>
          <a:p>
            <a:pPr marL="444500" indent="-285750">
              <a:lnSpc>
                <a:spcPts val="1800"/>
              </a:lnSpc>
              <a:buFont typeface="Arial" panose="020B0604020202020204" pitchFamily="34" charset="0"/>
              <a:buChar char="•"/>
            </a:pPr>
            <a:r>
              <a:rPr kumimoji="1" lang="ja-JP" altLang="en-US" sz="1100" dirty="0" err="1" smtClean="0">
                <a:latin typeface="BIZ UDPゴシック" panose="020B0400000000000000" pitchFamily="50" charset="-128"/>
                <a:ea typeface="BIZ UDPゴシック" panose="020B0400000000000000" pitchFamily="50" charset="-128"/>
              </a:rPr>
              <a:t>高次脳機能障がいは</a:t>
            </a:r>
            <a:r>
              <a:rPr kumimoji="1" lang="ja-JP" altLang="en-US" sz="1100" dirty="0">
                <a:latin typeface="BIZ UDPゴシック" panose="020B0400000000000000" pitchFamily="50" charset="-128"/>
                <a:ea typeface="BIZ UDPゴシック" panose="020B0400000000000000" pitchFamily="50" charset="-128"/>
              </a:rPr>
              <a:t>数年</a:t>
            </a:r>
            <a:r>
              <a:rPr kumimoji="1" lang="ja-JP" altLang="en-US" sz="1100" dirty="0" smtClean="0">
                <a:latin typeface="BIZ UDPゴシック" panose="020B0400000000000000" pitchFamily="50" charset="-128"/>
                <a:ea typeface="BIZ UDPゴシック" panose="020B0400000000000000" pitchFamily="50" charset="-128"/>
              </a:rPr>
              <a:t>経つと、多くの場合は固定する</a:t>
            </a:r>
            <a:r>
              <a:rPr kumimoji="1" lang="ja-JP" altLang="en-US" sz="1100" dirty="0">
                <a:latin typeface="BIZ UDPゴシック" panose="020B0400000000000000" pitchFamily="50" charset="-128"/>
                <a:ea typeface="BIZ UDPゴシック" panose="020B0400000000000000" pitchFamily="50" charset="-128"/>
              </a:rPr>
              <a:t>ため</a:t>
            </a:r>
            <a:r>
              <a:rPr kumimoji="1" lang="ja-JP" altLang="en-US" sz="1100" dirty="0" smtClean="0">
                <a:latin typeface="BIZ UDPゴシック" panose="020B0400000000000000" pitchFamily="50" charset="-128"/>
                <a:ea typeface="BIZ UDPゴシック" panose="020B0400000000000000" pitchFamily="50" charset="-128"/>
              </a:rPr>
              <a:t>、精神障がい者保健福祉手帳においても、身体障がい者手帳と同様に、「医師が固定と認めた場合は、更新する必要がない」という制度があった方が良い。</a:t>
            </a:r>
            <a:endParaRPr kumimoji="1" lang="en-US" altLang="ja-JP" sz="1100" dirty="0" smtClean="0">
              <a:latin typeface="BIZ UDPゴシック" panose="020B0400000000000000" pitchFamily="50" charset="-128"/>
              <a:ea typeface="BIZ UDPゴシック" panose="020B0400000000000000" pitchFamily="50" charset="-128"/>
            </a:endParaRPr>
          </a:p>
          <a:p>
            <a:pPr marL="444500" indent="-285750">
              <a:lnSpc>
                <a:spcPts val="1800"/>
              </a:lnSpc>
              <a:buFont typeface="Arial" panose="020B0604020202020204" pitchFamily="34" charset="0"/>
              <a:buChar char="•"/>
            </a:pPr>
            <a:r>
              <a:rPr kumimoji="1" lang="ja-JP" altLang="en-US" sz="1100" dirty="0" smtClean="0">
                <a:latin typeface="BIZ UDPゴシック" panose="020B0400000000000000" pitchFamily="50" charset="-128"/>
                <a:ea typeface="BIZ UDPゴシック" panose="020B0400000000000000" pitchFamily="50" charset="-128"/>
              </a:rPr>
              <a:t>大阪府の裁量で制度変更が難しい場合、国への働きかけを検討してほしい。</a:t>
            </a:r>
            <a:endParaRPr kumimoji="1" lang="en-US" altLang="ja-JP" sz="1100" dirty="0" smtClean="0">
              <a:latin typeface="BIZ UDPゴシック" panose="020B0400000000000000" pitchFamily="50" charset="-128"/>
              <a:ea typeface="BIZ UDPゴシック" panose="020B0400000000000000" pitchFamily="50" charset="-128"/>
            </a:endParaRPr>
          </a:p>
          <a:p>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b="1" dirty="0" smtClean="0">
                <a:latin typeface="BIZ UDPゴシック" panose="020B0400000000000000" pitchFamily="50" charset="-128"/>
                <a:ea typeface="BIZ UDPゴシック" panose="020B0400000000000000" pitchFamily="50" charset="-128"/>
              </a:rPr>
              <a:t>■こころ</a:t>
            </a:r>
            <a:r>
              <a:rPr kumimoji="1" lang="ja-JP" altLang="en-US" sz="1100" b="1" dirty="0">
                <a:latin typeface="BIZ UDPゴシック" panose="020B0400000000000000" pitchFamily="50" charset="-128"/>
                <a:ea typeface="BIZ UDPゴシック" panose="020B0400000000000000" pitchFamily="50" charset="-128"/>
              </a:rPr>
              <a:t>の健康総合</a:t>
            </a:r>
            <a:r>
              <a:rPr kumimoji="1" lang="ja-JP" altLang="en-US" sz="1100" b="1" dirty="0" smtClean="0">
                <a:latin typeface="BIZ UDPゴシック" panose="020B0400000000000000" pitchFamily="50" charset="-128"/>
                <a:ea typeface="BIZ UDPゴシック" panose="020B0400000000000000" pitchFamily="50" charset="-128"/>
              </a:rPr>
              <a:t>センター籠本所長</a:t>
            </a:r>
            <a:r>
              <a:rPr kumimoji="1" lang="ja-JP" altLang="en-US" sz="1100" b="1" dirty="0">
                <a:latin typeface="BIZ UDPゴシック" panose="020B0400000000000000" pitchFamily="50" charset="-128"/>
                <a:ea typeface="BIZ UDPゴシック" panose="020B0400000000000000" pitchFamily="50" charset="-128"/>
              </a:rPr>
              <a:t>（オブザーバー</a:t>
            </a:r>
            <a:r>
              <a:rPr kumimoji="1" lang="ja-JP" altLang="en-US" sz="1100" b="1" dirty="0" smtClean="0">
                <a:latin typeface="BIZ UDPゴシック" panose="020B0400000000000000" pitchFamily="50" charset="-128"/>
                <a:ea typeface="BIZ UDPゴシック" panose="020B0400000000000000" pitchFamily="50" charset="-128"/>
              </a:rPr>
              <a:t>）</a:t>
            </a:r>
            <a:endParaRPr kumimoji="1" lang="en-US" altLang="ja-JP" sz="1100" b="1" dirty="0">
              <a:latin typeface="BIZ UDPゴシック" panose="020B0400000000000000" pitchFamily="50" charset="-128"/>
              <a:ea typeface="BIZ UDPゴシック" panose="020B0400000000000000" pitchFamily="50" charset="-128"/>
            </a:endParaRPr>
          </a:p>
          <a:p>
            <a:pPr marL="444500" indent="-285750">
              <a:lnSpc>
                <a:spcPts val="1800"/>
              </a:lnSpc>
              <a:buFont typeface="Arial" panose="020B0604020202020204" pitchFamily="34" charset="0"/>
              <a:buChar char="•"/>
            </a:pPr>
            <a:r>
              <a:rPr kumimoji="1" lang="ja-JP" altLang="en-US" sz="1100" dirty="0">
                <a:latin typeface="BIZ UDPゴシック" panose="020B0400000000000000" pitchFamily="50" charset="-128"/>
                <a:ea typeface="BIZ UDPゴシック" panose="020B0400000000000000" pitchFamily="50" charset="-128"/>
              </a:rPr>
              <a:t>手帳の等級判定に堪えない診断書が来る時がある。</a:t>
            </a:r>
            <a:endParaRPr kumimoji="1" lang="en-US" altLang="ja-JP" sz="1100" dirty="0">
              <a:latin typeface="BIZ UDPゴシック" panose="020B0400000000000000" pitchFamily="50" charset="-128"/>
              <a:ea typeface="BIZ UDPゴシック" panose="020B0400000000000000" pitchFamily="50" charset="-128"/>
            </a:endParaRPr>
          </a:p>
          <a:p>
            <a:pPr marL="444500" indent="-285750">
              <a:lnSpc>
                <a:spcPts val="1800"/>
              </a:lnSpc>
              <a:buFont typeface="Arial" panose="020B0604020202020204" pitchFamily="34" charset="0"/>
              <a:buChar char="•"/>
            </a:pPr>
            <a:r>
              <a:rPr kumimoji="1" lang="ja-JP" altLang="en-US" sz="1100" dirty="0">
                <a:latin typeface="BIZ UDPゴシック" panose="020B0400000000000000" pitchFamily="50" charset="-128"/>
                <a:ea typeface="BIZ UDPゴシック" panose="020B0400000000000000" pitchFamily="50" charset="-128"/>
              </a:rPr>
              <a:t>医師に対する、診断書の書き方や必須事項などのレクチャーを検討している。</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00311" y="5756614"/>
            <a:ext cx="8767763" cy="1066959"/>
          </a:xfrm>
          <a:prstGeom prst="rect">
            <a:avLst/>
          </a:prstGeom>
          <a:noFill/>
          <a:ln>
            <a:solidFill>
              <a:schemeClr val="accent6">
                <a:lumMod val="60000"/>
                <a:lumOff val="40000"/>
              </a:schemeClr>
            </a:solidFill>
          </a:ln>
        </p:spPr>
        <p:txBody>
          <a:bodyPr wrap="square" rtlCol="0">
            <a:spAutoFit/>
          </a:bodyPr>
          <a:lstStyle/>
          <a:p>
            <a:pPr>
              <a:lnSpc>
                <a:spcPts val="2000"/>
              </a:lnSpc>
            </a:pPr>
            <a:r>
              <a:rPr kumimoji="1" lang="ja-JP" altLang="en-US" sz="1200" dirty="0">
                <a:latin typeface="BIZ UDPゴシック" panose="020B0400000000000000" pitchFamily="50" charset="-128"/>
                <a:ea typeface="BIZ UDPゴシック" panose="020B0400000000000000" pitchFamily="50" charset="-128"/>
              </a:rPr>
              <a:t>更新期限の延長・撤廃等に</a:t>
            </a:r>
            <a:r>
              <a:rPr kumimoji="1" lang="ja-JP" altLang="en-US" sz="1200" dirty="0" smtClean="0">
                <a:latin typeface="BIZ UDPゴシック" panose="020B0400000000000000" pitchFamily="50" charset="-128"/>
                <a:ea typeface="BIZ UDPゴシック" panose="020B0400000000000000" pitchFamily="50" charset="-128"/>
              </a:rPr>
              <a:t>ついて、大阪府</a:t>
            </a:r>
            <a:r>
              <a:rPr kumimoji="1" lang="ja-JP" altLang="en-US" sz="1200" dirty="0">
                <a:latin typeface="BIZ UDPゴシック" panose="020B0400000000000000" pitchFamily="50" charset="-128"/>
                <a:ea typeface="BIZ UDPゴシック" panose="020B0400000000000000" pitchFamily="50" charset="-128"/>
              </a:rPr>
              <a:t>から</a:t>
            </a:r>
            <a:r>
              <a:rPr kumimoji="1" lang="ja-JP" altLang="en-US" sz="1200" dirty="0" smtClean="0">
                <a:latin typeface="BIZ UDPゴシック" panose="020B0400000000000000" pitchFamily="50" charset="-128"/>
                <a:ea typeface="BIZ UDPゴシック" panose="020B0400000000000000" pitchFamily="50" charset="-128"/>
              </a:rPr>
              <a:t>国に対して要望することを検討するとなった場合、整理</a:t>
            </a:r>
            <a:r>
              <a:rPr kumimoji="1" lang="ja-JP" altLang="en-US" sz="1200" dirty="0">
                <a:latin typeface="BIZ UDPゴシック" panose="020B0400000000000000" pitchFamily="50" charset="-128"/>
                <a:ea typeface="BIZ UDPゴシック" panose="020B0400000000000000" pitchFamily="50" charset="-128"/>
              </a:rPr>
              <a:t>する必要が</a:t>
            </a:r>
            <a:r>
              <a:rPr kumimoji="1" lang="ja-JP" altLang="en-US" sz="1200" dirty="0" smtClean="0">
                <a:latin typeface="BIZ UDPゴシック" panose="020B0400000000000000" pitchFamily="50" charset="-128"/>
                <a:ea typeface="BIZ UDPゴシック" panose="020B0400000000000000" pitchFamily="50" charset="-128"/>
              </a:rPr>
              <a:t>ある懸念</a:t>
            </a:r>
            <a:r>
              <a:rPr kumimoji="1" lang="ja-JP" altLang="en-US" sz="1200" dirty="0">
                <a:latin typeface="BIZ UDPゴシック" panose="020B0400000000000000" pitchFamily="50" charset="-128"/>
                <a:ea typeface="BIZ UDPゴシック" panose="020B0400000000000000" pitchFamily="50" charset="-128"/>
              </a:rPr>
              <a:t>事項は以下</a:t>
            </a:r>
            <a:r>
              <a:rPr kumimoji="1" lang="ja-JP" altLang="en-US" sz="1200" dirty="0" smtClean="0">
                <a:latin typeface="BIZ UDPゴシック" panose="020B0400000000000000" pitchFamily="50" charset="-128"/>
                <a:ea typeface="BIZ UDPゴシック" panose="020B0400000000000000" pitchFamily="50" charset="-128"/>
              </a:rPr>
              <a:t>の</a:t>
            </a:r>
            <a:r>
              <a:rPr kumimoji="1" lang="en-US" altLang="ja-JP" sz="1200" dirty="0" smtClean="0">
                <a:latin typeface="BIZ UDPゴシック" panose="020B0400000000000000" pitchFamily="50" charset="-128"/>
                <a:ea typeface="BIZ UDPゴシック" panose="020B0400000000000000" pitchFamily="50" charset="-128"/>
              </a:rPr>
              <a:t>2</a:t>
            </a:r>
            <a:r>
              <a:rPr kumimoji="1" lang="ja-JP" altLang="en-US" sz="1200" dirty="0" smtClean="0">
                <a:latin typeface="BIZ UDPゴシック" panose="020B0400000000000000" pitchFamily="50" charset="-128"/>
                <a:ea typeface="BIZ UDPゴシック" panose="020B0400000000000000" pitchFamily="50" charset="-128"/>
              </a:rPr>
              <a:t>点である</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a:p>
            <a:pPr marL="285750" indent="-285750">
              <a:lnSpc>
                <a:spcPts val="1800"/>
              </a:lnSpc>
              <a:buFont typeface="Arial" panose="020B0604020202020204" pitchFamily="34" charset="0"/>
              <a:buChar char="•"/>
            </a:pPr>
            <a:r>
              <a:rPr kumimoji="1" lang="ja-JP" altLang="en-US" sz="1100" dirty="0" smtClean="0">
                <a:latin typeface="BIZ UDPゴシック" panose="020B0400000000000000" pitchFamily="50" charset="-128"/>
                <a:ea typeface="BIZ UDPゴシック" panose="020B0400000000000000" pitchFamily="50" charset="-128"/>
              </a:rPr>
              <a:t>医師が固定と判断する基準の明確化</a:t>
            </a:r>
            <a:endParaRPr kumimoji="1" lang="en-US" altLang="ja-JP" sz="1100" dirty="0" smtClean="0">
              <a:latin typeface="BIZ UDPゴシック" panose="020B0400000000000000" pitchFamily="50" charset="-128"/>
              <a:ea typeface="BIZ UDPゴシック" panose="020B0400000000000000" pitchFamily="50" charset="-128"/>
            </a:endParaRPr>
          </a:p>
          <a:p>
            <a:pPr marL="285750" indent="-285750">
              <a:lnSpc>
                <a:spcPts val="1800"/>
              </a:lnSpc>
              <a:buFont typeface="Arial" panose="020B0604020202020204" pitchFamily="34" charset="0"/>
              <a:buChar char="•"/>
            </a:pPr>
            <a:r>
              <a:rPr kumimoji="1" lang="ja-JP" altLang="en-US" sz="1100" dirty="0" smtClean="0">
                <a:latin typeface="BIZ UDPゴシック" panose="020B0400000000000000" pitchFamily="50" charset="-128"/>
                <a:ea typeface="BIZ UDPゴシック" panose="020B0400000000000000" pitchFamily="50" charset="-128"/>
              </a:rPr>
              <a:t>障がいが固定</a:t>
            </a:r>
            <a:r>
              <a:rPr kumimoji="1" lang="ja-JP" altLang="en-US" sz="1100" dirty="0">
                <a:latin typeface="BIZ UDPゴシック" panose="020B0400000000000000" pitchFamily="50" charset="-128"/>
                <a:ea typeface="BIZ UDPゴシック" panose="020B0400000000000000" pitchFamily="50" charset="-128"/>
              </a:rPr>
              <a:t>し</a:t>
            </a:r>
            <a:r>
              <a:rPr kumimoji="1" lang="ja-JP" altLang="en-US" sz="1100" dirty="0" smtClean="0">
                <a:latin typeface="BIZ UDPゴシック" panose="020B0400000000000000" pitchFamily="50" charset="-128"/>
                <a:ea typeface="BIZ UDPゴシック" panose="020B0400000000000000" pitchFamily="50" charset="-128"/>
              </a:rPr>
              <a:t>たと医師が判断したことの妥当性を、精神保健福祉センターにおいて、確認する方法の確立</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300312" y="4606160"/>
            <a:ext cx="8767762" cy="747449"/>
          </a:xfrm>
          <a:prstGeom prst="rect">
            <a:avLst/>
          </a:prstGeom>
          <a:noFill/>
          <a:ln>
            <a:solidFill>
              <a:schemeClr val="accent6">
                <a:lumMod val="60000"/>
                <a:lumOff val="40000"/>
              </a:schemeClr>
            </a:solidFill>
          </a:ln>
        </p:spPr>
        <p:txBody>
          <a:bodyPr wrap="square" rtlCol="0">
            <a:spAutoFit/>
          </a:bodyPr>
          <a:lstStyle/>
          <a:p>
            <a:pPr marL="285750" indent="-285750">
              <a:lnSpc>
                <a:spcPts val="1800"/>
              </a:lnSpc>
              <a:buFont typeface="Arial" panose="020B0604020202020204" pitchFamily="34" charset="0"/>
              <a:buChar char="•"/>
            </a:pPr>
            <a:r>
              <a:rPr kumimoji="1" lang="ja-JP" altLang="en-US" sz="1100" dirty="0">
                <a:latin typeface="BIZ UDPゴシック" panose="020B0400000000000000" pitchFamily="50" charset="-128"/>
                <a:ea typeface="BIZ UDPゴシック" panose="020B0400000000000000" pitchFamily="50" charset="-128"/>
              </a:rPr>
              <a:t>有効期限は２年</a:t>
            </a:r>
            <a:r>
              <a:rPr kumimoji="1" lang="ja-JP" altLang="en-US" sz="1100" dirty="0" smtClean="0">
                <a:latin typeface="BIZ UDPゴシック" panose="020B0400000000000000" pitchFamily="50" charset="-128"/>
                <a:ea typeface="BIZ UDPゴシック" panose="020B0400000000000000" pitchFamily="50" charset="-128"/>
              </a:rPr>
              <a:t>。更新</a:t>
            </a:r>
            <a:r>
              <a:rPr kumimoji="1" lang="ja-JP" altLang="en-US" sz="1100" dirty="0">
                <a:latin typeface="BIZ UDPゴシック" panose="020B0400000000000000" pitchFamily="50" charset="-128"/>
                <a:ea typeface="BIZ UDPゴシック" panose="020B0400000000000000" pitchFamily="50" charset="-128"/>
              </a:rPr>
              <a:t>する場合は、手続きが必要</a:t>
            </a:r>
            <a:r>
              <a:rPr kumimoji="1" lang="ja-JP" altLang="en-US" sz="1100" dirty="0" smtClean="0">
                <a:latin typeface="BIZ UDPゴシック" panose="020B0400000000000000" pitchFamily="50" charset="-128"/>
                <a:ea typeface="BIZ UDPゴシック" panose="020B0400000000000000" pitchFamily="50" charset="-128"/>
              </a:rPr>
              <a:t>。</a:t>
            </a:r>
            <a:endParaRPr kumimoji="1" lang="en-US" altLang="ja-JP" sz="1100" dirty="0" smtClean="0">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smtClean="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精神保健及び精神障害者福祉に関する</a:t>
            </a:r>
            <a:r>
              <a:rPr kumimoji="1" lang="ja-JP" altLang="en-US" sz="1100" dirty="0" smtClean="0">
                <a:latin typeface="BIZ UDPゴシック" panose="020B0400000000000000" pitchFamily="50" charset="-128"/>
                <a:ea typeface="BIZ UDPゴシック" panose="020B0400000000000000" pitchFamily="50" charset="-128"/>
              </a:rPr>
              <a:t>法律　第</a:t>
            </a:r>
            <a:r>
              <a:rPr kumimoji="1" lang="en-US" altLang="ja-JP" sz="1100" dirty="0" smtClean="0">
                <a:latin typeface="BIZ UDPゴシック" panose="020B0400000000000000" pitchFamily="50" charset="-128"/>
                <a:ea typeface="BIZ UDPゴシック" panose="020B0400000000000000" pitchFamily="50" charset="-128"/>
              </a:rPr>
              <a:t>45</a:t>
            </a:r>
            <a:r>
              <a:rPr kumimoji="1" lang="ja-JP" altLang="en-US" sz="1100" dirty="0" smtClean="0">
                <a:latin typeface="BIZ UDPゴシック" panose="020B0400000000000000" pitchFamily="50" charset="-128"/>
                <a:ea typeface="BIZ UDPゴシック" panose="020B0400000000000000" pitchFamily="50" charset="-128"/>
              </a:rPr>
              <a:t>条の４による　➡　大阪府の裁量での変更は不可）</a:t>
            </a:r>
            <a:endParaRPr kumimoji="1" lang="en-US" altLang="ja-JP" sz="1100" dirty="0">
              <a:latin typeface="BIZ UDPゴシック" panose="020B0400000000000000" pitchFamily="50" charset="-128"/>
              <a:ea typeface="BIZ UDPゴシック" panose="020B0400000000000000" pitchFamily="50" charset="-128"/>
            </a:endParaRPr>
          </a:p>
          <a:p>
            <a:pPr marL="285750" indent="-285750">
              <a:lnSpc>
                <a:spcPts val="1800"/>
              </a:lnSpc>
              <a:buFont typeface="Arial" panose="020B0604020202020204" pitchFamily="34" charset="0"/>
              <a:buChar char="•"/>
            </a:pPr>
            <a:r>
              <a:rPr kumimoji="1" lang="ja-JP" altLang="en-US" sz="1100" dirty="0">
                <a:latin typeface="BIZ UDPゴシック" panose="020B0400000000000000" pitchFamily="50" charset="-128"/>
                <a:ea typeface="BIZ UDPゴシック" panose="020B0400000000000000" pitchFamily="50" charset="-128"/>
              </a:rPr>
              <a:t>更新の</a:t>
            </a:r>
            <a:r>
              <a:rPr kumimoji="1" lang="ja-JP" altLang="en-US" sz="1100" dirty="0" smtClean="0">
                <a:latin typeface="BIZ UDPゴシック" panose="020B0400000000000000" pitchFamily="50" charset="-128"/>
                <a:ea typeface="BIZ UDPゴシック" panose="020B0400000000000000" pitchFamily="50" charset="-128"/>
              </a:rPr>
              <a:t>際</a:t>
            </a:r>
            <a:r>
              <a:rPr kumimoji="1" lang="ja-JP" altLang="en-US" sz="1100" dirty="0">
                <a:latin typeface="BIZ UDPゴシック" panose="020B0400000000000000" pitchFamily="50" charset="-128"/>
                <a:ea typeface="BIZ UDPゴシック" panose="020B0400000000000000" pitchFamily="50" charset="-128"/>
              </a:rPr>
              <a:t>必要はものは、（１）申請書（２）現在の手帳の写し（３）診断書又は</a:t>
            </a:r>
            <a:r>
              <a:rPr kumimoji="1" lang="ja-JP" altLang="en-US" sz="1100" dirty="0" err="1">
                <a:latin typeface="BIZ UDPゴシック" panose="020B0400000000000000" pitchFamily="50" charset="-128"/>
                <a:ea typeface="BIZ UDPゴシック" panose="020B0400000000000000" pitchFamily="50" charset="-128"/>
              </a:rPr>
              <a:t>障がい</a:t>
            </a:r>
            <a:r>
              <a:rPr kumimoji="1" lang="ja-JP" altLang="en-US" sz="1100" dirty="0">
                <a:latin typeface="BIZ UDPゴシック" panose="020B0400000000000000" pitchFamily="50" charset="-128"/>
                <a:ea typeface="BIZ UDPゴシック" panose="020B0400000000000000" pitchFamily="50" charset="-128"/>
              </a:rPr>
              <a:t>年金証書の</a:t>
            </a:r>
            <a:r>
              <a:rPr kumimoji="1" lang="ja-JP" altLang="en-US" sz="1100" dirty="0" smtClean="0">
                <a:latin typeface="BIZ UDPゴシック" panose="020B0400000000000000" pitchFamily="50" charset="-128"/>
                <a:ea typeface="BIZ UDPゴシック" panose="020B0400000000000000" pitchFamily="50" charset="-128"/>
              </a:rPr>
              <a:t>写し</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5" name="スライド番号プレースホルダー 4"/>
          <p:cNvSpPr>
            <a:spLocks noGrp="1"/>
          </p:cNvSpPr>
          <p:nvPr>
            <p:ph type="sldNum" sz="quarter" idx="12"/>
          </p:nvPr>
        </p:nvSpPr>
        <p:spPr/>
        <p:txBody>
          <a:bodyPr/>
          <a:lstStyle/>
          <a:p>
            <a:fld id="{6FDCE7D8-5AA9-4F7F-9A02-70747018E543}" type="slidenum">
              <a:rPr kumimoji="1" lang="ja-JP" altLang="en-US" smtClean="0"/>
              <a:t>6</a:t>
            </a:fld>
            <a:endParaRPr kumimoji="1" lang="ja-JP" altLang="en-US" dirty="0"/>
          </a:p>
        </p:txBody>
      </p:sp>
      <p:sp>
        <p:nvSpPr>
          <p:cNvPr id="10" name="テキスト ボックス 9"/>
          <p:cNvSpPr txBox="1"/>
          <p:nvPr/>
        </p:nvSpPr>
        <p:spPr>
          <a:xfrm>
            <a:off x="7651376" y="89446"/>
            <a:ext cx="2050666"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診療可能</a:t>
            </a: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な医療機関の開拓</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2164976" y="137769"/>
            <a:ext cx="797861"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参考</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73695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692051"/>
            <a:ext cx="9906000" cy="5523750"/>
          </a:xfrm>
        </p:spPr>
        <p:txBody>
          <a:bodyPr>
            <a:normAutofit/>
          </a:bodyPr>
          <a:lstStyle/>
          <a:p>
            <a:pPr marL="0" indent="0">
              <a:buNone/>
            </a:pPr>
            <a:r>
              <a:rPr lang="ja-JP" altLang="en-US" sz="1600" b="1" dirty="0" smtClean="0"/>
              <a:t>１．現在の診断</a:t>
            </a:r>
            <a:r>
              <a:rPr lang="ja-JP" altLang="en-US" sz="1600" b="1" dirty="0"/>
              <a:t>基準</a:t>
            </a: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a:p>
          <a:p>
            <a:pPr marL="0" indent="0">
              <a:buNone/>
            </a:pPr>
            <a:endParaRPr lang="en-US" altLang="ja-JP" sz="1600" b="1" dirty="0" smtClean="0"/>
          </a:p>
          <a:p>
            <a:pPr marL="0" indent="0">
              <a:buNone/>
            </a:pPr>
            <a:r>
              <a:rPr lang="ja-JP" altLang="en-US" sz="1600" b="1" dirty="0" smtClean="0"/>
              <a:t>２．</a:t>
            </a:r>
            <a:r>
              <a:rPr lang="ja-JP" altLang="en-US" sz="1600" b="1" dirty="0"/>
              <a:t>（参考）今後の動き</a:t>
            </a:r>
          </a:p>
          <a:p>
            <a:pPr marL="0" indent="0">
              <a:buNone/>
            </a:pPr>
            <a:endParaRPr lang="en-US" altLang="ja-JP" sz="1600" b="1" dirty="0"/>
          </a:p>
        </p:txBody>
      </p:sp>
      <p:sp>
        <p:nvSpPr>
          <p:cNvPr id="2" name="タイトル 1"/>
          <p:cNvSpPr>
            <a:spLocks noGrp="1"/>
          </p:cNvSpPr>
          <p:nvPr>
            <p:ph type="title"/>
          </p:nvPr>
        </p:nvSpPr>
        <p:spPr>
          <a:xfrm>
            <a:off x="2" y="0"/>
            <a:ext cx="9905999" cy="648000"/>
          </a:xfrm>
          <a:solidFill>
            <a:schemeClr val="accent6">
              <a:lumMod val="75000"/>
            </a:schemeClr>
          </a:solidFill>
        </p:spPr>
        <p:txBody>
          <a:bodyPr>
            <a:noAutofit/>
          </a:bodyPr>
          <a:lstStyle/>
          <a:p>
            <a:pPr algn="ctr"/>
            <a:r>
              <a:rPr lang="ja-JP" altLang="en-US" sz="2400" b="1" dirty="0" smtClean="0">
                <a:solidFill>
                  <a:schemeClr val="bg1"/>
                </a:solidFill>
              </a:rPr>
              <a:t>診断基準</a:t>
            </a:r>
            <a:endParaRPr lang="ja-JP" altLang="en-US" sz="2400" b="1" dirty="0">
              <a:solidFill>
                <a:schemeClr val="bg1"/>
              </a:solidFill>
            </a:endParaRPr>
          </a:p>
        </p:txBody>
      </p:sp>
      <p:sp>
        <p:nvSpPr>
          <p:cNvPr id="4" name="スライド番号プレースホルダー 3"/>
          <p:cNvSpPr>
            <a:spLocks noGrp="1"/>
          </p:cNvSpPr>
          <p:nvPr>
            <p:ph type="sldNum" sz="quarter" idx="12"/>
          </p:nvPr>
        </p:nvSpPr>
        <p:spPr/>
        <p:txBody>
          <a:bodyPr/>
          <a:lstStyle/>
          <a:p>
            <a:fld id="{6FDCE7D8-5AA9-4F7F-9A02-70747018E543}" type="slidenum">
              <a:rPr kumimoji="1" lang="ja-JP" altLang="en-US" smtClean="0"/>
              <a:t>7</a:t>
            </a:fld>
            <a:endParaRPr kumimoji="1" lang="ja-JP" altLang="en-US"/>
          </a:p>
        </p:txBody>
      </p:sp>
      <p:sp>
        <p:nvSpPr>
          <p:cNvPr id="8" name="テキスト ボックス 7"/>
          <p:cNvSpPr txBox="1"/>
          <p:nvPr/>
        </p:nvSpPr>
        <p:spPr>
          <a:xfrm>
            <a:off x="303585" y="1146977"/>
            <a:ext cx="8692496" cy="4308872"/>
          </a:xfrm>
          <a:prstGeom prst="rect">
            <a:avLst/>
          </a:prstGeom>
          <a:noFill/>
          <a:ln>
            <a:solidFill>
              <a:schemeClr val="accent6">
                <a:lumMod val="60000"/>
                <a:lumOff val="40000"/>
              </a:schemeClr>
            </a:solidFill>
          </a:ln>
        </p:spPr>
        <p:txBody>
          <a:bodyPr wrap="square" rtlCol="0">
            <a:spAutoFit/>
          </a:bodyPr>
          <a:lstStyle/>
          <a:p>
            <a:r>
              <a:rPr lang="en-US" altLang="ja-JP" sz="1400" b="1" dirty="0">
                <a:latin typeface="BIZ UDPゴシック" panose="020B0400000000000000" pitchFamily="50" charset="-128"/>
                <a:ea typeface="BIZ UDPゴシック" panose="020B0400000000000000" pitchFamily="50" charset="-128"/>
              </a:rPr>
              <a:t>Ⅰ</a:t>
            </a:r>
            <a:r>
              <a:rPr lang="ja-JP" altLang="en-US" sz="1400" b="1" dirty="0" err="1">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主要症状等</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脳の器質的病変の原因となる事故による受傷や疾病の発症の事実が確認されている。</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現在、日常生活または社会生活に制約があり、その主たる原因が記憶障害、注意障害、遂行機能障害、社会的行動障害などの認知障害である。</a:t>
            </a:r>
            <a:endParaRPr lang="en-US" altLang="ja-JP" sz="1200" dirty="0">
              <a:latin typeface="BIZ UDPゴシック" panose="020B0400000000000000" pitchFamily="50" charset="-128"/>
              <a:ea typeface="BIZ UDPゴシック" panose="020B0400000000000000" pitchFamily="50" charset="-128"/>
            </a:endParaRPr>
          </a:p>
          <a:p>
            <a:endParaRPr lang="ja-JP" altLang="en-US" sz="1200" dirty="0">
              <a:latin typeface="BIZ UDPゴシック" panose="020B0400000000000000" pitchFamily="50" charset="-128"/>
              <a:ea typeface="BIZ UDPゴシック" panose="020B0400000000000000" pitchFamily="50" charset="-128"/>
            </a:endParaRPr>
          </a:p>
          <a:p>
            <a:r>
              <a:rPr lang="en-US" altLang="ja-JP" sz="1400" b="1" dirty="0">
                <a:latin typeface="BIZ UDPゴシック" panose="020B0400000000000000" pitchFamily="50" charset="-128"/>
                <a:ea typeface="BIZ UDPゴシック" panose="020B0400000000000000" pitchFamily="50" charset="-128"/>
              </a:rPr>
              <a:t>Ⅱ</a:t>
            </a:r>
            <a:r>
              <a:rPr lang="ja-JP" altLang="en-US" sz="1400" b="1" dirty="0" err="1">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検査所見</a:t>
            </a:r>
            <a:endParaRPr lang="en-US" altLang="ja-JP" sz="1400" b="1" dirty="0">
              <a:latin typeface="BIZ UDPゴシック" panose="020B0400000000000000" pitchFamily="50" charset="-128"/>
              <a:ea typeface="BIZ UDPゴシック" panose="020B0400000000000000" pitchFamily="50" charset="-128"/>
            </a:endParaRPr>
          </a:p>
          <a:p>
            <a:pPr marL="361950" indent="-171450">
              <a:buFont typeface="Arial" panose="020B0604020202020204" pitchFamily="34" charset="0"/>
              <a:buChar char="•"/>
            </a:pPr>
            <a:r>
              <a:rPr lang="en-US" altLang="ja-JP" sz="1200" dirty="0">
                <a:latin typeface="BIZ UDPゴシック" panose="020B0400000000000000" pitchFamily="50" charset="-128"/>
                <a:ea typeface="BIZ UDPゴシック" panose="020B0400000000000000" pitchFamily="50" charset="-128"/>
              </a:rPr>
              <a:t>MRI</a:t>
            </a:r>
            <a:r>
              <a:rPr lang="ja-JP" altLang="en-US" sz="1200" dirty="0" err="1">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CT</a:t>
            </a:r>
            <a:r>
              <a:rPr lang="ja-JP" altLang="en-US" sz="1200" dirty="0" err="1">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脳波などにより認知障害の原因と考えられる脳の器質的病変の存在が確認されているか、あるいは診断書により脳の器質的病変が存在したと確認できる。 </a:t>
            </a:r>
          </a:p>
          <a:p>
            <a:endParaRPr lang="en-US" altLang="ja-JP" sz="1400" b="1" dirty="0">
              <a:latin typeface="BIZ UDPゴシック" panose="020B0400000000000000" pitchFamily="50" charset="-128"/>
              <a:ea typeface="BIZ UDPゴシック" panose="020B0400000000000000" pitchFamily="50" charset="-128"/>
            </a:endParaRPr>
          </a:p>
          <a:p>
            <a:r>
              <a:rPr lang="en-US" altLang="ja-JP" sz="1400" b="1" dirty="0">
                <a:latin typeface="BIZ UDPゴシック" panose="020B0400000000000000" pitchFamily="50" charset="-128"/>
                <a:ea typeface="BIZ UDPゴシック" panose="020B0400000000000000" pitchFamily="50" charset="-128"/>
              </a:rPr>
              <a:t>Ⅲ</a:t>
            </a:r>
            <a:r>
              <a:rPr lang="ja-JP" altLang="en-US" sz="1400" b="1" dirty="0" err="1">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除外項目</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脳の器質的病変に基づく認知障害のうち、身体障害として認定可能である症状を有するが上記主要症状（</a:t>
            </a:r>
            <a:r>
              <a:rPr lang="en-US" altLang="ja-JP" sz="1200" dirty="0">
                <a:latin typeface="BIZ UDPゴシック" panose="020B0400000000000000" pitchFamily="50" charset="-128"/>
                <a:ea typeface="BIZ UDPゴシック" panose="020B0400000000000000" pitchFamily="50" charset="-128"/>
              </a:rPr>
              <a:t>I-2</a:t>
            </a:r>
            <a:r>
              <a:rPr lang="ja-JP" altLang="en-US" sz="1200" dirty="0">
                <a:latin typeface="BIZ UDPゴシック" panose="020B0400000000000000" pitchFamily="50" charset="-128"/>
                <a:ea typeface="BIZ UDPゴシック" panose="020B0400000000000000" pitchFamily="50" charset="-128"/>
              </a:rPr>
              <a:t>）を欠く者は除外する。</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診断にあたり、受傷または発症以前から有する症状と検査所見は除外する。</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先天性疾患、周産期における脳損傷、発達障害、進行性疾患を原因とする者は除外する。</a:t>
            </a:r>
          </a:p>
          <a:p>
            <a:endParaRPr lang="en-US" altLang="ja-JP" sz="1200" b="1" dirty="0">
              <a:latin typeface="BIZ UDPゴシック" panose="020B0400000000000000" pitchFamily="50" charset="-128"/>
              <a:ea typeface="BIZ UDPゴシック" panose="020B0400000000000000" pitchFamily="50" charset="-128"/>
            </a:endParaRPr>
          </a:p>
          <a:p>
            <a:r>
              <a:rPr lang="en-US" altLang="ja-JP" sz="1400" b="1" dirty="0">
                <a:latin typeface="BIZ UDPゴシック" panose="020B0400000000000000" pitchFamily="50" charset="-128"/>
                <a:ea typeface="BIZ UDPゴシック" panose="020B0400000000000000" pitchFamily="50" charset="-128"/>
              </a:rPr>
              <a:t>Ⅳ</a:t>
            </a:r>
            <a:r>
              <a:rPr lang="ja-JP" altLang="en-US" sz="1400" b="1" dirty="0" err="1">
                <a:latin typeface="BIZ UDPゴシック" panose="020B0400000000000000" pitchFamily="50" charset="-128"/>
                <a:ea typeface="BIZ UDPゴシック" panose="020B0400000000000000" pitchFamily="50" charset="-128"/>
              </a:rPr>
              <a:t>．</a:t>
            </a:r>
            <a:r>
              <a:rPr lang="ja-JP" altLang="en-US" sz="1400" b="1" dirty="0">
                <a:latin typeface="BIZ UDPゴシック" panose="020B0400000000000000" pitchFamily="50" charset="-128"/>
                <a:ea typeface="BIZ UDPゴシック" panose="020B0400000000000000" pitchFamily="50" charset="-128"/>
              </a:rPr>
              <a:t>診断</a:t>
            </a:r>
          </a:p>
          <a:p>
            <a:pPr marL="361950" indent="-171450">
              <a:buFont typeface="Arial" panose="020B0604020202020204" pitchFamily="34" charset="0"/>
              <a:buChar char="•"/>
            </a:pPr>
            <a:r>
              <a:rPr lang="en-US" altLang="ja-JP" sz="1200" dirty="0">
                <a:latin typeface="BIZ UDPゴシック" panose="020B0400000000000000" pitchFamily="50" charset="-128"/>
                <a:ea typeface="BIZ UDPゴシック" panose="020B0400000000000000" pitchFamily="50" charset="-128"/>
              </a:rPr>
              <a:t>I〜III</a:t>
            </a:r>
            <a:r>
              <a:rPr lang="ja-JP" altLang="en-US" sz="1200" dirty="0">
                <a:latin typeface="BIZ UDPゴシック" panose="020B0400000000000000" pitchFamily="50" charset="-128"/>
                <a:ea typeface="BIZ UDPゴシック" panose="020B0400000000000000" pitchFamily="50" charset="-128"/>
              </a:rPr>
              <a:t>をすべて満たした場合に高次脳機能障害と診断する。</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高次脳機能障害の診断は脳の器質的病変の原因となった外傷や疾病の急性期症状を脱した後において行う。</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神経心理学的検査の所見を参考にすることができる。</a:t>
            </a: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なお、診断基準の</a:t>
            </a:r>
            <a:r>
              <a:rPr lang="en-US" altLang="ja-JP" sz="1200" dirty="0">
                <a:latin typeface="BIZ UDPゴシック" panose="020B0400000000000000" pitchFamily="50" charset="-128"/>
                <a:ea typeface="BIZ UDPゴシック" panose="020B0400000000000000" pitchFamily="50" charset="-128"/>
              </a:rPr>
              <a:t>I</a:t>
            </a:r>
            <a:r>
              <a:rPr lang="ja-JP" altLang="en-US" sz="1200" dirty="0">
                <a:latin typeface="BIZ UDPゴシック" panose="020B0400000000000000" pitchFamily="50" charset="-128"/>
                <a:ea typeface="BIZ UDPゴシック" panose="020B0400000000000000" pitchFamily="50" charset="-128"/>
              </a:rPr>
              <a:t>と</a:t>
            </a:r>
            <a:r>
              <a:rPr lang="en-US" altLang="ja-JP" sz="1200" dirty="0">
                <a:latin typeface="BIZ UDPゴシック" panose="020B0400000000000000" pitchFamily="50" charset="-128"/>
                <a:ea typeface="BIZ UDPゴシック" panose="020B0400000000000000" pitchFamily="50" charset="-128"/>
              </a:rPr>
              <a:t>III</a:t>
            </a:r>
            <a:r>
              <a:rPr lang="ja-JP" altLang="en-US" sz="1200" dirty="0">
                <a:latin typeface="BIZ UDPゴシック" panose="020B0400000000000000" pitchFamily="50" charset="-128"/>
                <a:ea typeface="BIZ UDPゴシック" panose="020B0400000000000000" pitchFamily="50" charset="-128"/>
              </a:rPr>
              <a:t>を満たす一方で、</a:t>
            </a:r>
            <a:r>
              <a:rPr lang="en-US" altLang="ja-JP" sz="1200" dirty="0">
                <a:latin typeface="BIZ UDPゴシック" panose="020B0400000000000000" pitchFamily="50" charset="-128"/>
                <a:ea typeface="BIZ UDPゴシック" panose="020B0400000000000000" pitchFamily="50" charset="-128"/>
              </a:rPr>
              <a:t>II</a:t>
            </a:r>
            <a:r>
              <a:rPr lang="ja-JP" altLang="en-US" sz="1200" dirty="0">
                <a:latin typeface="BIZ UDPゴシック" panose="020B0400000000000000" pitchFamily="50" charset="-128"/>
                <a:ea typeface="BIZ UDPゴシック" panose="020B0400000000000000" pitchFamily="50" charset="-128"/>
              </a:rPr>
              <a:t>の検査所見で脳の器質的病変の存在を明らかにできない症例については、慎重な評価により高次脳機能障害者として診断されることがあり得る。</a:t>
            </a:r>
            <a:endParaRPr lang="en-US" altLang="ja-JP" sz="1200" dirty="0">
              <a:latin typeface="BIZ UDPゴシック" panose="020B0400000000000000" pitchFamily="50" charset="-128"/>
              <a:ea typeface="BIZ UDPゴシック" panose="020B0400000000000000" pitchFamily="50" charset="-128"/>
            </a:endParaRPr>
          </a:p>
          <a:p>
            <a:pPr marL="361950" indent="-171450">
              <a:buFont typeface="Arial" panose="020B0604020202020204" pitchFamily="34" charset="0"/>
              <a:buChar char="•"/>
            </a:pPr>
            <a:r>
              <a:rPr lang="ja-JP" altLang="en-US" sz="1200" dirty="0">
                <a:latin typeface="BIZ UDPゴシック" panose="020B0400000000000000" pitchFamily="50" charset="-128"/>
                <a:ea typeface="BIZ UDPゴシック" panose="020B0400000000000000" pitchFamily="50" charset="-128"/>
              </a:rPr>
              <a:t>また、この診断基準については、今後の医学・医療の発展を踏まえ、適時、見直しを行うことが適当である。 </a:t>
            </a:r>
            <a:endParaRPr lang="en-US" altLang="ja-JP" sz="1200"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0381129" y="5271247"/>
            <a:ext cx="184731" cy="369204"/>
          </a:xfrm>
          <a:prstGeom prst="rect">
            <a:avLst/>
          </a:prstGeom>
          <a:noFill/>
        </p:spPr>
        <p:txBody>
          <a:bodyPr wrap="none" rtlCol="0">
            <a:spAutoFit/>
          </a:bodyPr>
          <a:lstStyle/>
          <a:p>
            <a:endParaRPr kumimoji="1" lang="ja-JP" altLang="en-US" dirty="0"/>
          </a:p>
        </p:txBody>
      </p:sp>
      <p:sp>
        <p:nvSpPr>
          <p:cNvPr id="16" name="テキスト ボックス 15"/>
          <p:cNvSpPr txBox="1"/>
          <p:nvPr/>
        </p:nvSpPr>
        <p:spPr>
          <a:xfrm>
            <a:off x="3321423" y="138117"/>
            <a:ext cx="797861"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smtClean="0">
                <a:solidFill>
                  <a:schemeClr val="bg1"/>
                </a:solidFill>
                <a:latin typeface="BIZ UDPゴシック" panose="020B0400000000000000" pitchFamily="50" charset="-128"/>
                <a:ea typeface="BIZ UDPゴシック" panose="020B0400000000000000" pitchFamily="50" charset="-128"/>
              </a:rPr>
              <a:t>参考</a:t>
            </a:r>
            <a:endParaRPr kumimoji="1" lang="ja-JP" altLang="en-US"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303585" y="5892635"/>
            <a:ext cx="8703236" cy="923330"/>
          </a:xfrm>
          <a:prstGeom prst="rect">
            <a:avLst/>
          </a:prstGeom>
          <a:noFill/>
          <a:ln>
            <a:solidFill>
              <a:schemeClr val="accent6">
                <a:lumMod val="40000"/>
                <a:lumOff val="60000"/>
              </a:schemeClr>
            </a:solidFill>
          </a:ln>
        </p:spPr>
        <p:txBody>
          <a:bodyPr wrap="square" rtlCol="0">
            <a:spAutoFit/>
          </a:bodyPr>
          <a:lstStyle/>
          <a:p>
            <a:pPr>
              <a:lnSpc>
                <a:spcPct val="150000"/>
              </a:lnSpc>
            </a:pP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令和</a:t>
            </a:r>
            <a:r>
              <a:rPr kumimoji="1" lang="ja-JP" altLang="en-US" sz="1200" dirty="0">
                <a:latin typeface="BIZ UDPゴシック" panose="020B0400000000000000" pitchFamily="50" charset="-128"/>
                <a:ea typeface="BIZ UDPゴシック" panose="020B0400000000000000" pitchFamily="50" charset="-128"/>
              </a:rPr>
              <a:t>２年度</a:t>
            </a:r>
            <a:r>
              <a:rPr kumimoji="1" lang="ja-JP" altLang="en-US" sz="1200" dirty="0" err="1">
                <a:latin typeface="BIZ UDPゴシック" panose="020B0400000000000000" pitchFamily="50" charset="-128"/>
                <a:ea typeface="BIZ UDPゴシック" panose="020B0400000000000000" pitchFamily="50" charset="-128"/>
              </a:rPr>
              <a:t>ー</a:t>
            </a:r>
            <a:r>
              <a:rPr kumimoji="1" lang="ja-JP" altLang="en-US" sz="1200" dirty="0">
                <a:latin typeface="BIZ UDPゴシック" panose="020B0400000000000000" pitchFamily="50" charset="-128"/>
                <a:ea typeface="BIZ UDPゴシック" panose="020B0400000000000000" pitchFamily="50" charset="-128"/>
              </a:rPr>
              <a:t>３年度厚生労働省科学研究補助金（障害者政策総合研究事業）</a:t>
            </a:r>
            <a:endParaRPr kumimoji="1" lang="en-US" altLang="ja-JP" sz="12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　「高次脳機能障害の診断方法と診断基準に資する研究」　（研究代表者：慶応義塾大学精神神経科学　三村</a:t>
            </a:r>
            <a:r>
              <a:rPr lang="ja-JP" altLang="en-US" sz="1200" dirty="0">
                <a:latin typeface="BIZ UDPゴシック" panose="020B0400000000000000" pitchFamily="50" charset="-128"/>
                <a:ea typeface="BIZ UDPゴシック" panose="020B0400000000000000" pitchFamily="50" charset="-128"/>
              </a:rPr>
              <a:t>將氏</a:t>
            </a:r>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200" dirty="0">
                <a:latin typeface="BIZ UDPゴシック" panose="020B0400000000000000" pitchFamily="50" charset="-128"/>
                <a:ea typeface="BIZ UDPゴシック" panose="020B0400000000000000" pitchFamily="50" charset="-128"/>
              </a:rPr>
              <a:t>　　➡新しい</a:t>
            </a:r>
            <a:r>
              <a:rPr kumimoji="1" lang="ja-JP" altLang="en-US" sz="1200" dirty="0" err="1">
                <a:latin typeface="BIZ UDPゴシック" panose="020B0400000000000000" pitchFamily="50" charset="-128"/>
                <a:ea typeface="BIZ UDPゴシック" panose="020B0400000000000000" pitchFamily="50" charset="-128"/>
              </a:rPr>
              <a:t>高次脳機能障がい</a:t>
            </a:r>
            <a:r>
              <a:rPr kumimoji="1" lang="ja-JP" altLang="en-US" sz="1200" dirty="0">
                <a:latin typeface="BIZ UDPゴシック" panose="020B0400000000000000" pitchFamily="50" charset="-128"/>
                <a:ea typeface="BIZ UDPゴシック" panose="020B0400000000000000" pitchFamily="50" charset="-128"/>
              </a:rPr>
              <a:t>診断基準ガイドラインを作成予定</a:t>
            </a:r>
          </a:p>
        </p:txBody>
      </p:sp>
      <p:sp>
        <p:nvSpPr>
          <p:cNvPr id="12" name="テキスト ボックス 11"/>
          <p:cNvSpPr txBox="1"/>
          <p:nvPr/>
        </p:nvSpPr>
        <p:spPr>
          <a:xfrm>
            <a:off x="7651377" y="89835"/>
            <a:ext cx="2050666" cy="461665"/>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診療可能</a:t>
            </a: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な医療機関の開拓</a:t>
            </a: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423584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1421</Words>
  <Application>Microsoft Office PowerPoint</Application>
  <PresentationFormat>A4 210 x 297 mm</PresentationFormat>
  <Paragraphs>176</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BIZ UDPゴシック</vt:lpstr>
      <vt:lpstr>BIZ UDゴシック</vt:lpstr>
      <vt:lpstr>游ゴシック</vt:lpstr>
      <vt:lpstr>游ゴシック Light</vt:lpstr>
      <vt:lpstr>Arial</vt:lpstr>
      <vt:lpstr>Calibri</vt:lpstr>
      <vt:lpstr>Calibri Light</vt:lpstr>
      <vt:lpstr>Office テーマ</vt:lpstr>
      <vt:lpstr>診療可能な医療機関一覧の公開①</vt:lpstr>
      <vt:lpstr>診療可能な医療機関一覧の公開②</vt:lpstr>
      <vt:lpstr>精神障がい者保健福祉手帳</vt:lpstr>
      <vt:lpstr>診断基準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2022-02-28T09:12:06Z</dcterms:created>
  <dcterms:modified xsi:type="dcterms:W3CDTF">2022-02-28T09:12:13Z</dcterms:modified>
</cp:coreProperties>
</file>