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sldIdLst>
    <p:sldId id="263" r:id="rId2"/>
    <p:sldId id="260" r:id="rId3"/>
    <p:sldId id="264" r:id="rId4"/>
  </p:sldIdLst>
  <p:sldSz cx="9906000" cy="6858000" type="A4"/>
  <p:notesSz cx="5662613" cy="87947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varScale="1">
        <p:scale>
          <a:sx n="71" d="100"/>
          <a:sy n="71" d="100"/>
        </p:scale>
        <p:origin x="1146" y="54"/>
      </p:cViewPr>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453799" cy="441265"/>
          </a:xfrm>
          <a:prstGeom prst="rect">
            <a:avLst/>
          </a:prstGeom>
        </p:spPr>
        <p:txBody>
          <a:bodyPr vert="horz" lIns="78940" tIns="39470" rIns="78940" bIns="39470" rtlCol="0"/>
          <a:lstStyle>
            <a:lvl1pPr algn="l">
              <a:defRPr sz="1000"/>
            </a:lvl1pPr>
          </a:lstStyle>
          <a:p>
            <a:endParaRPr kumimoji="1" lang="ja-JP" altLang="en-US"/>
          </a:p>
        </p:txBody>
      </p:sp>
      <p:sp>
        <p:nvSpPr>
          <p:cNvPr id="3" name="日付プレースホルダー 2"/>
          <p:cNvSpPr>
            <a:spLocks noGrp="1"/>
          </p:cNvSpPr>
          <p:nvPr>
            <p:ph type="dt" idx="1"/>
          </p:nvPr>
        </p:nvSpPr>
        <p:spPr>
          <a:xfrm>
            <a:off x="3207504" y="0"/>
            <a:ext cx="2453799" cy="441265"/>
          </a:xfrm>
          <a:prstGeom prst="rect">
            <a:avLst/>
          </a:prstGeom>
        </p:spPr>
        <p:txBody>
          <a:bodyPr vert="horz" lIns="78940" tIns="39470" rIns="78940" bIns="39470" rtlCol="0"/>
          <a:lstStyle>
            <a:lvl1pPr algn="r">
              <a:defRPr sz="1000"/>
            </a:lvl1pPr>
          </a:lstStyle>
          <a:p>
            <a:fld id="{00AB8E3B-16AA-47EA-8EC4-DB493BABF76B}" type="datetimeFigureOut">
              <a:rPr kumimoji="1" lang="ja-JP" altLang="en-US" smtClean="0"/>
              <a:t>2022/2/28</a:t>
            </a:fld>
            <a:endParaRPr kumimoji="1" lang="ja-JP" altLang="en-US"/>
          </a:p>
        </p:txBody>
      </p:sp>
      <p:sp>
        <p:nvSpPr>
          <p:cNvPr id="4" name="スライド イメージ プレースホルダー 3"/>
          <p:cNvSpPr>
            <a:spLocks noGrp="1" noRot="1" noChangeAspect="1"/>
          </p:cNvSpPr>
          <p:nvPr>
            <p:ph type="sldImg" idx="2"/>
          </p:nvPr>
        </p:nvSpPr>
        <p:spPr>
          <a:xfrm>
            <a:off x="687388" y="1100138"/>
            <a:ext cx="4287837" cy="2968625"/>
          </a:xfrm>
          <a:prstGeom prst="rect">
            <a:avLst/>
          </a:prstGeom>
          <a:noFill/>
          <a:ln w="12700">
            <a:solidFill>
              <a:prstClr val="black"/>
            </a:solidFill>
          </a:ln>
        </p:spPr>
        <p:txBody>
          <a:bodyPr vert="horz" lIns="78940" tIns="39470" rIns="78940" bIns="39470" rtlCol="0" anchor="ctr"/>
          <a:lstStyle/>
          <a:p>
            <a:endParaRPr lang="ja-JP" altLang="en-US"/>
          </a:p>
        </p:txBody>
      </p:sp>
      <p:sp>
        <p:nvSpPr>
          <p:cNvPr id="5" name="ノート プレースホルダー 4"/>
          <p:cNvSpPr>
            <a:spLocks noGrp="1"/>
          </p:cNvSpPr>
          <p:nvPr>
            <p:ph type="body" sz="quarter" idx="3"/>
          </p:nvPr>
        </p:nvSpPr>
        <p:spPr>
          <a:xfrm>
            <a:off x="566262" y="4232474"/>
            <a:ext cx="4530090" cy="3462933"/>
          </a:xfrm>
          <a:prstGeom prst="rect">
            <a:avLst/>
          </a:prstGeom>
        </p:spPr>
        <p:txBody>
          <a:bodyPr vert="horz" lIns="78940" tIns="39470" rIns="78940" bIns="3947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8353487"/>
            <a:ext cx="2453799" cy="441264"/>
          </a:xfrm>
          <a:prstGeom prst="rect">
            <a:avLst/>
          </a:prstGeom>
        </p:spPr>
        <p:txBody>
          <a:bodyPr vert="horz" lIns="78940" tIns="39470" rIns="78940" bIns="39470" rtlCol="0" anchor="b"/>
          <a:lstStyle>
            <a:lvl1pPr algn="l">
              <a:defRPr sz="1000"/>
            </a:lvl1pPr>
          </a:lstStyle>
          <a:p>
            <a:endParaRPr kumimoji="1" lang="ja-JP" altLang="en-US"/>
          </a:p>
        </p:txBody>
      </p:sp>
      <p:sp>
        <p:nvSpPr>
          <p:cNvPr id="7" name="スライド番号プレースホルダー 6"/>
          <p:cNvSpPr>
            <a:spLocks noGrp="1"/>
          </p:cNvSpPr>
          <p:nvPr>
            <p:ph type="sldNum" sz="quarter" idx="5"/>
          </p:nvPr>
        </p:nvSpPr>
        <p:spPr>
          <a:xfrm>
            <a:off x="3207504" y="8353487"/>
            <a:ext cx="2453799" cy="441264"/>
          </a:xfrm>
          <a:prstGeom prst="rect">
            <a:avLst/>
          </a:prstGeom>
        </p:spPr>
        <p:txBody>
          <a:bodyPr vert="horz" lIns="78940" tIns="39470" rIns="78940" bIns="39470" rtlCol="0" anchor="b"/>
          <a:lstStyle>
            <a:lvl1pPr algn="r">
              <a:defRPr sz="1000"/>
            </a:lvl1pPr>
          </a:lstStyle>
          <a:p>
            <a:fld id="{D53C52C7-AACD-483D-8040-C0830BB2FE86}" type="slidenum">
              <a:rPr kumimoji="1" lang="ja-JP" altLang="en-US" smtClean="0"/>
              <a:t>‹#›</a:t>
            </a:fld>
            <a:endParaRPr kumimoji="1" lang="ja-JP" altLang="en-US"/>
          </a:p>
        </p:txBody>
      </p:sp>
    </p:spTree>
    <p:extLst>
      <p:ext uri="{BB962C8B-B14F-4D97-AF65-F5344CB8AC3E}">
        <p14:creationId xmlns:p14="http://schemas.microsoft.com/office/powerpoint/2010/main" val="2385537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1</a:t>
            </a:fld>
            <a:endParaRPr kumimoji="1" lang="ja-JP" altLang="en-US"/>
          </a:p>
        </p:txBody>
      </p:sp>
    </p:spTree>
    <p:extLst>
      <p:ext uri="{BB962C8B-B14F-4D97-AF65-F5344CB8AC3E}">
        <p14:creationId xmlns:p14="http://schemas.microsoft.com/office/powerpoint/2010/main" val="1371825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2</a:t>
            </a:fld>
            <a:endParaRPr kumimoji="1" lang="ja-JP" altLang="en-US"/>
          </a:p>
        </p:txBody>
      </p:sp>
    </p:spTree>
    <p:extLst>
      <p:ext uri="{BB962C8B-B14F-4D97-AF65-F5344CB8AC3E}">
        <p14:creationId xmlns:p14="http://schemas.microsoft.com/office/powerpoint/2010/main" val="647847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332DDD1-0CD7-4235-B5A0-74FE76421964}" type="datetime1">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5145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2F6EA16-5A6E-4788-A87E-63C2A71CF57D}" type="datetime1">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9500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682D493-0E28-4E6B-9842-6D39916D52CD}" type="datetime1">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69711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ea typeface="BIZ UDPゴシック" panose="020B0400000000000000" pitchFamily="50" charset="-128"/>
              </a:defRPr>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lvl1pPr>
              <a:defRPr>
                <a:latin typeface="BIZ UDPゴシック" panose="020B0400000000000000" pitchFamily="50" charset="-128"/>
                <a:ea typeface="BIZ UDPゴシック" panose="020B0400000000000000" pitchFamily="50" charset="-128"/>
              </a:defRPr>
            </a:lvl1pPr>
            <a:lvl2pPr>
              <a:defRPr>
                <a:latin typeface="BIZ UDPゴシック" panose="020B0400000000000000" pitchFamily="50" charset="-128"/>
                <a:ea typeface="BIZ UDPゴシック" panose="020B0400000000000000" pitchFamily="50" charset="-128"/>
              </a:defRPr>
            </a:lvl2pPr>
            <a:lvl3pPr>
              <a:defRPr>
                <a:latin typeface="BIZ UDPゴシック" panose="020B0400000000000000" pitchFamily="50" charset="-128"/>
                <a:ea typeface="BIZ UDPゴシック" panose="020B0400000000000000" pitchFamily="50" charset="-128"/>
              </a:defRPr>
            </a:lvl3pPr>
            <a:lvl4pPr>
              <a:defRPr>
                <a:latin typeface="BIZ UDPゴシック" panose="020B0400000000000000" pitchFamily="50" charset="-128"/>
                <a:ea typeface="BIZ UDPゴシック" panose="020B0400000000000000" pitchFamily="50" charset="-128"/>
              </a:defRPr>
            </a:lvl4pPr>
            <a:lvl5pPr>
              <a:defRPr>
                <a:latin typeface="BIZ UDPゴシック" panose="020B0400000000000000" pitchFamily="50" charset="-128"/>
                <a:ea typeface="BIZ UDPゴシック" panose="020B0400000000000000"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atin typeface="BIZ UDPゴシック" panose="020B0400000000000000" pitchFamily="50" charset="-128"/>
                <a:ea typeface="BIZ UDPゴシック" panose="020B0400000000000000" pitchFamily="50" charset="-128"/>
              </a:defRPr>
            </a:lvl1pPr>
          </a:lstStyle>
          <a:p>
            <a:fld id="{50415E72-26A8-45B9-8EBA-8FB12CA302F8}" type="datetime1">
              <a:rPr kumimoji="1" lang="ja-JP" altLang="en-US" smtClean="0"/>
              <a:pPr/>
              <a:t>2022/2/28</a:t>
            </a:fld>
            <a:endParaRPr kumimoji="1" lang="ja-JP" altLang="en-US"/>
          </a:p>
        </p:txBody>
      </p:sp>
      <p:sp>
        <p:nvSpPr>
          <p:cNvPr id="5" name="Footer Placeholder 4"/>
          <p:cNvSpPr>
            <a:spLocks noGrp="1"/>
          </p:cNvSpPr>
          <p:nvPr>
            <p:ph type="ftr" sz="quarter" idx="11"/>
          </p:nvPr>
        </p:nvSpPr>
        <p:spPr/>
        <p:txBody>
          <a:bodyPr/>
          <a:lstStyle>
            <a:lvl1pPr>
              <a:defRPr>
                <a:latin typeface="BIZ UDPゴシック" panose="020B0400000000000000" pitchFamily="50" charset="-128"/>
                <a:ea typeface="BIZ UDPゴシック" panose="020B0400000000000000" pitchFamily="50" charset="-128"/>
              </a:defRPr>
            </a:lvl1pPr>
          </a:lstStyle>
          <a:p>
            <a:endParaRPr kumimoji="1" lang="ja-JP" altLang="en-US"/>
          </a:p>
        </p:txBody>
      </p:sp>
      <p:sp>
        <p:nvSpPr>
          <p:cNvPr id="6" name="Slide Number Placeholder 5"/>
          <p:cNvSpPr>
            <a:spLocks noGrp="1"/>
          </p:cNvSpPr>
          <p:nvPr>
            <p:ph type="sldNum" sz="quarter" idx="12"/>
          </p:nvPr>
        </p:nvSpPr>
        <p:spPr>
          <a:xfrm>
            <a:off x="7473192" y="6356352"/>
            <a:ext cx="2228850" cy="365125"/>
          </a:xfr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8AAA9E22-95CD-4913-8295-F7735B0BBB9F}" type="slidenum">
              <a:rPr kumimoji="1" lang="ja-JP" altLang="en-US" smtClean="0"/>
              <a:pPr/>
              <a:t>‹#›</a:t>
            </a:fld>
            <a:endParaRPr kumimoji="1" lang="ja-JP" altLang="en-US" dirty="0"/>
          </a:p>
        </p:txBody>
      </p:sp>
    </p:spTree>
    <p:extLst>
      <p:ext uri="{BB962C8B-B14F-4D97-AF65-F5344CB8AC3E}">
        <p14:creationId xmlns:p14="http://schemas.microsoft.com/office/powerpoint/2010/main" val="148186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fld id="{06B2B092-859D-438E-8104-EE399BD7B741}" type="datetime1">
              <a:rPr kumimoji="1" lang="ja-JP" altLang="en-US" smtClean="0"/>
              <a:t>2022/2/28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0903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2D686AC-1AB5-4A40-A9F1-5C966CBD1B90}" type="datetime1">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627433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8F50DDC-5A11-4E46-8EE1-20A2B9054FFB}" type="datetime1">
              <a:rPr kumimoji="1" lang="ja-JP" altLang="en-US" smtClean="0"/>
              <a:t>2022/2/28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623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A38304A-267B-4D4C-BCEC-CE4B567334E0}" type="datetime1">
              <a:rPr kumimoji="1" lang="ja-JP" altLang="en-US" smtClean="0"/>
              <a:t>2022/2/28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62148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D14979-DBFC-4664-97B1-9ADF7E0062D6}" type="datetime1">
              <a:rPr kumimoji="1" lang="ja-JP" altLang="en-US" smtClean="0"/>
              <a:t>2022/2/28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15723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F3A2A81-416F-428F-B6A4-428AA36676A5}" type="datetime1">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50664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0CB6164-44D5-4954-BA55-6710668DD44D}" type="datetime1">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88969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57243-FC1F-4525-95BC-E395E24F2F64}" type="datetime1">
              <a:rPr kumimoji="1" lang="ja-JP" altLang="en-US" smtClean="0"/>
              <a:t>2022/2/28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136655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a:ln>
            <a:solidFill>
              <a:schemeClr val="accent2">
                <a:lumMod val="20000"/>
                <a:lumOff val="80000"/>
              </a:schemeClr>
            </a:solidFill>
          </a:ln>
        </p:spPr>
        <p:txBody>
          <a:bodyPr>
            <a:normAutofit/>
          </a:bodyPr>
          <a:lstStyle/>
          <a:p>
            <a:pPr algn="ctr"/>
            <a:r>
              <a:rPr lang="ja-JP" altLang="en-US" sz="2400" b="1" dirty="0" smtClean="0">
                <a:solidFill>
                  <a:schemeClr val="bg1"/>
                </a:solidFill>
                <a:latin typeface="+mn-ea"/>
                <a:ea typeface="+mn-ea"/>
              </a:rPr>
              <a:t>地域</a:t>
            </a:r>
            <a:r>
              <a:rPr lang="ja-JP" altLang="en-US" sz="2400" b="1" dirty="0">
                <a:solidFill>
                  <a:schemeClr val="bg1"/>
                </a:solidFill>
                <a:latin typeface="+mn-ea"/>
                <a:ea typeface="+mn-ea"/>
              </a:rPr>
              <a:t>別実践</a:t>
            </a:r>
            <a:r>
              <a:rPr lang="ja-JP" altLang="en-US" sz="2400" b="1" dirty="0" smtClean="0">
                <a:solidFill>
                  <a:schemeClr val="bg1"/>
                </a:solidFill>
                <a:latin typeface="+mn-ea"/>
                <a:ea typeface="+mn-ea"/>
              </a:rPr>
              <a:t>研修</a:t>
            </a:r>
            <a:endParaRPr lang="ja-JP" altLang="en-US" sz="2400" b="1" dirty="0">
              <a:solidFill>
                <a:schemeClr val="bg1"/>
              </a:solidFill>
              <a:latin typeface="+mn-ea"/>
              <a:ea typeface="+mn-ea"/>
            </a:endParaRPr>
          </a:p>
        </p:txBody>
      </p:sp>
      <p:sp>
        <p:nvSpPr>
          <p:cNvPr id="3" name="コンテンツ プレースホルダー 2"/>
          <p:cNvSpPr>
            <a:spLocks noGrp="1"/>
          </p:cNvSpPr>
          <p:nvPr>
            <p:ph idx="1"/>
          </p:nvPr>
        </p:nvSpPr>
        <p:spPr>
          <a:xfrm>
            <a:off x="0" y="648002"/>
            <a:ext cx="9906000" cy="797711"/>
          </a:xfrm>
          <a:solidFill>
            <a:schemeClr val="accent1">
              <a:lumMod val="20000"/>
              <a:lumOff val="80000"/>
            </a:schemeClr>
          </a:solidFill>
        </p:spPr>
        <p:txBody>
          <a:bodyPr>
            <a:noAutofit/>
          </a:bodyPr>
          <a:lstStyle/>
          <a:p>
            <a:r>
              <a:rPr lang="ja-JP" altLang="en-US" sz="1200" dirty="0"/>
              <a:t>令和３年度より</a:t>
            </a:r>
            <a:r>
              <a:rPr lang="ja-JP" altLang="en-US" sz="1200" dirty="0" smtClean="0"/>
              <a:t>、地域支援の</a:t>
            </a:r>
            <a:r>
              <a:rPr lang="ja-JP" altLang="en-US" sz="1200" dirty="0"/>
              <a:t>ネットワークを構築することの重要性から、支援機関が</a:t>
            </a:r>
            <a:r>
              <a:rPr lang="ja-JP" altLang="en-US" sz="1200" dirty="0" smtClean="0"/>
              <a:t>繋がる取組み</a:t>
            </a:r>
            <a:r>
              <a:rPr lang="ja-JP" altLang="en-US" sz="1200" dirty="0"/>
              <a:t>を検討している。</a:t>
            </a:r>
            <a:endParaRPr lang="en-US" altLang="ja-JP" sz="1200" dirty="0"/>
          </a:p>
          <a:p>
            <a:r>
              <a:rPr lang="ja-JP" altLang="en-US" sz="1200" dirty="0"/>
              <a:t>その取組み案として</a:t>
            </a:r>
            <a:r>
              <a:rPr lang="ja-JP" altLang="en-US" sz="1200" dirty="0" smtClean="0"/>
              <a:t>、医療</a:t>
            </a:r>
            <a:r>
              <a:rPr lang="ja-JP" altLang="en-US" sz="1200" dirty="0"/>
              <a:t>機関や</a:t>
            </a:r>
            <a:r>
              <a:rPr lang="ja-JP" altLang="en-US" sz="1200" dirty="0" err="1" smtClean="0"/>
              <a:t>障がい</a:t>
            </a:r>
            <a:r>
              <a:rPr lang="ja-JP" altLang="en-US" sz="1200" dirty="0" smtClean="0"/>
              <a:t>福祉</a:t>
            </a:r>
            <a:r>
              <a:rPr lang="ja-JP" altLang="en-US" sz="1200" dirty="0"/>
              <a:t>サービス事業所、その他支援機関が事務局となって</a:t>
            </a:r>
            <a:r>
              <a:rPr lang="ja-JP" altLang="en-US" sz="1200" dirty="0" smtClean="0"/>
              <a:t>、</a:t>
            </a:r>
            <a:r>
              <a:rPr lang="en-US" altLang="ja-JP" sz="1200" dirty="0" smtClean="0"/>
              <a:t>2</a:t>
            </a:r>
            <a:r>
              <a:rPr lang="ja-JP" altLang="en-US" sz="1200" dirty="0" smtClean="0"/>
              <a:t>次医療圏域</a:t>
            </a:r>
            <a:r>
              <a:rPr lang="ja-JP" altLang="en-US" sz="1200" dirty="0"/>
              <a:t>ごとに、その地域に必要な研修を実施することを検討中。</a:t>
            </a:r>
            <a:endParaRPr lang="en-US" altLang="ja-JP" sz="1200" dirty="0"/>
          </a:p>
          <a:p>
            <a:pPr marL="0" indent="0">
              <a:buNone/>
            </a:pPr>
            <a:endParaRPr lang="ja-JP" altLang="en-US" sz="1200" dirty="0"/>
          </a:p>
          <a:p>
            <a:pPr marL="0" indent="0">
              <a:buNone/>
            </a:pPr>
            <a:endParaRPr lang="ja-JP" altLang="en-US" sz="1200" dirty="0"/>
          </a:p>
        </p:txBody>
      </p:sp>
      <p:sp>
        <p:nvSpPr>
          <p:cNvPr id="4" name="テキスト ボックス 3"/>
          <p:cNvSpPr txBox="1"/>
          <p:nvPr/>
        </p:nvSpPr>
        <p:spPr>
          <a:xfrm>
            <a:off x="0" y="1462534"/>
            <a:ext cx="9906000" cy="5601533"/>
          </a:xfrm>
          <a:prstGeom prst="rect">
            <a:avLst/>
          </a:prstGeom>
          <a:noFill/>
        </p:spPr>
        <p:txBody>
          <a:bodyPr wrap="square" rtlCol="0">
            <a:spAutoFit/>
          </a:bodyPr>
          <a:lstStyle/>
          <a:p>
            <a:r>
              <a:rPr kumimoji="1" lang="ja-JP" altLang="en-US" b="1" dirty="0" smtClean="0"/>
              <a:t>１</a:t>
            </a:r>
            <a:r>
              <a:rPr kumimoji="1" lang="ja-JP" altLang="en-US" b="1" dirty="0"/>
              <a:t>．</a:t>
            </a:r>
            <a:r>
              <a:rPr kumimoji="1" lang="ja-JP" altLang="en-US" b="1" dirty="0" smtClean="0"/>
              <a:t>スケジュール</a:t>
            </a:r>
            <a:endParaRPr kumimoji="1" lang="en-US" altLang="ja-JP" b="1" dirty="0"/>
          </a:p>
          <a:p>
            <a:pPr marL="342900" indent="-342900">
              <a:buFont typeface="+mj-lt"/>
              <a:buAutoNum type="arabicPeriod"/>
            </a:pPr>
            <a:endParaRPr kumimoji="1" lang="en-US" altLang="ja-JP" b="1" dirty="0"/>
          </a:p>
          <a:p>
            <a:pPr marL="342900" indent="-342900">
              <a:buFont typeface="+mj-lt"/>
              <a:buAutoNum type="arabicPeriod"/>
            </a:pPr>
            <a:endParaRPr kumimoji="1" lang="en-US" altLang="ja-JP" b="1" dirty="0"/>
          </a:p>
          <a:p>
            <a:pPr marL="342900" indent="-342900">
              <a:buFont typeface="+mj-lt"/>
              <a:buAutoNum type="arabicPeriod"/>
            </a:pPr>
            <a:endParaRPr kumimoji="1" lang="en-US" altLang="ja-JP" b="1" dirty="0"/>
          </a:p>
          <a:p>
            <a:pPr marL="342900" indent="-342900">
              <a:buFont typeface="+mj-lt"/>
              <a:buAutoNum type="arabicPeriod"/>
            </a:pPr>
            <a:endParaRPr kumimoji="1" lang="en-US" altLang="ja-JP" b="1" dirty="0"/>
          </a:p>
          <a:p>
            <a:pPr marL="342900" indent="-342900">
              <a:buFont typeface="+mj-lt"/>
              <a:buAutoNum type="arabicPeriod"/>
            </a:pPr>
            <a:endParaRPr kumimoji="1" lang="en-US" altLang="ja-JP" b="1" dirty="0"/>
          </a:p>
          <a:p>
            <a:pPr marL="342900" indent="-342900">
              <a:buFont typeface="+mj-lt"/>
              <a:buAutoNum type="arabicPeriod"/>
            </a:pPr>
            <a:endParaRPr kumimoji="1" lang="en-US" altLang="ja-JP" b="1" dirty="0"/>
          </a:p>
          <a:p>
            <a:pPr marL="342900" indent="-342900">
              <a:buFont typeface="+mj-lt"/>
              <a:buAutoNum type="arabicPeriod"/>
            </a:pPr>
            <a:endParaRPr kumimoji="1" lang="en-US" altLang="ja-JP" b="1" dirty="0"/>
          </a:p>
          <a:p>
            <a:pPr marL="342900" indent="-342900">
              <a:buFont typeface="+mj-lt"/>
              <a:buAutoNum type="arabicPeriod"/>
            </a:pPr>
            <a:endParaRPr kumimoji="1" lang="en-US" altLang="ja-JP" b="1" dirty="0"/>
          </a:p>
          <a:p>
            <a:endParaRPr kumimoji="1" lang="en-US" altLang="ja-JP" sz="1600" b="1" dirty="0"/>
          </a:p>
          <a:p>
            <a:r>
              <a:rPr kumimoji="1" lang="ja-JP" altLang="en-US" b="1" dirty="0"/>
              <a:t>２</a:t>
            </a:r>
            <a:r>
              <a:rPr kumimoji="1" lang="ja-JP" altLang="en-US" b="1" dirty="0" smtClean="0"/>
              <a:t>．</a:t>
            </a:r>
            <a:r>
              <a:rPr kumimoji="1" lang="ja-JP" altLang="en-US" b="1" dirty="0"/>
              <a:t>事業</a:t>
            </a:r>
            <a:r>
              <a:rPr kumimoji="1" lang="ja-JP" altLang="en-US" b="1" dirty="0" smtClean="0"/>
              <a:t>案</a:t>
            </a:r>
            <a:endParaRPr kumimoji="1" lang="en-US" altLang="ja-JP" b="1" dirty="0"/>
          </a:p>
          <a:p>
            <a:pPr marL="342900" indent="-342900">
              <a:buFont typeface="+mj-lt"/>
              <a:buAutoNum type="arabicPeriod"/>
            </a:pPr>
            <a:endParaRPr kumimoji="1" lang="en-US" altLang="ja-JP" b="1" dirty="0" smtClean="0"/>
          </a:p>
          <a:p>
            <a:pPr marL="342900" indent="-342900">
              <a:buFont typeface="+mj-lt"/>
              <a:buAutoNum type="arabicPeriod"/>
            </a:pPr>
            <a:endParaRPr kumimoji="1" lang="en-US" altLang="ja-JP" b="1" dirty="0"/>
          </a:p>
          <a:p>
            <a:pPr marL="342900" indent="-342900">
              <a:buFont typeface="+mj-lt"/>
              <a:buAutoNum type="arabicPeriod"/>
            </a:pPr>
            <a:endParaRPr kumimoji="1" lang="en-US" altLang="ja-JP" b="1" dirty="0"/>
          </a:p>
          <a:p>
            <a:pPr marL="342900" indent="-342900">
              <a:buFont typeface="+mj-lt"/>
              <a:buAutoNum type="arabicPeriod"/>
            </a:pPr>
            <a:endParaRPr kumimoji="1" lang="en-US" altLang="ja-JP" b="1" dirty="0"/>
          </a:p>
          <a:p>
            <a:endParaRPr kumimoji="1" lang="en-US" altLang="ja-JP" sz="1600" b="1" dirty="0"/>
          </a:p>
          <a:p>
            <a:r>
              <a:rPr kumimoji="1" lang="ja-JP" altLang="en-US" b="1" dirty="0" smtClean="0"/>
              <a:t>３</a:t>
            </a:r>
            <a:r>
              <a:rPr kumimoji="1" lang="ja-JP" altLang="en-US" b="1" dirty="0"/>
              <a:t>．その他</a:t>
            </a:r>
            <a:endParaRPr kumimoji="1" lang="en-US" altLang="ja-JP" b="1" dirty="0"/>
          </a:p>
          <a:p>
            <a:endParaRPr kumimoji="1" lang="en-US" altLang="ja-JP" b="1" dirty="0"/>
          </a:p>
          <a:p>
            <a:pPr marL="342900" indent="-342900">
              <a:buFont typeface="+mj-lt"/>
              <a:buAutoNum type="arabicPeriod"/>
            </a:pPr>
            <a:endParaRPr kumimoji="1" lang="en-US" altLang="ja-JP" b="1" dirty="0"/>
          </a:p>
          <a:p>
            <a:pPr marL="342900" indent="-342900">
              <a:buFont typeface="+mj-lt"/>
              <a:buAutoNum type="arabicPeriod"/>
            </a:pPr>
            <a:endParaRPr kumimoji="1" lang="ja-JP" altLang="en-US" b="1" dirty="0"/>
          </a:p>
        </p:txBody>
      </p:sp>
      <p:sp>
        <p:nvSpPr>
          <p:cNvPr id="5" name="テキスト ボックス 4"/>
          <p:cNvSpPr txBox="1"/>
          <p:nvPr/>
        </p:nvSpPr>
        <p:spPr>
          <a:xfrm>
            <a:off x="389962" y="4574646"/>
            <a:ext cx="8915402" cy="1107996"/>
          </a:xfrm>
          <a:prstGeom prst="rect">
            <a:avLst/>
          </a:prstGeom>
          <a:noFill/>
          <a:ln>
            <a:solidFill>
              <a:schemeClr val="accent5">
                <a:lumMod val="60000"/>
                <a:lumOff val="40000"/>
              </a:schemeClr>
            </a:solidFill>
          </a:ln>
        </p:spPr>
        <p:txBody>
          <a:bodyPr wrap="square" rtlCol="0">
            <a:spAutoFit/>
          </a:bodyPr>
          <a:lstStyle/>
          <a:p>
            <a:r>
              <a:rPr kumimoji="1" lang="ja-JP" altLang="en-US" sz="1100" dirty="0">
                <a:latin typeface="BIZ UDPゴシック" panose="020B0400000000000000" pitchFamily="50" charset="-128"/>
                <a:ea typeface="BIZ UDPゴシック" panose="020B0400000000000000" pitchFamily="50" charset="-128"/>
              </a:rPr>
              <a:t>・１圏域ごとに</a:t>
            </a:r>
            <a:r>
              <a:rPr kumimoji="1" lang="en-US" altLang="ja-JP" sz="1100" b="1" u="sng" dirty="0">
                <a:latin typeface="BIZ UDPゴシック" panose="020B0400000000000000" pitchFamily="50" charset="-128"/>
                <a:ea typeface="BIZ UDPゴシック" panose="020B0400000000000000" pitchFamily="50" charset="-128"/>
              </a:rPr>
              <a:t>148</a:t>
            </a:r>
            <a:r>
              <a:rPr kumimoji="1" lang="ja-JP" altLang="en-US" sz="1100" b="1" u="sng" dirty="0">
                <a:latin typeface="BIZ UDPゴシック" panose="020B0400000000000000" pitchFamily="50" charset="-128"/>
                <a:ea typeface="BIZ UDPゴシック" panose="020B0400000000000000" pitchFamily="50" charset="-128"/>
              </a:rPr>
              <a:t>千円</a:t>
            </a:r>
            <a:r>
              <a:rPr kumimoji="1" lang="ja-JP" altLang="en-US" sz="1100" dirty="0">
                <a:latin typeface="BIZ UDPゴシック" panose="020B0400000000000000" pitchFamily="50" charset="-128"/>
                <a:ea typeface="BIZ UDPゴシック" panose="020B0400000000000000" pitchFamily="50" charset="-128"/>
              </a:rPr>
              <a:t>　　　　　　</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支払い手続きは大阪府が実施。</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　　</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内訳</a:t>
            </a:r>
            <a:r>
              <a:rPr kumimoji="1" lang="en-US" altLang="ja-JP" sz="1100" dirty="0">
                <a:latin typeface="BIZ UDPゴシック" panose="020B0400000000000000" pitchFamily="50" charset="-128"/>
                <a:ea typeface="BIZ UDPゴシック" panose="020B0400000000000000" pitchFamily="50" charset="-128"/>
              </a:rPr>
              <a:t>】</a:t>
            </a:r>
          </a:p>
          <a:p>
            <a:r>
              <a:rPr kumimoji="1" lang="ja-JP" altLang="en-US" sz="1100" dirty="0">
                <a:latin typeface="BIZ UDPゴシック" panose="020B0400000000000000" pitchFamily="50" charset="-128"/>
                <a:ea typeface="BIZ UDPゴシック" panose="020B0400000000000000" pitchFamily="50" charset="-128"/>
              </a:rPr>
              <a:t>　　　　①講師謝礼（</a:t>
            </a:r>
            <a:r>
              <a:rPr kumimoji="1" lang="en-US" altLang="ja-JP" sz="1100" dirty="0">
                <a:latin typeface="BIZ UDPゴシック" panose="020B0400000000000000" pitchFamily="50" charset="-128"/>
                <a:ea typeface="BIZ UDPゴシック" panose="020B0400000000000000" pitchFamily="50" charset="-128"/>
              </a:rPr>
              <a:t>39,500</a:t>
            </a:r>
            <a:r>
              <a:rPr kumimoji="1" lang="ja-JP" altLang="en-US" sz="1100" dirty="0">
                <a:latin typeface="BIZ UDPゴシック" panose="020B0400000000000000" pitchFamily="50" charset="-128"/>
                <a:ea typeface="BIZ UDPゴシック" panose="020B0400000000000000" pitchFamily="50" charset="-128"/>
              </a:rPr>
              <a:t>円）　　　</a:t>
            </a:r>
            <a:r>
              <a:rPr kumimoji="1"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rPr>
              <a:t>9,000</a:t>
            </a:r>
            <a:r>
              <a:rPr kumimoji="1"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円</a:t>
            </a:r>
            <a:r>
              <a:rPr kumimoji="1"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rPr>
              <a:t>×2.5H</a:t>
            </a:r>
            <a:r>
              <a:rPr kumimoji="1"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a:t>
            </a:r>
            <a:r>
              <a:rPr kumimoji="1"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rPr>
              <a:t>5,000</a:t>
            </a:r>
            <a:r>
              <a:rPr kumimoji="1"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円、</a:t>
            </a:r>
            <a:r>
              <a:rPr kumimoji="1"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rPr>
              <a:t>7,000</a:t>
            </a:r>
            <a:r>
              <a:rPr kumimoji="1"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円</a:t>
            </a:r>
            <a:r>
              <a:rPr kumimoji="1"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rPr>
              <a:t>×1H</a:t>
            </a:r>
            <a:r>
              <a:rPr kumimoji="1"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a:t>
            </a:r>
            <a:r>
              <a:rPr kumimoji="1"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rPr>
              <a:t>5,000</a:t>
            </a:r>
            <a:r>
              <a:rPr kumimoji="1"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円</a:t>
            </a:r>
            <a:endParaRPr kumimoji="1"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endParaRPr>
          </a:p>
          <a:p>
            <a:r>
              <a:rPr kumimoji="1"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　　　　②講師招聘旅費（</a:t>
            </a:r>
            <a:r>
              <a:rPr kumimoji="1"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rPr>
              <a:t>30,000</a:t>
            </a:r>
            <a:r>
              <a:rPr kumimoji="1"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円）　</a:t>
            </a:r>
            <a:r>
              <a:rPr kumimoji="1"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rPr>
              <a:t>30,000</a:t>
            </a:r>
            <a:r>
              <a:rPr kumimoji="1"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円</a:t>
            </a:r>
            <a:r>
              <a:rPr kumimoji="1"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rPr>
              <a:t>×1</a:t>
            </a:r>
            <a:r>
              <a:rPr kumimoji="1"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人　　　</a:t>
            </a:r>
            <a:endParaRPr kumimoji="1"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endParaRPr>
          </a:p>
          <a:p>
            <a:r>
              <a:rPr kumimoji="1"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　　　　③資料代（</a:t>
            </a:r>
            <a:r>
              <a:rPr kumimoji="1"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rPr>
              <a:t>18,360</a:t>
            </a:r>
            <a:r>
              <a:rPr kumimoji="1"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円）　　　　</a:t>
            </a:r>
            <a:r>
              <a:rPr kumimoji="1"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rPr>
              <a:t>153</a:t>
            </a:r>
            <a:r>
              <a:rPr kumimoji="1"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円</a:t>
            </a:r>
            <a:r>
              <a:rPr kumimoji="1"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rPr>
              <a:t>×120</a:t>
            </a:r>
            <a:r>
              <a:rPr kumimoji="1"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部</a:t>
            </a:r>
            <a:endParaRPr kumimoji="1"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endParaRPr>
          </a:p>
          <a:p>
            <a:r>
              <a:rPr kumimoji="1"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　　　　④会場使用料（</a:t>
            </a:r>
            <a:r>
              <a:rPr kumimoji="1"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rPr>
              <a:t>60,000</a:t>
            </a:r>
            <a:r>
              <a:rPr kumimoji="1"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円）　　</a:t>
            </a:r>
            <a:r>
              <a:rPr kumimoji="1" lang="en-US" altLang="ja-JP" sz="1100" dirty="0">
                <a:latin typeface="BIZ UDPゴシック" panose="020B0400000000000000" pitchFamily="50" charset="-128"/>
                <a:ea typeface="BIZ UDPゴシック" panose="020B0400000000000000" pitchFamily="50" charset="-128"/>
                <a:sym typeface="Wingdings" panose="05000000000000000000" pitchFamily="2" charset="2"/>
              </a:rPr>
              <a:t>60,000</a:t>
            </a:r>
            <a:r>
              <a:rPr kumimoji="1" lang="ja-JP" altLang="en-US" sz="1100" dirty="0">
                <a:latin typeface="BIZ UDPゴシック" panose="020B0400000000000000" pitchFamily="50" charset="-128"/>
                <a:ea typeface="BIZ UDPゴシック" panose="020B0400000000000000" pitchFamily="50" charset="-128"/>
                <a:sym typeface="Wingdings" panose="05000000000000000000" pitchFamily="2" charset="2"/>
              </a:rPr>
              <a:t>円</a:t>
            </a:r>
            <a:endParaRPr kumimoji="1" lang="ja-JP" altLang="en-US" sz="1100" dirty="0">
              <a:latin typeface="BIZ UDPゴシック" panose="020B0400000000000000" pitchFamily="50" charset="-128"/>
              <a:ea typeface="BIZ UDPゴシック" panose="020B04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64112348"/>
              </p:ext>
            </p:extLst>
          </p:nvPr>
        </p:nvGraphicFramePr>
        <p:xfrm>
          <a:off x="389960" y="1845511"/>
          <a:ext cx="8915404" cy="2240280"/>
        </p:xfrm>
        <a:graphic>
          <a:graphicData uri="http://schemas.openxmlformats.org/drawingml/2006/table">
            <a:tbl>
              <a:tblPr firstRow="1" bandRow="1">
                <a:tableStyleId>{69012ECD-51FC-41F1-AA8D-1B2483CD663E}</a:tableStyleId>
              </a:tblPr>
              <a:tblGrid>
                <a:gridCol w="1549364">
                  <a:extLst>
                    <a:ext uri="{9D8B030D-6E8A-4147-A177-3AD203B41FA5}">
                      <a16:colId xmlns:a16="http://schemas.microsoft.com/office/drawing/2014/main" val="3711711816"/>
                    </a:ext>
                  </a:extLst>
                </a:gridCol>
                <a:gridCol w="3203767">
                  <a:extLst>
                    <a:ext uri="{9D8B030D-6E8A-4147-A177-3AD203B41FA5}">
                      <a16:colId xmlns:a16="http://schemas.microsoft.com/office/drawing/2014/main" val="1395715518"/>
                    </a:ext>
                  </a:extLst>
                </a:gridCol>
                <a:gridCol w="4162273">
                  <a:extLst>
                    <a:ext uri="{9D8B030D-6E8A-4147-A177-3AD203B41FA5}">
                      <a16:colId xmlns:a16="http://schemas.microsoft.com/office/drawing/2014/main" val="857572914"/>
                    </a:ext>
                  </a:extLst>
                </a:gridCol>
              </a:tblGrid>
              <a:tr h="245609">
                <a:tc>
                  <a:txBody>
                    <a:bodyPr/>
                    <a:lstStyle/>
                    <a:p>
                      <a:pPr algn="ctr"/>
                      <a:r>
                        <a:rPr kumimoji="1" lang="ja-JP" altLang="en-US" sz="1100" dirty="0" smtClean="0">
                          <a:latin typeface="BIZ UDPゴシック" panose="020B0400000000000000" pitchFamily="50" charset="-128"/>
                          <a:ea typeface="BIZ UDPゴシック" panose="020B0400000000000000" pitchFamily="50" charset="-128"/>
                        </a:rPr>
                        <a:t>時期</a:t>
                      </a:r>
                      <a:endParaRPr kumimoji="1" lang="ja-JP" altLang="en-US"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1">
                          <a:lumMod val="60000"/>
                          <a:lumOff val="40000"/>
                        </a:schemeClr>
                      </a:solidFill>
                      <a:prstDash val="solid"/>
                      <a:round/>
                      <a:headEnd type="none" w="med" len="med"/>
                      <a:tailEnd type="none" w="med" len="med"/>
                    </a:lnR>
                  </a:tcPr>
                </a:tc>
                <a:tc>
                  <a:txBody>
                    <a:bodyPr/>
                    <a:lstStyle/>
                    <a:p>
                      <a:pPr algn="ctr"/>
                      <a:r>
                        <a:rPr kumimoji="1" lang="ja-JP" altLang="en-US" sz="1100" dirty="0" smtClean="0">
                          <a:latin typeface="BIZ UDPゴシック" panose="020B0400000000000000" pitchFamily="50" charset="-128"/>
                          <a:ea typeface="BIZ UDPゴシック" panose="020B0400000000000000" pitchFamily="50" charset="-128"/>
                        </a:rPr>
                        <a:t>項目</a:t>
                      </a: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pPr algn="ctr"/>
                      <a:r>
                        <a:rPr kumimoji="1" lang="ja-JP" altLang="en-US" sz="1100" dirty="0" smtClean="0">
                          <a:latin typeface="BIZ UDPゴシック" panose="020B0400000000000000" pitchFamily="50" charset="-128"/>
                          <a:ea typeface="BIZ UDPゴシック" panose="020B0400000000000000" pitchFamily="50" charset="-128"/>
                        </a:rPr>
                        <a:t>内容</a:t>
                      </a: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120637129"/>
                  </a:ext>
                </a:extLst>
              </a:tr>
              <a:tr h="245609">
                <a:tc>
                  <a:txBody>
                    <a:bodyPr/>
                    <a:lstStyle/>
                    <a:p>
                      <a:r>
                        <a:rPr kumimoji="1" lang="ja-JP" altLang="en-US" sz="1100" dirty="0" smtClean="0">
                          <a:latin typeface="BIZ UDPゴシック" panose="020B0400000000000000" pitchFamily="50" charset="-128"/>
                          <a:ea typeface="BIZ UDPゴシック" panose="020B0400000000000000" pitchFamily="50" charset="-128"/>
                        </a:rPr>
                        <a:t>令和４年２月</a:t>
                      </a:r>
                      <a:endParaRPr kumimoji="1" lang="ja-JP" altLang="en-US"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1">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部会において報告</a:t>
                      </a:r>
                      <a:endParaRPr kumimoji="1" lang="en-US" altLang="ja-JP" sz="1100" dirty="0" smtClean="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実施にかかる具体案を報告</a:t>
                      </a:r>
                      <a:endParaRPr kumimoji="1" lang="en-US" altLang="ja-JP" sz="1100" dirty="0" smtClean="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341890790"/>
                  </a:ext>
                </a:extLst>
              </a:tr>
              <a:tr h="245609">
                <a:tc>
                  <a:txBody>
                    <a:bodyPr/>
                    <a:lstStyle/>
                    <a:p>
                      <a:r>
                        <a:rPr kumimoji="1" lang="ja-JP" altLang="en-US" sz="1100" dirty="0" smtClean="0">
                          <a:latin typeface="BIZ UDPゴシック" panose="020B0400000000000000" pitchFamily="50" charset="-128"/>
                          <a:ea typeface="BIZ UDPゴシック" panose="020B0400000000000000" pitchFamily="50" charset="-128"/>
                        </a:rPr>
                        <a:t>令和４年度</a:t>
                      </a:r>
                      <a:endParaRPr kumimoji="1" lang="ja-JP" altLang="en-US" sz="1100" dirty="0">
                        <a:latin typeface="BIZ UDPゴシック" panose="020B0400000000000000" pitchFamily="50" charset="-128"/>
                        <a:ea typeface="BIZ UDPゴシック" panose="020B0400000000000000" pitchFamily="50" charset="-128"/>
                      </a:endParaRPr>
                    </a:p>
                  </a:txBody>
                  <a:tcPr anchor="ctr">
                    <a:lnR w="12700" cap="flat" cmpd="sng" algn="ctr">
                      <a:solidFill>
                        <a:schemeClr val="accent1">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事務局に参画いただくメンバーの調整、</a:t>
                      </a:r>
                      <a:endParaRPr kumimoji="1" lang="en-US" altLang="ja-JP" sz="1100" dirty="0" smtClean="0">
                        <a:latin typeface="BIZ UDPゴシック" panose="020B0400000000000000" pitchFamily="50" charset="-128"/>
                        <a:ea typeface="BIZ UDPゴシック" panose="020B0400000000000000" pitchFamily="50" charset="-128"/>
                      </a:endParaRPr>
                    </a:p>
                    <a:p>
                      <a:r>
                        <a:rPr kumimoji="1" lang="ja-JP" altLang="en-US" sz="1100" dirty="0" smtClean="0">
                          <a:latin typeface="BIZ UDPゴシック" panose="020B0400000000000000" pitchFamily="50" charset="-128"/>
                          <a:ea typeface="BIZ UDPゴシック" panose="020B0400000000000000" pitchFamily="50" charset="-128"/>
                        </a:rPr>
                        <a:t>自主的な動きになるための仕組み作り</a:t>
                      </a:r>
                      <a:endParaRPr kumimoji="1" lang="en-US" altLang="ja-JP" sz="1100" dirty="0" smtClean="0">
                        <a:latin typeface="BIZ UDPゴシック" panose="020B0400000000000000" pitchFamily="50" charset="-128"/>
                        <a:ea typeface="BIZ UDPゴシック" panose="020B0400000000000000" pitchFamily="50" charset="-128"/>
                      </a:endParaRP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継続性を持って実施できるよう、各圏域で自主的な動きになるための仕組み作りを行う</a:t>
                      </a:r>
                      <a:endParaRPr kumimoji="1" lang="en-US" altLang="ja-JP" sz="1100" dirty="0" smtClean="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1052647331"/>
                  </a:ext>
                </a:extLst>
              </a:tr>
              <a:tr h="245609">
                <a:tc>
                  <a:txBody>
                    <a:bodyPr/>
                    <a:lstStyle/>
                    <a:p>
                      <a:r>
                        <a:rPr kumimoji="1" lang="ja-JP" altLang="en-US" sz="1100" dirty="0" smtClean="0">
                          <a:latin typeface="BIZ UDPゴシック" panose="020B0400000000000000" pitchFamily="50" charset="-128"/>
                          <a:ea typeface="BIZ UDPゴシック" panose="020B0400000000000000" pitchFamily="50" charset="-128"/>
                        </a:rPr>
                        <a:t>令和５年５月</a:t>
                      </a:r>
                      <a:endParaRPr kumimoji="1" lang="en-US" altLang="ja-JP" sz="1100" dirty="0" smtClean="0">
                        <a:latin typeface="BIZ UDPゴシック" panose="020B0400000000000000" pitchFamily="50" charset="-128"/>
                        <a:ea typeface="BIZ UDPゴシック" panose="020B0400000000000000" pitchFamily="50" charset="-128"/>
                      </a:endParaRPr>
                    </a:p>
                  </a:txBody>
                  <a:tcPr>
                    <a:lnR w="12700" cap="flat" cmpd="sng" algn="ctr">
                      <a:solidFill>
                        <a:schemeClr val="accent1">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事務局に参画いただくメンバーを決定</a:t>
                      </a:r>
                      <a:endParaRPr kumimoji="1" lang="en-US" altLang="ja-JP" sz="1100" dirty="0" smtClean="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医療機関、</a:t>
                      </a:r>
                      <a:r>
                        <a:rPr kumimoji="1" lang="ja-JP" altLang="en-US" sz="1100" dirty="0" err="1" smtClean="0">
                          <a:latin typeface="BIZ UDPゴシック" panose="020B0400000000000000" pitchFamily="50" charset="-128"/>
                          <a:ea typeface="BIZ UDPゴシック" panose="020B0400000000000000" pitchFamily="50" charset="-128"/>
                        </a:rPr>
                        <a:t>障がい</a:t>
                      </a:r>
                      <a:r>
                        <a:rPr kumimoji="1" lang="ja-JP" altLang="en-US" sz="1100" dirty="0" smtClean="0">
                          <a:latin typeface="BIZ UDPゴシック" panose="020B0400000000000000" pitchFamily="50" charset="-128"/>
                          <a:ea typeface="BIZ UDPゴシック" panose="020B0400000000000000" pitchFamily="50" charset="-128"/>
                        </a:rPr>
                        <a:t>福祉サービス事業所等を想定</a:t>
                      </a:r>
                      <a:endParaRPr kumimoji="1" lang="en-US" altLang="ja-JP" sz="1100" dirty="0" smtClean="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1833875692"/>
                  </a:ext>
                </a:extLst>
              </a:tr>
              <a:tr h="245609">
                <a:tc>
                  <a:txBody>
                    <a:bodyPr/>
                    <a:lstStyle/>
                    <a:p>
                      <a:r>
                        <a:rPr kumimoji="1" lang="ja-JP" altLang="en-US" sz="1100" dirty="0" smtClean="0">
                          <a:latin typeface="BIZ UDPゴシック" panose="020B0400000000000000" pitchFamily="50" charset="-128"/>
                          <a:ea typeface="BIZ UDPゴシック" panose="020B0400000000000000" pitchFamily="50" charset="-128"/>
                        </a:rPr>
                        <a:t>令和５年６月</a:t>
                      </a:r>
                      <a:endParaRPr kumimoji="1" lang="ja-JP" altLang="en-US"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1">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第１回事務局会議を開催</a:t>
                      </a:r>
                      <a:endParaRPr kumimoji="1" lang="en-US" altLang="ja-JP" sz="1100" dirty="0" smtClean="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顔合わせ＋大まかな方向案の決定</a:t>
                      </a:r>
                      <a:endParaRPr kumimoji="1" lang="en-US" altLang="ja-JP" sz="1100" dirty="0" smtClean="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2787759637"/>
                  </a:ext>
                </a:extLst>
              </a:tr>
              <a:tr h="245609">
                <a:tc>
                  <a:txBody>
                    <a:bodyPr/>
                    <a:lstStyle/>
                    <a:p>
                      <a:r>
                        <a:rPr kumimoji="1" lang="ja-JP" altLang="en-US" sz="1100" dirty="0" smtClean="0">
                          <a:latin typeface="BIZ UDPゴシック" panose="020B0400000000000000" pitchFamily="50" charset="-128"/>
                          <a:ea typeface="BIZ UDPゴシック" panose="020B0400000000000000" pitchFamily="50" charset="-128"/>
                        </a:rPr>
                        <a:t>令和５年７月</a:t>
                      </a:r>
                      <a:endParaRPr kumimoji="1" lang="ja-JP" altLang="en-US"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1">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第２回事務局会議を開催</a:t>
                      </a:r>
                      <a:endParaRPr kumimoji="1" lang="en-US" altLang="ja-JP" sz="1100" dirty="0" smtClean="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研修内容や運営方法の詳細を決定</a:t>
                      </a:r>
                      <a:endParaRPr kumimoji="1" lang="en-US" altLang="ja-JP" sz="1100" dirty="0" smtClean="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2343515390"/>
                  </a:ext>
                </a:extLst>
              </a:tr>
              <a:tr h="245609">
                <a:tc>
                  <a:txBody>
                    <a:bodyPr/>
                    <a:lstStyle/>
                    <a:p>
                      <a:r>
                        <a:rPr kumimoji="1" lang="ja-JP" altLang="en-US" sz="1100" dirty="0" smtClean="0">
                          <a:latin typeface="BIZ UDPゴシック" panose="020B0400000000000000" pitchFamily="50" charset="-128"/>
                          <a:ea typeface="BIZ UDPゴシック" panose="020B0400000000000000" pitchFamily="50" charset="-128"/>
                        </a:rPr>
                        <a:t>令和５年８月</a:t>
                      </a:r>
                      <a:endParaRPr kumimoji="1" lang="ja-JP" altLang="en-US"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1">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研修の実施</a:t>
                      </a:r>
                      <a:endParaRPr kumimoji="1" lang="en-US" altLang="ja-JP" sz="1100" dirty="0" smtClean="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内容や対象は圏域によって様々選定可能</a:t>
                      </a:r>
                      <a:endParaRPr kumimoji="1" lang="en-US" altLang="ja-JP" sz="1100" dirty="0" smtClean="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3742473668"/>
                  </a:ext>
                </a:extLst>
              </a:tr>
              <a:tr h="245609">
                <a:tc>
                  <a:txBody>
                    <a:bodyPr/>
                    <a:lstStyle/>
                    <a:p>
                      <a:r>
                        <a:rPr kumimoji="1" lang="ja-JP" altLang="en-US" sz="1100" dirty="0" smtClean="0">
                          <a:latin typeface="BIZ UDPゴシック" panose="020B0400000000000000" pitchFamily="50" charset="-128"/>
                          <a:ea typeface="BIZ UDPゴシック" panose="020B0400000000000000" pitchFamily="50" charset="-128"/>
                        </a:rPr>
                        <a:t>令和５年９月</a:t>
                      </a:r>
                      <a:endParaRPr kumimoji="1" lang="ja-JP" altLang="en-US"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1">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第３回事務局会議を開催</a:t>
                      </a:r>
                      <a:endParaRPr kumimoji="1" lang="en-US" altLang="ja-JP" sz="1100" dirty="0" smtClean="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研修の振返りと今後のネットワークについて議論</a:t>
                      </a:r>
                      <a:endParaRPr kumimoji="1" lang="en-US" altLang="ja-JP" sz="1100" dirty="0" smtClean="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403194075"/>
                  </a:ext>
                </a:extLst>
              </a:tr>
            </a:tbl>
          </a:graphicData>
        </a:graphic>
      </p:graphicFrame>
      <p:sp>
        <p:nvSpPr>
          <p:cNvPr id="7" name="テキスト ボックス 6"/>
          <p:cNvSpPr txBox="1"/>
          <p:nvPr/>
        </p:nvSpPr>
        <p:spPr>
          <a:xfrm>
            <a:off x="389962" y="6121313"/>
            <a:ext cx="8915402" cy="600164"/>
          </a:xfrm>
          <a:prstGeom prst="rect">
            <a:avLst/>
          </a:prstGeom>
          <a:noFill/>
          <a:ln>
            <a:solidFill>
              <a:schemeClr val="accent5">
                <a:lumMod val="60000"/>
                <a:lumOff val="40000"/>
              </a:schemeClr>
            </a:solidFill>
          </a:ln>
        </p:spPr>
        <p:txBody>
          <a:bodyPr wrap="square" rtlCol="0">
            <a:spAutoFit/>
          </a:bodyPr>
          <a:lstStyle/>
          <a:p>
            <a:pPr marL="285750" indent="-285750">
              <a:buFont typeface="Arial" panose="020B0604020202020204" pitchFamily="34" charset="0"/>
              <a:buChar char="•"/>
            </a:pPr>
            <a:r>
              <a:rPr kumimoji="1" lang="en-US" altLang="ja-JP" sz="1100" dirty="0">
                <a:latin typeface="BIZ UDPゴシック" panose="020B0400000000000000" pitchFamily="50" charset="-128"/>
                <a:ea typeface="BIZ UDPゴシック" panose="020B0400000000000000" pitchFamily="50" charset="-128"/>
              </a:rPr>
              <a:t>3</a:t>
            </a:r>
            <a:r>
              <a:rPr kumimoji="1" lang="ja-JP" altLang="en-US" sz="1100" dirty="0">
                <a:latin typeface="BIZ UDPゴシック" panose="020B0400000000000000" pitchFamily="50" charset="-128"/>
                <a:ea typeface="BIZ UDPゴシック" panose="020B0400000000000000" pitchFamily="50" charset="-128"/>
              </a:rPr>
              <a:t>年かけて</a:t>
            </a:r>
            <a:r>
              <a:rPr kumimoji="1" lang="en-US" altLang="ja-JP" sz="1100" dirty="0">
                <a:latin typeface="BIZ UDPゴシック" panose="020B0400000000000000" pitchFamily="50" charset="-128"/>
                <a:ea typeface="BIZ UDPゴシック" panose="020B0400000000000000" pitchFamily="50" charset="-128"/>
              </a:rPr>
              <a:t>8</a:t>
            </a:r>
            <a:r>
              <a:rPr kumimoji="1" lang="ja-JP" altLang="en-US" sz="1100" dirty="0">
                <a:latin typeface="BIZ UDPゴシック" panose="020B0400000000000000" pitchFamily="50" charset="-128"/>
                <a:ea typeface="BIZ UDPゴシック" panose="020B0400000000000000" pitchFamily="50" charset="-128"/>
              </a:rPr>
              <a:t>圏域を</a:t>
            </a:r>
            <a:r>
              <a:rPr kumimoji="1" lang="en-US" altLang="ja-JP" sz="1100" dirty="0">
                <a:latin typeface="BIZ UDPゴシック" panose="020B0400000000000000" pitchFamily="50" charset="-128"/>
                <a:ea typeface="BIZ UDPゴシック" panose="020B0400000000000000" pitchFamily="50" charset="-128"/>
              </a:rPr>
              <a:t>1</a:t>
            </a:r>
            <a:r>
              <a:rPr kumimoji="1" lang="ja-JP" altLang="en-US" sz="1100" dirty="0">
                <a:latin typeface="BIZ UDPゴシック" panose="020B0400000000000000" pitchFamily="50" charset="-128"/>
                <a:ea typeface="BIZ UDPゴシック" panose="020B0400000000000000" pitchFamily="50" charset="-128"/>
              </a:rPr>
              <a:t>周する予定。</a:t>
            </a:r>
            <a:r>
              <a:rPr kumimoji="1" lang="ja-JP" altLang="en-US" sz="1100" dirty="0" smtClean="0">
                <a:latin typeface="BIZ UDPゴシック" panose="020B0400000000000000" pitchFamily="50" charset="-128"/>
                <a:ea typeface="BIZ UDPゴシック" panose="020B0400000000000000" pitchFamily="50" charset="-128"/>
              </a:rPr>
              <a:t>（</a:t>
            </a:r>
            <a:r>
              <a:rPr kumimoji="1" lang="en-US" altLang="ja-JP" sz="1100" dirty="0" smtClean="0">
                <a:latin typeface="BIZ UDPゴシック" panose="020B0400000000000000" pitchFamily="50" charset="-128"/>
                <a:ea typeface="BIZ UDPゴシック" panose="020B0400000000000000" pitchFamily="50" charset="-128"/>
              </a:rPr>
              <a:t>1</a:t>
            </a:r>
            <a:r>
              <a:rPr kumimoji="1" lang="ja-JP" altLang="en-US" sz="1100" dirty="0" smtClean="0">
                <a:latin typeface="BIZ UDPゴシック" panose="020B0400000000000000" pitchFamily="50" charset="-128"/>
                <a:ea typeface="BIZ UDPゴシック" panose="020B0400000000000000" pitchFamily="50" charset="-128"/>
              </a:rPr>
              <a:t>年</a:t>
            </a:r>
            <a:r>
              <a:rPr kumimoji="1" lang="ja-JP" altLang="en-US" sz="1100" dirty="0">
                <a:latin typeface="BIZ UDPゴシック" panose="020B0400000000000000" pitchFamily="50" charset="-128"/>
                <a:ea typeface="BIZ UDPゴシック" panose="020B0400000000000000" pitchFamily="50" charset="-128"/>
              </a:rPr>
              <a:t>に</a:t>
            </a:r>
            <a:r>
              <a:rPr kumimoji="1" lang="ja-JP" altLang="en-US" sz="1100" dirty="0" smtClean="0">
                <a:latin typeface="BIZ UDPゴシック" panose="020B0400000000000000" pitchFamily="50" charset="-128"/>
                <a:ea typeface="BIZ UDPゴシック" panose="020B0400000000000000" pitchFamily="50" charset="-128"/>
              </a:rPr>
              <a:t>２～</a:t>
            </a:r>
            <a:r>
              <a:rPr kumimoji="1" lang="en-US" altLang="ja-JP" sz="1100" dirty="0" smtClean="0">
                <a:latin typeface="BIZ UDPゴシック" panose="020B0400000000000000" pitchFamily="50" charset="-128"/>
                <a:ea typeface="BIZ UDPゴシック" panose="020B0400000000000000" pitchFamily="50" charset="-128"/>
              </a:rPr>
              <a:t>3</a:t>
            </a:r>
            <a:r>
              <a:rPr kumimoji="1" lang="ja-JP" altLang="en-US" sz="1100" dirty="0" smtClean="0">
                <a:latin typeface="BIZ UDPゴシック" panose="020B0400000000000000" pitchFamily="50" charset="-128"/>
                <a:ea typeface="BIZ UDPゴシック" panose="020B0400000000000000" pitchFamily="50" charset="-128"/>
              </a:rPr>
              <a:t>圏域のペース。</a:t>
            </a:r>
            <a:r>
              <a:rPr kumimoji="1" lang="ja-JP" altLang="en-US" sz="1100" dirty="0">
                <a:latin typeface="BIZ UDPゴシック" panose="020B0400000000000000" pitchFamily="50" charset="-128"/>
                <a:ea typeface="BIZ UDPゴシック" panose="020B0400000000000000" pitchFamily="50" charset="-128"/>
              </a:rPr>
              <a:t>）</a:t>
            </a:r>
            <a:endParaRPr kumimoji="1" lang="en-US" altLang="ja-JP" sz="1100" dirty="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100" dirty="0" smtClean="0">
                <a:latin typeface="BIZ UDPゴシック" panose="020B0400000000000000" pitchFamily="50" charset="-128"/>
                <a:ea typeface="BIZ UDPゴシック" panose="020B0400000000000000" pitchFamily="50" charset="-128"/>
              </a:rPr>
              <a:t>参画いただく</a:t>
            </a:r>
            <a:r>
              <a:rPr kumimoji="1" lang="ja-JP" altLang="en-US" sz="1100" dirty="0">
                <a:latin typeface="BIZ UDPゴシック" panose="020B0400000000000000" pitchFamily="50" charset="-128"/>
                <a:ea typeface="BIZ UDPゴシック" panose="020B0400000000000000" pitchFamily="50" charset="-128"/>
              </a:rPr>
              <a:t>支援</a:t>
            </a:r>
            <a:r>
              <a:rPr kumimoji="1" lang="ja-JP" altLang="en-US" sz="1100" dirty="0" smtClean="0">
                <a:latin typeface="BIZ UDPゴシック" panose="020B0400000000000000" pitchFamily="50" charset="-128"/>
                <a:ea typeface="BIZ UDPゴシック" panose="020B0400000000000000" pitchFamily="50" charset="-128"/>
              </a:rPr>
              <a:t>機関</a:t>
            </a:r>
            <a:r>
              <a:rPr kumimoji="1" lang="ja-JP" altLang="en-US" sz="1100" dirty="0">
                <a:latin typeface="BIZ UDPゴシック" panose="020B0400000000000000" pitchFamily="50" charset="-128"/>
                <a:ea typeface="BIZ UDPゴシック" panose="020B0400000000000000" pitchFamily="50" charset="-128"/>
              </a:rPr>
              <a:t>には</a:t>
            </a:r>
            <a:r>
              <a:rPr kumimoji="1" lang="ja-JP" altLang="en-US" sz="1100" dirty="0" smtClean="0">
                <a:latin typeface="BIZ UDPゴシック" panose="020B0400000000000000" pitchFamily="50" charset="-128"/>
                <a:ea typeface="BIZ UDPゴシック" panose="020B0400000000000000" pitchFamily="50" charset="-128"/>
              </a:rPr>
              <a:t>、広告可能事項（</a:t>
            </a:r>
            <a:r>
              <a:rPr kumimoji="1" lang="ja-JP" altLang="en-US" sz="1100" dirty="0">
                <a:latin typeface="BIZ UDPゴシック" panose="020B0400000000000000" pitchFamily="50" charset="-128"/>
                <a:ea typeface="BIZ UDPゴシック" panose="020B0400000000000000" pitchFamily="50" charset="-128"/>
              </a:rPr>
              <a:t>大阪府</a:t>
            </a:r>
            <a:r>
              <a:rPr kumimoji="1" lang="ja-JP" altLang="en-US" sz="1100" dirty="0" err="1">
                <a:latin typeface="BIZ UDPゴシック" panose="020B0400000000000000" pitchFamily="50" charset="-128"/>
                <a:ea typeface="BIZ UDPゴシック" panose="020B0400000000000000" pitchFamily="50" charset="-128"/>
              </a:rPr>
              <a:t>高次脳機能障</a:t>
            </a:r>
            <a:r>
              <a:rPr kumimoji="1" lang="ja-JP" altLang="en-US" sz="1100" dirty="0" err="1" smtClean="0">
                <a:latin typeface="BIZ UDPゴシック" panose="020B0400000000000000" pitchFamily="50" charset="-128"/>
                <a:ea typeface="BIZ UDPゴシック" panose="020B0400000000000000" pitchFamily="50" charset="-128"/>
              </a:rPr>
              <a:t>がい</a:t>
            </a:r>
            <a:r>
              <a:rPr kumimoji="1" lang="ja-JP" altLang="en-US" sz="1100" dirty="0" smtClean="0">
                <a:latin typeface="BIZ UDPゴシック" panose="020B0400000000000000" pitchFamily="50" charset="-128"/>
                <a:ea typeface="BIZ UDPゴシック" panose="020B0400000000000000" pitchFamily="50" charset="-128"/>
              </a:rPr>
              <a:t>地域別実践研修協力機関</a:t>
            </a:r>
            <a:r>
              <a:rPr kumimoji="1" lang="en-US" altLang="ja-JP" sz="1100" dirty="0" smtClean="0">
                <a:latin typeface="BIZ UDPゴシック" panose="020B0400000000000000" pitchFamily="50" charset="-128"/>
                <a:ea typeface="BIZ UDPゴシック" panose="020B0400000000000000" pitchFamily="50" charset="-128"/>
              </a:rPr>
              <a:t>(</a:t>
            </a:r>
            <a:r>
              <a:rPr kumimoji="1" lang="ja-JP" altLang="en-US" sz="1100" dirty="0" smtClean="0">
                <a:latin typeface="BIZ UDPゴシック" panose="020B0400000000000000" pitchFamily="50" charset="-128"/>
                <a:ea typeface="BIZ UDPゴシック" panose="020B0400000000000000" pitchFamily="50" charset="-128"/>
              </a:rPr>
              <a:t>仮</a:t>
            </a:r>
            <a:r>
              <a:rPr kumimoji="1" lang="en-US" altLang="ja-JP" sz="1100" dirty="0" smtClean="0">
                <a:latin typeface="BIZ UDPゴシック" panose="020B0400000000000000" pitchFamily="50" charset="-128"/>
                <a:ea typeface="BIZ UDPゴシック" panose="020B0400000000000000" pitchFamily="50" charset="-128"/>
              </a:rPr>
              <a:t>)</a:t>
            </a:r>
            <a:r>
              <a:rPr kumimoji="1" lang="ja-JP" altLang="en-US" sz="1100" dirty="0" smtClean="0">
                <a:latin typeface="BIZ UDPゴシック" panose="020B0400000000000000" pitchFamily="50" charset="-128"/>
                <a:ea typeface="BIZ UDPゴシック" panose="020B0400000000000000" pitchFamily="50" charset="-128"/>
              </a:rPr>
              <a:t>）を認める予定</a:t>
            </a:r>
            <a:r>
              <a:rPr kumimoji="1" lang="ja-JP" altLang="en-US" sz="1100" dirty="0">
                <a:latin typeface="BIZ UDPゴシック" panose="020B0400000000000000" pitchFamily="50" charset="-128"/>
                <a:ea typeface="BIZ UDPゴシック" panose="020B0400000000000000" pitchFamily="50" charset="-128"/>
              </a:rPr>
              <a:t>。（調整中）</a:t>
            </a:r>
            <a:endParaRPr kumimoji="1" lang="en-US" altLang="ja-JP" sz="1100" dirty="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100" dirty="0">
                <a:latin typeface="BIZ UDPゴシック" panose="020B0400000000000000" pitchFamily="50" charset="-128"/>
                <a:ea typeface="BIZ UDPゴシック" panose="020B0400000000000000" pitchFamily="50" charset="-128"/>
              </a:rPr>
              <a:t>現在は、府内の支援機関を対象に、市町村職員研修、医療機関研修、地域</a:t>
            </a:r>
            <a:r>
              <a:rPr kumimoji="1" lang="ja-JP" altLang="en-US" sz="1100" dirty="0" smtClean="0">
                <a:latin typeface="BIZ UDPゴシック" panose="020B0400000000000000" pitchFamily="50" charset="-128"/>
                <a:ea typeface="BIZ UDPゴシック" panose="020B0400000000000000" pitchFamily="50" charset="-128"/>
              </a:rPr>
              <a:t>支援者養成</a:t>
            </a:r>
            <a:r>
              <a:rPr kumimoji="1" lang="ja-JP" altLang="en-US" sz="1100" dirty="0">
                <a:latin typeface="BIZ UDPゴシック" panose="020B0400000000000000" pitchFamily="50" charset="-128"/>
                <a:ea typeface="BIZ UDPゴシック" panose="020B0400000000000000" pitchFamily="50" charset="-128"/>
              </a:rPr>
              <a:t>研修を実施している。（別紙参照）</a:t>
            </a:r>
          </a:p>
        </p:txBody>
      </p:sp>
      <p:sp>
        <p:nvSpPr>
          <p:cNvPr id="8" name="スライド番号プレースホルダー 7"/>
          <p:cNvSpPr>
            <a:spLocks noGrp="1"/>
          </p:cNvSpPr>
          <p:nvPr>
            <p:ph type="sldNum" sz="quarter" idx="12"/>
          </p:nvPr>
        </p:nvSpPr>
        <p:spPr/>
        <p:txBody>
          <a:bodyPr/>
          <a:lstStyle/>
          <a:p>
            <a:fld id="{6FDCE7D8-5AA9-4F7F-9A02-70747018E543}" type="slidenum">
              <a:rPr kumimoji="1" lang="ja-JP" altLang="en-US" smtClean="0"/>
              <a:t>1</a:t>
            </a:fld>
            <a:endParaRPr kumimoji="1" lang="ja-JP" altLang="en-US"/>
          </a:p>
        </p:txBody>
      </p:sp>
      <p:sp>
        <p:nvSpPr>
          <p:cNvPr id="10" name="テキスト ボックス 9"/>
          <p:cNvSpPr txBox="1"/>
          <p:nvPr/>
        </p:nvSpPr>
        <p:spPr>
          <a:xfrm>
            <a:off x="7473192" y="89835"/>
            <a:ext cx="2228851" cy="461665"/>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資料１</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地域支援ネットワークの再構築</a:t>
            </a:r>
            <a:endParaRPr kumimoji="1" lang="ja-JP" altLang="en-US" sz="1200"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91683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6">
              <a:lumMod val="75000"/>
            </a:schemeClr>
          </a:solidFill>
        </p:spPr>
        <p:txBody>
          <a:bodyPr>
            <a:noAutofit/>
          </a:bodyPr>
          <a:lstStyle/>
          <a:p>
            <a:pPr algn="ctr"/>
            <a:r>
              <a:rPr lang="ja-JP" altLang="en-US" sz="2400" b="1" dirty="0" smtClean="0">
                <a:solidFill>
                  <a:schemeClr val="bg1"/>
                </a:solidFill>
              </a:rPr>
              <a:t>研修事務局が広告可能な事項</a:t>
            </a:r>
            <a:endParaRPr lang="ja-JP" altLang="en-US" sz="2400" b="1" dirty="0">
              <a:solidFill>
                <a:schemeClr val="bg1"/>
              </a:solidFill>
            </a:endParaRPr>
          </a:p>
        </p:txBody>
      </p:sp>
      <p:sp>
        <p:nvSpPr>
          <p:cNvPr id="3" name="コンテンツ プレースホルダー 2"/>
          <p:cNvSpPr>
            <a:spLocks noGrp="1"/>
          </p:cNvSpPr>
          <p:nvPr>
            <p:ph idx="1"/>
          </p:nvPr>
        </p:nvSpPr>
        <p:spPr>
          <a:xfrm>
            <a:off x="0" y="648000"/>
            <a:ext cx="9906000" cy="659898"/>
          </a:xfrm>
          <a:solidFill>
            <a:schemeClr val="accent6">
              <a:lumMod val="20000"/>
              <a:lumOff val="80000"/>
            </a:schemeClr>
          </a:solidFill>
        </p:spPr>
        <p:txBody>
          <a:bodyPr>
            <a:noAutofit/>
          </a:bodyPr>
          <a:lstStyle/>
          <a:p>
            <a:pPr>
              <a:lnSpc>
                <a:spcPts val="1800"/>
              </a:lnSpc>
            </a:pPr>
            <a:r>
              <a:rPr lang="ja-JP" altLang="en-US" sz="1200" dirty="0" smtClean="0"/>
              <a:t>限られた</a:t>
            </a:r>
            <a:r>
              <a:rPr lang="ja-JP" altLang="en-US" sz="1200" dirty="0"/>
              <a:t>予算の中で地域別実践研修を実施するにあたり</a:t>
            </a:r>
            <a:r>
              <a:rPr lang="ja-JP" altLang="en-US" sz="1200" dirty="0" smtClean="0"/>
              <a:t>、事務局に参画</a:t>
            </a:r>
            <a:r>
              <a:rPr lang="ja-JP" altLang="en-US" sz="1200" dirty="0"/>
              <a:t>いただくメリットとして</a:t>
            </a:r>
            <a:r>
              <a:rPr lang="ja-JP" altLang="en-US" sz="1200" dirty="0" smtClean="0"/>
              <a:t>、支援機関（医療機関含む）において、「大阪府</a:t>
            </a:r>
            <a:r>
              <a:rPr lang="ja-JP" altLang="en-US" sz="1200" dirty="0" err="1" smtClean="0"/>
              <a:t>高次脳機能障がい</a:t>
            </a:r>
            <a:r>
              <a:rPr lang="ja-JP" altLang="en-US" sz="1200" dirty="0" smtClean="0"/>
              <a:t>地域別実践研修協力機関（</a:t>
            </a:r>
            <a:r>
              <a:rPr lang="ja-JP" altLang="en-US" sz="1200" dirty="0"/>
              <a:t>仮） </a:t>
            </a:r>
            <a:r>
              <a:rPr lang="ja-JP" altLang="en-US" sz="1200" dirty="0" smtClean="0"/>
              <a:t>」</a:t>
            </a:r>
            <a:r>
              <a:rPr lang="ja-JP" altLang="en-US" sz="1200" dirty="0"/>
              <a:t>と</a:t>
            </a:r>
            <a:r>
              <a:rPr lang="ja-JP" altLang="en-US" sz="1200" dirty="0" smtClean="0"/>
              <a:t>して広告可能であることを認める、とすることを検討中。　　　　　　　</a:t>
            </a:r>
            <a:endParaRPr lang="ja-JP" altLang="en-US" sz="1200" dirty="0"/>
          </a:p>
        </p:txBody>
      </p:sp>
      <p:sp>
        <p:nvSpPr>
          <p:cNvPr id="4" name="スライド番号プレースホルダー 3"/>
          <p:cNvSpPr>
            <a:spLocks noGrp="1"/>
          </p:cNvSpPr>
          <p:nvPr>
            <p:ph type="sldNum" sz="quarter" idx="12"/>
          </p:nvPr>
        </p:nvSpPr>
        <p:spPr/>
        <p:txBody>
          <a:bodyPr/>
          <a:lstStyle/>
          <a:p>
            <a:fld id="{6FDCE7D8-5AA9-4F7F-9A02-70747018E543}" type="slidenum">
              <a:rPr kumimoji="1" lang="ja-JP" altLang="en-US" smtClean="0"/>
              <a:t>2</a:t>
            </a:fld>
            <a:endParaRPr kumimoji="1" lang="ja-JP" altLang="en-US"/>
          </a:p>
        </p:txBody>
      </p:sp>
      <p:sp>
        <p:nvSpPr>
          <p:cNvPr id="5" name="テキスト ボックス 4"/>
          <p:cNvSpPr txBox="1"/>
          <p:nvPr/>
        </p:nvSpPr>
        <p:spPr>
          <a:xfrm>
            <a:off x="0" y="1307898"/>
            <a:ext cx="9906000" cy="4770537"/>
          </a:xfrm>
          <a:prstGeom prst="rect">
            <a:avLst/>
          </a:prstGeom>
          <a:noFill/>
        </p:spPr>
        <p:txBody>
          <a:bodyPr wrap="square" rtlCol="0">
            <a:spAutoFit/>
          </a:bodyPr>
          <a:lstStyle/>
          <a:p>
            <a:r>
              <a:rPr kumimoji="1" lang="ja-JP" altLang="en-US" sz="1600" b="1" dirty="0">
                <a:latin typeface="BIZ UDPゴシック" panose="020B0400000000000000" pitchFamily="50" charset="-128"/>
                <a:ea typeface="BIZ UDPゴシック" panose="020B0400000000000000" pitchFamily="50" charset="-128"/>
              </a:rPr>
              <a:t>１．</a:t>
            </a:r>
            <a:r>
              <a:rPr kumimoji="1" lang="ja-JP" altLang="en-US" sz="1600" b="1" dirty="0" smtClean="0">
                <a:latin typeface="BIZ UDPゴシック" panose="020B0400000000000000" pitchFamily="50" charset="-128"/>
                <a:ea typeface="BIZ UDPゴシック" panose="020B0400000000000000" pitchFamily="50" charset="-128"/>
              </a:rPr>
              <a:t>スケジュール</a:t>
            </a:r>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r>
              <a:rPr kumimoji="1" lang="ja-JP" altLang="en-US" sz="1600" b="1" dirty="0" smtClean="0">
                <a:latin typeface="BIZ UDPゴシック" panose="020B0400000000000000" pitchFamily="50" charset="-128"/>
                <a:ea typeface="BIZ UDPゴシック" panose="020B0400000000000000" pitchFamily="50" charset="-128"/>
              </a:rPr>
              <a:t>２．</a:t>
            </a:r>
            <a:r>
              <a:rPr kumimoji="1" lang="ja-JP" altLang="en-US" sz="1600" b="1" dirty="0">
                <a:latin typeface="BIZ UDPゴシック" panose="020B0400000000000000" pitchFamily="50" charset="-128"/>
                <a:ea typeface="BIZ UDPゴシック" panose="020B0400000000000000" pitchFamily="50" charset="-128"/>
              </a:rPr>
              <a:t>確認</a:t>
            </a:r>
            <a:r>
              <a:rPr kumimoji="1" lang="ja-JP" altLang="en-US" sz="1600" b="1" dirty="0" smtClean="0">
                <a:latin typeface="BIZ UDPゴシック" panose="020B0400000000000000" pitchFamily="50" charset="-128"/>
                <a:ea typeface="BIZ UDPゴシック" panose="020B0400000000000000" pitchFamily="50" charset="-128"/>
              </a:rPr>
              <a:t>事項</a:t>
            </a:r>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r>
              <a:rPr kumimoji="1" lang="ja-JP" altLang="en-US" sz="1600" b="1" dirty="0">
                <a:latin typeface="BIZ UDPゴシック" panose="020B0400000000000000" pitchFamily="50" charset="-128"/>
                <a:ea typeface="BIZ UDPゴシック" panose="020B0400000000000000" pitchFamily="50" charset="-128"/>
              </a:rPr>
              <a:t>３．その他</a:t>
            </a:r>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ja-JP" altLang="en-US" sz="1600" b="1" dirty="0">
              <a:latin typeface="BIZ UDPゴシック" panose="020B0400000000000000" pitchFamily="50" charset="-128"/>
              <a:ea typeface="BIZ UDPゴシック" panose="020B04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363366557"/>
              </p:ext>
            </p:extLst>
          </p:nvPr>
        </p:nvGraphicFramePr>
        <p:xfrm>
          <a:off x="421481" y="1676391"/>
          <a:ext cx="8897331" cy="1432560"/>
        </p:xfrm>
        <a:graphic>
          <a:graphicData uri="http://schemas.openxmlformats.org/drawingml/2006/table">
            <a:tbl>
              <a:tblPr firstRow="1" bandRow="1">
                <a:tableStyleId>{912C8C85-51F0-491E-9774-3900AFEF0FD7}</a:tableStyleId>
              </a:tblPr>
              <a:tblGrid>
                <a:gridCol w="1891607">
                  <a:extLst>
                    <a:ext uri="{9D8B030D-6E8A-4147-A177-3AD203B41FA5}">
                      <a16:colId xmlns:a16="http://schemas.microsoft.com/office/drawing/2014/main" val="2161764341"/>
                    </a:ext>
                  </a:extLst>
                </a:gridCol>
                <a:gridCol w="2447048">
                  <a:extLst>
                    <a:ext uri="{9D8B030D-6E8A-4147-A177-3AD203B41FA5}">
                      <a16:colId xmlns:a16="http://schemas.microsoft.com/office/drawing/2014/main" val="284802798"/>
                    </a:ext>
                  </a:extLst>
                </a:gridCol>
                <a:gridCol w="4558676">
                  <a:extLst>
                    <a:ext uri="{9D8B030D-6E8A-4147-A177-3AD203B41FA5}">
                      <a16:colId xmlns:a16="http://schemas.microsoft.com/office/drawing/2014/main" val="919126584"/>
                    </a:ext>
                  </a:extLst>
                </a:gridCol>
              </a:tblGrid>
              <a:tr h="216000">
                <a:tc>
                  <a:txBody>
                    <a:bodyPr/>
                    <a:lstStyle/>
                    <a:p>
                      <a:pPr algn="ctr"/>
                      <a:r>
                        <a:rPr kumimoji="1" lang="ja-JP" altLang="en-US" sz="1400" dirty="0" smtClean="0">
                          <a:latin typeface="BIZ UDPゴシック" panose="020B0400000000000000" pitchFamily="50" charset="-128"/>
                          <a:ea typeface="BIZ UDPゴシック" panose="020B0400000000000000" pitchFamily="50" charset="-128"/>
                        </a:rPr>
                        <a:t>内容</a:t>
                      </a:r>
                      <a:endParaRPr kumimoji="1" lang="ja-JP" altLang="en-US" sz="1400" dirty="0">
                        <a:latin typeface="BIZ UDPゴシック" panose="020B0400000000000000" pitchFamily="50" charset="-128"/>
                        <a:ea typeface="BIZ UDPゴシック" panose="020B0400000000000000" pitchFamily="50" charset="-128"/>
                      </a:endParaRPr>
                    </a:p>
                  </a:txBody>
                  <a:tcPr anchor="ctr">
                    <a:lnR w="12700" cap="flat" cmpd="sng" algn="ctr">
                      <a:solidFill>
                        <a:schemeClr val="accent6">
                          <a:lumMod val="40000"/>
                          <a:lumOff val="60000"/>
                        </a:schemeClr>
                      </a:solidFill>
                      <a:prstDash val="solid"/>
                      <a:round/>
                      <a:headEnd type="none" w="med" len="med"/>
                      <a:tailEnd type="none" w="med" len="med"/>
                    </a:lnR>
                  </a:tcPr>
                </a:tc>
                <a:tc>
                  <a:txBody>
                    <a:bodyPr/>
                    <a:lstStyle/>
                    <a:p>
                      <a:pPr algn="ctr"/>
                      <a:r>
                        <a:rPr kumimoji="1" lang="ja-JP" altLang="en-US" sz="1400" dirty="0" smtClean="0">
                          <a:latin typeface="BIZ UDPゴシック" panose="020B0400000000000000" pitchFamily="50" charset="-128"/>
                          <a:ea typeface="BIZ UDPゴシック" panose="020B0400000000000000" pitchFamily="50" charset="-128"/>
                        </a:rPr>
                        <a:t>内容</a:t>
                      </a:r>
                      <a:endParaRPr kumimoji="1" lang="ja-JP" altLang="en-US" sz="14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tcPr>
                </a:tc>
                <a:tc>
                  <a:txBody>
                    <a:bodyPr/>
                    <a:lstStyle/>
                    <a:p>
                      <a:pPr algn="ctr"/>
                      <a:r>
                        <a:rPr kumimoji="1" lang="ja-JP" altLang="en-US" sz="1400" dirty="0" smtClean="0">
                          <a:latin typeface="BIZ UDPゴシック" panose="020B0400000000000000" pitchFamily="50" charset="-128"/>
                          <a:ea typeface="BIZ UDPゴシック" panose="020B0400000000000000" pitchFamily="50" charset="-128"/>
                        </a:rPr>
                        <a:t>備考</a:t>
                      </a:r>
                      <a:endParaRPr kumimoji="1" lang="ja-JP" altLang="en-US" sz="14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accent6">
                          <a:lumMod val="40000"/>
                          <a:lumOff val="60000"/>
                        </a:schemeClr>
                      </a:solidFill>
                      <a:prstDash val="solid"/>
                      <a:round/>
                      <a:headEnd type="none" w="med" len="med"/>
                      <a:tailEnd type="none" w="med" len="med"/>
                    </a:lnL>
                  </a:tcPr>
                </a:tc>
                <a:extLst>
                  <a:ext uri="{0D108BD9-81ED-4DB2-BD59-A6C34878D82A}">
                    <a16:rowId xmlns:a16="http://schemas.microsoft.com/office/drawing/2014/main" val="3360514424"/>
                  </a:ext>
                </a:extLst>
              </a:tr>
              <a:tr h="216000">
                <a:tc>
                  <a:txBody>
                    <a:bodyPr/>
                    <a:lstStyle/>
                    <a:p>
                      <a:r>
                        <a:rPr kumimoji="1" lang="ja-JP" altLang="en-US" sz="1400" dirty="0" smtClean="0">
                          <a:latin typeface="BIZ UDPゴシック" panose="020B0400000000000000" pitchFamily="50" charset="-128"/>
                          <a:ea typeface="BIZ UDPゴシック" panose="020B0400000000000000" pitchFamily="50" charset="-128"/>
                        </a:rPr>
                        <a:t>令和４年２月</a:t>
                      </a:r>
                      <a:endParaRPr kumimoji="1" lang="ja-JP" altLang="en-US" sz="1400" dirty="0">
                        <a:latin typeface="BIZ UDPゴシック" panose="020B0400000000000000" pitchFamily="50" charset="-128"/>
                        <a:ea typeface="BIZ UDPゴシック" panose="020B0400000000000000" pitchFamily="50" charset="-128"/>
                      </a:endParaRPr>
                    </a:p>
                  </a:txBody>
                  <a:tcPr anchor="ctr">
                    <a:lnR w="12700" cap="flat" cmpd="sng" algn="ctr">
                      <a:solidFill>
                        <a:schemeClr val="accent6">
                          <a:lumMod val="40000"/>
                          <a:lumOff val="60000"/>
                        </a:schemeClr>
                      </a:solidFill>
                      <a:prstDash val="solid"/>
                      <a:round/>
                      <a:headEnd type="none" w="med" len="med"/>
                      <a:tailEnd type="none" w="med" len="med"/>
                    </a:lnR>
                  </a:tcPr>
                </a:tc>
                <a:tc>
                  <a:txBody>
                    <a:bodyPr/>
                    <a:lstStyle/>
                    <a:p>
                      <a:r>
                        <a:rPr kumimoji="1" lang="ja-JP" altLang="en-US" sz="1400" dirty="0" smtClean="0">
                          <a:latin typeface="BIZ UDPゴシック" panose="020B0400000000000000" pitchFamily="50" charset="-128"/>
                          <a:ea typeface="BIZ UDPゴシック" panose="020B0400000000000000" pitchFamily="50" charset="-128"/>
                        </a:rPr>
                        <a:t>部会において議論</a:t>
                      </a:r>
                      <a:endParaRPr kumimoji="1" lang="ja-JP" altLang="en-US" sz="14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accent6">
                          <a:lumMod val="40000"/>
                          <a:lumOff val="60000"/>
                        </a:schemeClr>
                      </a:solidFill>
                      <a:prstDash val="solid"/>
                      <a:round/>
                      <a:headEnd type="none" w="med" len="med"/>
                      <a:tailEnd type="none" w="med" len="med"/>
                    </a:lnL>
                  </a:tcPr>
                </a:tc>
                <a:extLst>
                  <a:ext uri="{0D108BD9-81ED-4DB2-BD59-A6C34878D82A}">
                    <a16:rowId xmlns:a16="http://schemas.microsoft.com/office/drawing/2014/main" val="688836249"/>
                  </a:ext>
                </a:extLst>
              </a:tr>
              <a:tr h="216000">
                <a:tc>
                  <a:txBody>
                    <a:bodyPr/>
                    <a:lstStyle/>
                    <a:p>
                      <a:r>
                        <a:rPr kumimoji="1" lang="ja-JP" altLang="en-US" sz="1400" dirty="0" smtClean="0">
                          <a:latin typeface="BIZ UDPゴシック" panose="020B0400000000000000" pitchFamily="50" charset="-128"/>
                          <a:ea typeface="BIZ UDPゴシック" panose="020B0400000000000000" pitchFamily="50" charset="-128"/>
                        </a:rPr>
                        <a:t>令和５年３月　（未定）</a:t>
                      </a:r>
                      <a:endParaRPr kumimoji="1" lang="ja-JP" altLang="en-US" sz="1400" dirty="0">
                        <a:latin typeface="BIZ UDPゴシック" panose="020B0400000000000000" pitchFamily="50" charset="-128"/>
                        <a:ea typeface="BIZ UDPゴシック" panose="020B0400000000000000" pitchFamily="50" charset="-128"/>
                      </a:endParaRPr>
                    </a:p>
                  </a:txBody>
                  <a:tcPr anchor="ctr">
                    <a:lnR w="12700" cap="flat" cmpd="sng" algn="ctr">
                      <a:solidFill>
                        <a:schemeClr val="accent6">
                          <a:lumMod val="40000"/>
                          <a:lumOff val="60000"/>
                        </a:schemeClr>
                      </a:solidFill>
                      <a:prstDash val="solid"/>
                      <a:round/>
                      <a:headEnd type="none" w="med" len="med"/>
                      <a:tailEnd type="none" w="med" len="med"/>
                    </a:lnR>
                  </a:tcPr>
                </a:tc>
                <a:tc>
                  <a:txBody>
                    <a:bodyPr/>
                    <a:lstStyle/>
                    <a:p>
                      <a:r>
                        <a:rPr kumimoji="1" lang="ja-JP" altLang="en-US" sz="1400" dirty="0" smtClean="0">
                          <a:latin typeface="BIZ UDPゴシック" panose="020B0400000000000000" pitchFamily="50" charset="-128"/>
                          <a:ea typeface="BIZ UDPゴシック" panose="020B0400000000000000" pitchFamily="50" charset="-128"/>
                        </a:rPr>
                        <a:t>医療審議会に議題を上程</a:t>
                      </a:r>
                      <a:endParaRPr kumimoji="1" lang="ja-JP" altLang="en-US" sz="14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tcPr>
                </a:tc>
                <a:tc>
                  <a:txBody>
                    <a:bodyPr/>
                    <a:lstStyle/>
                    <a:p>
                      <a:pPr marL="268288" indent="-268288">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日程は未定</a:t>
                      </a:r>
                      <a:endParaRPr kumimoji="1" lang="ja-JP" altLang="en-US" sz="14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accent6">
                          <a:lumMod val="40000"/>
                          <a:lumOff val="60000"/>
                        </a:schemeClr>
                      </a:solidFill>
                      <a:prstDash val="solid"/>
                      <a:round/>
                      <a:headEnd type="none" w="med" len="med"/>
                      <a:tailEnd type="none" w="med" len="med"/>
                    </a:lnL>
                  </a:tcPr>
                </a:tc>
                <a:extLst>
                  <a:ext uri="{0D108BD9-81ED-4DB2-BD59-A6C34878D82A}">
                    <a16:rowId xmlns:a16="http://schemas.microsoft.com/office/drawing/2014/main" val="3711777726"/>
                  </a:ext>
                </a:extLst>
              </a:tr>
              <a:tr h="216000">
                <a:tc>
                  <a:txBody>
                    <a:bodyPr/>
                    <a:lstStyle/>
                    <a:p>
                      <a:r>
                        <a:rPr kumimoji="1" lang="ja-JP" altLang="en-US" sz="1400" dirty="0" smtClean="0">
                          <a:latin typeface="BIZ UDPゴシック" panose="020B0400000000000000" pitchFamily="50" charset="-128"/>
                          <a:ea typeface="BIZ UDPゴシック" panose="020B0400000000000000" pitchFamily="50" charset="-128"/>
                        </a:rPr>
                        <a:t>令和５年４月～</a:t>
                      </a:r>
                      <a:endParaRPr kumimoji="1" lang="ja-JP" altLang="en-US" sz="1400" dirty="0">
                        <a:latin typeface="BIZ UDPゴシック" panose="020B0400000000000000" pitchFamily="50" charset="-128"/>
                        <a:ea typeface="BIZ UDPゴシック" panose="020B0400000000000000" pitchFamily="50" charset="-128"/>
                      </a:endParaRPr>
                    </a:p>
                  </a:txBody>
                  <a:tcPr anchor="ctr">
                    <a:lnR w="12700" cap="flat" cmpd="sng" algn="ctr">
                      <a:solidFill>
                        <a:schemeClr val="accent6">
                          <a:lumMod val="40000"/>
                          <a:lumOff val="60000"/>
                        </a:schemeClr>
                      </a:solidFill>
                      <a:prstDash val="solid"/>
                      <a:round/>
                      <a:headEnd type="none" w="med" len="med"/>
                      <a:tailEnd type="none" w="med" len="med"/>
                    </a:lnR>
                  </a:tcPr>
                </a:tc>
                <a:tc>
                  <a:txBody>
                    <a:bodyPr/>
                    <a:lstStyle/>
                    <a:p>
                      <a:r>
                        <a:rPr kumimoji="1" lang="ja-JP" altLang="en-US" sz="1400" dirty="0" smtClean="0">
                          <a:latin typeface="BIZ UDPゴシック" panose="020B0400000000000000" pitchFamily="50" charset="-128"/>
                          <a:ea typeface="BIZ UDPゴシック" panose="020B0400000000000000" pitchFamily="50" charset="-128"/>
                        </a:rPr>
                        <a:t>希望する機関には、</a:t>
                      </a:r>
                      <a:endParaRPr kumimoji="1" lang="en-US" altLang="ja-JP" sz="1400" dirty="0" smtClean="0">
                        <a:latin typeface="BIZ UDPゴシック" panose="020B0400000000000000" pitchFamily="50" charset="-128"/>
                        <a:ea typeface="BIZ UDPゴシック" panose="020B0400000000000000" pitchFamily="50" charset="-128"/>
                      </a:endParaRPr>
                    </a:p>
                    <a:p>
                      <a:r>
                        <a:rPr kumimoji="1" lang="ja-JP" altLang="en-US" sz="1400" dirty="0" smtClean="0">
                          <a:latin typeface="BIZ UDPゴシック" panose="020B0400000000000000" pitchFamily="50" charset="-128"/>
                          <a:ea typeface="BIZ UDPゴシック" panose="020B0400000000000000" pitchFamily="50" charset="-128"/>
                        </a:rPr>
                        <a:t>順次付与</a:t>
                      </a:r>
                      <a:endParaRPr kumimoji="1" lang="ja-JP" altLang="en-US" sz="14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tcPr>
                </a:tc>
                <a:tc>
                  <a:txBody>
                    <a:bodyPr/>
                    <a:lstStyle/>
                    <a:p>
                      <a:pPr marL="285750" indent="-285750">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１年に２～３圏域（３年で</a:t>
                      </a:r>
                      <a:r>
                        <a:rPr kumimoji="1" lang="en-US" altLang="ja-JP" sz="1400" dirty="0" smtClean="0">
                          <a:latin typeface="BIZ UDPゴシック" panose="020B0400000000000000" pitchFamily="50" charset="-128"/>
                          <a:ea typeface="BIZ UDPゴシック" panose="020B0400000000000000" pitchFamily="50" charset="-128"/>
                        </a:rPr>
                        <a:t>8</a:t>
                      </a:r>
                      <a:r>
                        <a:rPr kumimoji="1" lang="ja-JP" altLang="en-US" sz="1400" dirty="0" smtClean="0">
                          <a:latin typeface="BIZ UDPゴシック" panose="020B0400000000000000" pitchFamily="50" charset="-128"/>
                          <a:ea typeface="BIZ UDPゴシック" panose="020B0400000000000000" pitchFamily="50" charset="-128"/>
                        </a:rPr>
                        <a:t>圏域を</a:t>
                      </a:r>
                      <a:r>
                        <a:rPr kumimoji="1" lang="en-US" altLang="ja-JP" sz="1400" dirty="0" smtClean="0">
                          <a:latin typeface="BIZ UDPゴシック" panose="020B0400000000000000" pitchFamily="50" charset="-128"/>
                          <a:ea typeface="BIZ UDPゴシック" panose="020B0400000000000000" pitchFamily="50" charset="-128"/>
                        </a:rPr>
                        <a:t>1</a:t>
                      </a:r>
                      <a:r>
                        <a:rPr kumimoji="1" lang="ja-JP" altLang="en-US" sz="1400" dirty="0" smtClean="0">
                          <a:latin typeface="BIZ UDPゴシック" panose="020B0400000000000000" pitchFamily="50" charset="-128"/>
                          <a:ea typeface="BIZ UDPゴシック" panose="020B0400000000000000" pitchFamily="50" charset="-128"/>
                        </a:rPr>
                        <a:t>周）</a:t>
                      </a:r>
                      <a:endParaRPr kumimoji="1" lang="ja-JP" altLang="en-US" sz="14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accent6">
                          <a:lumMod val="40000"/>
                          <a:lumOff val="60000"/>
                        </a:schemeClr>
                      </a:solidFill>
                      <a:prstDash val="solid"/>
                      <a:round/>
                      <a:headEnd type="none" w="med" len="med"/>
                      <a:tailEnd type="none" w="med" len="med"/>
                    </a:lnL>
                  </a:tcPr>
                </a:tc>
                <a:extLst>
                  <a:ext uri="{0D108BD9-81ED-4DB2-BD59-A6C34878D82A}">
                    <a16:rowId xmlns:a16="http://schemas.microsoft.com/office/drawing/2014/main" val="115799005"/>
                  </a:ext>
                </a:extLst>
              </a:tr>
            </a:tbl>
          </a:graphicData>
        </a:graphic>
      </p:graphicFrame>
      <p:sp>
        <p:nvSpPr>
          <p:cNvPr id="9" name="テキスト ボックス 8"/>
          <p:cNvSpPr txBox="1"/>
          <p:nvPr/>
        </p:nvSpPr>
        <p:spPr>
          <a:xfrm>
            <a:off x="421481" y="3693166"/>
            <a:ext cx="8897331" cy="1374735"/>
          </a:xfrm>
          <a:prstGeom prst="rect">
            <a:avLst/>
          </a:prstGeom>
          <a:noFill/>
          <a:ln>
            <a:solidFill>
              <a:schemeClr val="accent6">
                <a:lumMod val="60000"/>
                <a:lumOff val="40000"/>
              </a:schemeClr>
            </a:solidFill>
          </a:ln>
        </p:spPr>
        <p:txBody>
          <a:bodyPr wrap="square" rtlCol="0">
            <a:spAutoFit/>
          </a:bodyPr>
          <a:lstStyle/>
          <a:p>
            <a:pPr marL="285750" indent="-285750">
              <a:lnSpc>
                <a:spcPts val="2000"/>
              </a:lnSpc>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医療機関の広告については、医療法によって、公告の定義や広告可能な事項が制限されている。</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ts val="2000"/>
              </a:lnSpc>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厚生労働省の医療広告ガイドラインによると、広告可能な事項として、「（</a:t>
            </a:r>
            <a:r>
              <a:rPr kumimoji="1" lang="en-US" altLang="ja-JP" sz="1400" dirty="0" smtClean="0">
                <a:latin typeface="BIZ UDPゴシック" panose="020B0400000000000000" pitchFamily="50" charset="-128"/>
                <a:ea typeface="BIZ UDPゴシック" panose="020B0400000000000000" pitchFamily="50" charset="-128"/>
              </a:rPr>
              <a:t>15</a:t>
            </a:r>
            <a:r>
              <a:rPr kumimoji="1" lang="ja-JP" altLang="en-US" sz="1400" dirty="0" smtClean="0">
                <a:latin typeface="BIZ UDPゴシック" panose="020B0400000000000000" pitchFamily="50" charset="-128"/>
                <a:ea typeface="BIZ UDPゴシック" panose="020B0400000000000000" pitchFamily="50" charset="-128"/>
              </a:rPr>
              <a:t>）その他前各号に掲げる事項に準ずるものとして厚生労働省が認めるもの（第</a:t>
            </a:r>
            <a:r>
              <a:rPr kumimoji="1" lang="en-US" altLang="ja-JP" sz="1400" dirty="0" smtClean="0">
                <a:latin typeface="BIZ UDPゴシック" panose="020B0400000000000000" pitchFamily="50" charset="-128"/>
                <a:ea typeface="BIZ UDPゴシック" panose="020B0400000000000000" pitchFamily="50" charset="-128"/>
              </a:rPr>
              <a:t>15</a:t>
            </a:r>
            <a:r>
              <a:rPr kumimoji="1" lang="ja-JP" altLang="en-US" sz="1400" dirty="0" smtClean="0">
                <a:latin typeface="BIZ UDPゴシック" panose="020B0400000000000000" pitchFamily="50" charset="-128"/>
                <a:ea typeface="BIZ UDPゴシック" panose="020B0400000000000000" pitchFamily="50" charset="-128"/>
              </a:rPr>
              <a:t>条関係）」があり、その中には、</a:t>
            </a:r>
            <a:r>
              <a:rPr kumimoji="1" lang="en-US" altLang="ja-JP" sz="1400" dirty="0" smtClean="0">
                <a:latin typeface="BIZ UDPゴシック" panose="020B0400000000000000" pitchFamily="50" charset="-128"/>
                <a:ea typeface="BIZ UDPゴシック" panose="020B0400000000000000" pitchFamily="50" charset="-128"/>
              </a:rPr>
              <a:t>『</a:t>
            </a:r>
            <a:r>
              <a:rPr kumimoji="1" lang="ja-JP" altLang="en-US" sz="1400" dirty="0" smtClean="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ツ</a:t>
            </a:r>
            <a:r>
              <a:rPr kumimoji="1" lang="ja-JP" altLang="en-US" sz="1400" dirty="0" smtClean="0">
                <a:latin typeface="BIZ UDPゴシック" panose="020B0400000000000000" pitchFamily="50" charset="-128"/>
                <a:ea typeface="BIZ UDPゴシック" panose="020B0400000000000000" pitchFamily="50" charset="-128"/>
              </a:rPr>
              <a:t>）広告</a:t>
            </a:r>
            <a:r>
              <a:rPr kumimoji="1" lang="ja-JP" altLang="en-US" sz="1400" dirty="0">
                <a:latin typeface="BIZ UDPゴシック" panose="020B0400000000000000" pitchFamily="50" charset="-128"/>
                <a:ea typeface="BIZ UDPゴシック" panose="020B0400000000000000" pitchFamily="50" charset="-128"/>
              </a:rPr>
              <a:t>告示第</a:t>
            </a:r>
            <a:r>
              <a:rPr kumimoji="1" lang="en-US" altLang="ja-JP" sz="1400" dirty="0">
                <a:latin typeface="BIZ UDPゴシック" panose="020B0400000000000000" pitchFamily="50" charset="-128"/>
                <a:ea typeface="BIZ UDPゴシック" panose="020B0400000000000000" pitchFamily="50" charset="-128"/>
              </a:rPr>
              <a:t>4</a:t>
            </a:r>
            <a:r>
              <a:rPr kumimoji="1" lang="ja-JP" altLang="en-US" sz="1400" dirty="0">
                <a:latin typeface="BIZ UDPゴシック" panose="020B0400000000000000" pitchFamily="50" charset="-128"/>
                <a:ea typeface="BIZ UDPゴシック" panose="020B0400000000000000" pitchFamily="50" charset="-128"/>
              </a:rPr>
              <a:t>条</a:t>
            </a:r>
            <a:r>
              <a:rPr kumimoji="1" lang="en-US" altLang="ja-JP" sz="1400" dirty="0">
                <a:latin typeface="BIZ UDPゴシック" panose="020B0400000000000000" pitchFamily="50" charset="-128"/>
                <a:ea typeface="BIZ UDPゴシック" panose="020B0400000000000000" pitchFamily="50" charset="-128"/>
              </a:rPr>
              <a:t>20</a:t>
            </a:r>
            <a:r>
              <a:rPr kumimoji="1" lang="ja-JP" altLang="en-US" sz="1400" dirty="0">
                <a:latin typeface="BIZ UDPゴシック" panose="020B0400000000000000" pitchFamily="50" charset="-128"/>
                <a:ea typeface="BIZ UDPゴシック" panose="020B0400000000000000" pitchFamily="50" charset="-128"/>
              </a:rPr>
              <a:t>号関係</a:t>
            </a:r>
            <a:r>
              <a:rPr kumimoji="1" lang="ja-JP" altLang="en-US" sz="1400" dirty="0" smtClean="0">
                <a:latin typeface="BIZ UDPゴシック" panose="020B0400000000000000" pitchFamily="50" charset="-128"/>
                <a:ea typeface="BIZ UDPゴシック" panose="020B0400000000000000" pitchFamily="50" charset="-128"/>
              </a:rPr>
              <a:t>「前各号に定めるもののほか、都道府県</a:t>
            </a:r>
            <a:r>
              <a:rPr kumimoji="1" lang="ja-JP" altLang="en-US" sz="1400" dirty="0">
                <a:latin typeface="BIZ UDPゴシック" panose="020B0400000000000000" pitchFamily="50" charset="-128"/>
                <a:ea typeface="BIZ UDPゴシック" panose="020B0400000000000000" pitchFamily="50" charset="-128"/>
              </a:rPr>
              <a:t>知事の定める事項</a:t>
            </a:r>
            <a:r>
              <a:rPr kumimoji="1" lang="ja-JP" altLang="en-US" sz="1400" dirty="0" smtClean="0">
                <a:latin typeface="BIZ UDPゴシック" panose="020B0400000000000000" pitchFamily="50" charset="-128"/>
                <a:ea typeface="BIZ UDPゴシック" panose="020B0400000000000000" pitchFamily="50" charset="-128"/>
              </a:rPr>
              <a:t>」</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smtClean="0">
                <a:latin typeface="BIZ UDPゴシック" panose="020B0400000000000000" pitchFamily="50" charset="-128"/>
                <a:ea typeface="BIZ UDPゴシック" panose="020B0400000000000000" pitchFamily="50" charset="-128"/>
              </a:rPr>
              <a:t>がある。</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ts val="2000"/>
              </a:lnSpc>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医療審議会にて審議の上、認められた場合、広告可能になるため、議題として</a:t>
            </a:r>
            <a:r>
              <a:rPr kumimoji="1" lang="ja-JP" altLang="en-US" sz="1400" dirty="0">
                <a:latin typeface="BIZ UDPゴシック" panose="020B0400000000000000" pitchFamily="50" charset="-128"/>
                <a:ea typeface="BIZ UDPゴシック" panose="020B0400000000000000" pitchFamily="50" charset="-128"/>
              </a:rPr>
              <a:t>上程</a:t>
            </a:r>
            <a:r>
              <a:rPr kumimoji="1" lang="ja-JP" altLang="en-US" sz="1400" dirty="0" smtClean="0">
                <a:latin typeface="BIZ UDPゴシック" panose="020B0400000000000000" pitchFamily="50" charset="-128"/>
                <a:ea typeface="BIZ UDPゴシック" panose="020B0400000000000000" pitchFamily="50" charset="-128"/>
              </a:rPr>
              <a:t>予定。</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421481" y="5666687"/>
            <a:ext cx="8897331" cy="861774"/>
          </a:xfrm>
          <a:prstGeom prst="rect">
            <a:avLst/>
          </a:prstGeom>
          <a:noFill/>
          <a:ln>
            <a:solidFill>
              <a:schemeClr val="accent6">
                <a:lumMod val="60000"/>
                <a:lumOff val="40000"/>
              </a:schemeClr>
            </a:solidFill>
          </a:ln>
        </p:spPr>
        <p:txBody>
          <a:bodyPr wrap="square" rtlCol="0">
            <a:spAutoFit/>
          </a:bodyPr>
          <a:lstStyle/>
          <a:p>
            <a:pPr marL="285750" indent="-285750">
              <a:lnSpc>
                <a:spcPts val="2000"/>
              </a:lnSpc>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待合室等に掲出すること</a:t>
            </a:r>
            <a:r>
              <a:rPr kumimoji="1" lang="ja-JP" altLang="en-US" sz="1400" dirty="0">
                <a:latin typeface="BIZ UDPゴシック" panose="020B0400000000000000" pitchFamily="50" charset="-128"/>
                <a:ea typeface="BIZ UDPゴシック" panose="020B0400000000000000" pitchFamily="50" charset="-128"/>
              </a:rPr>
              <a:t>ができる</a:t>
            </a:r>
            <a:r>
              <a:rPr kumimoji="1" lang="ja-JP" altLang="en-US" sz="1400" dirty="0" smtClean="0">
                <a:latin typeface="BIZ UDPゴシック" panose="020B0400000000000000" pitchFamily="50" charset="-128"/>
                <a:ea typeface="BIZ UDPゴシック" panose="020B0400000000000000" pitchFamily="50" charset="-128"/>
              </a:rPr>
              <a:t>、賞状のようなものも併せて付与。</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ts val="2000"/>
              </a:lnSpc>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府</a:t>
            </a:r>
            <a:r>
              <a:rPr kumimoji="1" lang="en-US" altLang="ja-JP" sz="1400" dirty="0" smtClean="0">
                <a:latin typeface="BIZ UDPゴシック" panose="020B0400000000000000" pitchFamily="50" charset="-128"/>
                <a:ea typeface="BIZ UDPゴシック" panose="020B0400000000000000" pitchFamily="50" charset="-128"/>
              </a:rPr>
              <a:t>HP</a:t>
            </a:r>
            <a:r>
              <a:rPr kumimoji="1" lang="ja-JP" altLang="en-US" sz="1400" dirty="0">
                <a:latin typeface="BIZ UDPゴシック" panose="020B0400000000000000" pitchFamily="50" charset="-128"/>
                <a:ea typeface="BIZ UDPゴシック" panose="020B0400000000000000" pitchFamily="50" charset="-128"/>
              </a:rPr>
              <a:t>にて、大阪府</a:t>
            </a:r>
            <a:r>
              <a:rPr kumimoji="1" lang="ja-JP" altLang="en-US" sz="1400" dirty="0" err="1">
                <a:latin typeface="BIZ UDPゴシック" panose="020B0400000000000000" pitchFamily="50" charset="-128"/>
                <a:ea typeface="BIZ UDPゴシック" panose="020B0400000000000000" pitchFamily="50" charset="-128"/>
              </a:rPr>
              <a:t>高次脳機能障がい</a:t>
            </a:r>
            <a:r>
              <a:rPr kumimoji="1" lang="ja-JP" altLang="en-US" sz="1400" dirty="0">
                <a:latin typeface="BIZ UDPゴシック" panose="020B0400000000000000" pitchFamily="50" charset="-128"/>
                <a:ea typeface="BIZ UDPゴシック" panose="020B0400000000000000" pitchFamily="50" charset="-128"/>
              </a:rPr>
              <a:t>地域別実践研修協力</a:t>
            </a:r>
            <a:r>
              <a:rPr kumimoji="1" lang="ja-JP" altLang="en-US" sz="1400" dirty="0" smtClean="0">
                <a:latin typeface="BIZ UDPゴシック" panose="020B0400000000000000" pitchFamily="50" charset="-128"/>
                <a:ea typeface="BIZ UDPゴシック" panose="020B0400000000000000" pitchFamily="50" charset="-128"/>
              </a:rPr>
              <a:t>機関（仮）の一覧を公開。</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ts val="2000"/>
              </a:lnSpc>
              <a:buFont typeface="Arial" panose="020B0604020202020204" pitchFamily="34" charset="0"/>
              <a:buChar char="•"/>
            </a:pPr>
            <a:r>
              <a:rPr lang="ja-JP" altLang="en-US" sz="1400" dirty="0" smtClean="0">
                <a:latin typeface="BIZ UDPゴシック" panose="020B0400000000000000" pitchFamily="50" charset="-128"/>
                <a:ea typeface="BIZ UDPゴシック" panose="020B0400000000000000" pitchFamily="50" charset="-128"/>
              </a:rPr>
              <a:t>最終的</a:t>
            </a:r>
            <a:r>
              <a:rPr lang="ja-JP" altLang="en-US" sz="1400" dirty="0">
                <a:latin typeface="BIZ UDPゴシック" panose="020B0400000000000000" pitchFamily="50" charset="-128"/>
                <a:ea typeface="BIZ UDPゴシック" panose="020B0400000000000000" pitchFamily="50" charset="-128"/>
              </a:rPr>
              <a:t>には、まだ十分とは言えない診断・治療が可能な医療機関を増やすことに繋がる</a:t>
            </a:r>
            <a:r>
              <a:rPr lang="ja-JP" altLang="en-US" sz="1400" dirty="0" smtClean="0">
                <a:latin typeface="BIZ UDPゴシック" panose="020B0400000000000000" pitchFamily="50" charset="-128"/>
                <a:ea typeface="BIZ UDPゴシック" panose="020B0400000000000000" pitchFamily="50" charset="-128"/>
              </a:rPr>
              <a:t>こと</a:t>
            </a:r>
            <a:r>
              <a:rPr lang="ja-JP" altLang="en-US" sz="1400" dirty="0">
                <a:latin typeface="BIZ UDPゴシック" panose="020B0400000000000000" pitchFamily="50" charset="-128"/>
                <a:ea typeface="BIZ UDPゴシック" panose="020B0400000000000000" pitchFamily="50" charset="-128"/>
              </a:rPr>
              <a:t>も</a:t>
            </a:r>
            <a:r>
              <a:rPr lang="ja-JP" altLang="en-US" sz="1400" dirty="0" smtClean="0">
                <a:latin typeface="BIZ UDPゴシック" panose="020B0400000000000000" pitchFamily="50" charset="-128"/>
                <a:ea typeface="BIZ UDPゴシック" panose="020B0400000000000000" pitchFamily="50" charset="-128"/>
              </a:rPr>
              <a:t>期待。</a:t>
            </a:r>
            <a:endParaRPr lang="en-US" altLang="ja-JP" sz="1400" dirty="0">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7473192" y="89835"/>
            <a:ext cx="2228851" cy="461665"/>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資料１</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地域支援ネットワークの再構築</a:t>
            </a:r>
            <a:endParaRPr kumimoji="1" lang="ja-JP" altLang="en-US" sz="1200" dirty="0">
              <a:solidFill>
                <a:schemeClr val="bg1"/>
              </a:solidFill>
              <a:latin typeface="BIZ UDPゴシック" panose="020B0400000000000000" pitchFamily="50" charset="-128"/>
              <a:ea typeface="BIZ UDPゴシック" panose="020B0400000000000000" pitchFamily="50" charset="-128"/>
            </a:endParaRPr>
          </a:p>
        </p:txBody>
      </p:sp>
      <p:sp>
        <p:nvSpPr>
          <p:cNvPr id="12" name="テキスト ボックス 11"/>
          <p:cNvSpPr txBox="1"/>
          <p:nvPr/>
        </p:nvSpPr>
        <p:spPr>
          <a:xfrm>
            <a:off x="1909461" y="144638"/>
            <a:ext cx="941294" cy="369332"/>
          </a:xfrm>
          <a:prstGeom prst="rect">
            <a:avLst/>
          </a:prstGeom>
          <a:noFill/>
          <a:ln>
            <a:solidFill>
              <a:schemeClr val="accent6">
                <a:lumMod val="20000"/>
                <a:lumOff val="80000"/>
              </a:schemeClr>
            </a:solidFill>
          </a:ln>
        </p:spPr>
        <p:txBody>
          <a:bodyPr wrap="square" rtlCol="0">
            <a:spAutoFit/>
          </a:bodyPr>
          <a:lstStyle/>
          <a:p>
            <a:pPr algn="ctr"/>
            <a:r>
              <a:rPr kumimoji="1" lang="ja-JP" altLang="en-US" dirty="0" smtClean="0">
                <a:solidFill>
                  <a:schemeClr val="bg1"/>
                </a:solidFill>
                <a:latin typeface="BIZ UDPゴシック" panose="020B0400000000000000" pitchFamily="50" charset="-128"/>
                <a:ea typeface="BIZ UDPゴシック" panose="020B0400000000000000" pitchFamily="50" charset="-128"/>
              </a:rPr>
              <a:t>参考</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750420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685643882"/>
              </p:ext>
            </p:extLst>
          </p:nvPr>
        </p:nvGraphicFramePr>
        <p:xfrm>
          <a:off x="223838" y="978458"/>
          <a:ext cx="9525279" cy="5462682"/>
        </p:xfrm>
        <a:graphic>
          <a:graphicData uri="http://schemas.openxmlformats.org/drawingml/2006/table">
            <a:tbl>
              <a:tblPr>
                <a:tableStyleId>{5C22544A-7EE6-4342-B048-85BDC9FD1C3A}</a:tableStyleId>
              </a:tblPr>
              <a:tblGrid>
                <a:gridCol w="1305226">
                  <a:extLst>
                    <a:ext uri="{9D8B030D-6E8A-4147-A177-3AD203B41FA5}">
                      <a16:colId xmlns:a16="http://schemas.microsoft.com/office/drawing/2014/main" val="2688143166"/>
                    </a:ext>
                  </a:extLst>
                </a:gridCol>
                <a:gridCol w="4656583">
                  <a:extLst>
                    <a:ext uri="{9D8B030D-6E8A-4147-A177-3AD203B41FA5}">
                      <a16:colId xmlns:a16="http://schemas.microsoft.com/office/drawing/2014/main" val="2299164184"/>
                    </a:ext>
                  </a:extLst>
                </a:gridCol>
                <a:gridCol w="1896035">
                  <a:extLst>
                    <a:ext uri="{9D8B030D-6E8A-4147-A177-3AD203B41FA5}">
                      <a16:colId xmlns:a16="http://schemas.microsoft.com/office/drawing/2014/main" val="13272922"/>
                    </a:ext>
                  </a:extLst>
                </a:gridCol>
                <a:gridCol w="1667435">
                  <a:extLst>
                    <a:ext uri="{9D8B030D-6E8A-4147-A177-3AD203B41FA5}">
                      <a16:colId xmlns:a16="http://schemas.microsoft.com/office/drawing/2014/main" val="1652947057"/>
                    </a:ext>
                  </a:extLst>
                </a:gridCol>
              </a:tblGrid>
              <a:tr h="405028">
                <a:tc gridSpan="2">
                  <a:txBody>
                    <a:bodyPr/>
                    <a:lstStyle/>
                    <a:p>
                      <a:pPr algn="ctr" fontAlgn="ctr"/>
                      <a:r>
                        <a:rPr lang="ja-JP" altLang="en-US" sz="1400" b="1" u="none" strike="noStrike" dirty="0">
                          <a:effectLst/>
                          <a:latin typeface="BIZ UDPゴシック" panose="020B0400000000000000" pitchFamily="50" charset="-128"/>
                          <a:ea typeface="BIZ UDPゴシック" panose="020B0400000000000000" pitchFamily="50" charset="-128"/>
                        </a:rPr>
                        <a:t>対象者・内容</a:t>
                      </a:r>
                      <a:endParaRPr lang="ja-JP" altLang="en-US" sz="14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3" marR="8273" marT="8273" marB="0" anchor="ctr">
                    <a:solidFill>
                      <a:schemeClr val="accent6">
                        <a:lumMod val="20000"/>
                        <a:lumOff val="80000"/>
                      </a:schemeClr>
                    </a:solidFill>
                  </a:tcPr>
                </a:tc>
                <a:tc hMerge="1">
                  <a:txBody>
                    <a:bodyPr/>
                    <a:lstStyle/>
                    <a:p>
                      <a:endParaRPr kumimoji="1" lang="ja-JP" altLang="en-US"/>
                    </a:p>
                  </a:txBody>
                  <a:tcPr/>
                </a:tc>
                <a:tc gridSpan="2">
                  <a:txBody>
                    <a:bodyPr/>
                    <a:lstStyle/>
                    <a:p>
                      <a:pPr algn="ctr" fontAlgn="ctr"/>
                      <a:r>
                        <a:rPr lang="ja-JP" altLang="en-US" sz="1400" b="1" u="none" strike="noStrike" dirty="0">
                          <a:effectLst/>
                          <a:latin typeface="BIZ UDPゴシック" panose="020B0400000000000000" pitchFamily="50" charset="-128"/>
                          <a:ea typeface="BIZ UDPゴシック" panose="020B0400000000000000" pitchFamily="50" charset="-128"/>
                        </a:rPr>
                        <a:t>方法</a:t>
                      </a:r>
                      <a:endParaRPr lang="ja-JP" altLang="en-US" sz="14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3" marR="8273" marT="8273" marB="0" anchor="ctr">
                    <a:solidFill>
                      <a:schemeClr val="accent6">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227204735"/>
                  </a:ext>
                </a:extLst>
              </a:tr>
              <a:tr h="996991">
                <a:tc rowSpan="4">
                  <a:txBody>
                    <a:bodyPr/>
                    <a:lstStyle/>
                    <a:p>
                      <a:pPr algn="ctr" fontAlgn="ctr"/>
                      <a:r>
                        <a:rPr lang="zh-TW" altLang="en-US" sz="1400" u="none" strike="noStrike" dirty="0">
                          <a:effectLst/>
                          <a:latin typeface="BIZ UDPゴシック" panose="020B0400000000000000" pitchFamily="50" charset="-128"/>
                          <a:ea typeface="BIZ UDPゴシック" panose="020B0400000000000000" pitchFamily="50" charset="-128"/>
                        </a:rPr>
                        <a:t>基礎研修</a:t>
                      </a:r>
                      <a:r>
                        <a:rPr lang="en-US" altLang="zh-TW" sz="1400" u="none" strike="noStrike" dirty="0">
                          <a:effectLst/>
                          <a:latin typeface="BIZ UDPゴシック" panose="020B0400000000000000" pitchFamily="50" charset="-128"/>
                          <a:ea typeface="BIZ UDPゴシック" panose="020B0400000000000000" pitchFamily="50" charset="-128"/>
                        </a:rPr>
                        <a:t>(</a:t>
                      </a:r>
                      <a:r>
                        <a:rPr lang="zh-TW" altLang="en-US" sz="1400" u="none" strike="noStrike" dirty="0">
                          <a:effectLst/>
                          <a:latin typeface="BIZ UDPゴシック" panose="020B0400000000000000" pitchFamily="50" charset="-128"/>
                          <a:ea typeface="BIZ UDPゴシック" panose="020B0400000000000000" pitchFamily="50" charset="-128"/>
                        </a:rPr>
                        <a:t>対象者別）</a:t>
                      </a:r>
                      <a:endParaRPr lang="zh-TW" altLang="en-US" sz="14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3" marR="8273" marT="8273" marB="0" vert="eaVert" anchor="ctr">
                    <a:solidFill>
                      <a:schemeClr val="accent6">
                        <a:lumMod val="20000"/>
                        <a:lumOff val="80000"/>
                      </a:schemeClr>
                    </a:solidFill>
                  </a:tcPr>
                </a:tc>
                <a:tc>
                  <a:txBody>
                    <a:bodyPr/>
                    <a:lstStyle/>
                    <a:p>
                      <a:pPr algn="l" fontAlgn="ctr"/>
                      <a:r>
                        <a:rPr lang="ja-JP" altLang="en-US" sz="1600" b="1" u="none" strike="noStrike" dirty="0">
                          <a:effectLst/>
                          <a:latin typeface="BIZ UDPゴシック" panose="020B0400000000000000" pitchFamily="50" charset="-128"/>
                          <a:ea typeface="BIZ UDPゴシック" panose="020B0400000000000000" pitchFamily="50" charset="-128"/>
                        </a:rPr>
                        <a:t>市町村担当職員</a:t>
                      </a:r>
                      <a:r>
                        <a:rPr lang="ja-JP" altLang="en-US" sz="1600" b="1" u="none" strike="noStrike" dirty="0" smtClean="0">
                          <a:effectLst/>
                          <a:latin typeface="BIZ UDPゴシック" panose="020B0400000000000000" pitchFamily="50" charset="-128"/>
                          <a:ea typeface="BIZ UDPゴシック" panose="020B0400000000000000" pitchFamily="50" charset="-128"/>
                        </a:rPr>
                        <a:t>研修</a:t>
                      </a:r>
                      <a:endParaRPr lang="en-US" altLang="ja-JP" sz="1600" b="0" u="none" strike="noStrike" dirty="0" smtClean="0">
                        <a:effectLst/>
                        <a:latin typeface="BIZ UDPゴシック" panose="020B0400000000000000" pitchFamily="50" charset="-128"/>
                        <a:ea typeface="BIZ UDPゴシック" panose="020B0400000000000000" pitchFamily="50" charset="-128"/>
                      </a:endParaRPr>
                    </a:p>
                    <a:p>
                      <a:pPr algn="l" fontAlgn="ctr"/>
                      <a:r>
                        <a:rPr lang="ja-JP" altLang="en-US" sz="1200" u="none" strike="noStrike" dirty="0" smtClean="0">
                          <a:effectLst/>
                          <a:latin typeface="BIZ UDPゴシック" panose="020B0400000000000000" pitchFamily="50" charset="-128"/>
                          <a:ea typeface="BIZ UDPゴシック" panose="020B0400000000000000" pitchFamily="50" charset="-128"/>
                        </a:rPr>
                        <a:t>高次脳機能障</a:t>
                      </a:r>
                      <a:r>
                        <a:rPr lang="ja-JP" altLang="en-US" sz="1200" u="none" strike="noStrike" dirty="0">
                          <a:effectLst/>
                          <a:latin typeface="BIZ UDPゴシック" panose="020B0400000000000000" pitchFamily="50" charset="-128"/>
                          <a:ea typeface="BIZ UDPゴシック" panose="020B0400000000000000" pitchFamily="50" charset="-128"/>
                        </a:rPr>
                        <a:t>がいの基礎知識、</a:t>
                      </a:r>
                      <a:r>
                        <a:rPr lang="ja-JP" altLang="en-US" sz="1200" u="none" strike="noStrike" dirty="0" err="1">
                          <a:effectLst/>
                          <a:latin typeface="BIZ UDPゴシック" panose="020B0400000000000000" pitchFamily="50" charset="-128"/>
                          <a:ea typeface="BIZ UDPゴシック" panose="020B0400000000000000" pitchFamily="50" charset="-128"/>
                        </a:rPr>
                        <a:t>障がい</a:t>
                      </a:r>
                      <a:r>
                        <a:rPr lang="ja-JP" altLang="en-US" sz="1200" u="none" strike="noStrike" dirty="0">
                          <a:effectLst/>
                          <a:latin typeface="BIZ UDPゴシック" panose="020B0400000000000000" pitchFamily="50" charset="-128"/>
                          <a:ea typeface="BIZ UDPゴシック" panose="020B0400000000000000" pitchFamily="50" charset="-128"/>
                        </a:rPr>
                        <a:t>特性を踏まえ個別性の高いケース毎にどのような福祉サービスで地域生活を支えるか、役所内での他部署との連携の必要性について学ぶ。</a:t>
                      </a:r>
                      <a:endParaRPr lang="ja-JP" altLang="en-US" sz="12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3" marR="8273" marT="8273" marB="0" anchor="ctr">
                    <a:solidFill>
                      <a:schemeClr val="accent6">
                        <a:lumMod val="20000"/>
                        <a:lumOff val="80000"/>
                      </a:schemeClr>
                    </a:solidFill>
                  </a:tcPr>
                </a:tc>
                <a:tc gridSpan="2">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実施時期：</a:t>
                      </a:r>
                      <a:r>
                        <a:rPr lang="en-US" altLang="ja-JP" sz="1200" u="none" strike="noStrike" dirty="0">
                          <a:effectLst/>
                          <a:latin typeface="BIZ UDPゴシック" panose="020B0400000000000000" pitchFamily="50" charset="-128"/>
                          <a:ea typeface="BIZ UDPゴシック" panose="020B0400000000000000" pitchFamily="50" charset="-128"/>
                        </a:rPr>
                        <a:t>5</a:t>
                      </a:r>
                      <a:r>
                        <a:rPr lang="ja-JP" altLang="en-US" sz="1200" u="none" strike="noStrike" dirty="0">
                          <a:effectLst/>
                          <a:latin typeface="BIZ UDPゴシック" panose="020B0400000000000000" pitchFamily="50" charset="-128"/>
                          <a:ea typeface="BIZ UDPゴシック" panose="020B0400000000000000" pitchFamily="50" charset="-128"/>
                        </a:rPr>
                        <a:t>月頃</a:t>
                      </a:r>
                      <a:br>
                        <a:rPr lang="ja-JP" altLang="en-US" sz="1200" u="none" strike="noStrike" dirty="0">
                          <a:effectLst/>
                          <a:latin typeface="BIZ UDPゴシック" panose="020B0400000000000000" pitchFamily="50" charset="-128"/>
                          <a:ea typeface="BIZ UDPゴシック" panose="020B0400000000000000" pitchFamily="50" charset="-128"/>
                        </a:rPr>
                      </a:br>
                      <a:r>
                        <a:rPr lang="en-US" altLang="ja-JP" sz="1200" u="none" strike="noStrike" dirty="0">
                          <a:effectLst/>
                          <a:latin typeface="BIZ UDPゴシック" panose="020B0400000000000000" pitchFamily="50" charset="-128"/>
                          <a:ea typeface="BIZ UDPゴシック" panose="020B0400000000000000" pitchFamily="50" charset="-128"/>
                        </a:rPr>
                        <a:t>(</a:t>
                      </a:r>
                      <a:r>
                        <a:rPr lang="ja-JP" altLang="en-US" sz="1200" u="none" strike="noStrike" dirty="0">
                          <a:effectLst/>
                          <a:latin typeface="BIZ UDPゴシック" panose="020B0400000000000000" pitchFamily="50" charset="-128"/>
                          <a:ea typeface="BIZ UDPゴシック" panose="020B0400000000000000" pitchFamily="50" charset="-128"/>
                        </a:rPr>
                        <a:t>補装具・更生医療の研修と同時期に実施</a:t>
                      </a:r>
                      <a:r>
                        <a:rPr lang="en-US" altLang="ja-JP" sz="1200" u="none" strike="noStrike" dirty="0">
                          <a:effectLst/>
                          <a:latin typeface="BIZ UDPゴシック" panose="020B0400000000000000" pitchFamily="50" charset="-128"/>
                          <a:ea typeface="BIZ UDPゴシック" panose="020B0400000000000000" pitchFamily="50" charset="-128"/>
                        </a:rPr>
                        <a:t>)</a:t>
                      </a:r>
                      <a:br>
                        <a:rPr lang="en-US" altLang="ja-JP" sz="1200" u="none" strike="noStrike" dirty="0">
                          <a:effectLst/>
                          <a:latin typeface="BIZ UDPゴシック" panose="020B0400000000000000" pitchFamily="50" charset="-128"/>
                          <a:ea typeface="BIZ UDPゴシック" panose="020B0400000000000000" pitchFamily="50" charset="-128"/>
                        </a:rPr>
                      </a:br>
                      <a:r>
                        <a:rPr lang="ja-JP" altLang="en-US" sz="1200" u="none" strike="noStrike" smtClean="0">
                          <a:effectLst/>
                          <a:latin typeface="BIZ UDPゴシック" panose="020B0400000000000000" pitchFamily="50" charset="-128"/>
                          <a:ea typeface="BIZ UDPゴシック" panose="020B0400000000000000" pitchFamily="50" charset="-128"/>
                        </a:rPr>
                        <a:t>２時間</a:t>
                      </a:r>
                      <a:r>
                        <a:rPr lang="ja-JP" altLang="en-US" sz="1200" u="none" strike="noStrike" dirty="0">
                          <a:effectLst/>
                          <a:latin typeface="BIZ UDPゴシック" panose="020B0400000000000000" pitchFamily="50" charset="-128"/>
                          <a:ea typeface="BIZ UDPゴシック" panose="020B0400000000000000" pitchFamily="50" charset="-128"/>
                        </a:rPr>
                        <a:t>程度の</a:t>
                      </a:r>
                      <a:r>
                        <a:rPr lang="en-US" altLang="ja-JP" sz="1200" u="none" strike="noStrike" dirty="0">
                          <a:effectLst/>
                          <a:latin typeface="BIZ UDPゴシック" panose="020B0400000000000000" pitchFamily="50" charset="-128"/>
                          <a:ea typeface="BIZ UDPゴシック" panose="020B0400000000000000" pitchFamily="50" charset="-128"/>
                        </a:rPr>
                        <a:t>Web</a:t>
                      </a:r>
                      <a:r>
                        <a:rPr lang="ja-JP" altLang="en-US" sz="1200" u="none" strike="noStrike" dirty="0">
                          <a:effectLst/>
                          <a:latin typeface="BIZ UDPゴシック" panose="020B0400000000000000" pitchFamily="50" charset="-128"/>
                          <a:ea typeface="BIZ UDPゴシック" panose="020B0400000000000000" pitchFamily="50" charset="-128"/>
                        </a:rPr>
                        <a:t>研修</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3" marR="8273" marT="8273" marB="0" anchor="ctr">
                    <a:solidFill>
                      <a:schemeClr val="accent6">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557504370"/>
                  </a:ext>
                </a:extLst>
              </a:tr>
              <a:tr h="1495487">
                <a:tc vMerge="1">
                  <a:txBody>
                    <a:bodyPr/>
                    <a:lstStyle/>
                    <a:p>
                      <a:endParaRPr kumimoji="1" lang="ja-JP" altLang="en-US"/>
                    </a:p>
                  </a:txBody>
                  <a:tcPr/>
                </a:tc>
                <a:tc>
                  <a:txBody>
                    <a:bodyPr/>
                    <a:lstStyle/>
                    <a:p>
                      <a:pPr algn="l" fontAlgn="ctr"/>
                      <a:r>
                        <a:rPr lang="ja-JP" altLang="en-US" sz="1600" b="1" u="none" strike="noStrike" dirty="0">
                          <a:effectLst/>
                          <a:latin typeface="BIZ UDPゴシック" panose="020B0400000000000000" pitchFamily="50" charset="-128"/>
                          <a:ea typeface="BIZ UDPゴシック" panose="020B0400000000000000" pitchFamily="50" charset="-128"/>
                        </a:rPr>
                        <a:t>地域支援者養成</a:t>
                      </a:r>
                      <a:r>
                        <a:rPr lang="ja-JP" altLang="en-US" sz="1600" b="1" u="none" strike="noStrike" dirty="0" smtClean="0">
                          <a:effectLst/>
                          <a:latin typeface="BIZ UDPゴシック" panose="020B0400000000000000" pitchFamily="50" charset="-128"/>
                          <a:ea typeface="BIZ UDPゴシック" panose="020B0400000000000000" pitchFamily="50" charset="-128"/>
                        </a:rPr>
                        <a:t>研修</a:t>
                      </a:r>
                      <a:endParaRPr lang="en-US" altLang="ja-JP" sz="1600" b="0" u="none" strike="noStrike" dirty="0" smtClean="0">
                        <a:effectLst/>
                        <a:latin typeface="BIZ UDPゴシック" panose="020B0400000000000000" pitchFamily="50" charset="-128"/>
                        <a:ea typeface="BIZ UDPゴシック" panose="020B0400000000000000" pitchFamily="50" charset="-128"/>
                      </a:endParaRPr>
                    </a:p>
                    <a:p>
                      <a:pPr algn="l" fontAlgn="ctr"/>
                      <a:r>
                        <a:rPr lang="ja-JP" altLang="en-US" sz="1200" u="none" strike="noStrike" dirty="0" smtClean="0">
                          <a:effectLst/>
                          <a:latin typeface="BIZ UDPゴシック" panose="020B0400000000000000" pitchFamily="50" charset="-128"/>
                          <a:ea typeface="BIZ UDPゴシック" panose="020B0400000000000000" pitchFamily="50" charset="-128"/>
                        </a:rPr>
                        <a:t>地域</a:t>
                      </a:r>
                      <a:r>
                        <a:rPr lang="ja-JP" altLang="en-US" sz="1200" u="none" strike="noStrike" dirty="0">
                          <a:effectLst/>
                          <a:latin typeface="BIZ UDPゴシック" panose="020B0400000000000000" pitchFamily="50" charset="-128"/>
                          <a:ea typeface="BIZ UDPゴシック" panose="020B0400000000000000" pitchFamily="50" charset="-128"/>
                        </a:rPr>
                        <a:t>の事業所で直接支援をしている支援者が実践例を学んだり、個々の状態に応じた支援が組み立てられるようなスキルを学ぶ。</a:t>
                      </a:r>
                      <a:endParaRPr lang="ja-JP" altLang="en-US" sz="12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3" marR="8273" marT="8273" marB="0" anchor="ctr">
                    <a:solidFill>
                      <a:schemeClr val="accent6">
                        <a:lumMod val="20000"/>
                        <a:lumOff val="80000"/>
                      </a:schemeClr>
                    </a:solidFill>
                  </a:tcPr>
                </a:tc>
                <a:tc rowSpan="2">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共通して学んでほしい基礎知識は、</a:t>
                      </a:r>
                      <a:r>
                        <a:rPr lang="en-US" altLang="ja-JP" sz="1200" u="none" strike="noStrike" dirty="0">
                          <a:effectLst/>
                          <a:latin typeface="BIZ UDPゴシック" panose="020B0400000000000000" pitchFamily="50" charset="-128"/>
                          <a:ea typeface="BIZ UDPゴシック" panose="020B0400000000000000" pitchFamily="50" charset="-128"/>
                        </a:rPr>
                        <a:t>Web</a:t>
                      </a:r>
                      <a:r>
                        <a:rPr lang="ja-JP" altLang="en-US" sz="1200" u="none" strike="noStrike" dirty="0">
                          <a:effectLst/>
                          <a:latin typeface="BIZ UDPゴシック" panose="020B0400000000000000" pitchFamily="50" charset="-128"/>
                          <a:ea typeface="BIZ UDPゴシック" panose="020B0400000000000000" pitchFamily="50" charset="-128"/>
                        </a:rPr>
                        <a:t>研修</a:t>
                      </a:r>
                      <a:r>
                        <a:rPr lang="ja-JP" altLang="en-US" sz="1200" u="none" strike="noStrike" dirty="0" smtClean="0">
                          <a:effectLst/>
                          <a:latin typeface="BIZ UDPゴシック" panose="020B0400000000000000" pitchFamily="50" charset="-128"/>
                          <a:ea typeface="BIZ UDPゴシック" panose="020B0400000000000000" pitchFamily="50" charset="-128"/>
                        </a:rPr>
                        <a:t>にて実施</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3" marR="8273" marT="8273" marB="0" anchor="ctr">
                    <a:solidFill>
                      <a:schemeClr val="accent6">
                        <a:lumMod val="20000"/>
                        <a:lumOff val="80000"/>
                      </a:schemeClr>
                    </a:solidFill>
                  </a:tcPr>
                </a:tc>
                <a:tc>
                  <a:txBody>
                    <a:bodyPr/>
                    <a:lstStyle/>
                    <a:p>
                      <a:pPr algn="l" fontAlgn="ctr"/>
                      <a:r>
                        <a:rPr lang="ja-JP" altLang="en-US" sz="1200" u="none" strike="noStrike">
                          <a:effectLst/>
                          <a:latin typeface="BIZ UDPゴシック" panose="020B0400000000000000" pitchFamily="50" charset="-128"/>
                          <a:ea typeface="BIZ UDPゴシック" panose="020B0400000000000000" pitchFamily="50" charset="-128"/>
                        </a:rPr>
                        <a:t>実施時期：</a:t>
                      </a:r>
                      <a:r>
                        <a:rPr lang="en-US" altLang="ja-JP" sz="1200" u="none" strike="noStrike">
                          <a:effectLst/>
                          <a:latin typeface="BIZ UDPゴシック" panose="020B0400000000000000" pitchFamily="50" charset="-128"/>
                          <a:ea typeface="BIZ UDPゴシック" panose="020B0400000000000000" pitchFamily="50" charset="-128"/>
                        </a:rPr>
                        <a:t>9</a:t>
                      </a:r>
                      <a:r>
                        <a:rPr lang="ja-JP" altLang="en-US" sz="1200" u="none" strike="noStrike">
                          <a:effectLst/>
                          <a:latin typeface="BIZ UDPゴシック" panose="020B0400000000000000" pitchFamily="50" charset="-128"/>
                          <a:ea typeface="BIZ UDPゴシック" panose="020B0400000000000000" pitchFamily="50" charset="-128"/>
                        </a:rPr>
                        <a:t>月頃</a:t>
                      </a:r>
                      <a:br>
                        <a:rPr lang="ja-JP" altLang="en-US" sz="1200" u="none" strike="noStrike">
                          <a:effectLst/>
                          <a:latin typeface="BIZ UDPゴシック" panose="020B0400000000000000" pitchFamily="50" charset="-128"/>
                          <a:ea typeface="BIZ UDPゴシック" panose="020B0400000000000000" pitchFamily="50" charset="-128"/>
                        </a:rPr>
                      </a:br>
                      <a:r>
                        <a:rPr lang="ja-JP" altLang="en-US" sz="1200" u="none" strike="noStrike">
                          <a:effectLst/>
                          <a:latin typeface="BIZ UDPゴシック" panose="020B0400000000000000" pitchFamily="50" charset="-128"/>
                          <a:ea typeface="BIZ UDPゴシック" panose="020B0400000000000000" pitchFamily="50" charset="-128"/>
                        </a:rPr>
                        <a:t>半日程度の講義・演習</a:t>
                      </a:r>
                      <a:endPar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273" marR="8273" marT="8273" marB="0" anchor="ctr">
                    <a:solidFill>
                      <a:schemeClr val="accent6">
                        <a:lumMod val="20000"/>
                        <a:lumOff val="80000"/>
                      </a:schemeClr>
                    </a:solidFill>
                  </a:tcPr>
                </a:tc>
                <a:extLst>
                  <a:ext uri="{0D108BD9-81ED-4DB2-BD59-A6C34878D82A}">
                    <a16:rowId xmlns:a16="http://schemas.microsoft.com/office/drawing/2014/main" val="1267748917"/>
                  </a:ext>
                </a:extLst>
              </a:tr>
              <a:tr h="1402019">
                <a:tc vMerge="1">
                  <a:txBody>
                    <a:bodyPr/>
                    <a:lstStyle/>
                    <a:p>
                      <a:endParaRPr kumimoji="1" lang="ja-JP" altLang="en-US"/>
                    </a:p>
                  </a:txBody>
                  <a:tcPr/>
                </a:tc>
                <a:tc>
                  <a:txBody>
                    <a:bodyPr/>
                    <a:lstStyle/>
                    <a:p>
                      <a:pPr algn="l" fontAlgn="ctr"/>
                      <a:r>
                        <a:rPr lang="ja-JP" altLang="en-US" sz="1600" b="1" u="none" strike="noStrike" dirty="0">
                          <a:effectLst/>
                          <a:latin typeface="BIZ UDPゴシック" panose="020B0400000000000000" pitchFamily="50" charset="-128"/>
                          <a:ea typeface="BIZ UDPゴシック" panose="020B0400000000000000" pitchFamily="50" charset="-128"/>
                        </a:rPr>
                        <a:t>相談支援</a:t>
                      </a:r>
                      <a:r>
                        <a:rPr lang="ja-JP" altLang="en-US" sz="1600" b="1" u="none" strike="noStrike">
                          <a:effectLst/>
                          <a:latin typeface="BIZ UDPゴシック" panose="020B0400000000000000" pitchFamily="50" charset="-128"/>
                          <a:ea typeface="BIZ UDPゴシック" panose="020B0400000000000000" pitchFamily="50" charset="-128"/>
                        </a:rPr>
                        <a:t>従事者向け</a:t>
                      </a:r>
                      <a:r>
                        <a:rPr lang="ja-JP" altLang="en-US" sz="1600" b="1" u="none" strike="noStrike" smtClean="0">
                          <a:effectLst/>
                          <a:latin typeface="BIZ UDPゴシック" panose="020B0400000000000000" pitchFamily="50" charset="-128"/>
                          <a:ea typeface="BIZ UDPゴシック" panose="020B0400000000000000" pitchFamily="50" charset="-128"/>
                        </a:rPr>
                        <a:t>研修</a:t>
                      </a:r>
                      <a:endParaRPr lang="en-US" altLang="ja-JP" sz="1600" b="0" u="none" strike="noStrike" smtClean="0">
                        <a:effectLst/>
                        <a:latin typeface="BIZ UDPゴシック" panose="020B0400000000000000" pitchFamily="50" charset="-128"/>
                        <a:ea typeface="BIZ UDPゴシック" panose="020B0400000000000000" pitchFamily="50" charset="-128"/>
                      </a:endParaRPr>
                    </a:p>
                    <a:p>
                      <a:pPr algn="l" fontAlgn="ctr"/>
                      <a:r>
                        <a:rPr lang="ja-JP" altLang="en-US" sz="1200" u="none" strike="noStrike" smtClean="0">
                          <a:effectLst/>
                          <a:latin typeface="BIZ UDPゴシック" panose="020B0400000000000000" pitchFamily="50" charset="-128"/>
                          <a:ea typeface="BIZ UDPゴシック" panose="020B0400000000000000" pitchFamily="50" charset="-128"/>
                        </a:rPr>
                        <a:t>身近</a:t>
                      </a:r>
                      <a:r>
                        <a:rPr lang="ja-JP" altLang="en-US" sz="1200" u="none" strike="noStrike" dirty="0">
                          <a:effectLst/>
                          <a:latin typeface="BIZ UDPゴシック" panose="020B0400000000000000" pitchFamily="50" charset="-128"/>
                          <a:ea typeface="BIZ UDPゴシック" panose="020B0400000000000000" pitchFamily="50" charset="-128"/>
                        </a:rPr>
                        <a:t>な地域で高次脳機能障がいの方がその人らしい生活を送れるよう、高次脳機能障がいの特性をふまえた支援会議等の実施、多職種連携の取り組み、資源の改善・開発の取り組み等を学ぶ。</a:t>
                      </a:r>
                      <a:endParaRPr lang="ja-JP" altLang="en-US" sz="12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3" marR="8273" marT="8273" marB="0" anchor="ctr">
                    <a:solidFill>
                      <a:schemeClr val="accent6">
                        <a:lumMod val="20000"/>
                        <a:lumOff val="80000"/>
                      </a:schemeClr>
                    </a:solidFill>
                  </a:tcPr>
                </a:tc>
                <a:tc vMerge="1">
                  <a:txBody>
                    <a:bodyPr/>
                    <a:lstStyle/>
                    <a:p>
                      <a:endParaRPr kumimoji="1" lang="ja-JP" altLang="en-US" dirty="0"/>
                    </a:p>
                  </a:txBody>
                  <a:tcP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実施時期：</a:t>
                      </a:r>
                      <a:r>
                        <a:rPr lang="en-US" altLang="ja-JP" sz="1200" u="none" strike="noStrike" dirty="0">
                          <a:effectLst/>
                          <a:latin typeface="BIZ UDPゴシック" panose="020B0400000000000000" pitchFamily="50" charset="-128"/>
                          <a:ea typeface="BIZ UDPゴシック" panose="020B0400000000000000" pitchFamily="50" charset="-128"/>
                        </a:rPr>
                        <a:t>9</a:t>
                      </a:r>
                      <a:r>
                        <a:rPr lang="ja-JP" altLang="en-US" sz="1200" u="none" strike="noStrike" dirty="0">
                          <a:effectLst/>
                          <a:latin typeface="BIZ UDPゴシック" panose="020B0400000000000000" pitchFamily="50" charset="-128"/>
                          <a:ea typeface="BIZ UDPゴシック" panose="020B0400000000000000" pitchFamily="50" charset="-128"/>
                        </a:rPr>
                        <a:t>月頃</a:t>
                      </a:r>
                      <a:br>
                        <a:rPr lang="ja-JP" altLang="en-US" sz="1200" u="none" strike="noStrike" dirty="0">
                          <a:effectLst/>
                          <a:latin typeface="BIZ UDPゴシック" panose="020B0400000000000000" pitchFamily="50" charset="-128"/>
                          <a:ea typeface="BIZ UDPゴシック" panose="020B0400000000000000" pitchFamily="50" charset="-128"/>
                        </a:rPr>
                      </a:br>
                      <a:r>
                        <a:rPr lang="ja-JP" altLang="en-US" sz="1200" u="none" strike="noStrike" dirty="0">
                          <a:effectLst/>
                          <a:latin typeface="BIZ UDPゴシック" panose="020B0400000000000000" pitchFamily="50" charset="-128"/>
                          <a:ea typeface="BIZ UDPゴシック" panose="020B0400000000000000" pitchFamily="50" charset="-128"/>
                        </a:rPr>
                        <a:t>半日程度の講義・演習</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3" marR="8273" marT="8273" marB="0" anchor="ctr">
                    <a:solidFill>
                      <a:schemeClr val="accent6">
                        <a:lumMod val="20000"/>
                        <a:lumOff val="80000"/>
                      </a:schemeClr>
                    </a:solidFill>
                  </a:tcPr>
                </a:tc>
                <a:extLst>
                  <a:ext uri="{0D108BD9-81ED-4DB2-BD59-A6C34878D82A}">
                    <a16:rowId xmlns:a16="http://schemas.microsoft.com/office/drawing/2014/main" val="2662882007"/>
                  </a:ext>
                </a:extLst>
              </a:tr>
              <a:tr h="1163157">
                <a:tc vMerge="1">
                  <a:txBody>
                    <a:bodyPr/>
                    <a:lstStyle/>
                    <a:p>
                      <a:endParaRPr kumimoji="1" lang="ja-JP" altLang="en-US"/>
                    </a:p>
                  </a:txBody>
                  <a:tcPr/>
                </a:tc>
                <a:tc>
                  <a:txBody>
                    <a:bodyPr/>
                    <a:lstStyle/>
                    <a:p>
                      <a:pPr algn="l" fontAlgn="ctr"/>
                      <a:r>
                        <a:rPr lang="ja-JP" altLang="en-US" sz="1600" b="1" u="none" strike="noStrike" dirty="0">
                          <a:effectLst/>
                          <a:latin typeface="BIZ UDPゴシック" panose="020B0400000000000000" pitchFamily="50" charset="-128"/>
                          <a:ea typeface="BIZ UDPゴシック" panose="020B0400000000000000" pitchFamily="50" charset="-128"/>
                        </a:rPr>
                        <a:t>医療機関職員向け</a:t>
                      </a:r>
                      <a:r>
                        <a:rPr lang="ja-JP" altLang="en-US" sz="1600" b="1" u="none" strike="noStrike" dirty="0" smtClean="0">
                          <a:effectLst/>
                          <a:latin typeface="BIZ UDPゴシック" panose="020B0400000000000000" pitchFamily="50" charset="-128"/>
                          <a:ea typeface="BIZ UDPゴシック" panose="020B0400000000000000" pitchFamily="50" charset="-128"/>
                        </a:rPr>
                        <a:t>研修</a:t>
                      </a:r>
                      <a:endParaRPr lang="en-US" altLang="ja-JP" sz="1600" b="0" u="none" strike="noStrike" dirty="0" smtClean="0">
                        <a:effectLst/>
                        <a:latin typeface="BIZ UDPゴシック" panose="020B0400000000000000" pitchFamily="50" charset="-128"/>
                        <a:ea typeface="BIZ UDPゴシック" panose="020B0400000000000000" pitchFamily="50" charset="-128"/>
                      </a:endParaRPr>
                    </a:p>
                    <a:p>
                      <a:pPr algn="l" fontAlgn="ctr"/>
                      <a:r>
                        <a:rPr lang="ja-JP" altLang="en-US" sz="1200" u="none" strike="noStrike" dirty="0" smtClean="0">
                          <a:effectLst/>
                          <a:latin typeface="BIZ UDPゴシック" panose="020B0400000000000000" pitchFamily="50" charset="-128"/>
                          <a:ea typeface="BIZ UDPゴシック" panose="020B0400000000000000" pitchFamily="50" charset="-128"/>
                        </a:rPr>
                        <a:t>高次脳機能障</a:t>
                      </a:r>
                      <a:r>
                        <a:rPr lang="ja-JP" altLang="en-US" sz="1200" u="none" strike="noStrike" dirty="0">
                          <a:effectLst/>
                          <a:latin typeface="BIZ UDPゴシック" panose="020B0400000000000000" pitchFamily="50" charset="-128"/>
                          <a:ea typeface="BIZ UDPゴシック" panose="020B0400000000000000" pitchFamily="50" charset="-128"/>
                        </a:rPr>
                        <a:t>がいの支援に必要な情報の提供に関する重要性や、医療と福祉機関でのリハビリテーションの違いや</a:t>
                      </a:r>
                      <a:r>
                        <a:rPr lang="ja-JP" altLang="en-US" sz="1200" u="none" strike="noStrike" dirty="0" err="1">
                          <a:effectLst/>
                          <a:latin typeface="BIZ UDPゴシック" panose="020B0400000000000000" pitchFamily="50" charset="-128"/>
                          <a:ea typeface="BIZ UDPゴシック" panose="020B0400000000000000" pitchFamily="50" charset="-128"/>
                        </a:rPr>
                        <a:t>障がい</a:t>
                      </a:r>
                      <a:r>
                        <a:rPr lang="ja-JP" altLang="en-US" sz="1200" u="none" strike="noStrike" dirty="0">
                          <a:effectLst/>
                          <a:latin typeface="BIZ UDPゴシック" panose="020B0400000000000000" pitchFamily="50" charset="-128"/>
                          <a:ea typeface="BIZ UDPゴシック" panose="020B0400000000000000" pitchFamily="50" charset="-128"/>
                        </a:rPr>
                        <a:t>福祉分野の支援者との連携について学ぶ。</a:t>
                      </a:r>
                      <a:endParaRPr lang="ja-JP" altLang="en-US" sz="12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3" marR="8273" marT="8273" marB="0" anchor="ctr">
                    <a:solidFill>
                      <a:schemeClr val="accent6">
                        <a:lumMod val="20000"/>
                        <a:lumOff val="80000"/>
                      </a:schemeClr>
                    </a:solidFill>
                  </a:tcPr>
                </a:tc>
                <a:tc gridSpan="2">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実施時期：</a:t>
                      </a:r>
                      <a:r>
                        <a:rPr lang="en-US" altLang="ja-JP" sz="1200" u="none" strike="noStrike" dirty="0">
                          <a:effectLst/>
                          <a:latin typeface="BIZ UDPゴシック" panose="020B0400000000000000" pitchFamily="50" charset="-128"/>
                          <a:ea typeface="BIZ UDPゴシック" panose="020B0400000000000000" pitchFamily="50" charset="-128"/>
                        </a:rPr>
                        <a:t>2</a:t>
                      </a:r>
                      <a:r>
                        <a:rPr lang="ja-JP" altLang="en-US" sz="1200" u="none" strike="noStrike" dirty="0">
                          <a:effectLst/>
                          <a:latin typeface="BIZ UDPゴシック" panose="020B0400000000000000" pitchFamily="50" charset="-128"/>
                          <a:ea typeface="BIZ UDPゴシック" panose="020B0400000000000000" pitchFamily="50" charset="-128"/>
                        </a:rPr>
                        <a:t>月頃</a:t>
                      </a:r>
                      <a:br>
                        <a:rPr lang="ja-JP" altLang="en-US" sz="1200" u="none" strike="noStrike" dirty="0">
                          <a:effectLst/>
                          <a:latin typeface="BIZ UDPゴシック" panose="020B0400000000000000" pitchFamily="50" charset="-128"/>
                          <a:ea typeface="BIZ UDPゴシック" panose="020B0400000000000000" pitchFamily="50" charset="-128"/>
                        </a:rPr>
                      </a:br>
                      <a:r>
                        <a:rPr lang="en-US" altLang="ja-JP" sz="1200" u="none" strike="noStrike" dirty="0">
                          <a:effectLst/>
                          <a:latin typeface="BIZ UDPゴシック" panose="020B0400000000000000" pitchFamily="50" charset="-128"/>
                          <a:ea typeface="BIZ UDPゴシック" panose="020B0400000000000000" pitchFamily="50" charset="-128"/>
                        </a:rPr>
                        <a:t>2</a:t>
                      </a:r>
                      <a:r>
                        <a:rPr lang="ja-JP" altLang="en-US" sz="1200" u="none" strike="noStrike" dirty="0">
                          <a:effectLst/>
                          <a:latin typeface="BIZ UDPゴシック" panose="020B0400000000000000" pitchFamily="50" charset="-128"/>
                          <a:ea typeface="BIZ UDPゴシック" panose="020B0400000000000000" pitchFamily="50" charset="-128"/>
                        </a:rPr>
                        <a:t>時間程度の</a:t>
                      </a:r>
                      <a:r>
                        <a:rPr lang="en-US" altLang="ja-JP" sz="1200" u="none" strike="noStrike" dirty="0">
                          <a:effectLst/>
                          <a:latin typeface="BIZ UDPゴシック" panose="020B0400000000000000" pitchFamily="50" charset="-128"/>
                          <a:ea typeface="BIZ UDPゴシック" panose="020B0400000000000000" pitchFamily="50" charset="-128"/>
                        </a:rPr>
                        <a:t>Web</a:t>
                      </a:r>
                      <a:r>
                        <a:rPr lang="ja-JP" altLang="en-US" sz="1200" u="none" strike="noStrike" dirty="0">
                          <a:effectLst/>
                          <a:latin typeface="BIZ UDPゴシック" panose="020B0400000000000000" pitchFamily="50" charset="-128"/>
                          <a:ea typeface="BIZ UDPゴシック" panose="020B0400000000000000" pitchFamily="50" charset="-128"/>
                        </a:rPr>
                        <a:t>研修</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3" marR="8273" marT="8273" marB="0" anchor="ctr">
                    <a:solidFill>
                      <a:schemeClr val="accent6">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2534391413"/>
                  </a:ext>
                </a:extLst>
              </a:tr>
            </a:tbl>
          </a:graphicData>
        </a:graphic>
      </p:graphicFrame>
      <p:sp>
        <p:nvSpPr>
          <p:cNvPr id="5" name="タイトル 1"/>
          <p:cNvSpPr txBox="1">
            <a:spLocks/>
          </p:cNvSpPr>
          <p:nvPr/>
        </p:nvSpPr>
        <p:spPr>
          <a:xfrm>
            <a:off x="0" y="0"/>
            <a:ext cx="9906000" cy="648000"/>
          </a:xfrm>
          <a:prstGeom prst="rect">
            <a:avLst/>
          </a:prstGeom>
          <a:solidFill>
            <a:schemeClr val="accent6">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BIZ UDPゴシック" panose="020B0400000000000000" pitchFamily="50" charset="-128"/>
                <a:ea typeface="BIZ UDPゴシック" panose="020B0400000000000000" pitchFamily="50" charset="-128"/>
              </a:rPr>
              <a:t>現在実施している研修</a:t>
            </a:r>
            <a:endParaRPr lang="ja-JP" altLang="en-US" sz="2400" b="1" dirty="0">
              <a:solidFill>
                <a:schemeClr val="bg1"/>
              </a:solidFill>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2366661" y="139334"/>
            <a:ext cx="941294" cy="369332"/>
          </a:xfrm>
          <a:prstGeom prst="rect">
            <a:avLst/>
          </a:prstGeom>
          <a:noFill/>
          <a:ln>
            <a:solidFill>
              <a:schemeClr val="accent6">
                <a:lumMod val="20000"/>
                <a:lumOff val="80000"/>
              </a:schemeClr>
            </a:solidFill>
          </a:ln>
        </p:spPr>
        <p:txBody>
          <a:bodyPr wrap="square" rtlCol="0">
            <a:spAutoFit/>
          </a:bodyPr>
          <a:lstStyle/>
          <a:p>
            <a:pPr algn="ctr"/>
            <a:r>
              <a:rPr kumimoji="1" lang="ja-JP" altLang="en-US" dirty="0" smtClean="0">
                <a:solidFill>
                  <a:schemeClr val="bg1"/>
                </a:solidFill>
                <a:latin typeface="BIZ UDPゴシック" panose="020B0400000000000000" pitchFamily="50" charset="-128"/>
                <a:ea typeface="BIZ UDPゴシック" panose="020B0400000000000000" pitchFamily="50" charset="-128"/>
              </a:rPr>
              <a:t>参考</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8AAA9E22-95CD-4913-8295-F7735B0BBB9F}" type="slidenum">
              <a:rPr kumimoji="1" lang="ja-JP" altLang="en-US" smtClean="0"/>
              <a:t>3</a:t>
            </a:fld>
            <a:endParaRPr kumimoji="1" lang="ja-JP" altLang="en-US"/>
          </a:p>
        </p:txBody>
      </p:sp>
      <p:sp>
        <p:nvSpPr>
          <p:cNvPr id="8" name="テキスト ボックス 7"/>
          <p:cNvSpPr txBox="1"/>
          <p:nvPr/>
        </p:nvSpPr>
        <p:spPr>
          <a:xfrm>
            <a:off x="7473192" y="89835"/>
            <a:ext cx="2228851" cy="461665"/>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資料１</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地域支援ネットワークの再構築</a:t>
            </a:r>
            <a:endParaRPr kumimoji="1" lang="ja-JP" altLang="en-US" sz="1200"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88587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1056</Words>
  <Application>Microsoft Office PowerPoint</Application>
  <PresentationFormat>A4 210 x 297 mm</PresentationFormat>
  <Paragraphs>122</Paragraphs>
  <Slides>3</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BIZ UDPゴシック</vt:lpstr>
      <vt:lpstr>游ゴシック</vt:lpstr>
      <vt:lpstr>游ゴシック Light</vt:lpstr>
      <vt:lpstr>Arial</vt:lpstr>
      <vt:lpstr>Calibri</vt:lpstr>
      <vt:lpstr>Calibri Light</vt:lpstr>
      <vt:lpstr>Wingdings</vt:lpstr>
      <vt:lpstr>Office テーマ</vt:lpstr>
      <vt:lpstr>地域別実践研修</vt:lpstr>
      <vt:lpstr>研修事務局が広告可能な事項</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2022-02-28T09:11:44Z</dcterms:created>
  <dcterms:modified xsi:type="dcterms:W3CDTF">2022-02-28T09:11:52Z</dcterms:modified>
</cp:coreProperties>
</file>