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removePersonalInfoOnSave="1" saveSubsetFonts="1">
  <p:sldMasterIdLst>
    <p:sldMasterId id="2147483660" r:id="rId1"/>
  </p:sldMasterIdLst>
  <p:notesMasterIdLst>
    <p:notesMasterId r:id="rId8"/>
  </p:notesMasterIdLst>
  <p:sldIdLst>
    <p:sldId id="272" r:id="rId2"/>
    <p:sldId id="273" r:id="rId3"/>
    <p:sldId id="274" r:id="rId4"/>
    <p:sldId id="277" r:id="rId5"/>
    <p:sldId id="275" r:id="rId6"/>
    <p:sldId id="276"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4434" autoAdjust="0"/>
  </p:normalViewPr>
  <p:slideViewPr>
    <p:cSldViewPr snapToGrid="0">
      <p:cViewPr varScale="1">
        <p:scale>
          <a:sx n="70" d="100"/>
          <a:sy n="70" d="100"/>
        </p:scale>
        <p:origin x="1260" y="72"/>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設問１「高次脳機能障がいという障がいがあることをご存知でしたか？」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18A-47FB-A1F4-0629CE343F3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918A-47FB-A1F4-0629CE343F3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51B-4C1D-8A96-0F05651F44D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51B-4C1D-8A96-0F05651F44D8}"/>
              </c:ext>
            </c:extLst>
          </c:dPt>
          <c:dLbls>
            <c:dLbl>
              <c:idx val="0"/>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18A-47FB-A1F4-0629CE343F3A}"/>
                </c:ext>
              </c:extLst>
            </c:dLbl>
            <c:dLbl>
              <c:idx val="1"/>
              <c:layout/>
              <c:dLblPos val="bestFi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18A-47FB-A1F4-0629CE343F3A}"/>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extLst>
          </c:dLbls>
          <c:cat>
            <c:strRef>
              <c:f>Sheet1!$A$2:$A$5</c:f>
              <c:strCache>
                <c:ptCount val="2"/>
                <c:pt idx="0">
                  <c:v>①知っていた</c:v>
                </c:pt>
                <c:pt idx="1">
                  <c:v>②知らなかった</c:v>
                </c:pt>
              </c:strCache>
            </c:strRef>
          </c:cat>
          <c:val>
            <c:numRef>
              <c:f>Sheet1!$B$2:$B$5</c:f>
              <c:numCache>
                <c:formatCode>General</c:formatCode>
                <c:ptCount val="4"/>
                <c:pt idx="0">
                  <c:v>15</c:v>
                </c:pt>
                <c:pt idx="1">
                  <c:v>5</c:v>
                </c:pt>
              </c:numCache>
            </c:numRef>
          </c:val>
          <c:extLst>
            <c:ext xmlns:c16="http://schemas.microsoft.com/office/drawing/2014/chart" uri="{C3380CC4-5D6E-409C-BE32-E72D297353CC}">
              <c16:uniqueId val="{00000000-918A-47FB-A1F4-0629CE343F3A}"/>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2"/>
        <c:delete val="1"/>
      </c:legendEntry>
      <c:legendEntry>
        <c:idx val="3"/>
        <c:delete val="1"/>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911-400D-823D-141F2240EE6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911-400D-823D-141F2240EE6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911-400D-823D-141F2240EE6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911-400D-823D-141F2240EE6D}"/>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2"/>
                <c:pt idx="0">
                  <c:v>①知ることができた</c:v>
                </c:pt>
                <c:pt idx="1">
                  <c:v>②よく分からない</c:v>
                </c:pt>
              </c:strCache>
            </c:strRef>
          </c:cat>
          <c:val>
            <c:numRef>
              <c:f>Sheet1!$B$2:$B$5</c:f>
              <c:numCache>
                <c:formatCode>General</c:formatCode>
                <c:ptCount val="4"/>
                <c:pt idx="0">
                  <c:v>19</c:v>
                </c:pt>
                <c:pt idx="1">
                  <c:v>0</c:v>
                </c:pt>
              </c:numCache>
            </c:numRef>
          </c:val>
          <c:extLst>
            <c:ext xmlns:c16="http://schemas.microsoft.com/office/drawing/2014/chart" uri="{C3380CC4-5D6E-409C-BE32-E72D297353CC}">
              <c16:uniqueId val="{00000000-4362-44E6-98E4-8CD5645E664E}"/>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2"/>
        <c:delete val="1"/>
      </c:legendEntry>
      <c:legendEntry>
        <c:idx val="3"/>
        <c:delete val="1"/>
      </c:legendEntry>
      <c:layout>
        <c:manualLayout>
          <c:xMode val="edge"/>
          <c:yMode val="edge"/>
          <c:x val="7.2224362689981725E-2"/>
          <c:y val="0.72310791963547816"/>
          <c:w val="0.85555127462003655"/>
          <c:h val="0.2403208668049525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3-D16C-4C83-B4C1-7FE68EE3010F}"/>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4-D16C-4C83-B4C1-7FE68EE3010F}"/>
              </c:ext>
            </c:extLst>
          </c:dPt>
          <c:dPt>
            <c:idx val="3"/>
            <c:invertIfNegative val="0"/>
            <c:bubble3D val="0"/>
            <c:spPr>
              <a:solidFill>
                <a:schemeClr val="accent6"/>
              </a:solidFill>
              <a:ln>
                <a:noFill/>
              </a:ln>
              <a:effectLst/>
            </c:spPr>
            <c:extLst>
              <c:ext xmlns:c16="http://schemas.microsoft.com/office/drawing/2014/chart" uri="{C3380CC4-5D6E-409C-BE32-E72D297353CC}">
                <c16:uniqueId val="{00000005-D16C-4C83-B4C1-7FE68EE3010F}"/>
              </c:ext>
            </c:extLst>
          </c:dPt>
          <c:dPt>
            <c:idx val="4"/>
            <c:invertIfNegative val="0"/>
            <c:bubble3D val="0"/>
            <c:spPr>
              <a:solidFill>
                <a:schemeClr val="accent3"/>
              </a:solidFill>
              <a:ln>
                <a:noFill/>
              </a:ln>
              <a:effectLst/>
            </c:spPr>
            <c:extLst>
              <c:ext xmlns:c16="http://schemas.microsoft.com/office/drawing/2014/chart" uri="{C3380CC4-5D6E-409C-BE32-E72D297353CC}">
                <c16:uniqueId val="{00000006-D16C-4C83-B4C1-7FE68EE3010F}"/>
              </c:ext>
            </c:extLst>
          </c:dPt>
          <c:cat>
            <c:strRef>
              <c:f>Sheet1!$A$2:$A$6</c:f>
              <c:strCache>
                <c:ptCount val="5"/>
                <c:pt idx="0">
                  <c:v>①作品展示</c:v>
                </c:pt>
                <c:pt idx="1">
                  <c:v>②相談コーナー</c:v>
                </c:pt>
                <c:pt idx="2">
                  <c:v>③ミニ講座</c:v>
                </c:pt>
                <c:pt idx="3">
                  <c:v>④脳トレ体験</c:v>
                </c:pt>
                <c:pt idx="4">
                  <c:v>⑤もずやん撮影会</c:v>
                </c:pt>
              </c:strCache>
            </c:strRef>
          </c:cat>
          <c:val>
            <c:numRef>
              <c:f>Sheet1!$B$2:$B$6</c:f>
              <c:numCache>
                <c:formatCode>General</c:formatCode>
                <c:ptCount val="5"/>
                <c:pt idx="0">
                  <c:v>9</c:v>
                </c:pt>
                <c:pt idx="1">
                  <c:v>5</c:v>
                </c:pt>
                <c:pt idx="2">
                  <c:v>12</c:v>
                </c:pt>
                <c:pt idx="3">
                  <c:v>16</c:v>
                </c:pt>
                <c:pt idx="4">
                  <c:v>5</c:v>
                </c:pt>
              </c:numCache>
            </c:numRef>
          </c:val>
          <c:extLst>
            <c:ext xmlns:c16="http://schemas.microsoft.com/office/drawing/2014/chart" uri="{C3380CC4-5D6E-409C-BE32-E72D297353CC}">
              <c16:uniqueId val="{00000000-D16C-4C83-B4C1-7FE68EE3010F}"/>
            </c:ext>
          </c:extLst>
        </c:ser>
        <c:ser>
          <c:idx val="1"/>
          <c:order val="1"/>
          <c:tx>
            <c:strRef>
              <c:f>Sheet1!$C$1</c:f>
              <c:strCache>
                <c:ptCount val="1"/>
                <c:pt idx="0">
                  <c:v>列1</c:v>
                </c:pt>
              </c:strCache>
            </c:strRef>
          </c:tx>
          <c:spPr>
            <a:solidFill>
              <a:schemeClr val="accent2"/>
            </a:solidFill>
            <a:ln>
              <a:noFill/>
            </a:ln>
            <a:effectLst/>
          </c:spPr>
          <c:invertIfNegative val="0"/>
          <c:cat>
            <c:strRef>
              <c:f>Sheet1!$A$2:$A$6</c:f>
              <c:strCache>
                <c:ptCount val="5"/>
                <c:pt idx="0">
                  <c:v>①作品展示</c:v>
                </c:pt>
                <c:pt idx="1">
                  <c:v>②相談コーナー</c:v>
                </c:pt>
                <c:pt idx="2">
                  <c:v>③ミニ講座</c:v>
                </c:pt>
                <c:pt idx="3">
                  <c:v>④脳トレ体験</c:v>
                </c:pt>
                <c:pt idx="4">
                  <c:v>⑤もずやん撮影会</c:v>
                </c:pt>
              </c:strCache>
            </c:strRef>
          </c:cat>
          <c:val>
            <c:numRef>
              <c:f>Sheet1!$C$2:$C$6</c:f>
              <c:numCache>
                <c:formatCode>General</c:formatCode>
                <c:ptCount val="5"/>
              </c:numCache>
            </c:numRef>
          </c:val>
          <c:extLst>
            <c:ext xmlns:c16="http://schemas.microsoft.com/office/drawing/2014/chart" uri="{C3380CC4-5D6E-409C-BE32-E72D297353CC}">
              <c16:uniqueId val="{00000001-D16C-4C83-B4C1-7FE68EE3010F}"/>
            </c:ext>
          </c:extLst>
        </c:ser>
        <c:ser>
          <c:idx val="2"/>
          <c:order val="2"/>
          <c:tx>
            <c:strRef>
              <c:f>Sheet1!$D$1</c:f>
              <c:strCache>
                <c:ptCount val="1"/>
                <c:pt idx="0">
                  <c:v>列2</c:v>
                </c:pt>
              </c:strCache>
            </c:strRef>
          </c:tx>
          <c:spPr>
            <a:solidFill>
              <a:schemeClr val="accent3"/>
            </a:solidFill>
            <a:ln>
              <a:noFill/>
            </a:ln>
            <a:effectLst/>
          </c:spPr>
          <c:invertIfNegative val="0"/>
          <c:cat>
            <c:strRef>
              <c:f>Sheet1!$A$2:$A$6</c:f>
              <c:strCache>
                <c:ptCount val="5"/>
                <c:pt idx="0">
                  <c:v>①作品展示</c:v>
                </c:pt>
                <c:pt idx="1">
                  <c:v>②相談コーナー</c:v>
                </c:pt>
                <c:pt idx="2">
                  <c:v>③ミニ講座</c:v>
                </c:pt>
                <c:pt idx="3">
                  <c:v>④脳トレ体験</c:v>
                </c:pt>
                <c:pt idx="4">
                  <c:v>⑤もずやん撮影会</c:v>
                </c:pt>
              </c:strCache>
            </c:strRef>
          </c:cat>
          <c:val>
            <c:numRef>
              <c:f>Sheet1!$D$2:$D$6</c:f>
              <c:numCache>
                <c:formatCode>General</c:formatCode>
                <c:ptCount val="5"/>
              </c:numCache>
            </c:numRef>
          </c:val>
          <c:extLst>
            <c:ext xmlns:c16="http://schemas.microsoft.com/office/drawing/2014/chart" uri="{C3380CC4-5D6E-409C-BE32-E72D297353CC}">
              <c16:uniqueId val="{00000002-D16C-4C83-B4C1-7FE68EE3010F}"/>
            </c:ext>
          </c:extLst>
        </c:ser>
        <c:dLbls>
          <c:showLegendKey val="0"/>
          <c:showVal val="0"/>
          <c:showCatName val="0"/>
          <c:showSerName val="0"/>
          <c:showPercent val="0"/>
          <c:showBubbleSize val="0"/>
        </c:dLbls>
        <c:gapWidth val="219"/>
        <c:overlap val="-27"/>
        <c:axId val="560912224"/>
        <c:axId val="560923040"/>
      </c:barChart>
      <c:catAx>
        <c:axId val="560912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60923040"/>
        <c:crosses val="autoZero"/>
        <c:auto val="1"/>
        <c:lblAlgn val="ctr"/>
        <c:lblOffset val="100"/>
        <c:noMultiLvlLbl val="0"/>
      </c:catAx>
      <c:valAx>
        <c:axId val="560923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5609122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0.15178</cdr:y>
    </cdr:from>
    <cdr:to>
      <cdr:x>0.26696</cdr:x>
      <cdr:y>0.29949</cdr:y>
    </cdr:to>
    <cdr:sp macro="" textlink="">
      <cdr:nvSpPr>
        <cdr:cNvPr id="2" name="テキスト ボックス 9"/>
        <cdr:cNvSpPr txBox="1"/>
      </cdr:nvSpPr>
      <cdr:spPr>
        <a:xfrm xmlns:a="http://schemas.openxmlformats.org/drawingml/2006/main">
          <a:off x="-6917138" y="298618"/>
          <a:ext cx="797911" cy="29062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ja-JP" altLang="en-US" sz="1400" dirty="0" smtClean="0"/>
            <a:t>設問２</a:t>
          </a:r>
          <a:endParaRPr kumimoji="1" lang="ja-JP" altLang="en-US" sz="14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2022/11/28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11</a:t>
            </a:fld>
            <a:endParaRPr kumimoji="1" lang="ja-JP" altLang="en-US"/>
          </a:p>
        </p:txBody>
      </p:sp>
    </p:spTree>
    <p:extLst>
      <p:ext uri="{BB962C8B-B14F-4D97-AF65-F5344CB8AC3E}">
        <p14:creationId xmlns:p14="http://schemas.microsoft.com/office/powerpoint/2010/main" val="3736240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12</a:t>
            </a:fld>
            <a:endParaRPr kumimoji="1" lang="ja-JP" altLang="en-US"/>
          </a:p>
        </p:txBody>
      </p:sp>
    </p:spTree>
    <p:extLst>
      <p:ext uri="{BB962C8B-B14F-4D97-AF65-F5344CB8AC3E}">
        <p14:creationId xmlns:p14="http://schemas.microsoft.com/office/powerpoint/2010/main" val="3125735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13</a:t>
            </a:fld>
            <a:endParaRPr kumimoji="1" lang="ja-JP" altLang="en-US"/>
          </a:p>
        </p:txBody>
      </p:sp>
    </p:spTree>
    <p:extLst>
      <p:ext uri="{BB962C8B-B14F-4D97-AF65-F5344CB8AC3E}">
        <p14:creationId xmlns:p14="http://schemas.microsoft.com/office/powerpoint/2010/main" val="3389337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14</a:t>
            </a:fld>
            <a:endParaRPr kumimoji="1" lang="ja-JP" altLang="en-US"/>
          </a:p>
        </p:txBody>
      </p:sp>
    </p:spTree>
    <p:extLst>
      <p:ext uri="{BB962C8B-B14F-4D97-AF65-F5344CB8AC3E}">
        <p14:creationId xmlns:p14="http://schemas.microsoft.com/office/powerpoint/2010/main" val="2590863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15</a:t>
            </a:fld>
            <a:endParaRPr kumimoji="1" lang="ja-JP" altLang="en-US"/>
          </a:p>
        </p:txBody>
      </p:sp>
    </p:spTree>
    <p:extLst>
      <p:ext uri="{BB962C8B-B14F-4D97-AF65-F5344CB8AC3E}">
        <p14:creationId xmlns:p14="http://schemas.microsoft.com/office/powerpoint/2010/main" val="426828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7DDA57-5803-4B1D-8DC9-66DE9FC0167A}" type="datetime1">
              <a:rPr kumimoji="1" lang="ja-JP" altLang="en-US" smtClean="0"/>
              <a:t>2022/11/28</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EDF692-E0F0-4523-9AFC-41EBCF450B16}" type="datetime1">
              <a:rPr kumimoji="1" lang="ja-JP" altLang="en-US" smtClean="0"/>
              <a:t>2022/11/28</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6633B4-1827-4BF3-91B4-3F9C746C3552}" type="datetime1">
              <a:rPr kumimoji="1" lang="ja-JP" altLang="en-US" smtClean="0"/>
              <a:t>2022/11/28</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C9A9BAE-3030-46D6-9269-12CA03A626B5}" type="datetime1">
              <a:rPr kumimoji="1" lang="ja-JP" altLang="en-US" smtClean="0"/>
              <a:t>2022/11/28</a:t>
            </a:fld>
            <a:endParaRPr kumimoji="1" lang="ja-JP" altLang="en-US"/>
          </a:p>
        </p:txBody>
      </p:sp>
      <p:sp>
        <p:nvSpPr>
          <p:cNvPr id="5" name="Footer Placeholder 4"/>
          <p:cNvSpPr>
            <a:spLocks noGrp="1"/>
          </p:cNvSpPr>
          <p:nvPr>
            <p:ph type="ftr" sz="quarter" idx="11"/>
          </p:nvPr>
        </p:nvSpPr>
        <p:spPr/>
        <p:txBody>
          <a:bodyPr/>
          <a:lstStyle>
            <a:lvl1pPr>
              <a:defRPr b="0">
                <a:latin typeface="BIZ UDPゴシック" panose="020B0400000000000000" pitchFamily="50" charset="-128"/>
                <a:ea typeface="BIZ UDPゴシック" panose="020B0400000000000000" pitchFamily="50" charset="-128"/>
              </a:defRPr>
            </a:lvl1pPr>
          </a:lstStyle>
          <a:p>
            <a:r>
              <a:rPr kumimoji="1" lang="ja-JP" altLang="en-US"/>
              <a:t>意見交換テーマ２　普及啓発及び人材育成</a:t>
            </a:r>
            <a:endParaRPr kumimoji="1" lang="ja-JP" altLang="en-US" dirty="0"/>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7CE4B09B-CAA8-4E6A-9E5E-40510435B7E2}" type="datetime1">
              <a:rPr kumimoji="1" lang="ja-JP" altLang="en-US" smtClean="0"/>
              <a:t>2022/11/28</a:t>
            </a:fld>
            <a:endParaRPr kumimoji="1" lang="ja-JP" altLang="en-US" dirty="0"/>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0180E7-050F-487A-8C70-EB2C400A9E67}" type="datetime1">
              <a:rPr kumimoji="1" lang="ja-JP" altLang="en-US" smtClean="0"/>
              <a:t>2022/11/28</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5187114-079F-4337-8902-01A6D17E04CD}" type="datetime1">
              <a:rPr kumimoji="1" lang="ja-JP" altLang="en-US" smtClean="0"/>
              <a:t>2022/11/28</a:t>
            </a:fld>
            <a:endParaRPr kumimoji="1" lang="ja-JP" altLang="en-US"/>
          </a:p>
        </p:txBody>
      </p:sp>
      <p:sp>
        <p:nvSpPr>
          <p:cNvPr id="8" name="Footer Placeholder 7"/>
          <p:cNvSpPr>
            <a:spLocks noGrp="1"/>
          </p:cNvSpPr>
          <p:nvPr>
            <p:ph type="ftr" sz="quarter" idx="11"/>
          </p:nvPr>
        </p:nvSpPr>
        <p:spPr/>
        <p:txBody>
          <a:bodyPr/>
          <a:lstStyle/>
          <a:p>
            <a:r>
              <a:rPr kumimoji="1" lang="ja-JP" altLang="en-US"/>
              <a:t>意見交換テーマ２　普及啓発及び人材育成</a:t>
            </a:r>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D4160C-0144-4214-BF76-74AD70CB316C}" type="datetime1">
              <a:rPr kumimoji="1" lang="ja-JP" altLang="en-US" smtClean="0"/>
              <a:t>2022/11/28</a:t>
            </a:fld>
            <a:endParaRPr kumimoji="1" lang="ja-JP" altLang="en-US"/>
          </a:p>
        </p:txBody>
      </p:sp>
      <p:sp>
        <p:nvSpPr>
          <p:cNvPr id="4" name="Footer Placeholder 3"/>
          <p:cNvSpPr>
            <a:spLocks noGrp="1"/>
          </p:cNvSpPr>
          <p:nvPr>
            <p:ph type="ftr" sz="quarter" idx="11"/>
          </p:nvPr>
        </p:nvSpPr>
        <p:spPr/>
        <p:txBody>
          <a:bodyPr/>
          <a:lstStyle/>
          <a:p>
            <a:r>
              <a:rPr kumimoji="1" lang="ja-JP" altLang="en-US"/>
              <a:t>意見交換テーマ２　普及啓発及び人材育成</a:t>
            </a:r>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579F99-4A12-4C62-961F-9F46EB94FBAA}" type="datetime1">
              <a:rPr kumimoji="1" lang="ja-JP" altLang="en-US" smtClean="0"/>
              <a:t>2022/11/28</a:t>
            </a:fld>
            <a:endParaRPr kumimoji="1" lang="ja-JP" altLang="en-US"/>
          </a:p>
        </p:txBody>
      </p:sp>
      <p:sp>
        <p:nvSpPr>
          <p:cNvPr id="3" name="Footer Placeholder 2"/>
          <p:cNvSpPr>
            <a:spLocks noGrp="1"/>
          </p:cNvSpPr>
          <p:nvPr>
            <p:ph type="ftr" sz="quarter" idx="11"/>
          </p:nvPr>
        </p:nvSpPr>
        <p:spPr/>
        <p:txBody>
          <a:bodyPr/>
          <a:lstStyle/>
          <a:p>
            <a:r>
              <a:rPr kumimoji="1" lang="ja-JP" altLang="en-US"/>
              <a:t>意見交換テーマ２　普及啓発及び人材育成</a:t>
            </a:r>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A86041-3F6E-4C91-8CC5-A584863E2790}" type="datetime1">
              <a:rPr kumimoji="1" lang="ja-JP" altLang="en-US" smtClean="0"/>
              <a:t>2022/11/28</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B4C293-7549-45F1-AA8A-BE2311FAC455}" type="datetime1">
              <a:rPr kumimoji="1" lang="ja-JP" altLang="en-US" smtClean="0"/>
              <a:t>2022/11/28</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97980-404C-4AF5-9EDC-C2C66179134D}" type="datetime1">
              <a:rPr kumimoji="1" lang="ja-JP" altLang="en-US" smtClean="0"/>
              <a:t>2022/11/28</a:t>
            </a:fld>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8AAA9E22-95CD-4913-8295-F7735B0BBB9F}" type="slidenum">
              <a:rPr kumimoji="1" lang="ja-JP" altLang="en-US" smtClean="0"/>
              <a:pPr/>
              <a:t>‹#›</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dirty="0"/>
              <a:t>意見交換テーマ２　普及啓発及び人材育成</a:t>
            </a:r>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議題４　</a:t>
            </a:r>
            <a:r>
              <a:rPr lang="ja-JP" altLang="en-US" sz="2400" b="1" dirty="0" smtClean="0">
                <a:solidFill>
                  <a:schemeClr val="bg1"/>
                </a:solidFill>
              </a:rPr>
              <a:t>高次脳機能障がいの普及啓発の方向性について</a:t>
            </a:r>
            <a:endParaRPr lang="ja-JP" altLang="en-US" sz="2000" b="1" dirty="0">
              <a:solidFill>
                <a:schemeClr val="bg1"/>
              </a:solidFill>
            </a:endParaRPr>
          </a:p>
        </p:txBody>
      </p:sp>
      <p:sp>
        <p:nvSpPr>
          <p:cNvPr id="3" name="コンテンツ プレースホルダー 2"/>
          <p:cNvSpPr>
            <a:spLocks noGrp="1"/>
          </p:cNvSpPr>
          <p:nvPr>
            <p:ph idx="1"/>
          </p:nvPr>
        </p:nvSpPr>
        <p:spPr>
          <a:xfrm>
            <a:off x="0" y="648003"/>
            <a:ext cx="9906000" cy="483305"/>
          </a:xfrm>
          <a:solidFill>
            <a:schemeClr val="accent1">
              <a:lumMod val="20000"/>
              <a:lumOff val="80000"/>
            </a:schemeClr>
          </a:solidFill>
        </p:spPr>
        <p:txBody>
          <a:bodyPr>
            <a:normAutofit/>
          </a:bodyPr>
          <a:lstStyle/>
          <a:p>
            <a:r>
              <a:rPr lang="ja-JP" altLang="en-US" sz="1400" dirty="0">
                <a:latin typeface="+mn-ea"/>
              </a:rPr>
              <a:t>広く府民に普及啓発を図ることで、自分や家族の身に起きた時の対応について知ることができ、その結果、適切な支援機関により早くつながることができると考えられる</a:t>
            </a:r>
            <a:r>
              <a:rPr lang="ja-JP" altLang="en-US" sz="1400" dirty="0" smtClean="0">
                <a:latin typeface="+mn-ea"/>
              </a:rPr>
              <a:t>。</a:t>
            </a:r>
            <a:endParaRPr lang="en-US" altLang="ja-JP" sz="1400" dirty="0" smtClean="0">
              <a:latin typeface="+mn-ea"/>
            </a:endParaRPr>
          </a:p>
          <a:p>
            <a:endParaRPr lang="en-US" altLang="ja-JP" sz="1400" dirty="0">
              <a:latin typeface="+mn-ea"/>
            </a:endParaRPr>
          </a:p>
          <a:p>
            <a:endParaRPr lang="ja-JP" altLang="en-US" sz="1200" dirty="0"/>
          </a:p>
        </p:txBody>
      </p:sp>
      <p:sp>
        <p:nvSpPr>
          <p:cNvPr id="4" name="スライド番号プレースホルダー 3"/>
          <p:cNvSpPr>
            <a:spLocks noGrp="1"/>
          </p:cNvSpPr>
          <p:nvPr>
            <p:ph type="sldNum" sz="quarter" idx="12"/>
          </p:nvPr>
        </p:nvSpPr>
        <p:spPr/>
        <p:txBody>
          <a:bodyPr/>
          <a:lstStyle/>
          <a:p>
            <a:r>
              <a:rPr kumimoji="1" lang="ja-JP" altLang="en-US" dirty="0" smtClean="0"/>
              <a:t>５</a:t>
            </a:r>
            <a:endParaRPr kumimoji="1" lang="ja-JP" altLang="en-US" dirty="0"/>
          </a:p>
        </p:txBody>
      </p:sp>
      <p:sp>
        <p:nvSpPr>
          <p:cNvPr id="5" name="テキスト ボックス 4"/>
          <p:cNvSpPr txBox="1"/>
          <p:nvPr/>
        </p:nvSpPr>
        <p:spPr>
          <a:xfrm>
            <a:off x="0" y="1131308"/>
            <a:ext cx="9906000" cy="4647426"/>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１．これまでの取組み</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r>
              <a:rPr kumimoji="1" lang="ja-JP" altLang="en-US" b="1" dirty="0" smtClean="0">
                <a:latin typeface="BIZ UDPゴシック" panose="020B0400000000000000" pitchFamily="50" charset="-128"/>
                <a:ea typeface="BIZ UDPゴシック" panose="020B0400000000000000" pitchFamily="50" charset="-128"/>
              </a:rPr>
              <a:t>２．</a:t>
            </a:r>
            <a:r>
              <a:rPr kumimoji="1" lang="ja-JP" altLang="en-US" b="1" dirty="0">
                <a:latin typeface="BIZ UDPゴシック" panose="020B0400000000000000" pitchFamily="50" charset="-128"/>
                <a:ea typeface="BIZ UDPゴシック" panose="020B0400000000000000" pitchFamily="50" charset="-128"/>
              </a:rPr>
              <a:t>効果検証</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r>
              <a:rPr kumimoji="1" lang="ja-JP" altLang="en-US" b="1" dirty="0" smtClean="0">
                <a:latin typeface="BIZ UDPゴシック" panose="020B0400000000000000" pitchFamily="50" charset="-128"/>
                <a:ea typeface="BIZ UDPゴシック" panose="020B0400000000000000" pitchFamily="50" charset="-128"/>
              </a:rPr>
              <a:t>３</a:t>
            </a:r>
            <a:r>
              <a:rPr kumimoji="1" lang="ja-JP" altLang="en-US" b="1" dirty="0">
                <a:latin typeface="BIZ UDPゴシック" panose="020B0400000000000000" pitchFamily="50" charset="-128"/>
                <a:ea typeface="BIZ UDPゴシック" panose="020B0400000000000000" pitchFamily="50" charset="-128"/>
              </a:rPr>
              <a:t>．今後の取組み</a:t>
            </a:r>
          </a:p>
        </p:txBody>
      </p:sp>
      <p:sp>
        <p:nvSpPr>
          <p:cNvPr id="6" name="テキスト ボックス 5"/>
          <p:cNvSpPr txBox="1"/>
          <p:nvPr/>
        </p:nvSpPr>
        <p:spPr>
          <a:xfrm>
            <a:off x="392107" y="5742212"/>
            <a:ext cx="8832849" cy="1015663"/>
          </a:xfrm>
          <a:prstGeom prst="rect">
            <a:avLst/>
          </a:prstGeom>
          <a:noFill/>
          <a:ln>
            <a:solidFill>
              <a:schemeClr val="accent5">
                <a:lumMod val="60000"/>
                <a:lumOff val="40000"/>
              </a:schemeClr>
            </a:solidFill>
          </a:ln>
        </p:spPr>
        <p:txBody>
          <a:bodyPr wrap="square" rtlCol="0">
            <a:spAutoFit/>
          </a:bodyPr>
          <a:lstStyle/>
          <a:p>
            <a:pPr marL="171450" indent="-171450">
              <a:buFont typeface="Arial" panose="020B0604020202020204" pitchFamily="34" charset="0"/>
              <a:buChar char="•"/>
            </a:pPr>
            <a:r>
              <a:rPr lang="ja-JP" altLang="ja-JP" sz="12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高次脳機能障</a:t>
            </a:r>
            <a:r>
              <a:rPr lang="ja-JP"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がいの症状や相談窓口を周知する啓発用ポスター</a:t>
            </a:r>
            <a:r>
              <a:rPr lang="ja-JP" altLang="en-US"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等の</a:t>
            </a:r>
            <a:r>
              <a:rPr lang="ja-JP"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作製・配布</a:t>
            </a:r>
            <a:r>
              <a:rPr lang="ja-JP" altLang="en-US"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を予定。</a:t>
            </a:r>
            <a:endParaRPr lang="en-US"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2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2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配布予定先</a:t>
            </a:r>
            <a:r>
              <a:rPr lang="ja-JP" altLang="en-US"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医療機関・市区町村・保健所・</a:t>
            </a:r>
            <a:r>
              <a:rPr lang="ja-JP" altLang="ja-JP" sz="12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基幹</a:t>
            </a:r>
            <a:r>
              <a:rPr lang="ja-JP" altLang="en-US" sz="12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相談支援</a:t>
            </a:r>
            <a:r>
              <a:rPr lang="ja-JP" altLang="ja-JP" sz="12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センター</a:t>
            </a:r>
            <a:r>
              <a:rPr lang="ja-JP" altLang="ja-JP" sz="1200" dirty="0">
                <a:effectLst/>
                <a:latin typeface="BIZ UDPゴシック" panose="020B0400000000000000" pitchFamily="50" charset="-128"/>
                <a:ea typeface="BIZ UDPゴシック" panose="020B0400000000000000" pitchFamily="50" charset="-128"/>
                <a:cs typeface="Times New Roman" panose="02020603050405020304" pitchFamily="18" charset="0"/>
              </a:rPr>
              <a:t>・委託事業所</a:t>
            </a:r>
            <a:r>
              <a:rPr lang="ja-JP" altLang="en-US" sz="12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等</a:t>
            </a:r>
            <a:r>
              <a:rPr lang="ja-JP" altLang="ja-JP" sz="12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2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171450" indent="-171450">
              <a:buFont typeface="Arial" panose="020B0604020202020204" pitchFamily="34" charset="0"/>
              <a:buChar char="•"/>
            </a:pPr>
            <a:r>
              <a:rPr kumimoji="1" lang="ja-JP" altLang="en-US" sz="1200" dirty="0" smtClean="0">
                <a:latin typeface="BIZ UDPゴシック" panose="020B0400000000000000" pitchFamily="50" charset="-128"/>
                <a:ea typeface="BIZ UDPゴシック" panose="020B0400000000000000" pitchFamily="50" charset="-128"/>
              </a:rPr>
              <a:t>普及啓発を</a:t>
            </a:r>
            <a:r>
              <a:rPr kumimoji="1" lang="ja-JP" altLang="en-US" sz="1200" dirty="0">
                <a:latin typeface="BIZ UDPゴシック" panose="020B0400000000000000" pitchFamily="50" charset="-128"/>
                <a:ea typeface="BIZ UDPゴシック" panose="020B0400000000000000" pitchFamily="50" charset="-128"/>
              </a:rPr>
              <a:t>行うため、府民や支援者等が、いつでも気軽に知識を習得することができるような普及</a:t>
            </a:r>
            <a:r>
              <a:rPr kumimoji="1" lang="ja-JP" altLang="en-US" sz="1200" dirty="0" smtClean="0">
                <a:latin typeface="BIZ UDPゴシック" panose="020B0400000000000000" pitchFamily="50" charset="-128"/>
                <a:ea typeface="BIZ UDPゴシック" panose="020B0400000000000000" pitchFamily="50" charset="-128"/>
              </a:rPr>
              <a:t>啓発用ツールを</a:t>
            </a:r>
            <a:r>
              <a:rPr kumimoji="1" lang="ja-JP" altLang="en-US" sz="1200" dirty="0">
                <a:latin typeface="BIZ UDPゴシック" panose="020B0400000000000000" pitchFamily="50" charset="-128"/>
                <a:ea typeface="BIZ UDPゴシック" panose="020B0400000000000000" pitchFamily="50" charset="-128"/>
              </a:rPr>
              <a:t>作成の上、公開を目指す</a:t>
            </a:r>
            <a:r>
              <a:rPr kumimoji="1" lang="ja-JP" altLang="en-US" sz="1200" dirty="0" smtClean="0">
                <a:latin typeface="BIZ UDPゴシック" panose="020B0400000000000000" pitchFamily="50" charset="-128"/>
                <a:ea typeface="BIZ UDPゴシック" panose="020B0400000000000000" pitchFamily="50" charset="-128"/>
              </a:rPr>
              <a:t>。検討会を立ち上げ、意見を聞きながら作成する。</a:t>
            </a:r>
            <a:endParaRPr kumimoji="1" lang="ja-JP" altLang="en-US" sz="1200" dirty="0">
              <a:latin typeface="BIZ UDPゴシック" panose="020B0400000000000000" pitchFamily="50" charset="-128"/>
              <a:ea typeface="BIZ UDPゴシック" panose="020B0400000000000000" pitchFamily="50" charset="-128"/>
            </a:endParaRPr>
          </a:p>
          <a:p>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構成メンバー案：医師、セラピスト、支援者、当事者・家族</a:t>
            </a:r>
            <a:r>
              <a:rPr kumimoji="1" lang="ja-JP" altLang="en-US" sz="1200" dirty="0" smtClean="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550150385"/>
              </p:ext>
            </p:extLst>
          </p:nvPr>
        </p:nvGraphicFramePr>
        <p:xfrm>
          <a:off x="392108" y="1490832"/>
          <a:ext cx="8832849" cy="3315705"/>
        </p:xfrm>
        <a:graphic>
          <a:graphicData uri="http://schemas.openxmlformats.org/drawingml/2006/table">
            <a:tbl>
              <a:tblPr firstRow="1" bandRow="1">
                <a:tableStyleId>{69012ECD-51FC-41F1-AA8D-1B2483CD663E}</a:tableStyleId>
              </a:tblPr>
              <a:tblGrid>
                <a:gridCol w="2499007">
                  <a:extLst>
                    <a:ext uri="{9D8B030D-6E8A-4147-A177-3AD203B41FA5}">
                      <a16:colId xmlns:a16="http://schemas.microsoft.com/office/drawing/2014/main" val="1961910362"/>
                    </a:ext>
                  </a:extLst>
                </a:gridCol>
                <a:gridCol w="2151531">
                  <a:extLst>
                    <a:ext uri="{9D8B030D-6E8A-4147-A177-3AD203B41FA5}">
                      <a16:colId xmlns:a16="http://schemas.microsoft.com/office/drawing/2014/main" val="1047708475"/>
                    </a:ext>
                  </a:extLst>
                </a:gridCol>
                <a:gridCol w="4182311">
                  <a:extLst>
                    <a:ext uri="{9D8B030D-6E8A-4147-A177-3AD203B41FA5}">
                      <a16:colId xmlns:a16="http://schemas.microsoft.com/office/drawing/2014/main" val="3842641518"/>
                    </a:ext>
                  </a:extLst>
                </a:gridCol>
              </a:tblGrid>
              <a:tr h="271153">
                <a:tc>
                  <a:txBody>
                    <a:bodyPr/>
                    <a:lstStyle/>
                    <a:p>
                      <a:pPr algn="ctr"/>
                      <a:r>
                        <a:rPr kumimoji="1" lang="ja-JP" altLang="en-US" sz="1100" dirty="0">
                          <a:latin typeface="BIZ UDPゴシック" panose="020B0400000000000000" pitchFamily="50" charset="-128"/>
                          <a:ea typeface="BIZ UDPゴシック" panose="020B0400000000000000" pitchFamily="50" charset="-128"/>
                        </a:rPr>
                        <a:t>時期</a:t>
                      </a: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会場</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内容</a:t>
                      </a: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195730130"/>
                  </a:ext>
                </a:extLst>
              </a:tr>
              <a:tr h="1185272">
                <a:tc>
                  <a:txBody>
                    <a:bodyPr/>
                    <a:lstStyle/>
                    <a:p>
                      <a:r>
                        <a:rPr kumimoji="1" lang="ja-JP" altLang="en-US" sz="1100" dirty="0">
                          <a:latin typeface="BIZ UDPゴシック" panose="020B0400000000000000" pitchFamily="50" charset="-128"/>
                          <a:ea typeface="BIZ UDPゴシック" panose="020B0400000000000000" pitchFamily="50" charset="-128"/>
                        </a:rPr>
                        <a:t>令和２年２月９日（日）</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イオンモール大日（守口市）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・ハンドベル演奏会</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・も</a:t>
                      </a:r>
                      <a:r>
                        <a:rPr kumimoji="1" lang="ja-JP" altLang="en-US" sz="1100" dirty="0" err="1">
                          <a:latin typeface="BIZ UDPゴシック" panose="020B0400000000000000" pitchFamily="50" charset="-128"/>
                          <a:ea typeface="BIZ UDPゴシック" panose="020B0400000000000000" pitchFamily="50" charset="-128"/>
                        </a:rPr>
                        <a:t>ずやん</a:t>
                      </a:r>
                      <a:r>
                        <a:rPr kumimoji="1" lang="ja-JP" altLang="en-US" sz="1100" dirty="0">
                          <a:latin typeface="BIZ UDPゴシック" panose="020B0400000000000000" pitchFamily="50" charset="-128"/>
                          <a:ea typeface="BIZ UDPゴシック" panose="020B0400000000000000" pitchFamily="50" charset="-128"/>
                        </a:rPr>
                        <a:t>との撮影会</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・相談ブース</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・工作コーナー</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dirty="0">
                          <a:latin typeface="BIZ UDPゴシック" panose="020B0400000000000000" pitchFamily="50" charset="-128"/>
                          <a:ea typeface="BIZ UDPゴシック" panose="020B0400000000000000" pitchFamily="50" charset="-128"/>
                        </a:rPr>
                        <a:t>・ミニクイズ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dirty="0">
                          <a:latin typeface="BIZ UDPゴシック" panose="020B0400000000000000" pitchFamily="50" charset="-128"/>
                          <a:ea typeface="BIZ UDPゴシック" panose="020B0400000000000000" pitchFamily="50" charset="-128"/>
                        </a:rPr>
                        <a:t>・</a:t>
                      </a:r>
                      <a:r>
                        <a:rPr kumimoji="1" lang="ja-JP" altLang="en-US" sz="1100" dirty="0" smtClean="0">
                          <a:latin typeface="BIZ UDPゴシック" panose="020B0400000000000000" pitchFamily="50" charset="-128"/>
                          <a:ea typeface="BIZ UDPゴシック" panose="020B0400000000000000" pitchFamily="50" charset="-128"/>
                        </a:rPr>
                        <a:t>リーフレット</a:t>
                      </a: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配布</a:t>
                      </a:r>
                      <a:endParaRPr kumimoji="1" lang="ja-JP" altLang="en-US"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500146653"/>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令和３年７月</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日（土）</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午後１時から午後４時まで</a:t>
                      </a:r>
                    </a:p>
                    <a:p>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イオンモール北花田（堺市）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・パネル展示</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・事業所の作品展示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・相談ブース</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・ミニクイズ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BIZ UDPゴシック" panose="020B0400000000000000" pitchFamily="50" charset="-128"/>
                          <a:ea typeface="BIZ UDPゴシック" panose="020B0400000000000000" pitchFamily="50" charset="-128"/>
                        </a:rPr>
                        <a:t>・啓発グッズ（クリアファイル）・リーフレット</a:t>
                      </a: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292937446"/>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令和４年６月４日</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土</a:t>
                      </a:r>
                      <a:r>
                        <a:rPr kumimoji="1" lang="en-US" altLang="ja-JP" sz="1100"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イオンモール日根野（泉佐野市）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a:t>
                      </a:r>
                      <a:r>
                        <a:rPr kumimoji="1" lang="ja-JP" altLang="en-US" sz="1100" dirty="0" err="1">
                          <a:latin typeface="BIZ UDPゴシック" panose="020B0400000000000000" pitchFamily="50" charset="-128"/>
                          <a:ea typeface="BIZ UDPゴシック" panose="020B0400000000000000" pitchFamily="50" charset="-128"/>
                        </a:rPr>
                        <a:t>ずやん</a:t>
                      </a:r>
                      <a:r>
                        <a:rPr kumimoji="1" lang="ja-JP" altLang="en-US" sz="1100" dirty="0">
                          <a:latin typeface="BIZ UDPゴシック" panose="020B0400000000000000" pitchFamily="50" charset="-128"/>
                          <a:ea typeface="BIZ UDPゴシック" panose="020B0400000000000000" pitchFamily="50" charset="-128"/>
                        </a:rPr>
                        <a:t>との撮影会</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・相談ブース　</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・ミニ</a:t>
                      </a:r>
                      <a:r>
                        <a:rPr kumimoji="1" lang="ja-JP" altLang="en-US" sz="1100" dirty="0" smtClean="0">
                          <a:latin typeface="BIZ UDPゴシック" panose="020B0400000000000000" pitchFamily="50" charset="-128"/>
                          <a:ea typeface="BIZ UDPゴシック" panose="020B0400000000000000" pitchFamily="50" charset="-128"/>
                        </a:rPr>
                        <a:t>講義・脳</a:t>
                      </a:r>
                      <a:r>
                        <a:rPr kumimoji="1" lang="ja-JP" altLang="en-US" sz="1100" dirty="0">
                          <a:latin typeface="BIZ UDPゴシック" panose="020B0400000000000000" pitchFamily="50" charset="-128"/>
                          <a:ea typeface="BIZ UDPゴシック" panose="020B0400000000000000" pitchFamily="50" charset="-128"/>
                        </a:rPr>
                        <a:t>トレ</a:t>
                      </a:r>
                      <a:r>
                        <a:rPr kumimoji="1" lang="ja-JP" altLang="en-US" sz="1100" dirty="0" smtClean="0">
                          <a:latin typeface="BIZ UDPゴシック" panose="020B0400000000000000" pitchFamily="50" charset="-128"/>
                          <a:ea typeface="BIZ UDPゴシック" panose="020B0400000000000000" pitchFamily="50" charset="-128"/>
                        </a:rPr>
                        <a:t>体験</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・啓発グッズ（うちわ）</a:t>
                      </a: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配布</a:t>
                      </a:r>
                      <a:endParaRPr kumimoji="1" lang="ja-JP" altLang="en-US"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949254567"/>
                  </a:ext>
                </a:extLst>
              </a:tr>
            </a:tbl>
          </a:graphicData>
        </a:graphic>
      </p:graphicFrame>
      <p:sp>
        <p:nvSpPr>
          <p:cNvPr id="8" name="テキスト ボックス 7"/>
          <p:cNvSpPr txBox="1"/>
          <p:nvPr/>
        </p:nvSpPr>
        <p:spPr>
          <a:xfrm>
            <a:off x="392107" y="5151342"/>
            <a:ext cx="8832849" cy="276999"/>
          </a:xfrm>
          <a:prstGeom prst="rect">
            <a:avLst/>
          </a:prstGeom>
          <a:noFill/>
          <a:ln>
            <a:solidFill>
              <a:schemeClr val="accent5">
                <a:lumMod val="60000"/>
                <a:lumOff val="40000"/>
              </a:schemeClr>
            </a:solidFill>
          </a:ln>
        </p:spPr>
        <p:txBody>
          <a:bodyPr wrap="square" rtlCol="0">
            <a:spAutoFit/>
          </a:bodyPr>
          <a:lstStyle/>
          <a:p>
            <a:r>
              <a:rPr kumimoji="1" lang="ja-JP" altLang="en-US" sz="1200" smtClean="0">
                <a:latin typeface="BIZ UDPゴシック" panose="020B0400000000000000" pitchFamily="50" charset="-128"/>
                <a:ea typeface="BIZ UDPゴシック" panose="020B0400000000000000" pitchFamily="50" charset="-128"/>
              </a:rPr>
              <a:t>次頁以降</a:t>
            </a:r>
            <a:r>
              <a:rPr kumimoji="1" lang="ja-JP" altLang="en-US" sz="1200" dirty="0" smtClean="0">
                <a:latin typeface="BIZ UDPゴシック" panose="020B0400000000000000" pitchFamily="50" charset="-128"/>
                <a:ea typeface="BIZ UDPゴシック" panose="020B0400000000000000" pitchFamily="50" charset="-128"/>
              </a:rPr>
              <a:t>に記載。</a:t>
            </a:r>
            <a:endParaRPr kumimoji="1" lang="en-US" altLang="ja-JP" sz="1200" dirty="0">
              <a:latin typeface="BIZ UDPゴシック" panose="020B0400000000000000" pitchFamily="50" charset="-128"/>
              <a:ea typeface="BIZ UDPゴシック" panose="020B0400000000000000" pitchFamily="50" charset="-128"/>
            </a:endParaRPr>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8760" y="1962727"/>
            <a:ext cx="1905000" cy="1171575"/>
          </a:xfrm>
          <a:prstGeom prst="rect">
            <a:avLst/>
          </a:prstGeom>
        </p:spPr>
      </p:pic>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2980" y="3271381"/>
            <a:ext cx="952500" cy="1676400"/>
          </a:xfrm>
          <a:prstGeom prst="rect">
            <a:avLst/>
          </a:prstGeom>
        </p:spPr>
      </p:pic>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資料４</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59982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6">
              <a:lumMod val="75000"/>
            </a:schemeClr>
          </a:solidFill>
        </p:spPr>
        <p:txBody>
          <a:bodyPr>
            <a:noAutofit/>
          </a:bodyPr>
          <a:lstStyle/>
          <a:p>
            <a:pPr algn="ctr"/>
            <a:r>
              <a:rPr lang="ja-JP" altLang="en-US" sz="2000" b="1" dirty="0">
                <a:solidFill>
                  <a:schemeClr val="bg1"/>
                </a:solidFill>
              </a:rPr>
              <a:t>議題４　高次脳機能障がいの普及啓発の方向性について</a:t>
            </a:r>
          </a:p>
        </p:txBody>
      </p:sp>
      <p:sp>
        <p:nvSpPr>
          <p:cNvPr id="3" name="コンテンツ プレースホルダー 2"/>
          <p:cNvSpPr>
            <a:spLocks noGrp="1"/>
          </p:cNvSpPr>
          <p:nvPr>
            <p:ph idx="1"/>
          </p:nvPr>
        </p:nvSpPr>
        <p:spPr>
          <a:xfrm>
            <a:off x="0" y="648001"/>
            <a:ext cx="9906000" cy="458658"/>
          </a:xfrm>
          <a:solidFill>
            <a:schemeClr val="accent6">
              <a:lumMod val="20000"/>
              <a:lumOff val="80000"/>
            </a:schemeClr>
          </a:solidFill>
        </p:spPr>
        <p:txBody>
          <a:bodyPr>
            <a:noAutofit/>
          </a:bodyPr>
          <a:lstStyle/>
          <a:p>
            <a:pPr>
              <a:lnSpc>
                <a:spcPts val="1800"/>
              </a:lnSpc>
            </a:pPr>
            <a:r>
              <a:rPr lang="ja-JP" altLang="en-US" sz="1200" dirty="0" smtClean="0"/>
              <a:t>普及啓発イベントについて、以下のとおり効果検証を行った。　　　　</a:t>
            </a:r>
            <a:endParaRPr lang="ja-JP" altLang="en-US" sz="1200" dirty="0"/>
          </a:p>
        </p:txBody>
      </p:sp>
      <p:sp>
        <p:nvSpPr>
          <p:cNvPr id="4" name="スライド番号プレースホルダー 3"/>
          <p:cNvSpPr>
            <a:spLocks noGrp="1"/>
          </p:cNvSpPr>
          <p:nvPr>
            <p:ph type="sldNum" sz="quarter" idx="12"/>
          </p:nvPr>
        </p:nvSpPr>
        <p:spPr/>
        <p:txBody>
          <a:bodyPr/>
          <a:lstStyle/>
          <a:p>
            <a:r>
              <a:rPr kumimoji="1" lang="ja-JP" altLang="en-US" dirty="0" smtClean="0"/>
              <a:t>６</a:t>
            </a:r>
            <a:endParaRPr kumimoji="1" lang="ja-JP" altLang="en-US" dirty="0"/>
          </a:p>
        </p:txBody>
      </p:sp>
      <p:sp>
        <p:nvSpPr>
          <p:cNvPr id="5" name="テキスト ボックス 4"/>
          <p:cNvSpPr txBox="1"/>
          <p:nvPr/>
        </p:nvSpPr>
        <p:spPr>
          <a:xfrm>
            <a:off x="0" y="1106658"/>
            <a:ext cx="9906000" cy="2800767"/>
          </a:xfrm>
          <a:prstGeom prst="rect">
            <a:avLst/>
          </a:prstGeom>
          <a:noFill/>
        </p:spPr>
        <p:txBody>
          <a:bodyPr wrap="square" rtlCol="0">
            <a:spAutoFit/>
          </a:bodyPr>
          <a:lstStyle/>
          <a:p>
            <a:r>
              <a:rPr kumimoji="1" lang="ja-JP" altLang="en-US" sz="1600" b="1" dirty="0" smtClean="0">
                <a:latin typeface="BIZ UDPゴシック" panose="020B0400000000000000" pitchFamily="50" charset="-128"/>
                <a:ea typeface="BIZ UDPゴシック" panose="020B0400000000000000" pitchFamily="50" charset="-128"/>
              </a:rPr>
              <a:t>１．普及啓発イベントの目的、内容及び狙い</a:t>
            </a:r>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269059" y="1458498"/>
            <a:ext cx="9121764" cy="5262979"/>
          </a:xfrm>
          <a:prstGeom prst="rect">
            <a:avLst/>
          </a:prstGeom>
          <a:noFill/>
          <a:ln>
            <a:solidFill>
              <a:schemeClr val="accent6">
                <a:lumMod val="60000"/>
                <a:lumOff val="40000"/>
              </a:schemeClr>
            </a:solidFill>
          </a:ln>
        </p:spPr>
        <p:txBody>
          <a:bodyPr wrap="square" rtlCol="0">
            <a:spAutoFit/>
          </a:bodyPr>
          <a:lstStyle/>
          <a:p>
            <a:pPr>
              <a:lnSpc>
                <a:spcPct val="150000"/>
              </a:lnSpc>
            </a:pPr>
            <a:r>
              <a:rPr lang="ja-JP" altLang="en-US" sz="1400" b="1" u="sng" dirty="0" smtClean="0">
                <a:latin typeface="BIZ UDPゴシック" panose="020B0400000000000000" pitchFamily="50" charset="-128"/>
                <a:ea typeface="BIZ UDPゴシック" panose="020B0400000000000000" pitchFamily="50" charset="-128"/>
              </a:rPr>
              <a:t>（１）「</a:t>
            </a:r>
            <a:r>
              <a:rPr lang="ja-JP" altLang="en-US" sz="1400" b="1" u="sng" dirty="0" err="1" smtClean="0">
                <a:latin typeface="BIZ UDPゴシック" panose="020B0400000000000000" pitchFamily="50" charset="-128"/>
                <a:ea typeface="BIZ UDPゴシック" panose="020B0400000000000000" pitchFamily="50" charset="-128"/>
              </a:rPr>
              <a:t>高次脳機能障がい</a:t>
            </a:r>
            <a:r>
              <a:rPr lang="ja-JP" altLang="en-US" sz="1400" b="1" u="sng" dirty="0" smtClean="0">
                <a:latin typeface="BIZ UDPゴシック" panose="020B0400000000000000" pitchFamily="50" charset="-128"/>
                <a:ea typeface="BIZ UDPゴシック" panose="020B0400000000000000" pitchFamily="50" charset="-128"/>
              </a:rPr>
              <a:t>」の認知向上</a:t>
            </a:r>
            <a:endParaRPr lang="en-US" altLang="ja-JP" sz="1400" b="1" u="sng"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lang="ja-JP" altLang="en-US" sz="1400" dirty="0" err="1" smtClean="0">
                <a:latin typeface="BIZ UDPゴシック" panose="020B0400000000000000" pitchFamily="50" charset="-128"/>
                <a:ea typeface="BIZ UDPゴシック" panose="020B0400000000000000" pitchFamily="50" charset="-128"/>
              </a:rPr>
              <a:t>高</a:t>
            </a:r>
            <a:r>
              <a:rPr lang="ja-JP" altLang="en-US" sz="1400" dirty="0" err="1">
                <a:latin typeface="BIZ UDPゴシック" panose="020B0400000000000000" pitchFamily="50" charset="-128"/>
                <a:ea typeface="BIZ UDPゴシック" panose="020B0400000000000000" pitchFamily="50" charset="-128"/>
              </a:rPr>
              <a:t>次脳機能障</a:t>
            </a:r>
            <a:r>
              <a:rPr lang="ja-JP" altLang="en-US" sz="1400" dirty="0" err="1" smtClean="0">
                <a:latin typeface="BIZ UDPゴシック" panose="020B0400000000000000" pitchFamily="50" charset="-128"/>
                <a:ea typeface="BIZ UDPゴシック" panose="020B0400000000000000" pitchFamily="50" charset="-128"/>
              </a:rPr>
              <a:t>がいは</a:t>
            </a:r>
            <a:r>
              <a:rPr lang="ja-JP" altLang="en-US" sz="1400" dirty="0" smtClean="0">
                <a:latin typeface="BIZ UDPゴシック" panose="020B0400000000000000" pitchFamily="50" charset="-128"/>
                <a:ea typeface="BIZ UDPゴシック" panose="020B0400000000000000" pitchFamily="50" charset="-128"/>
              </a:rPr>
              <a:t>、俗に「</a:t>
            </a:r>
            <a:r>
              <a:rPr lang="ja-JP" altLang="en-US" sz="1400" dirty="0">
                <a:latin typeface="BIZ UDPゴシック" panose="020B0400000000000000" pitchFamily="50" charset="-128"/>
                <a:ea typeface="BIZ UDPゴシック" panose="020B0400000000000000" pitchFamily="50" charset="-128"/>
              </a:rPr>
              <a:t>見えない</a:t>
            </a:r>
            <a:r>
              <a:rPr lang="ja-JP" altLang="en-US" sz="1400" dirty="0" err="1">
                <a:latin typeface="BIZ UDPゴシック" panose="020B0400000000000000" pitchFamily="50" charset="-128"/>
                <a:ea typeface="BIZ UDPゴシック" panose="020B0400000000000000" pitchFamily="50" charset="-128"/>
              </a:rPr>
              <a:t>障がい</a:t>
            </a:r>
            <a:r>
              <a:rPr lang="ja-JP" altLang="en-US" sz="1400" dirty="0">
                <a:latin typeface="BIZ UDPゴシック" panose="020B0400000000000000" pitchFamily="50" charset="-128"/>
                <a:ea typeface="BIZ UDPゴシック" panose="020B0400000000000000" pitchFamily="50" charset="-128"/>
              </a:rPr>
              <a:t>」ともいわれ</a:t>
            </a:r>
            <a:r>
              <a:rPr lang="ja-JP" altLang="en-US" sz="1400" dirty="0" smtClean="0">
                <a:latin typeface="BIZ UDPゴシック" panose="020B0400000000000000" pitchFamily="50" charset="-128"/>
                <a:ea typeface="BIZ UDPゴシック" panose="020B0400000000000000" pitchFamily="50" charset="-128"/>
              </a:rPr>
              <a:t>、府民の認知度は高いとは言えない状況。</a:t>
            </a:r>
            <a:endParaRPr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lang="ja-JP" altLang="en-US" sz="1400" dirty="0" smtClean="0">
                <a:latin typeface="BIZ UDPゴシック" panose="020B0400000000000000" pitchFamily="50" charset="-128"/>
                <a:ea typeface="BIZ UDPゴシック" panose="020B0400000000000000" pitchFamily="50" charset="-128"/>
              </a:rPr>
              <a:t>しかし</a:t>
            </a:r>
            <a:r>
              <a:rPr lang="ja-JP" altLang="en-US" sz="1400" dirty="0">
                <a:latin typeface="BIZ UDPゴシック" panose="020B0400000000000000" pitchFamily="50" charset="-128"/>
                <a:ea typeface="BIZ UDPゴシック" panose="020B0400000000000000" pitchFamily="50" charset="-128"/>
              </a:rPr>
              <a:t>、</a:t>
            </a:r>
            <a:r>
              <a:rPr lang="ja-JP" altLang="en-US" sz="1400" dirty="0" err="1">
                <a:latin typeface="BIZ UDPゴシック" panose="020B0400000000000000" pitchFamily="50" charset="-128"/>
                <a:ea typeface="BIZ UDPゴシック" panose="020B0400000000000000" pitchFamily="50" charset="-128"/>
              </a:rPr>
              <a:t>高次脳機能障がいは</a:t>
            </a:r>
            <a:r>
              <a:rPr lang="ja-JP" altLang="en-US" sz="1400" dirty="0">
                <a:latin typeface="BIZ UDPゴシック" panose="020B0400000000000000" pitchFamily="50" charset="-128"/>
                <a:ea typeface="BIZ UDPゴシック" panose="020B0400000000000000" pitchFamily="50" charset="-128"/>
              </a:rPr>
              <a:t>誰の身にも、明日にも起こりうる障</a:t>
            </a:r>
            <a:r>
              <a:rPr lang="ja-JP" altLang="en-US" sz="1400" dirty="0" smtClean="0">
                <a:latin typeface="BIZ UDPゴシック" panose="020B0400000000000000" pitchFamily="50" charset="-128"/>
                <a:ea typeface="BIZ UDPゴシック" panose="020B0400000000000000" pitchFamily="50" charset="-128"/>
              </a:rPr>
              <a:t>がい。</a:t>
            </a:r>
            <a:endParaRPr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lang="ja-JP" altLang="en-US" sz="1400" dirty="0">
                <a:latin typeface="BIZ UDPゴシック" panose="020B0400000000000000" pitchFamily="50" charset="-128"/>
                <a:ea typeface="BIZ UDPゴシック" panose="020B0400000000000000" pitchFamily="50" charset="-128"/>
              </a:rPr>
              <a:t>　</a:t>
            </a:r>
            <a:r>
              <a:rPr lang="ja-JP" altLang="en-US" sz="1400" dirty="0" smtClean="0">
                <a:latin typeface="BIZ UDPゴシック" panose="020B0400000000000000" pitchFamily="50" charset="-128"/>
                <a:ea typeface="BIZ UDPゴシック" panose="020B0400000000000000" pitchFamily="50" charset="-128"/>
              </a:rPr>
              <a:t>　広く</a:t>
            </a:r>
            <a:r>
              <a:rPr lang="ja-JP" altLang="en-US" sz="1400" dirty="0">
                <a:latin typeface="BIZ UDPゴシック" panose="020B0400000000000000" pitchFamily="50" charset="-128"/>
                <a:ea typeface="BIZ UDPゴシック" panose="020B0400000000000000" pitchFamily="50" charset="-128"/>
              </a:rPr>
              <a:t>府民に普及啓発を図ることで、自分の身に起きた時の対応等について知ることが</a:t>
            </a:r>
            <a:r>
              <a:rPr lang="ja-JP" altLang="en-US" sz="1400" dirty="0" smtClean="0">
                <a:latin typeface="BIZ UDPゴシック" panose="020B0400000000000000" pitchFamily="50" charset="-128"/>
                <a:ea typeface="BIZ UDPゴシック" panose="020B0400000000000000" pitchFamily="50" charset="-128"/>
              </a:rPr>
              <a:t>できる。　</a:t>
            </a:r>
            <a:r>
              <a:rPr lang="ja-JP" altLang="en-US" sz="1400" dirty="0">
                <a:latin typeface="BIZ UDPゴシック" panose="020B0400000000000000" pitchFamily="50" charset="-128"/>
                <a:ea typeface="BIZ UDPゴシック" panose="020B0400000000000000" pitchFamily="50" charset="-128"/>
              </a:rPr>
              <a:t>　</a:t>
            </a:r>
            <a:r>
              <a:rPr lang="ja-JP" altLang="en-US" sz="1400" dirty="0" smtClean="0">
                <a:latin typeface="BIZ UDPゴシック" panose="020B0400000000000000" pitchFamily="50" charset="-128"/>
                <a:ea typeface="BIZ UDPゴシック" panose="020B0400000000000000" pitchFamily="50" charset="-128"/>
              </a:rPr>
              <a:t>　</a:t>
            </a:r>
            <a:endParaRPr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lang="ja-JP" altLang="en-US" sz="1400" dirty="0">
                <a:latin typeface="BIZ UDPゴシック" panose="020B0400000000000000" pitchFamily="50" charset="-128"/>
                <a:ea typeface="BIZ UDPゴシック" panose="020B0400000000000000" pitchFamily="50" charset="-128"/>
              </a:rPr>
              <a:t>　</a:t>
            </a:r>
            <a:r>
              <a:rPr lang="ja-JP" altLang="en-US" sz="1400" dirty="0" smtClean="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a:t>
            </a:r>
            <a:r>
              <a:rPr lang="ja-JP" altLang="en-US" sz="1400" dirty="0" smtClean="0">
                <a:latin typeface="BIZ UDPゴシック" panose="020B0400000000000000" pitchFamily="50" charset="-128"/>
                <a:ea typeface="BIZ UDPゴシック" panose="020B0400000000000000" pitchFamily="50" charset="-128"/>
              </a:rPr>
              <a:t>この</a:t>
            </a:r>
            <a:r>
              <a:rPr lang="ja-JP" altLang="en-US" sz="1400" dirty="0">
                <a:latin typeface="BIZ UDPゴシック" panose="020B0400000000000000" pitchFamily="50" charset="-128"/>
                <a:ea typeface="BIZ UDPゴシック" panose="020B0400000000000000" pitchFamily="50" charset="-128"/>
              </a:rPr>
              <a:t>障がいを府民に広く普及させる</a:t>
            </a:r>
            <a:r>
              <a:rPr lang="ja-JP" altLang="en-US" sz="1400" dirty="0" smtClean="0">
                <a:latin typeface="BIZ UDPゴシック" panose="020B0400000000000000" pitchFamily="50" charset="-128"/>
                <a:ea typeface="BIZ UDPゴシック" panose="020B0400000000000000" pitchFamily="50" charset="-128"/>
              </a:rPr>
              <a:t>ために、啓発</a:t>
            </a:r>
            <a:r>
              <a:rPr lang="ja-JP" altLang="en-US" sz="1400" dirty="0">
                <a:latin typeface="BIZ UDPゴシック" panose="020B0400000000000000" pitchFamily="50" charset="-128"/>
                <a:ea typeface="BIZ UDPゴシック" panose="020B0400000000000000" pitchFamily="50" charset="-128"/>
              </a:rPr>
              <a:t>イベント</a:t>
            </a:r>
            <a:r>
              <a:rPr lang="ja-JP" altLang="en-US" sz="1400" dirty="0" smtClean="0">
                <a:latin typeface="BIZ UDPゴシック" panose="020B0400000000000000" pitchFamily="50" charset="-128"/>
                <a:ea typeface="BIZ UDPゴシック" panose="020B0400000000000000" pitchFamily="50" charset="-128"/>
              </a:rPr>
              <a:t>を実施している。</a:t>
            </a:r>
            <a:endParaRPr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lang="ja-JP" altLang="en-US" sz="1400" dirty="0" smtClean="0">
                <a:latin typeface="BIZ UDPゴシック" panose="020B0400000000000000" pitchFamily="50" charset="-128"/>
                <a:ea typeface="BIZ UDPゴシック" panose="020B0400000000000000" pitchFamily="50" charset="-128"/>
              </a:rPr>
              <a:t>なお、</a:t>
            </a:r>
            <a:r>
              <a:rPr lang="ja-JP" altLang="en-US" sz="1400" dirty="0">
                <a:latin typeface="BIZ UDPゴシック" panose="020B0400000000000000" pitchFamily="50" charset="-128"/>
                <a:ea typeface="BIZ UDPゴシック" panose="020B0400000000000000" pitchFamily="50" charset="-128"/>
              </a:rPr>
              <a:t>広い</a:t>
            </a:r>
            <a:r>
              <a:rPr lang="ja-JP" altLang="en-US" sz="1400" dirty="0" smtClean="0">
                <a:latin typeface="BIZ UDPゴシック" panose="020B0400000000000000" pitchFamily="50" charset="-128"/>
                <a:ea typeface="BIZ UDPゴシック" panose="020B0400000000000000" pitchFamily="50" charset="-128"/>
              </a:rPr>
              <a:t>意味で「認知向上」という言葉には、</a:t>
            </a:r>
            <a:endParaRPr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lang="ja-JP" altLang="en-US" sz="1400" dirty="0" smtClean="0">
                <a:latin typeface="BIZ UDPゴシック" panose="020B0400000000000000" pitchFamily="50" charset="-128"/>
                <a:ea typeface="BIZ UDPゴシック" panose="020B0400000000000000" pitchFamily="50" charset="-128"/>
              </a:rPr>
              <a:t>　　①</a:t>
            </a:r>
            <a:r>
              <a:rPr lang="ja-JP" altLang="en-US" sz="1400" dirty="0">
                <a:latin typeface="BIZ UDPゴシック" panose="020B0400000000000000" pitchFamily="50" charset="-128"/>
                <a:ea typeface="BIZ UDPゴシック" panose="020B0400000000000000" pitchFamily="50" charset="-128"/>
              </a:rPr>
              <a:t>「</a:t>
            </a:r>
            <a:r>
              <a:rPr lang="ja-JP" altLang="en-US" sz="1400" dirty="0" err="1">
                <a:latin typeface="BIZ UDPゴシック" panose="020B0400000000000000" pitchFamily="50" charset="-128"/>
                <a:ea typeface="BIZ UDPゴシック" panose="020B0400000000000000" pitchFamily="50" charset="-128"/>
              </a:rPr>
              <a:t>高次脳機能障がい</a:t>
            </a:r>
            <a:r>
              <a:rPr lang="ja-JP" altLang="en-US" sz="1400" dirty="0" smtClean="0">
                <a:latin typeface="BIZ UDPゴシック" panose="020B0400000000000000" pitchFamily="50" charset="-128"/>
                <a:ea typeface="BIZ UDPゴシック" panose="020B0400000000000000" pitchFamily="50" charset="-128"/>
              </a:rPr>
              <a:t>」自体を知らない、又は聞いたことがない人に知ってもらう</a:t>
            </a:r>
            <a:endParaRPr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lang="ja-JP" altLang="en-US" sz="1400" dirty="0" smtClean="0">
                <a:latin typeface="BIZ UDPゴシック" panose="020B0400000000000000" pitchFamily="50" charset="-128"/>
                <a:ea typeface="BIZ UDPゴシック" panose="020B0400000000000000" pitchFamily="50" charset="-128"/>
              </a:rPr>
              <a:t>　　②「</a:t>
            </a:r>
            <a:r>
              <a:rPr lang="ja-JP" altLang="en-US" sz="1400" dirty="0" err="1" smtClean="0">
                <a:latin typeface="BIZ UDPゴシック" panose="020B0400000000000000" pitchFamily="50" charset="-128"/>
                <a:ea typeface="BIZ UDPゴシック" panose="020B0400000000000000" pitchFamily="50" charset="-128"/>
              </a:rPr>
              <a:t>高次脳機能障がい</a:t>
            </a:r>
            <a:r>
              <a:rPr lang="ja-JP" altLang="en-US" sz="1400" dirty="0" smtClean="0">
                <a:latin typeface="BIZ UDPゴシック" panose="020B0400000000000000" pitchFamily="50" charset="-128"/>
                <a:ea typeface="BIZ UDPゴシック" panose="020B0400000000000000" pitchFamily="50" charset="-128"/>
              </a:rPr>
              <a:t>」自体を知っている、又は聞いたことはあるが、深くは知らない、聞いた事しかない方に改め</a:t>
            </a:r>
            <a:endParaRPr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lang="ja-JP" altLang="en-US" sz="1400" dirty="0">
                <a:latin typeface="BIZ UDPゴシック" panose="020B0400000000000000" pitchFamily="50" charset="-128"/>
                <a:ea typeface="BIZ UDPゴシック" panose="020B0400000000000000" pitchFamily="50" charset="-128"/>
              </a:rPr>
              <a:t>　</a:t>
            </a:r>
            <a:r>
              <a:rPr lang="ja-JP" altLang="en-US" sz="1400" dirty="0" smtClean="0">
                <a:latin typeface="BIZ UDPゴシック" panose="020B0400000000000000" pitchFamily="50" charset="-128"/>
                <a:ea typeface="BIZ UDPゴシック" panose="020B0400000000000000" pitchFamily="50" charset="-128"/>
              </a:rPr>
              <a:t>　</a:t>
            </a:r>
            <a:r>
              <a:rPr lang="ja-JP" altLang="en-US" sz="1400" dirty="0" err="1" smtClean="0">
                <a:latin typeface="BIZ UDPゴシック" panose="020B0400000000000000" pitchFamily="50" charset="-128"/>
                <a:ea typeface="BIZ UDPゴシック" panose="020B0400000000000000" pitchFamily="50" charset="-128"/>
              </a:rPr>
              <a:t>て</a:t>
            </a:r>
            <a:r>
              <a:rPr lang="ja-JP" altLang="en-US" sz="1400" dirty="0" smtClean="0">
                <a:latin typeface="BIZ UDPゴシック" panose="020B0400000000000000" pitchFamily="50" charset="-128"/>
                <a:ea typeface="BIZ UDPゴシック" panose="020B0400000000000000" pitchFamily="50" charset="-128"/>
              </a:rPr>
              <a:t>知ってもらうと</a:t>
            </a:r>
            <a:r>
              <a:rPr lang="ja-JP" altLang="en-US" sz="1400" dirty="0">
                <a:latin typeface="BIZ UDPゴシック" panose="020B0400000000000000" pitchFamily="50" charset="-128"/>
                <a:ea typeface="BIZ UDPゴシック" panose="020B0400000000000000" pitchFamily="50" charset="-128"/>
              </a:rPr>
              <a:t>いう</a:t>
            </a:r>
            <a:r>
              <a:rPr lang="ja-JP" altLang="en-US" sz="1400" dirty="0" smtClean="0">
                <a:latin typeface="BIZ UDPゴシック" panose="020B0400000000000000" pitchFamily="50" charset="-128"/>
                <a:ea typeface="BIZ UDPゴシック" panose="020B0400000000000000" pitchFamily="50" charset="-128"/>
              </a:rPr>
              <a:t>２つの側面があるが、本件普及啓発イベントは、その両方を企図して実施。</a:t>
            </a:r>
            <a:endParaRPr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endParaRPr lang="en-US" altLang="ja-JP" sz="1400" dirty="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b="1" u="sng" dirty="0" smtClean="0">
                <a:latin typeface="BIZ UDPゴシック" panose="020B0400000000000000" pitchFamily="50" charset="-128"/>
                <a:ea typeface="BIZ UDPゴシック" panose="020B0400000000000000" pitchFamily="50" charset="-128"/>
              </a:rPr>
              <a:t>（２）府内各地の</a:t>
            </a:r>
            <a:r>
              <a:rPr kumimoji="1" lang="ja-JP" altLang="en-US" sz="1400" b="1" u="sng" dirty="0" err="1" smtClean="0">
                <a:latin typeface="BIZ UDPゴシック" panose="020B0400000000000000" pitchFamily="50" charset="-128"/>
                <a:ea typeface="BIZ UDPゴシック" panose="020B0400000000000000" pitchFamily="50" charset="-128"/>
              </a:rPr>
              <a:t>高次脳機能障がいを</a:t>
            </a:r>
            <a:r>
              <a:rPr kumimoji="1" lang="ja-JP" altLang="en-US" sz="1400" b="1" u="sng" dirty="0" smtClean="0">
                <a:latin typeface="BIZ UDPゴシック" panose="020B0400000000000000" pitchFamily="50" charset="-128"/>
                <a:ea typeface="BIZ UDPゴシック" panose="020B0400000000000000" pitchFamily="50" charset="-128"/>
              </a:rPr>
              <a:t>有する当事者・家族へのアウトリーチ</a:t>
            </a:r>
            <a:endParaRPr kumimoji="1" lang="en-US" altLang="ja-JP" sz="1400" b="1" u="sng"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大阪府として、相談窓口を設置のうえ、</a:t>
            </a:r>
            <a:r>
              <a:rPr kumimoji="1" lang="ja-JP" altLang="en-US" sz="1400" dirty="0" err="1" smtClean="0">
                <a:latin typeface="BIZ UDPゴシック" panose="020B0400000000000000" pitchFamily="50" charset="-128"/>
                <a:ea typeface="BIZ UDPゴシック" panose="020B0400000000000000" pitchFamily="50" charset="-128"/>
              </a:rPr>
              <a:t>高次脳機能障がいに</a:t>
            </a:r>
            <a:r>
              <a:rPr kumimoji="1" lang="ja-JP" altLang="en-US" sz="1400" dirty="0" smtClean="0">
                <a:latin typeface="BIZ UDPゴシック" panose="020B0400000000000000" pitchFamily="50" charset="-128"/>
                <a:ea typeface="BIZ UDPゴシック" panose="020B0400000000000000" pitchFamily="50" charset="-128"/>
              </a:rPr>
              <a:t>関する相談対応等行っているが、遠方のため来所しにくい、当事者の病識欠如の症状により相談につながりにくい、専門の相談窓口は敷居が高いと感じておられる方が一定いる。</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　→イベントスペース内に相談</a:t>
            </a:r>
            <a:r>
              <a:rPr kumimoji="1" lang="ja-JP" altLang="en-US" sz="1400" dirty="0">
                <a:latin typeface="BIZ UDPゴシック" panose="020B0400000000000000" pitchFamily="50" charset="-128"/>
                <a:ea typeface="BIZ UDPゴシック" panose="020B0400000000000000" pitchFamily="50" charset="-128"/>
              </a:rPr>
              <a:t>ブースを</a:t>
            </a:r>
            <a:r>
              <a:rPr kumimoji="1" lang="ja-JP" altLang="en-US" sz="1400" dirty="0" smtClean="0">
                <a:latin typeface="BIZ UDPゴシック" panose="020B0400000000000000" pitchFamily="50" charset="-128"/>
                <a:ea typeface="BIZ UDPゴシック" panose="020B0400000000000000" pitchFamily="50" charset="-128"/>
              </a:rPr>
              <a:t>設置することで、相談へのハードルを下げ支援に繋がってない方への働きか</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400" dirty="0" err="1" smtClean="0">
                <a:latin typeface="BIZ UDPゴシック" panose="020B0400000000000000" pitchFamily="50" charset="-128"/>
                <a:ea typeface="BIZ UDPゴシック" panose="020B0400000000000000" pitchFamily="50" charset="-128"/>
              </a:rPr>
              <a:t>けを</a:t>
            </a:r>
            <a:r>
              <a:rPr kumimoji="1" lang="ja-JP" altLang="en-US" sz="1400" dirty="0" smtClean="0">
                <a:latin typeface="BIZ UDPゴシック" panose="020B0400000000000000" pitchFamily="50" charset="-128"/>
                <a:ea typeface="BIZ UDPゴシック" panose="020B0400000000000000" pitchFamily="50" charset="-128"/>
              </a:rPr>
              <a:t>行うことも、普及啓発イベントの目的。</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9079605" y="87219"/>
            <a:ext cx="622437"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資料４別紙</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07372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6">
              <a:lumMod val="75000"/>
            </a:schemeClr>
          </a:solidFill>
        </p:spPr>
        <p:txBody>
          <a:bodyPr>
            <a:noAutofit/>
          </a:bodyPr>
          <a:lstStyle/>
          <a:p>
            <a:pPr algn="ctr"/>
            <a:r>
              <a:rPr lang="ja-JP" altLang="en-US" sz="2000" b="1" dirty="0">
                <a:solidFill>
                  <a:schemeClr val="bg1"/>
                </a:solidFill>
              </a:rPr>
              <a:t>議題４　高次脳機能障がいの普及啓発の方向性について</a:t>
            </a:r>
          </a:p>
        </p:txBody>
      </p:sp>
      <p:sp>
        <p:nvSpPr>
          <p:cNvPr id="3" name="コンテンツ プレースホルダー 2"/>
          <p:cNvSpPr>
            <a:spLocks noGrp="1"/>
          </p:cNvSpPr>
          <p:nvPr>
            <p:ph idx="1"/>
          </p:nvPr>
        </p:nvSpPr>
        <p:spPr>
          <a:xfrm>
            <a:off x="0" y="648000"/>
            <a:ext cx="9906000" cy="566730"/>
          </a:xfrm>
          <a:solidFill>
            <a:schemeClr val="accent6">
              <a:lumMod val="20000"/>
              <a:lumOff val="80000"/>
            </a:schemeClr>
          </a:solidFill>
        </p:spPr>
        <p:txBody>
          <a:bodyPr>
            <a:noAutofit/>
          </a:bodyPr>
          <a:lstStyle/>
          <a:p>
            <a:pPr marL="0" indent="0">
              <a:lnSpc>
                <a:spcPts val="1800"/>
              </a:lnSpc>
              <a:buNone/>
            </a:pPr>
            <a:r>
              <a:rPr lang="ja-JP" altLang="en-US" sz="1200" dirty="0"/>
              <a:t>　</a:t>
            </a:r>
            <a:r>
              <a:rPr lang="ja-JP" altLang="en-US" sz="1200" dirty="0" smtClean="0"/>
              <a:t>　　　　</a:t>
            </a:r>
            <a:endParaRPr lang="ja-JP" altLang="en-US" sz="1200" dirty="0"/>
          </a:p>
        </p:txBody>
      </p:sp>
      <p:sp>
        <p:nvSpPr>
          <p:cNvPr id="4" name="スライド番号プレースホルダー 3"/>
          <p:cNvSpPr>
            <a:spLocks noGrp="1"/>
          </p:cNvSpPr>
          <p:nvPr>
            <p:ph type="sldNum" sz="quarter" idx="12"/>
          </p:nvPr>
        </p:nvSpPr>
        <p:spPr/>
        <p:txBody>
          <a:bodyPr/>
          <a:lstStyle/>
          <a:p>
            <a:r>
              <a:rPr kumimoji="1" lang="ja-JP" altLang="en-US" dirty="0" smtClean="0"/>
              <a:t>７</a:t>
            </a:r>
            <a:endParaRPr kumimoji="1" lang="ja-JP" altLang="en-US" dirty="0"/>
          </a:p>
        </p:txBody>
      </p:sp>
      <p:sp>
        <p:nvSpPr>
          <p:cNvPr id="5" name="テキスト ボックス 4"/>
          <p:cNvSpPr txBox="1"/>
          <p:nvPr/>
        </p:nvSpPr>
        <p:spPr>
          <a:xfrm>
            <a:off x="0" y="1214730"/>
            <a:ext cx="9906000" cy="2554545"/>
          </a:xfrm>
          <a:prstGeom prst="rect">
            <a:avLst/>
          </a:prstGeom>
          <a:noFill/>
        </p:spPr>
        <p:txBody>
          <a:bodyPr wrap="square" rtlCol="0">
            <a:spAutoFit/>
          </a:bodyPr>
          <a:lstStyle/>
          <a:p>
            <a:r>
              <a:rPr kumimoji="1" lang="ja-JP" altLang="en-US" sz="1600" b="1" dirty="0" smtClean="0">
                <a:latin typeface="BIZ UDPゴシック" panose="020B0400000000000000" pitchFamily="50" charset="-128"/>
                <a:ea typeface="BIZ UDPゴシック" panose="020B0400000000000000" pitchFamily="50" charset="-128"/>
              </a:rPr>
              <a:t>２．普及啓発イベントの成果（令和４年６月４日実施分）①</a:t>
            </a:r>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73925" y="1520309"/>
            <a:ext cx="6843212" cy="5262979"/>
          </a:xfrm>
          <a:prstGeom prst="rect">
            <a:avLst/>
          </a:prstGeom>
          <a:noFill/>
          <a:ln>
            <a:solidFill>
              <a:schemeClr val="accent6">
                <a:lumMod val="60000"/>
                <a:lumOff val="40000"/>
              </a:schemeClr>
            </a:solidFill>
          </a:ln>
        </p:spPr>
        <p:txBody>
          <a:bodyPr wrap="square" rtlCol="0">
            <a:spAutoFit/>
          </a:bodyPr>
          <a:lstStyle/>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アンケート結果（回答者：ミニ講義・脳トレ体験の参加者　回答者数：</a:t>
            </a:r>
            <a:r>
              <a:rPr kumimoji="1" lang="en-US" altLang="ja-JP" sz="1400" dirty="0" smtClean="0">
                <a:latin typeface="BIZ UDPゴシック" panose="020B0400000000000000" pitchFamily="50" charset="-128"/>
                <a:ea typeface="BIZ UDPゴシック" panose="020B0400000000000000" pitchFamily="50" charset="-128"/>
              </a:rPr>
              <a:t>20</a:t>
            </a:r>
            <a:r>
              <a:rPr kumimoji="1" lang="ja-JP" altLang="en-US" sz="1400" dirty="0" smtClean="0">
                <a:latin typeface="BIZ UDPゴシック" panose="020B0400000000000000" pitchFamily="50" charset="-128"/>
                <a:ea typeface="BIZ UDPゴシック" panose="020B0400000000000000" pitchFamily="50" charset="-128"/>
              </a:rPr>
              <a:t>名）</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設問１「高次脳機能障</a:t>
            </a:r>
            <a:r>
              <a:rPr kumimoji="1" lang="ja-JP" altLang="en-US" sz="1400" dirty="0">
                <a:latin typeface="BIZ UDPゴシック" panose="020B0400000000000000" pitchFamily="50" charset="-128"/>
                <a:ea typeface="BIZ UDPゴシック" panose="020B0400000000000000" pitchFamily="50" charset="-128"/>
              </a:rPr>
              <a:t>がいという障がいがあることをご存知でしたか</a:t>
            </a:r>
            <a:r>
              <a:rPr kumimoji="1" lang="ja-JP" altLang="en-US" sz="1400" dirty="0" smtClean="0">
                <a:latin typeface="BIZ UDPゴシック" panose="020B0400000000000000" pitchFamily="50" charset="-128"/>
                <a:ea typeface="BIZ UDPゴシック" panose="020B0400000000000000" pitchFamily="50" charset="-128"/>
              </a:rPr>
              <a:t>？」</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①知っていた　②知らなかった</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400" b="1" u="sng" dirty="0" smtClean="0">
                <a:latin typeface="BIZ UDPゴシック" panose="020B0400000000000000" pitchFamily="50" charset="-128"/>
                <a:ea typeface="BIZ UDPゴシック" panose="020B0400000000000000" pitchFamily="50" charset="-128"/>
              </a:rPr>
              <a:t>①</a:t>
            </a:r>
            <a:r>
              <a:rPr kumimoji="1" lang="en-US" altLang="ja-JP" sz="1400" b="1" u="sng" dirty="0" smtClean="0">
                <a:latin typeface="BIZ UDPゴシック" panose="020B0400000000000000" pitchFamily="50" charset="-128"/>
                <a:ea typeface="BIZ UDPゴシック" panose="020B0400000000000000" pitchFamily="50" charset="-128"/>
              </a:rPr>
              <a:t>15</a:t>
            </a:r>
            <a:r>
              <a:rPr kumimoji="1" lang="ja-JP" altLang="en-US" sz="1400" b="1" u="sng" dirty="0" smtClean="0">
                <a:latin typeface="BIZ UDPゴシック" panose="020B0400000000000000" pitchFamily="50" charset="-128"/>
                <a:ea typeface="BIZ UDPゴシック" panose="020B0400000000000000" pitchFamily="50" charset="-128"/>
              </a:rPr>
              <a:t>名　②５名</a:t>
            </a:r>
            <a:r>
              <a:rPr kumimoji="1" lang="ja-JP" altLang="en-US" sz="1400" dirty="0" smtClean="0">
                <a:latin typeface="BIZ UDPゴシック" panose="020B0400000000000000" pitchFamily="50" charset="-128"/>
                <a:ea typeface="BIZ UDPゴシック" panose="020B0400000000000000" pitchFamily="50" charset="-128"/>
              </a:rPr>
              <a:t>　</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endParaRPr kumimoji="1" lang="en-US" altLang="ja-JP" sz="14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設問</a:t>
            </a:r>
            <a:r>
              <a:rPr kumimoji="1" lang="ja-JP" altLang="en-US" sz="1400" dirty="0">
                <a:latin typeface="BIZ UDPゴシック" panose="020B0400000000000000" pitchFamily="50" charset="-128"/>
                <a:ea typeface="BIZ UDPゴシック" panose="020B0400000000000000" pitchFamily="50" charset="-128"/>
              </a:rPr>
              <a:t>２</a:t>
            </a:r>
            <a:r>
              <a:rPr kumimoji="1" lang="ja-JP" altLang="en-US" sz="1400" dirty="0" smtClean="0">
                <a:latin typeface="BIZ UDPゴシック" panose="020B0400000000000000" pitchFamily="50" charset="-128"/>
                <a:ea typeface="BIZ UDPゴシック" panose="020B0400000000000000" pitchFamily="50" charset="-128"/>
              </a:rPr>
              <a:t>「この</a:t>
            </a:r>
            <a:r>
              <a:rPr kumimoji="1" lang="ja-JP" altLang="en-US" sz="1400" dirty="0">
                <a:latin typeface="BIZ UDPゴシック" panose="020B0400000000000000" pitchFamily="50" charset="-128"/>
                <a:ea typeface="BIZ UDPゴシック" panose="020B0400000000000000" pitchFamily="50" charset="-128"/>
              </a:rPr>
              <a:t>イベントに参加し、</a:t>
            </a:r>
            <a:r>
              <a:rPr kumimoji="1" lang="ja-JP" altLang="en-US" sz="1400" dirty="0" err="1">
                <a:latin typeface="BIZ UDPゴシック" panose="020B0400000000000000" pitchFamily="50" charset="-128"/>
                <a:ea typeface="BIZ UDPゴシック" panose="020B0400000000000000" pitchFamily="50" charset="-128"/>
              </a:rPr>
              <a:t>高次脳機能障がいにつ</a:t>
            </a:r>
            <a:r>
              <a:rPr kumimoji="1" lang="ja-JP" altLang="en-US" sz="1400" dirty="0">
                <a:latin typeface="BIZ UDPゴシック" panose="020B0400000000000000" pitchFamily="50" charset="-128"/>
                <a:ea typeface="BIZ UDPゴシック" panose="020B0400000000000000" pitchFamily="50" charset="-128"/>
              </a:rPr>
              <a:t>いて知ることができましたか</a:t>
            </a:r>
            <a:r>
              <a:rPr kumimoji="1" lang="ja-JP" altLang="en-US" sz="1400" dirty="0" smtClean="0">
                <a:latin typeface="BIZ UDPゴシック" panose="020B0400000000000000" pitchFamily="50" charset="-128"/>
                <a:ea typeface="BIZ UDPゴシック" panose="020B0400000000000000" pitchFamily="50" charset="-128"/>
              </a:rPr>
              <a:t>？」</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①知ることができた　②よくわからない</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a:t>
            </a:r>
            <a:r>
              <a:rPr kumimoji="1" lang="ja-JP" altLang="en-US" sz="1400" b="1" u="sng" dirty="0" smtClean="0">
                <a:latin typeface="BIZ UDPゴシック" panose="020B0400000000000000" pitchFamily="50" charset="-128"/>
                <a:ea typeface="BIZ UDPゴシック" panose="020B0400000000000000" pitchFamily="50" charset="-128"/>
              </a:rPr>
              <a:t>①</a:t>
            </a:r>
            <a:r>
              <a:rPr kumimoji="1" lang="en-US" altLang="ja-JP" sz="1400" b="1" u="sng" dirty="0" smtClean="0">
                <a:latin typeface="BIZ UDPゴシック" panose="020B0400000000000000" pitchFamily="50" charset="-128"/>
                <a:ea typeface="BIZ UDPゴシック" panose="020B0400000000000000" pitchFamily="50" charset="-128"/>
              </a:rPr>
              <a:t>19</a:t>
            </a:r>
            <a:r>
              <a:rPr kumimoji="1" lang="ja-JP" altLang="en-US" sz="1400" b="1" u="sng" dirty="0" smtClean="0">
                <a:latin typeface="BIZ UDPゴシック" panose="020B0400000000000000" pitchFamily="50" charset="-128"/>
                <a:ea typeface="BIZ UDPゴシック" panose="020B0400000000000000" pitchFamily="50" charset="-128"/>
              </a:rPr>
              <a:t>名　②０名（１名記載なし）</a:t>
            </a:r>
            <a:endParaRPr kumimoji="1" lang="en-US" altLang="ja-JP" sz="1400" b="1" u="sng" dirty="0" smtClean="0">
              <a:latin typeface="BIZ UDPゴシック" panose="020B0400000000000000" pitchFamily="50" charset="-128"/>
              <a:ea typeface="BIZ UDPゴシック" panose="020B0400000000000000" pitchFamily="50" charset="-128"/>
            </a:endParaRPr>
          </a:p>
          <a:p>
            <a:pPr>
              <a:lnSpc>
                <a:spcPct val="150000"/>
              </a:lnSpc>
            </a:pP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設問</a:t>
            </a:r>
            <a:r>
              <a:rPr kumimoji="1" lang="ja-JP" altLang="en-US" sz="1400" dirty="0">
                <a:latin typeface="BIZ UDPゴシック" panose="020B0400000000000000" pitchFamily="50" charset="-128"/>
                <a:ea typeface="BIZ UDPゴシック" panose="020B0400000000000000" pitchFamily="50" charset="-128"/>
              </a:rPr>
              <a:t>３</a:t>
            </a:r>
            <a:r>
              <a:rPr kumimoji="1" lang="ja-JP" altLang="en-US" sz="1400" dirty="0" smtClean="0">
                <a:latin typeface="BIZ UDPゴシック" panose="020B0400000000000000" pitchFamily="50" charset="-128"/>
                <a:ea typeface="BIZ UDPゴシック" panose="020B0400000000000000" pitchFamily="50" charset="-128"/>
              </a:rPr>
              <a:t>「イベント</a:t>
            </a:r>
            <a:r>
              <a:rPr kumimoji="1" lang="ja-JP" altLang="en-US" sz="1400" dirty="0">
                <a:latin typeface="BIZ UDPゴシック" panose="020B0400000000000000" pitchFamily="50" charset="-128"/>
                <a:ea typeface="BIZ UDPゴシック" panose="020B0400000000000000" pitchFamily="50" charset="-128"/>
              </a:rPr>
              <a:t>の中で良かったものはどれですか</a:t>
            </a:r>
            <a:r>
              <a:rPr kumimoji="1" lang="ja-JP" altLang="en-US" sz="1400" dirty="0" smtClean="0">
                <a:latin typeface="BIZ UDPゴシック" panose="020B0400000000000000" pitchFamily="50" charset="-128"/>
                <a:ea typeface="BIZ UDPゴシック" panose="020B0400000000000000" pitchFamily="50" charset="-128"/>
              </a:rPr>
              <a:t>？」（複数回答可）</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①作品展示　②相談コーナー　③ミニ講座　④脳トレ体験　</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⑤も</a:t>
            </a:r>
            <a:r>
              <a:rPr kumimoji="1" lang="ja-JP" altLang="en-US" sz="1400" dirty="0" err="1" smtClean="0">
                <a:latin typeface="BIZ UDPゴシック" panose="020B0400000000000000" pitchFamily="50" charset="-128"/>
                <a:ea typeface="BIZ UDPゴシック" panose="020B0400000000000000" pitchFamily="50" charset="-128"/>
              </a:rPr>
              <a:t>ずやん</a:t>
            </a:r>
            <a:r>
              <a:rPr kumimoji="1" lang="ja-JP" altLang="en-US" sz="1400" dirty="0" smtClean="0">
                <a:latin typeface="BIZ UDPゴシック" panose="020B0400000000000000" pitchFamily="50" charset="-128"/>
                <a:ea typeface="BIZ UDPゴシック" panose="020B0400000000000000" pitchFamily="50" charset="-128"/>
              </a:rPr>
              <a:t>撮影会</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a:t>
            </a:r>
            <a:r>
              <a:rPr kumimoji="1" lang="ja-JP" altLang="en-US" sz="1400" b="1" u="sng" dirty="0" smtClean="0">
                <a:latin typeface="BIZ UDPゴシック" panose="020B0400000000000000" pitchFamily="50" charset="-128"/>
                <a:ea typeface="BIZ UDPゴシック" panose="020B0400000000000000" pitchFamily="50" charset="-128"/>
              </a:rPr>
              <a:t>①９名　②５名　③</a:t>
            </a:r>
            <a:r>
              <a:rPr kumimoji="1" lang="en-US" altLang="ja-JP" sz="1400" b="1" u="sng" dirty="0" smtClean="0">
                <a:latin typeface="BIZ UDPゴシック" panose="020B0400000000000000" pitchFamily="50" charset="-128"/>
                <a:ea typeface="BIZ UDPゴシック" panose="020B0400000000000000" pitchFamily="50" charset="-128"/>
              </a:rPr>
              <a:t>12</a:t>
            </a:r>
            <a:r>
              <a:rPr kumimoji="1" lang="ja-JP" altLang="en-US" sz="1400" b="1" u="sng" dirty="0" smtClean="0">
                <a:latin typeface="BIZ UDPゴシック" panose="020B0400000000000000" pitchFamily="50" charset="-128"/>
                <a:ea typeface="BIZ UDPゴシック" panose="020B0400000000000000" pitchFamily="50" charset="-128"/>
              </a:rPr>
              <a:t>名　④</a:t>
            </a:r>
            <a:r>
              <a:rPr kumimoji="1" lang="en-US" altLang="ja-JP" sz="1400" b="1" u="sng" dirty="0" smtClean="0">
                <a:latin typeface="BIZ UDPゴシック" panose="020B0400000000000000" pitchFamily="50" charset="-128"/>
                <a:ea typeface="BIZ UDPゴシック" panose="020B0400000000000000" pitchFamily="50" charset="-128"/>
              </a:rPr>
              <a:t>16</a:t>
            </a:r>
            <a:r>
              <a:rPr kumimoji="1" lang="ja-JP" altLang="en-US" sz="1400" b="1" u="sng" dirty="0" smtClean="0">
                <a:latin typeface="BIZ UDPゴシック" panose="020B0400000000000000" pitchFamily="50" charset="-128"/>
                <a:ea typeface="BIZ UDPゴシック" panose="020B0400000000000000" pitchFamily="50" charset="-128"/>
              </a:rPr>
              <a:t>名　⑤５名</a:t>
            </a:r>
            <a:endParaRPr kumimoji="1" lang="en-US" altLang="ja-JP" sz="1400" b="1" u="sng" dirty="0" smtClean="0">
              <a:latin typeface="BIZ UDPゴシック" panose="020B0400000000000000" pitchFamily="50" charset="-128"/>
              <a:ea typeface="BIZ UDPゴシック" panose="020B0400000000000000" pitchFamily="50" charset="-128"/>
            </a:endParaRPr>
          </a:p>
          <a:p>
            <a:pPr>
              <a:lnSpc>
                <a:spcPct val="150000"/>
              </a:lnSpc>
            </a:pPr>
            <a:endParaRPr kumimoji="1" lang="en-US" altLang="ja-JP" sz="14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設問４「このイベントはどうでしたか？ご意見・ご感想を自由にお書きください。」→自由記述。記入された意見は次頁のとおり。</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9099871" y="93167"/>
            <a:ext cx="622437"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資料４</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別紙</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p:txBody>
      </p:sp>
      <p:graphicFrame>
        <p:nvGraphicFramePr>
          <p:cNvPr id="8" name="グラフ 7"/>
          <p:cNvGraphicFramePr/>
          <p:nvPr>
            <p:extLst>
              <p:ext uri="{D42A27DB-BD31-4B8C-83A1-F6EECF244321}">
                <p14:modId xmlns:p14="http://schemas.microsoft.com/office/powerpoint/2010/main" val="966086238"/>
              </p:ext>
            </p:extLst>
          </p:nvPr>
        </p:nvGraphicFramePr>
        <p:xfrm>
          <a:off x="6967473" y="1307898"/>
          <a:ext cx="2888191" cy="1659010"/>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p:cNvSpPr txBox="1"/>
          <p:nvPr/>
        </p:nvSpPr>
        <p:spPr>
          <a:xfrm>
            <a:off x="6917138" y="1660019"/>
            <a:ext cx="742142" cy="307777"/>
          </a:xfrm>
          <a:prstGeom prst="rect">
            <a:avLst/>
          </a:prstGeom>
          <a:noFill/>
        </p:spPr>
        <p:txBody>
          <a:bodyPr wrap="square" rtlCol="0">
            <a:spAutoFit/>
          </a:bodyPr>
          <a:lstStyle/>
          <a:p>
            <a:r>
              <a:rPr kumimoji="1" lang="ja-JP" altLang="en-US" sz="1400" dirty="0" smtClean="0"/>
              <a:t>設問１</a:t>
            </a:r>
            <a:endParaRPr kumimoji="1" lang="ja-JP" altLang="en-US" sz="1400" dirty="0"/>
          </a:p>
        </p:txBody>
      </p:sp>
      <p:graphicFrame>
        <p:nvGraphicFramePr>
          <p:cNvPr id="15" name="グラフ 14"/>
          <p:cNvGraphicFramePr/>
          <p:nvPr>
            <p:extLst>
              <p:ext uri="{D42A27DB-BD31-4B8C-83A1-F6EECF244321}">
                <p14:modId xmlns:p14="http://schemas.microsoft.com/office/powerpoint/2010/main" val="3986274566"/>
              </p:ext>
            </p:extLst>
          </p:nvPr>
        </p:nvGraphicFramePr>
        <p:xfrm>
          <a:off x="6917138" y="2787745"/>
          <a:ext cx="2988862" cy="1967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グラフ 17"/>
          <p:cNvGraphicFramePr/>
          <p:nvPr>
            <p:extLst>
              <p:ext uri="{D42A27DB-BD31-4B8C-83A1-F6EECF244321}">
                <p14:modId xmlns:p14="http://schemas.microsoft.com/office/powerpoint/2010/main" val="762181536"/>
              </p:ext>
            </p:extLst>
          </p:nvPr>
        </p:nvGraphicFramePr>
        <p:xfrm>
          <a:off x="6917138" y="4845406"/>
          <a:ext cx="3125242" cy="1876071"/>
        </p:xfrm>
        <a:graphic>
          <a:graphicData uri="http://schemas.openxmlformats.org/drawingml/2006/chart">
            <c:chart xmlns:c="http://schemas.openxmlformats.org/drawingml/2006/chart" xmlns:r="http://schemas.openxmlformats.org/officeDocument/2006/relationships" r:id="rId5"/>
          </a:graphicData>
        </a:graphic>
      </p:graphicFrame>
      <p:sp>
        <p:nvSpPr>
          <p:cNvPr id="20" name="テキスト ボックス 9"/>
          <p:cNvSpPr txBox="1"/>
          <p:nvPr/>
        </p:nvSpPr>
        <p:spPr>
          <a:xfrm>
            <a:off x="6843213" y="4619015"/>
            <a:ext cx="742057"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400" dirty="0" smtClean="0"/>
              <a:t>設問３</a:t>
            </a:r>
            <a:endParaRPr kumimoji="1" lang="ja-JP" altLang="en-US" sz="1400" dirty="0"/>
          </a:p>
        </p:txBody>
      </p:sp>
    </p:spTree>
    <p:extLst>
      <p:ext uri="{BB962C8B-B14F-4D97-AF65-F5344CB8AC3E}">
        <p14:creationId xmlns:p14="http://schemas.microsoft.com/office/powerpoint/2010/main" val="821803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6">
              <a:lumMod val="75000"/>
            </a:schemeClr>
          </a:solidFill>
        </p:spPr>
        <p:txBody>
          <a:bodyPr>
            <a:noAutofit/>
          </a:bodyPr>
          <a:lstStyle/>
          <a:p>
            <a:pPr algn="ctr"/>
            <a:r>
              <a:rPr lang="ja-JP" altLang="en-US" sz="2000" b="1" dirty="0" smtClean="0">
                <a:solidFill>
                  <a:schemeClr val="bg1"/>
                </a:solidFill>
              </a:rPr>
              <a:t>議題４　</a:t>
            </a:r>
            <a:r>
              <a:rPr lang="ja-JP" altLang="en-US" sz="2000" b="1" dirty="0">
                <a:solidFill>
                  <a:schemeClr val="bg1"/>
                </a:solidFill>
              </a:rPr>
              <a:t>高次脳機能障がいの普及啓発の方向性について</a:t>
            </a:r>
          </a:p>
        </p:txBody>
      </p:sp>
      <p:sp>
        <p:nvSpPr>
          <p:cNvPr id="3" name="コンテンツ プレースホルダー 2"/>
          <p:cNvSpPr>
            <a:spLocks noGrp="1"/>
          </p:cNvSpPr>
          <p:nvPr>
            <p:ph idx="1"/>
          </p:nvPr>
        </p:nvSpPr>
        <p:spPr>
          <a:xfrm>
            <a:off x="0" y="648000"/>
            <a:ext cx="9906000" cy="219117"/>
          </a:xfrm>
          <a:solidFill>
            <a:schemeClr val="accent6">
              <a:lumMod val="20000"/>
              <a:lumOff val="80000"/>
            </a:schemeClr>
          </a:solidFill>
        </p:spPr>
        <p:txBody>
          <a:bodyPr>
            <a:noAutofit/>
          </a:bodyPr>
          <a:lstStyle/>
          <a:p>
            <a:pPr marL="0" indent="0">
              <a:lnSpc>
                <a:spcPts val="1800"/>
              </a:lnSpc>
              <a:buNone/>
            </a:pPr>
            <a:r>
              <a:rPr lang="ja-JP" altLang="en-US" sz="1200" dirty="0"/>
              <a:t>　</a:t>
            </a:r>
            <a:r>
              <a:rPr lang="ja-JP" altLang="en-US" sz="1200" dirty="0" smtClean="0"/>
              <a:t>　　　　</a:t>
            </a:r>
            <a:endParaRPr lang="ja-JP" altLang="en-US" sz="1200" dirty="0"/>
          </a:p>
        </p:txBody>
      </p:sp>
      <p:sp>
        <p:nvSpPr>
          <p:cNvPr id="4" name="スライド番号プレースホルダー 3"/>
          <p:cNvSpPr>
            <a:spLocks noGrp="1"/>
          </p:cNvSpPr>
          <p:nvPr>
            <p:ph type="sldNum" sz="quarter" idx="12"/>
          </p:nvPr>
        </p:nvSpPr>
        <p:spPr/>
        <p:txBody>
          <a:bodyPr/>
          <a:lstStyle/>
          <a:p>
            <a:r>
              <a:rPr kumimoji="1" lang="ja-JP" altLang="en-US" dirty="0" smtClean="0"/>
              <a:t>８</a:t>
            </a:r>
            <a:endParaRPr kumimoji="1" lang="ja-JP" altLang="en-US" dirty="0"/>
          </a:p>
        </p:txBody>
      </p:sp>
      <p:sp>
        <p:nvSpPr>
          <p:cNvPr id="5" name="テキスト ボックス 4"/>
          <p:cNvSpPr txBox="1"/>
          <p:nvPr/>
        </p:nvSpPr>
        <p:spPr>
          <a:xfrm>
            <a:off x="0" y="867117"/>
            <a:ext cx="9906000" cy="2554545"/>
          </a:xfrm>
          <a:prstGeom prst="rect">
            <a:avLst/>
          </a:prstGeom>
          <a:noFill/>
        </p:spPr>
        <p:txBody>
          <a:bodyPr wrap="square" rtlCol="0">
            <a:spAutoFit/>
          </a:bodyPr>
          <a:lstStyle/>
          <a:p>
            <a:r>
              <a:rPr kumimoji="1" lang="ja-JP" altLang="en-US" sz="1600" b="1" dirty="0">
                <a:latin typeface="BIZ UDPゴシック" panose="020B0400000000000000" pitchFamily="50" charset="-128"/>
                <a:ea typeface="BIZ UDPゴシック" panose="020B0400000000000000" pitchFamily="50" charset="-128"/>
              </a:rPr>
              <a:t>２</a:t>
            </a:r>
            <a:r>
              <a:rPr kumimoji="1" lang="ja-JP" altLang="en-US" sz="1600" b="1" dirty="0" smtClean="0">
                <a:latin typeface="BIZ UDPゴシック" panose="020B0400000000000000" pitchFamily="50" charset="-128"/>
                <a:ea typeface="BIZ UDPゴシック" panose="020B0400000000000000" pitchFamily="50" charset="-128"/>
              </a:rPr>
              <a:t>．普及啓発イベント</a:t>
            </a:r>
            <a:r>
              <a:rPr kumimoji="1" lang="ja-JP" altLang="en-US" sz="1600" b="1" dirty="0">
                <a:latin typeface="BIZ UDPゴシック" panose="020B0400000000000000" pitchFamily="50" charset="-128"/>
                <a:ea typeface="BIZ UDPゴシック" panose="020B0400000000000000" pitchFamily="50" charset="-128"/>
              </a:rPr>
              <a:t>の成果（令和４年６月４日実施分</a:t>
            </a:r>
            <a:r>
              <a:rPr kumimoji="1" lang="ja-JP" altLang="en-US" sz="1600" b="1" dirty="0" smtClean="0">
                <a:latin typeface="BIZ UDPゴシック" panose="020B0400000000000000" pitchFamily="50" charset="-128"/>
                <a:ea typeface="BIZ UDPゴシック" panose="020B0400000000000000" pitchFamily="50" charset="-128"/>
              </a:rPr>
              <a:t>）②</a:t>
            </a:r>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232012" y="1216695"/>
            <a:ext cx="9100448" cy="5586145"/>
          </a:xfrm>
          <a:prstGeom prst="rect">
            <a:avLst/>
          </a:prstGeom>
          <a:noFill/>
          <a:ln>
            <a:solidFill>
              <a:schemeClr val="accent6">
                <a:lumMod val="60000"/>
                <a:lumOff val="40000"/>
              </a:schemeClr>
            </a:solidFill>
          </a:ln>
        </p:spPr>
        <p:txBody>
          <a:bodyPr wrap="square" rtlCol="0">
            <a:spAutoFit/>
          </a:bodyPr>
          <a:lstStyle/>
          <a:p>
            <a:pPr>
              <a:lnSpc>
                <a:spcPct val="150000"/>
              </a:lnSpc>
            </a:pPr>
            <a:r>
              <a:rPr kumimoji="1" lang="ja-JP" altLang="en-US" sz="1400" dirty="0">
                <a:latin typeface="BIZ UDPゴシック" panose="020B0400000000000000" pitchFamily="50" charset="-128"/>
                <a:ea typeface="BIZ UDPゴシック" panose="020B0400000000000000" pitchFamily="50" charset="-128"/>
              </a:rPr>
              <a:t>設問４「このイベントはどうでしたか？ご意見・ご感想を自由にお書きください。</a:t>
            </a:r>
            <a:r>
              <a:rPr kumimoji="1" lang="ja-JP" altLang="en-US" sz="1400" dirty="0" smtClean="0">
                <a:latin typeface="BIZ UDPゴシック" panose="020B0400000000000000" pitchFamily="50" charset="-128"/>
                <a:ea typeface="BIZ UDPゴシック" panose="020B0400000000000000" pitchFamily="50" charset="-128"/>
              </a:rPr>
              <a:t>」</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→頂いた意見は下記のとおり。</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改めて知ることが出来ました。</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　実際</a:t>
            </a:r>
            <a:r>
              <a:rPr kumimoji="1" lang="ja-JP" altLang="en-US" sz="1400" dirty="0" smtClean="0">
                <a:latin typeface="BIZ UDPゴシック" panose="020B0400000000000000" pitchFamily="50" charset="-128"/>
                <a:ea typeface="BIZ UDPゴシック" panose="020B0400000000000000" pitchFamily="50" charset="-128"/>
              </a:rPr>
              <a:t>にあった体験談等、具体的な話も読むなり聞くなりしてみたい。</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病院を紹介してもらえてよかった。</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前から知っていました。一度来たかったので、やっと念願かないました。オープンな雰囲気が良いです。大阪の北部でも開催お願いします。</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どのくらいの人が</a:t>
            </a:r>
            <a:r>
              <a:rPr kumimoji="1" lang="ja-JP" altLang="en-US" sz="1400" dirty="0" err="1" smtClean="0">
                <a:latin typeface="BIZ UDPゴシック" panose="020B0400000000000000" pitchFamily="50" charset="-128"/>
                <a:ea typeface="BIZ UDPゴシック" panose="020B0400000000000000" pitchFamily="50" charset="-128"/>
              </a:rPr>
              <a:t>高次脳機能障がいに</a:t>
            </a:r>
            <a:r>
              <a:rPr kumimoji="1" lang="ja-JP" altLang="en-US" sz="1400" dirty="0" smtClean="0">
                <a:latin typeface="BIZ UDPゴシック" panose="020B0400000000000000" pitchFamily="50" charset="-128"/>
                <a:ea typeface="BIZ UDPゴシック" panose="020B0400000000000000" pitchFamily="50" charset="-128"/>
              </a:rPr>
              <a:t>なるのか教えてもらえたら、より身近に思えるかもと感じました。</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いつ障がいが起きてもおかしくないなと思いました。</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　すごくためになりました。</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少しでも多くの人が高次脳について知っていただけること、支援の輪が拡がることを願います。</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くわしく知れてよかったです。</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具体例などをあげていて分かりやすかった。</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少しスライドが見えにくかったです。</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高次脳機能障がい、自分がなるかもしれないので　知れてよかったです</a:t>
            </a:r>
            <a:endParaRPr kumimoji="1" lang="en-US" altLang="ja-JP" sz="14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その他　啓発グッズ（うちわ）配布部数：</a:t>
            </a:r>
            <a:r>
              <a:rPr kumimoji="1" lang="en-US" altLang="ja-JP" sz="1400" dirty="0" smtClean="0">
                <a:latin typeface="BIZ UDPゴシック" panose="020B0400000000000000" pitchFamily="50" charset="-128"/>
                <a:ea typeface="BIZ UDPゴシック" panose="020B0400000000000000" pitchFamily="50" charset="-128"/>
              </a:rPr>
              <a:t>700</a:t>
            </a:r>
            <a:r>
              <a:rPr kumimoji="1" lang="ja-JP" altLang="en-US" sz="1400" dirty="0" smtClean="0">
                <a:latin typeface="BIZ UDPゴシック" panose="020B0400000000000000" pitchFamily="50" charset="-128"/>
                <a:ea typeface="BIZ UDPゴシック" panose="020B0400000000000000" pitchFamily="50" charset="-128"/>
              </a:rPr>
              <a:t>部　お菓子配布部数：</a:t>
            </a:r>
            <a:r>
              <a:rPr kumimoji="1" lang="en-US" altLang="ja-JP" sz="1400" dirty="0" smtClean="0">
                <a:latin typeface="BIZ UDPゴシック" panose="020B0400000000000000" pitchFamily="50" charset="-128"/>
                <a:ea typeface="BIZ UDPゴシック" panose="020B0400000000000000" pitchFamily="50" charset="-128"/>
              </a:rPr>
              <a:t>150</a:t>
            </a:r>
            <a:r>
              <a:rPr kumimoji="1" lang="ja-JP" altLang="en-US" sz="1400" dirty="0" smtClean="0">
                <a:latin typeface="BIZ UDPゴシック" panose="020B0400000000000000" pitchFamily="50" charset="-128"/>
                <a:ea typeface="BIZ UDPゴシック" panose="020B0400000000000000" pitchFamily="50" charset="-128"/>
              </a:rPr>
              <a:t>部　相談件数：２件</a:t>
            </a:r>
            <a:endParaRPr kumimoji="1" lang="en-US" altLang="ja-JP" sz="1400" dirty="0" smtClean="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9148250" y="93167"/>
            <a:ext cx="622437"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資料４</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別紙</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41561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6">
              <a:lumMod val="75000"/>
            </a:schemeClr>
          </a:solidFill>
        </p:spPr>
        <p:txBody>
          <a:bodyPr>
            <a:noAutofit/>
          </a:bodyPr>
          <a:lstStyle/>
          <a:p>
            <a:pPr algn="ctr"/>
            <a:r>
              <a:rPr lang="ja-JP" altLang="en-US" sz="2000" b="1" dirty="0" smtClean="0">
                <a:solidFill>
                  <a:schemeClr val="bg1"/>
                </a:solidFill>
              </a:rPr>
              <a:t>議題４　</a:t>
            </a:r>
            <a:r>
              <a:rPr lang="ja-JP" altLang="en-US" sz="2000" b="1" dirty="0">
                <a:solidFill>
                  <a:schemeClr val="bg1"/>
                </a:solidFill>
              </a:rPr>
              <a:t>高次脳機能障がいの普及啓発の方向性について</a:t>
            </a:r>
          </a:p>
        </p:txBody>
      </p:sp>
      <p:sp>
        <p:nvSpPr>
          <p:cNvPr id="3" name="コンテンツ プレースホルダー 2"/>
          <p:cNvSpPr>
            <a:spLocks noGrp="1"/>
          </p:cNvSpPr>
          <p:nvPr>
            <p:ph idx="1"/>
          </p:nvPr>
        </p:nvSpPr>
        <p:spPr>
          <a:xfrm>
            <a:off x="0" y="648001"/>
            <a:ext cx="9906000" cy="296522"/>
          </a:xfrm>
          <a:solidFill>
            <a:schemeClr val="accent6">
              <a:lumMod val="20000"/>
              <a:lumOff val="80000"/>
            </a:schemeClr>
          </a:solidFill>
        </p:spPr>
        <p:txBody>
          <a:bodyPr>
            <a:noAutofit/>
          </a:bodyPr>
          <a:lstStyle/>
          <a:p>
            <a:pPr marL="0" indent="0">
              <a:lnSpc>
                <a:spcPts val="1800"/>
              </a:lnSpc>
              <a:buNone/>
            </a:pPr>
            <a:r>
              <a:rPr lang="ja-JP" altLang="en-US" sz="1200" dirty="0"/>
              <a:t>　</a:t>
            </a:r>
            <a:r>
              <a:rPr lang="ja-JP" altLang="en-US" sz="1200" dirty="0" smtClean="0"/>
              <a:t>　</a:t>
            </a:r>
            <a:endParaRPr lang="ja-JP" altLang="en-US" sz="1200" dirty="0"/>
          </a:p>
        </p:txBody>
      </p:sp>
      <p:sp>
        <p:nvSpPr>
          <p:cNvPr id="4" name="スライド番号プレースホルダー 3"/>
          <p:cNvSpPr>
            <a:spLocks noGrp="1"/>
          </p:cNvSpPr>
          <p:nvPr>
            <p:ph type="sldNum" sz="quarter" idx="12"/>
          </p:nvPr>
        </p:nvSpPr>
        <p:spPr/>
        <p:txBody>
          <a:bodyPr/>
          <a:lstStyle/>
          <a:p>
            <a:r>
              <a:rPr kumimoji="1" lang="ja-JP" altLang="en-US" dirty="0"/>
              <a:t>９</a:t>
            </a:r>
          </a:p>
        </p:txBody>
      </p:sp>
      <p:sp>
        <p:nvSpPr>
          <p:cNvPr id="5" name="テキスト ボックス 4"/>
          <p:cNvSpPr txBox="1"/>
          <p:nvPr/>
        </p:nvSpPr>
        <p:spPr>
          <a:xfrm>
            <a:off x="0" y="944523"/>
            <a:ext cx="9906000" cy="2554545"/>
          </a:xfrm>
          <a:prstGeom prst="rect">
            <a:avLst/>
          </a:prstGeom>
          <a:noFill/>
        </p:spPr>
        <p:txBody>
          <a:bodyPr wrap="square" rtlCol="0">
            <a:spAutoFit/>
          </a:bodyPr>
          <a:lstStyle/>
          <a:p>
            <a:r>
              <a:rPr kumimoji="1" lang="ja-JP" altLang="en-US" sz="1600" b="1" dirty="0" smtClean="0">
                <a:latin typeface="BIZ UDPゴシック" panose="020B0400000000000000" pitchFamily="50" charset="-128"/>
                <a:ea typeface="BIZ UDPゴシック" panose="020B0400000000000000" pitchFamily="50" charset="-128"/>
              </a:rPr>
              <a:t>３．普及啓発イベントの効果分析</a:t>
            </a:r>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504334" y="1225147"/>
            <a:ext cx="8897331" cy="5632311"/>
          </a:xfrm>
          <a:prstGeom prst="rect">
            <a:avLst/>
          </a:prstGeom>
          <a:noFill/>
          <a:ln>
            <a:solidFill>
              <a:schemeClr val="accent6">
                <a:lumMod val="60000"/>
                <a:lumOff val="40000"/>
              </a:schemeClr>
            </a:solidFill>
          </a:ln>
        </p:spPr>
        <p:txBody>
          <a:bodyPr wrap="square" rtlCol="0">
            <a:spAutoFit/>
          </a:bodyPr>
          <a:lstStyle/>
          <a:p>
            <a:pPr marL="285750" indent="-285750">
              <a:lnSpc>
                <a:spcPct val="150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アンケート結果を踏まえると、普及啓発イベント自体は概ね好評。</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endParaRPr kumimoji="1" lang="en-US" altLang="ja-JP" sz="1400" dirty="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普及啓発イベントの目的は、先述のとおり</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　　（１）</a:t>
            </a:r>
            <a:r>
              <a:rPr lang="ja-JP" altLang="en-US" sz="1400" dirty="0">
                <a:latin typeface="BIZ UDPゴシック" panose="020B0400000000000000" pitchFamily="50" charset="-128"/>
                <a:ea typeface="BIZ UDPゴシック" panose="020B0400000000000000" pitchFamily="50" charset="-128"/>
              </a:rPr>
              <a:t>「</a:t>
            </a:r>
            <a:r>
              <a:rPr lang="ja-JP" altLang="en-US" sz="1400" dirty="0" err="1">
                <a:latin typeface="BIZ UDPゴシック" panose="020B0400000000000000" pitchFamily="50" charset="-128"/>
                <a:ea typeface="BIZ UDPゴシック" panose="020B0400000000000000" pitchFamily="50" charset="-128"/>
              </a:rPr>
              <a:t>高次脳機能障がい</a:t>
            </a:r>
            <a:r>
              <a:rPr lang="ja-JP" altLang="en-US" sz="1400" dirty="0">
                <a:latin typeface="BIZ UDPゴシック" panose="020B0400000000000000" pitchFamily="50" charset="-128"/>
                <a:ea typeface="BIZ UDPゴシック" panose="020B0400000000000000" pitchFamily="50" charset="-128"/>
              </a:rPr>
              <a:t>」の認知</a:t>
            </a:r>
            <a:r>
              <a:rPr lang="ja-JP" altLang="en-US" sz="1400" dirty="0" smtClean="0">
                <a:latin typeface="BIZ UDPゴシック" panose="020B0400000000000000" pitchFamily="50" charset="-128"/>
                <a:ea typeface="BIZ UDPゴシック" panose="020B0400000000000000" pitchFamily="50" charset="-128"/>
              </a:rPr>
              <a:t>向上</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　①</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dirty="0" err="1">
                <a:latin typeface="BIZ UDPゴシック" panose="020B0400000000000000" pitchFamily="50" charset="-128"/>
                <a:ea typeface="BIZ UDPゴシック" panose="020B0400000000000000" pitchFamily="50" charset="-128"/>
              </a:rPr>
              <a:t>高次脳機能障がい</a:t>
            </a:r>
            <a:r>
              <a:rPr kumimoji="1" lang="ja-JP" altLang="en-US" sz="1400" dirty="0">
                <a:latin typeface="BIZ UDPゴシック" panose="020B0400000000000000" pitchFamily="50" charset="-128"/>
                <a:ea typeface="BIZ UDPゴシック" panose="020B0400000000000000" pitchFamily="50" charset="-128"/>
              </a:rPr>
              <a:t>」自体を知らない、又は聞いたことが無い人に知ってもらう</a:t>
            </a: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　　　②</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dirty="0" err="1">
                <a:latin typeface="BIZ UDPゴシック" panose="020B0400000000000000" pitchFamily="50" charset="-128"/>
                <a:ea typeface="BIZ UDPゴシック" panose="020B0400000000000000" pitchFamily="50" charset="-128"/>
              </a:rPr>
              <a:t>高次脳機能障がい</a:t>
            </a:r>
            <a:r>
              <a:rPr kumimoji="1" lang="ja-JP" altLang="en-US" sz="1400" dirty="0">
                <a:latin typeface="BIZ UDPゴシック" panose="020B0400000000000000" pitchFamily="50" charset="-128"/>
                <a:ea typeface="BIZ UDPゴシック" panose="020B0400000000000000" pitchFamily="50" charset="-128"/>
              </a:rPr>
              <a:t>」自体知っている、又は聞いたことはあるが、深くは</a:t>
            </a:r>
            <a:r>
              <a:rPr kumimoji="1" lang="ja-JP" altLang="en-US" sz="1400" dirty="0" smtClean="0">
                <a:latin typeface="BIZ UDPゴシック" panose="020B0400000000000000" pitchFamily="50" charset="-128"/>
                <a:ea typeface="BIZ UDPゴシック" panose="020B0400000000000000" pitchFamily="50" charset="-128"/>
              </a:rPr>
              <a:t>知らない</a:t>
            </a:r>
            <a:r>
              <a:rPr kumimoji="1" lang="ja-JP" altLang="en-US" sz="1400" dirty="0">
                <a:latin typeface="BIZ UDPゴシック" panose="020B0400000000000000" pitchFamily="50" charset="-128"/>
                <a:ea typeface="BIZ UDPゴシック" panose="020B0400000000000000" pitchFamily="50" charset="-128"/>
              </a:rPr>
              <a:t>、聞いた</a:t>
            </a:r>
            <a:r>
              <a:rPr kumimoji="1" lang="ja-JP" altLang="en-US" sz="1400" dirty="0" smtClean="0">
                <a:latin typeface="BIZ UDPゴシック" panose="020B0400000000000000" pitchFamily="50" charset="-128"/>
                <a:ea typeface="BIZ UDPゴシック" panose="020B0400000000000000" pitchFamily="50" charset="-128"/>
              </a:rPr>
              <a:t>事しかない方に改</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400" dirty="0" err="1" smtClean="0">
                <a:latin typeface="BIZ UDPゴシック" panose="020B0400000000000000" pitchFamily="50" charset="-128"/>
                <a:ea typeface="BIZ UDPゴシック" panose="020B0400000000000000" pitchFamily="50" charset="-128"/>
              </a:rPr>
              <a:t>めて</a:t>
            </a:r>
            <a:r>
              <a:rPr kumimoji="1" lang="ja-JP" altLang="en-US" sz="1400" dirty="0" smtClean="0">
                <a:latin typeface="BIZ UDPゴシック" panose="020B0400000000000000" pitchFamily="50" charset="-128"/>
                <a:ea typeface="BIZ UDPゴシック" panose="020B0400000000000000" pitchFamily="50" charset="-128"/>
              </a:rPr>
              <a:t>知って</a:t>
            </a:r>
            <a:r>
              <a:rPr kumimoji="1" lang="ja-JP" altLang="en-US" sz="1400" dirty="0">
                <a:latin typeface="BIZ UDPゴシック" panose="020B0400000000000000" pitchFamily="50" charset="-128"/>
                <a:ea typeface="BIZ UDPゴシック" panose="020B0400000000000000" pitchFamily="50" charset="-128"/>
              </a:rPr>
              <a:t>もらう　</a:t>
            </a:r>
          </a:p>
          <a:p>
            <a:pPr>
              <a:lnSpc>
                <a:spcPct val="150000"/>
              </a:lnSpc>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２）府内各地の</a:t>
            </a:r>
            <a:r>
              <a:rPr kumimoji="1" lang="ja-JP" altLang="en-US" sz="1400" dirty="0" err="1">
                <a:latin typeface="BIZ UDPゴシック" panose="020B0400000000000000" pitchFamily="50" charset="-128"/>
                <a:ea typeface="BIZ UDPゴシック" panose="020B0400000000000000" pitchFamily="50" charset="-128"/>
              </a:rPr>
              <a:t>高次脳機能障がいを</a:t>
            </a:r>
            <a:r>
              <a:rPr kumimoji="1" lang="ja-JP" altLang="en-US" sz="1400" dirty="0">
                <a:latin typeface="BIZ UDPゴシック" panose="020B0400000000000000" pitchFamily="50" charset="-128"/>
                <a:ea typeface="BIZ UDPゴシック" panose="020B0400000000000000" pitchFamily="50" charset="-128"/>
              </a:rPr>
              <a:t>有する当事者・家族への</a:t>
            </a:r>
            <a:r>
              <a:rPr kumimoji="1" lang="ja-JP" altLang="en-US" sz="1400" dirty="0" smtClean="0">
                <a:latin typeface="BIZ UDPゴシック" panose="020B0400000000000000" pitchFamily="50" charset="-128"/>
                <a:ea typeface="BIZ UDPゴシック" panose="020B0400000000000000" pitchFamily="50" charset="-128"/>
              </a:rPr>
              <a:t>アウトリーチ　　</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　</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設問１の回答結果によると、元々</a:t>
            </a:r>
            <a:r>
              <a:rPr kumimoji="1" lang="ja-JP" altLang="en-US" sz="1400" dirty="0" err="1" smtClean="0">
                <a:latin typeface="BIZ UDPゴシック" panose="020B0400000000000000" pitchFamily="50" charset="-128"/>
                <a:ea typeface="BIZ UDPゴシック" panose="020B0400000000000000" pitchFamily="50" charset="-128"/>
              </a:rPr>
              <a:t>高次脳機能障がいを</a:t>
            </a:r>
            <a:r>
              <a:rPr kumimoji="1" lang="ja-JP" altLang="en-US" sz="1400" dirty="0" smtClean="0">
                <a:latin typeface="BIZ UDPゴシック" panose="020B0400000000000000" pitchFamily="50" charset="-128"/>
                <a:ea typeface="BIZ UDPゴシック" panose="020B0400000000000000" pitchFamily="50" charset="-128"/>
              </a:rPr>
              <a:t>知らなかった人が</a:t>
            </a:r>
            <a:r>
              <a:rPr kumimoji="1" lang="en-US" altLang="ja-JP" sz="1400" dirty="0" smtClean="0">
                <a:latin typeface="BIZ UDPゴシック" panose="020B0400000000000000" pitchFamily="50" charset="-128"/>
                <a:ea typeface="BIZ UDPゴシック" panose="020B0400000000000000" pitchFamily="50" charset="-128"/>
              </a:rPr>
              <a:t>25</a:t>
            </a:r>
            <a:r>
              <a:rPr kumimoji="1" lang="ja-JP" altLang="en-US" sz="1400" dirty="0" smtClean="0">
                <a:latin typeface="BIZ UDPゴシック" panose="020B0400000000000000" pitchFamily="50" charset="-128"/>
                <a:ea typeface="BIZ UDPゴシック" panose="020B0400000000000000" pitchFamily="50" charset="-128"/>
              </a:rPr>
              <a:t>％で、設問２の回答結果と、啓発グッズ等の配布成果も踏まえると、上記（１）①については一定果たせている。</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同じく設問</a:t>
            </a:r>
            <a:r>
              <a:rPr kumimoji="1" lang="ja-JP" altLang="en-US" sz="1400" dirty="0">
                <a:latin typeface="BIZ UDPゴシック" panose="020B0400000000000000" pitchFamily="50" charset="-128"/>
                <a:ea typeface="BIZ UDPゴシック" panose="020B0400000000000000" pitchFamily="50" charset="-128"/>
              </a:rPr>
              <a:t>１の回答結果によると、</a:t>
            </a:r>
            <a:r>
              <a:rPr kumimoji="1" lang="en-US" altLang="ja-JP" sz="1400" dirty="0">
                <a:latin typeface="BIZ UDPゴシック" panose="020B0400000000000000" pitchFamily="50" charset="-128"/>
                <a:ea typeface="BIZ UDPゴシック" panose="020B0400000000000000" pitchFamily="50" charset="-128"/>
              </a:rPr>
              <a:t>75</a:t>
            </a:r>
            <a:r>
              <a:rPr kumimoji="1" lang="ja-JP" altLang="en-US" sz="1400" dirty="0">
                <a:latin typeface="BIZ UDPゴシック" panose="020B0400000000000000" pitchFamily="50" charset="-128"/>
                <a:ea typeface="BIZ UDPゴシック" panose="020B0400000000000000" pitchFamily="50" charset="-128"/>
              </a:rPr>
              <a:t>％が</a:t>
            </a:r>
            <a:r>
              <a:rPr kumimoji="1" lang="ja-JP" altLang="en-US" sz="1400" dirty="0" err="1">
                <a:latin typeface="BIZ UDPゴシック" panose="020B0400000000000000" pitchFamily="50" charset="-128"/>
                <a:ea typeface="BIZ UDPゴシック" panose="020B0400000000000000" pitchFamily="50" charset="-128"/>
              </a:rPr>
              <a:t>高次脳機能障がいを</a:t>
            </a:r>
            <a:r>
              <a:rPr kumimoji="1" lang="ja-JP" altLang="en-US" sz="1400" dirty="0">
                <a:latin typeface="BIZ UDPゴシック" panose="020B0400000000000000" pitchFamily="50" charset="-128"/>
                <a:ea typeface="BIZ UDPゴシック" panose="020B0400000000000000" pitchFamily="50" charset="-128"/>
              </a:rPr>
              <a:t>元々知っていた人であったことから、設問２の回答結果も踏まえて、「高次脳機能障がいを元々知っていた人」が高次脳機能障がいについて改めて知るきっかけになったとして、上記（１）②の</a:t>
            </a:r>
            <a:r>
              <a:rPr kumimoji="1" lang="ja-JP" altLang="en-US" sz="1400" dirty="0" smtClean="0">
                <a:latin typeface="BIZ UDPゴシック" panose="020B0400000000000000" pitchFamily="50" charset="-128"/>
                <a:ea typeface="BIZ UDPゴシック" panose="020B0400000000000000" pitchFamily="50" charset="-128"/>
              </a:rPr>
              <a:t>目的も果たせて</a:t>
            </a:r>
            <a:r>
              <a:rPr kumimoji="1" lang="ja-JP" altLang="en-US" sz="1400" dirty="0">
                <a:latin typeface="BIZ UDPゴシック" panose="020B0400000000000000" pitchFamily="50" charset="-128"/>
                <a:ea typeface="BIZ UDPゴシック" panose="020B0400000000000000" pitchFamily="50" charset="-128"/>
              </a:rPr>
              <a:t>いる</a:t>
            </a:r>
            <a:r>
              <a:rPr kumimoji="1" lang="ja-JP" altLang="en-US" sz="1400" dirty="0" smtClean="0">
                <a:latin typeface="BIZ UDPゴシック" panose="020B0400000000000000" pitchFamily="50" charset="-128"/>
                <a:ea typeface="BIZ UDPゴシック" panose="020B0400000000000000" pitchFamily="50" charset="-128"/>
              </a:rPr>
              <a:t>。</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相談ブースに当日２件の相談があったことから、少なくとも上記（２）の目的は果たせているとは言えるが、その件数を踏まえると</a:t>
            </a:r>
            <a:r>
              <a:rPr kumimoji="1" lang="ja-JP" altLang="en-US" sz="1600" dirty="0" smtClean="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３つの目的の中では特に課題や改善の余地がある。（前回は</a:t>
            </a:r>
            <a:r>
              <a:rPr kumimoji="1" lang="en-US" altLang="ja-JP" sz="1400" dirty="0" smtClean="0">
                <a:latin typeface="BIZ UDPゴシック" panose="020B0400000000000000" pitchFamily="50" charset="-128"/>
                <a:ea typeface="BIZ UDPゴシック" panose="020B0400000000000000" pitchFamily="50" charset="-128"/>
              </a:rPr>
              <a:t>10</a:t>
            </a:r>
            <a:r>
              <a:rPr kumimoji="1" lang="ja-JP" altLang="en-US" sz="1400" dirty="0" smtClean="0">
                <a:latin typeface="BIZ UDPゴシック" panose="020B0400000000000000" pitchFamily="50" charset="-128"/>
                <a:ea typeface="BIZ UDPゴシック" panose="020B0400000000000000" pitchFamily="50" charset="-128"/>
              </a:rPr>
              <a:t>件の相談があったことから周知不足の影響も考えられる）</a:t>
            </a:r>
            <a:endParaRPr kumimoji="1" lang="en-US" altLang="ja-JP" sz="1200" dirty="0" smtClean="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9148250" y="93167"/>
            <a:ext cx="622437"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資料４</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別紙</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73308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93168"/>
            <a:ext cx="9906000" cy="648000"/>
          </a:xfrm>
          <a:solidFill>
            <a:schemeClr val="accent6">
              <a:lumMod val="75000"/>
            </a:schemeClr>
          </a:solidFill>
        </p:spPr>
        <p:txBody>
          <a:bodyPr>
            <a:noAutofit/>
          </a:bodyPr>
          <a:lstStyle/>
          <a:p>
            <a:pPr algn="ctr"/>
            <a:r>
              <a:rPr lang="ja-JP" altLang="en-US" sz="2000" b="1" dirty="0" smtClean="0">
                <a:solidFill>
                  <a:schemeClr val="bg1"/>
                </a:solidFill>
              </a:rPr>
              <a:t>議題</a:t>
            </a:r>
            <a:r>
              <a:rPr lang="ja-JP" altLang="en-US" sz="2000" b="1" dirty="0">
                <a:solidFill>
                  <a:schemeClr val="bg1"/>
                </a:solidFill>
              </a:rPr>
              <a:t>４</a:t>
            </a:r>
            <a:r>
              <a:rPr lang="ja-JP" altLang="en-US" sz="2000" b="1" dirty="0" smtClean="0">
                <a:solidFill>
                  <a:schemeClr val="bg1"/>
                </a:solidFill>
              </a:rPr>
              <a:t>　</a:t>
            </a:r>
            <a:r>
              <a:rPr lang="ja-JP" altLang="en-US" sz="2000" b="1" dirty="0">
                <a:solidFill>
                  <a:schemeClr val="bg1"/>
                </a:solidFill>
              </a:rPr>
              <a:t>高次脳機能障がいの普及啓発の方向性について</a:t>
            </a:r>
          </a:p>
        </p:txBody>
      </p:sp>
      <p:sp>
        <p:nvSpPr>
          <p:cNvPr id="3" name="コンテンツ プレースホルダー 2"/>
          <p:cNvSpPr>
            <a:spLocks noGrp="1"/>
          </p:cNvSpPr>
          <p:nvPr>
            <p:ph idx="1"/>
          </p:nvPr>
        </p:nvSpPr>
        <p:spPr>
          <a:xfrm>
            <a:off x="0" y="554832"/>
            <a:ext cx="9906000" cy="212917"/>
          </a:xfrm>
          <a:solidFill>
            <a:schemeClr val="accent6">
              <a:lumMod val="20000"/>
              <a:lumOff val="80000"/>
            </a:schemeClr>
          </a:solidFill>
        </p:spPr>
        <p:txBody>
          <a:bodyPr>
            <a:noAutofit/>
          </a:bodyPr>
          <a:lstStyle/>
          <a:p>
            <a:pPr marL="0" indent="0">
              <a:lnSpc>
                <a:spcPts val="1800"/>
              </a:lnSpc>
              <a:buNone/>
            </a:pPr>
            <a:r>
              <a:rPr lang="ja-JP" altLang="en-US" sz="1200" dirty="0" smtClean="0"/>
              <a:t>　　　</a:t>
            </a:r>
            <a:endParaRPr lang="ja-JP" altLang="en-US" sz="1200" dirty="0"/>
          </a:p>
        </p:txBody>
      </p:sp>
      <p:sp>
        <p:nvSpPr>
          <p:cNvPr id="4" name="スライド番号プレースホルダー 3"/>
          <p:cNvSpPr>
            <a:spLocks noGrp="1"/>
          </p:cNvSpPr>
          <p:nvPr>
            <p:ph type="sldNum" sz="quarter" idx="12"/>
          </p:nvPr>
        </p:nvSpPr>
        <p:spPr/>
        <p:txBody>
          <a:bodyPr/>
          <a:lstStyle/>
          <a:p>
            <a:r>
              <a:rPr kumimoji="1" lang="en-US" altLang="ja-JP" dirty="0"/>
              <a:t>10</a:t>
            </a:r>
            <a:endParaRPr kumimoji="1" lang="ja-JP" altLang="en-US" dirty="0"/>
          </a:p>
        </p:txBody>
      </p:sp>
      <p:sp>
        <p:nvSpPr>
          <p:cNvPr id="5" name="テキスト ボックス 4"/>
          <p:cNvSpPr txBox="1"/>
          <p:nvPr/>
        </p:nvSpPr>
        <p:spPr>
          <a:xfrm>
            <a:off x="0" y="767749"/>
            <a:ext cx="9906000" cy="2554545"/>
          </a:xfrm>
          <a:prstGeom prst="rect">
            <a:avLst/>
          </a:prstGeom>
          <a:noFill/>
        </p:spPr>
        <p:txBody>
          <a:bodyPr wrap="square" rtlCol="0">
            <a:spAutoFit/>
          </a:bodyPr>
          <a:lstStyle/>
          <a:p>
            <a:r>
              <a:rPr kumimoji="1" lang="ja-JP" altLang="en-US" sz="1600" b="1" dirty="0" smtClean="0">
                <a:latin typeface="BIZ UDPゴシック" panose="020B0400000000000000" pitchFamily="50" charset="-128"/>
                <a:ea typeface="BIZ UDPゴシック" panose="020B0400000000000000" pitchFamily="50" charset="-128"/>
              </a:rPr>
              <a:t>４．効果分析を踏まえた今後の方向性</a:t>
            </a:r>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smtClean="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en-US" altLang="ja-JP" sz="1600" b="1" dirty="0">
              <a:latin typeface="BIZ UDPゴシック" panose="020B0400000000000000" pitchFamily="50" charset="-128"/>
              <a:ea typeface="BIZ UDPゴシック" panose="020B0400000000000000" pitchFamily="50" charset="-128"/>
            </a:endParaRPr>
          </a:p>
          <a:p>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199403" y="1202832"/>
            <a:ext cx="8897331" cy="5262979"/>
          </a:xfrm>
          <a:prstGeom prst="rect">
            <a:avLst/>
          </a:prstGeom>
          <a:noFill/>
          <a:ln>
            <a:solidFill>
              <a:schemeClr val="accent6">
                <a:lumMod val="60000"/>
                <a:lumOff val="40000"/>
              </a:schemeClr>
            </a:solidFill>
          </a:ln>
        </p:spPr>
        <p:txBody>
          <a:bodyPr wrap="square" rtlCol="0">
            <a:spAutoFit/>
          </a:bodyPr>
          <a:lstStyle/>
          <a:p>
            <a:pPr marL="285750" indent="-285750">
              <a:lnSpc>
                <a:spcPct val="150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効果分析を踏まえ、普及啓発イベントは今後も引き続き実施することとする。</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次回以降の内容</a:t>
            </a:r>
            <a:r>
              <a:rPr kumimoji="1" lang="ja-JP" altLang="en-US" sz="1400" dirty="0">
                <a:latin typeface="BIZ UDPゴシック" panose="020B0400000000000000" pitchFamily="50" charset="-128"/>
                <a:ea typeface="BIZ UDPゴシック" panose="020B0400000000000000" pitchFamily="50" charset="-128"/>
              </a:rPr>
              <a:t>に</a:t>
            </a:r>
            <a:r>
              <a:rPr kumimoji="1" lang="ja-JP" altLang="en-US" sz="1400" dirty="0" smtClean="0">
                <a:latin typeface="BIZ UDPゴシック" panose="020B0400000000000000" pitchFamily="50" charset="-128"/>
                <a:ea typeface="BIZ UDPゴシック" panose="020B0400000000000000" pitchFamily="50" charset="-128"/>
              </a:rPr>
              <a:t>ついて、</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１）「</a:t>
            </a:r>
            <a:r>
              <a:rPr kumimoji="1" lang="ja-JP" altLang="en-US" sz="1400" dirty="0" err="1">
                <a:latin typeface="BIZ UDPゴシック" panose="020B0400000000000000" pitchFamily="50" charset="-128"/>
                <a:ea typeface="BIZ UDPゴシック" panose="020B0400000000000000" pitchFamily="50" charset="-128"/>
              </a:rPr>
              <a:t>高次脳機能障がい</a:t>
            </a:r>
            <a:r>
              <a:rPr kumimoji="1" lang="ja-JP" altLang="en-US" sz="1400" dirty="0">
                <a:latin typeface="BIZ UDPゴシック" panose="020B0400000000000000" pitchFamily="50" charset="-128"/>
                <a:ea typeface="BIZ UDPゴシック" panose="020B0400000000000000" pitchFamily="50" charset="-128"/>
              </a:rPr>
              <a:t>」の認知</a:t>
            </a:r>
            <a:r>
              <a:rPr kumimoji="1" lang="ja-JP" altLang="en-US" sz="1400" dirty="0" smtClean="0">
                <a:latin typeface="BIZ UDPゴシック" panose="020B0400000000000000" pitchFamily="50" charset="-128"/>
                <a:ea typeface="BIZ UDPゴシック" panose="020B0400000000000000" pitchFamily="50" charset="-128"/>
              </a:rPr>
              <a:t>向上</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①</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dirty="0" err="1">
                <a:latin typeface="BIZ UDPゴシック" panose="020B0400000000000000" pitchFamily="50" charset="-128"/>
                <a:ea typeface="BIZ UDPゴシック" panose="020B0400000000000000" pitchFamily="50" charset="-128"/>
              </a:rPr>
              <a:t>高次脳機能障がい</a:t>
            </a:r>
            <a:r>
              <a:rPr kumimoji="1" lang="ja-JP" altLang="en-US" sz="1400" dirty="0">
                <a:latin typeface="BIZ UDPゴシック" panose="020B0400000000000000" pitchFamily="50" charset="-128"/>
                <a:ea typeface="BIZ UDPゴシック" panose="020B0400000000000000" pitchFamily="50" charset="-128"/>
              </a:rPr>
              <a:t>」自体を知らない、又は聞いたことが無い人に知ってもらう</a:t>
            </a: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　　②</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dirty="0" err="1">
                <a:latin typeface="BIZ UDPゴシック" panose="020B0400000000000000" pitchFamily="50" charset="-128"/>
                <a:ea typeface="BIZ UDPゴシック" panose="020B0400000000000000" pitchFamily="50" charset="-128"/>
              </a:rPr>
              <a:t>高次脳機能障がい</a:t>
            </a:r>
            <a:r>
              <a:rPr kumimoji="1" lang="ja-JP" altLang="en-US" sz="1400" dirty="0">
                <a:latin typeface="BIZ UDPゴシック" panose="020B0400000000000000" pitchFamily="50" charset="-128"/>
                <a:ea typeface="BIZ UDPゴシック" panose="020B0400000000000000" pitchFamily="50" charset="-128"/>
              </a:rPr>
              <a:t>」自体知っている、又は聞いたことはあるが、深くは知らない、</a:t>
            </a:r>
            <a:r>
              <a:rPr kumimoji="1" lang="ja-JP" altLang="en-US" sz="1400" dirty="0" smtClean="0">
                <a:latin typeface="BIZ UDPゴシック" panose="020B0400000000000000" pitchFamily="50" charset="-128"/>
                <a:ea typeface="BIZ UDPゴシック" panose="020B0400000000000000" pitchFamily="50" charset="-128"/>
              </a:rPr>
              <a:t>聞いた</a:t>
            </a:r>
            <a:r>
              <a:rPr kumimoji="1" lang="ja-JP" altLang="en-US" sz="1400" dirty="0">
                <a:latin typeface="BIZ UDPゴシック" panose="020B0400000000000000" pitchFamily="50" charset="-128"/>
                <a:ea typeface="BIZ UDPゴシック" panose="020B0400000000000000" pitchFamily="50" charset="-128"/>
              </a:rPr>
              <a:t>事しかない方に</a:t>
            </a:r>
            <a:r>
              <a:rPr kumimoji="1" lang="ja-JP" altLang="en-US" sz="1400" dirty="0" smtClean="0">
                <a:latin typeface="BIZ UDPゴシック" panose="020B0400000000000000" pitchFamily="50" charset="-128"/>
                <a:ea typeface="BIZ UDPゴシック" panose="020B0400000000000000" pitchFamily="50" charset="-128"/>
              </a:rPr>
              <a:t>改</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400" dirty="0" err="1" smtClean="0">
                <a:latin typeface="BIZ UDPゴシック" panose="020B0400000000000000" pitchFamily="50" charset="-128"/>
                <a:ea typeface="BIZ UDPゴシック" panose="020B0400000000000000" pitchFamily="50" charset="-128"/>
              </a:rPr>
              <a:t>めて</a:t>
            </a:r>
            <a:r>
              <a:rPr kumimoji="1" lang="ja-JP" altLang="en-US" sz="1400" dirty="0">
                <a:latin typeface="BIZ UDPゴシック" panose="020B0400000000000000" pitchFamily="50" charset="-128"/>
                <a:ea typeface="BIZ UDPゴシック" panose="020B0400000000000000" pitchFamily="50" charset="-128"/>
              </a:rPr>
              <a:t>知ってもらう　</a:t>
            </a: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２）府内各地の</a:t>
            </a:r>
            <a:r>
              <a:rPr kumimoji="1" lang="ja-JP" altLang="en-US" sz="1400" dirty="0" err="1">
                <a:latin typeface="BIZ UDPゴシック" panose="020B0400000000000000" pitchFamily="50" charset="-128"/>
                <a:ea typeface="BIZ UDPゴシック" panose="020B0400000000000000" pitchFamily="50" charset="-128"/>
              </a:rPr>
              <a:t>高次脳機能障がいを</a:t>
            </a:r>
            <a:r>
              <a:rPr kumimoji="1" lang="ja-JP" altLang="en-US" sz="1400" dirty="0">
                <a:latin typeface="BIZ UDPゴシック" panose="020B0400000000000000" pitchFamily="50" charset="-128"/>
                <a:ea typeface="BIZ UDPゴシック" panose="020B0400000000000000" pitchFamily="50" charset="-128"/>
              </a:rPr>
              <a:t>有する当事者・家族へのアウトリーチ</a:t>
            </a: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　　上記３つについて、引き続き実施していく必要があることから、今回のイベント内容をベースとし、ブラッシュ</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　アップを図る。</a:t>
            </a:r>
            <a:endParaRPr kumimoji="1" lang="en-US" altLang="ja-JP" sz="1400" dirty="0">
              <a:latin typeface="BIZ UDPゴシック" panose="020B0400000000000000" pitchFamily="50" charset="-128"/>
              <a:ea typeface="BIZ UDPゴシック" panose="020B0400000000000000" pitchFamily="50" charset="-128"/>
            </a:endParaRPr>
          </a:p>
          <a:p>
            <a:pPr marL="285750" indent="-285750">
              <a:lnSpc>
                <a:spcPct val="150000"/>
              </a:lnSpc>
              <a:buFont typeface="Arial" panose="020B0604020202020204" pitchFamily="34" charset="0"/>
              <a:buChar char="•"/>
            </a:pPr>
            <a:r>
              <a:rPr kumimoji="1" lang="ja-JP" altLang="en-US" sz="1400" dirty="0" smtClean="0">
                <a:latin typeface="BIZ UDPゴシック" panose="020B0400000000000000" pitchFamily="50" charset="-128"/>
                <a:ea typeface="BIZ UDPゴシック" panose="020B0400000000000000" pitchFamily="50" charset="-128"/>
              </a:rPr>
              <a:t>加えて上記（２）に関しての改善策として、次回実施の折は、普及啓発イベントに相談ブースがある旨の広報周知をより徹底するとともに、今後大阪府の相談窓口周知も兼ねた普及啓発のための取組も行っていく。</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　　 後段の取組みとして、今後</a:t>
            </a:r>
            <a:r>
              <a:rPr lang="ja-JP"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高次脳機能障</a:t>
            </a:r>
            <a:r>
              <a:rPr lang="ja-JP"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がいの症状や相談窓口を周知する啓発用ポスター</a:t>
            </a:r>
            <a:r>
              <a:rPr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等の</a:t>
            </a:r>
            <a:r>
              <a:rPr lang="ja-JP"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作製・配布</a:t>
            </a:r>
            <a:r>
              <a:rPr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を</a:t>
            </a:r>
            <a:endParaRPr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検討</a:t>
            </a:r>
            <a:r>
              <a:rPr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また</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来年度以降普及啓発イベント実施の際は、ミニ講義等に限らず、も</a:t>
            </a:r>
            <a:r>
              <a:rPr kumimoji="1" lang="ja-JP" altLang="en-US" sz="1400" dirty="0" err="1" smtClean="0">
                <a:latin typeface="BIZ UDPゴシック" panose="020B0400000000000000" pitchFamily="50" charset="-128"/>
                <a:ea typeface="BIZ UDPゴシック" panose="020B0400000000000000" pitchFamily="50" charset="-128"/>
                <a:cs typeface="Times New Roman" panose="02020603050405020304" pitchFamily="18" charset="0"/>
              </a:rPr>
              <a:t>ずやん</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撮影会等他のタイミングで来ら</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err="1" smtClean="0">
                <a:latin typeface="BIZ UDPゴシック" panose="020B0400000000000000" pitchFamily="50" charset="-128"/>
                <a:ea typeface="BIZ UDPゴシック" panose="020B0400000000000000" pitchFamily="50" charset="-128"/>
                <a:cs typeface="Times New Roman" panose="02020603050405020304" pitchFamily="18" charset="0"/>
              </a:rPr>
              <a:t>れた</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方へのアンケート配布や、普及啓発イベントの場以外でも、インターネットを利用した調査等を</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利用</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し、高次</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脳機能障がいの</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認知度を定点観測して</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いくことを検討している。</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9096734" y="-1"/>
            <a:ext cx="622437"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資料４</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別紙</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66975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1925</Words>
  <Application>Microsoft Office PowerPoint</Application>
  <PresentationFormat>A4 210 x 297 mm</PresentationFormat>
  <Paragraphs>200</Paragraphs>
  <Slides>6</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BIZ UDPゴシック</vt:lpstr>
      <vt:lpstr>游ゴシック</vt:lpstr>
      <vt:lpstr>游ゴシック Light</vt:lpstr>
      <vt:lpstr>Arial</vt:lpstr>
      <vt:lpstr>Calibri</vt:lpstr>
      <vt:lpstr>Calibri Light</vt:lpstr>
      <vt:lpstr>Times New Roman</vt:lpstr>
      <vt:lpstr>Office テーマ</vt:lpstr>
      <vt:lpstr>議題４　高次脳機能障がいの普及啓発の方向性について</vt:lpstr>
      <vt:lpstr>議題４　高次脳機能障がいの普及啓発の方向性について</vt:lpstr>
      <vt:lpstr>議題４　高次脳機能障がいの普及啓発の方向性について</vt:lpstr>
      <vt:lpstr>議題４　高次脳機能障がいの普及啓発の方向性について</vt:lpstr>
      <vt:lpstr>議題４　高次脳機能障がいの普及啓発の方向性について</vt:lpstr>
      <vt:lpstr>議題４　高次脳機能障がいの普及啓発の方向性について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2022-11-28T02:41:00Z</dcterms:created>
  <dcterms:modified xsi:type="dcterms:W3CDTF">2022-11-28T02:41:25Z</dcterms:modified>
</cp:coreProperties>
</file>