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removePersonalInfoOnSave="1" saveSubsetFonts="1">
  <p:sldMasterIdLst>
    <p:sldMasterId id="2147483660" r:id="rId1"/>
  </p:sldMasterIdLst>
  <p:notesMasterIdLst>
    <p:notesMasterId r:id="rId3"/>
  </p:notesMasterIdLst>
  <p:sldIdLst>
    <p:sldId id="27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4" d="100"/>
          <a:sy n="74" d="100"/>
        </p:scale>
        <p:origin x="1134" y="66"/>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2022/11/28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教育庁に相談用として作成。オブザーバに入っていただいている教育振興室を窓口に、ご相談予定。</a:t>
            </a:r>
            <a:endParaRPr kumimoji="1"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8</a:t>
            </a:fld>
            <a:endParaRPr kumimoji="1" lang="ja-JP" altLang="en-US"/>
          </a:p>
        </p:txBody>
      </p:sp>
    </p:spTree>
    <p:extLst>
      <p:ext uri="{BB962C8B-B14F-4D97-AF65-F5344CB8AC3E}">
        <p14:creationId xmlns:p14="http://schemas.microsoft.com/office/powerpoint/2010/main" val="7661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2022/11/28</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2022/11/28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2022/11/28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2022/11/28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2022/11/28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2022/11/28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議題３　</a:t>
            </a:r>
            <a:r>
              <a:rPr lang="ja-JP" altLang="en-US" sz="2400" b="1" dirty="0" err="1" smtClean="0">
                <a:solidFill>
                  <a:schemeClr val="bg1"/>
                </a:solidFill>
              </a:rPr>
              <a:t>高</a:t>
            </a:r>
            <a:r>
              <a:rPr lang="ja-JP" altLang="en-US" sz="2400" b="1" dirty="0" err="1">
                <a:solidFill>
                  <a:schemeClr val="bg1"/>
                </a:solidFill>
              </a:rPr>
              <a:t>次脳機能障がい</a:t>
            </a:r>
            <a:r>
              <a:rPr lang="ja-JP" altLang="en-US" sz="2400" b="1" dirty="0" smtClean="0">
                <a:solidFill>
                  <a:schemeClr val="bg1"/>
                </a:solidFill>
              </a:rPr>
              <a:t>児支援の普及啓発等について</a:t>
            </a:r>
            <a:endParaRPr lang="ja-JP" altLang="en-US" sz="2400" b="1" dirty="0">
              <a:solidFill>
                <a:schemeClr val="bg1"/>
              </a:solidFill>
            </a:endParaRPr>
          </a:p>
        </p:txBody>
      </p:sp>
      <p:sp>
        <p:nvSpPr>
          <p:cNvPr id="3" name="コンテンツ プレースホルダー 2"/>
          <p:cNvSpPr>
            <a:spLocks noGrp="1"/>
          </p:cNvSpPr>
          <p:nvPr>
            <p:ph idx="1"/>
          </p:nvPr>
        </p:nvSpPr>
        <p:spPr>
          <a:xfrm>
            <a:off x="0" y="647624"/>
            <a:ext cx="9906000" cy="1193678"/>
          </a:xfrm>
          <a:solidFill>
            <a:schemeClr val="accent1">
              <a:lumMod val="20000"/>
              <a:lumOff val="80000"/>
            </a:schemeClr>
          </a:solidFill>
        </p:spPr>
        <p:txBody>
          <a:bodyPr>
            <a:noAutofit/>
          </a:bodyPr>
          <a:lstStyle/>
          <a:p>
            <a:r>
              <a:rPr lang="ja-JP" altLang="en-US" sz="1400" dirty="0" smtClean="0"/>
              <a:t>令和</a:t>
            </a:r>
            <a:r>
              <a:rPr lang="ja-JP" altLang="en-US" sz="1400" dirty="0"/>
              <a:t>３年度</a:t>
            </a:r>
            <a:r>
              <a:rPr lang="ja-JP" altLang="en-US" sz="1400" dirty="0" smtClean="0"/>
              <a:t>より、</a:t>
            </a:r>
            <a:r>
              <a:rPr lang="ja-JP" altLang="en-US" sz="1400" dirty="0"/>
              <a:t>高次脳機能障がい児支援について検討している</a:t>
            </a:r>
            <a:r>
              <a:rPr lang="ja-JP" altLang="en-US" sz="1400" dirty="0" smtClean="0"/>
              <a:t>。</a:t>
            </a:r>
            <a:endParaRPr lang="en-US" altLang="ja-JP" sz="1400" dirty="0" smtClean="0"/>
          </a:p>
          <a:p>
            <a:r>
              <a:rPr lang="ja-JP" altLang="en-US" sz="1400" dirty="0"/>
              <a:t>高次脳機能障がいのある子どもは、リハビリテーションと学業との両立や、進級進学、友人関係について等、大人とは異なる困りごとを抱えることが多い。</a:t>
            </a:r>
          </a:p>
          <a:p>
            <a:r>
              <a:rPr lang="ja-JP" altLang="en-US" sz="1400" dirty="0"/>
              <a:t>家族は、充分な情報を得たり、同じ境遇の方の話を聞いたりする機会が少なく、孤立するケースもある。</a:t>
            </a:r>
          </a:p>
          <a:p>
            <a:pPr marL="0" indent="0">
              <a:lnSpc>
                <a:spcPct val="120000"/>
              </a:lnSpc>
              <a:buNone/>
            </a:pPr>
            <a:r>
              <a:rPr lang="ja-JP" altLang="en-US" sz="1800" b="1" dirty="0" smtClean="0"/>
              <a:t>１．教員向け啓発について</a:t>
            </a:r>
            <a:endParaRPr lang="en-US" altLang="ja-JP" sz="1800" b="1" dirty="0" smtClean="0"/>
          </a:p>
          <a:p>
            <a:pPr marL="0" lvl="0" indent="0">
              <a:lnSpc>
                <a:spcPct val="120000"/>
              </a:lnSpc>
              <a:buNone/>
            </a:pPr>
            <a:endParaRPr lang="en-US" altLang="ja-JP" sz="1800" b="1" dirty="0" smtClean="0">
              <a:solidFill>
                <a:prstClr val="black"/>
              </a:solidFill>
            </a:endParaRPr>
          </a:p>
          <a:p>
            <a:pPr marL="0" lvl="0" indent="0">
              <a:lnSpc>
                <a:spcPct val="120000"/>
              </a:lnSpc>
              <a:buNone/>
            </a:pPr>
            <a:endParaRPr lang="en-US" altLang="ja-JP" sz="1800" b="1" dirty="0" smtClean="0">
              <a:solidFill>
                <a:prstClr val="black"/>
              </a:solidFill>
            </a:endParaRPr>
          </a:p>
          <a:p>
            <a:pPr marL="0" lvl="0" indent="0">
              <a:lnSpc>
                <a:spcPct val="120000"/>
              </a:lnSpc>
              <a:buNone/>
            </a:pPr>
            <a:endParaRPr lang="en-US" altLang="ja-JP" sz="1800" b="1" dirty="0" smtClean="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r>
              <a:rPr lang="ja-JP" altLang="en-US" sz="1800" b="1" dirty="0" smtClean="0">
                <a:solidFill>
                  <a:prstClr val="black"/>
                </a:solidFill>
              </a:rPr>
              <a:t>２．家族交流会について</a:t>
            </a:r>
            <a:endParaRPr lang="en-US" altLang="ja-JP" sz="1800" b="1" dirty="0" smtClean="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smtClean="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smtClean="0">
              <a:solidFill>
                <a:prstClr val="black"/>
              </a:solidFill>
            </a:endParaRPr>
          </a:p>
          <a:p>
            <a:pPr marL="0" lvl="0" indent="0">
              <a:lnSpc>
                <a:spcPct val="120000"/>
              </a:lnSpc>
              <a:buNone/>
            </a:pPr>
            <a:endParaRPr lang="en-US" altLang="ja-JP" sz="1800" b="1" dirty="0">
              <a:solidFill>
                <a:prstClr val="black"/>
              </a:solidFill>
            </a:endParaRPr>
          </a:p>
          <a:p>
            <a:pPr marL="0" indent="0">
              <a:lnSpc>
                <a:spcPct val="120000"/>
              </a:lnSpc>
              <a:buNone/>
            </a:pPr>
            <a:endParaRPr lang="ja-JP" altLang="en-US" sz="1400" dirty="0" smtClean="0"/>
          </a:p>
          <a:p>
            <a:pPr>
              <a:lnSpc>
                <a:spcPct val="120000"/>
              </a:lnSpc>
            </a:pPr>
            <a:endParaRPr lang="en-US" altLang="ja-JP" sz="1400" dirty="0"/>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p:txBody>
          <a:bodyPr/>
          <a:lstStyle/>
          <a:p>
            <a:r>
              <a:rPr kumimoji="1" lang="ja-JP" altLang="en-US" dirty="0"/>
              <a:t>４</a:t>
            </a:r>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27087" y="2359489"/>
            <a:ext cx="9097627" cy="1477328"/>
          </a:xfrm>
          <a:prstGeom prst="rect">
            <a:avLst/>
          </a:prstGeom>
          <a:noFill/>
        </p:spPr>
        <p:txBody>
          <a:bodyPr wrap="square" rtlCol="0">
            <a:spAutoFit/>
          </a:bodyPr>
          <a:lstStyle/>
          <a:p>
            <a:r>
              <a:rPr kumimoji="1" lang="ja-JP" altLang="en-US" dirty="0" err="1" smtClean="0">
                <a:latin typeface="BIZ UDPゴシック" panose="020B0400000000000000" pitchFamily="50" charset="-128"/>
                <a:ea typeface="BIZ UDPゴシック" panose="020B0400000000000000" pitchFamily="50" charset="-128"/>
              </a:rPr>
              <a:t>高次脳機能障がい</a:t>
            </a:r>
            <a:r>
              <a:rPr kumimoji="1" lang="ja-JP" altLang="en-US" dirty="0" smtClean="0">
                <a:latin typeface="BIZ UDPゴシック" panose="020B0400000000000000" pitchFamily="50" charset="-128"/>
                <a:ea typeface="BIZ UDPゴシック" panose="020B0400000000000000" pitchFamily="50" charset="-128"/>
              </a:rPr>
              <a:t>児</a:t>
            </a:r>
            <a:r>
              <a:rPr kumimoji="1" lang="ja-JP" altLang="en-US" dirty="0">
                <a:latin typeface="BIZ UDPゴシック" panose="020B0400000000000000" pitchFamily="50" charset="-128"/>
                <a:ea typeface="BIZ UDPゴシック" panose="020B0400000000000000" pitchFamily="50" charset="-128"/>
              </a:rPr>
              <a:t>支援充実のためには、学校・教員の理解が不可欠であるため、「高次脳機能障がい」という障がいがあること、既に周囲にもいるかもしれないことを知って頂くきっかけになるように、教員を対象として啓発が必要ではないか</a:t>
            </a:r>
            <a:r>
              <a:rPr kumimoji="1" lang="ja-JP" altLang="en-US" dirty="0" smtClean="0">
                <a:latin typeface="BIZ UDPゴシック" panose="020B0400000000000000" pitchFamily="50" charset="-128"/>
                <a:ea typeface="BIZ UDPゴシック" panose="020B0400000000000000" pitchFamily="50" charset="-128"/>
              </a:rPr>
              <a:t>。</a:t>
            </a:r>
            <a:endParaRPr kumimoji="1" lang="en-US" altLang="ja-JP" dirty="0" smtClean="0">
              <a:latin typeface="BIZ UDPゴシック" panose="020B0400000000000000" pitchFamily="50" charset="-128"/>
              <a:ea typeface="BIZ UDPゴシック" panose="020B0400000000000000" pitchFamily="50" charset="-128"/>
            </a:endParaRPr>
          </a:p>
          <a:p>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u="sng" dirty="0" smtClean="0">
                <a:latin typeface="BIZ UDPゴシック" panose="020B0400000000000000" pitchFamily="50" charset="-128"/>
                <a:ea typeface="BIZ UDPゴシック" panose="020B0400000000000000" pitchFamily="50" charset="-128"/>
              </a:rPr>
              <a:t>⇒今回いただいた意見をもとに、今後府としての取組みや施策を検討・実施する。</a:t>
            </a:r>
            <a:endParaRPr kumimoji="1" lang="ja-JP" altLang="en-US" u="sng" dirty="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27087" y="4579908"/>
            <a:ext cx="9165443" cy="1421928"/>
          </a:xfrm>
          <a:prstGeom prst="rect">
            <a:avLst/>
          </a:prstGeom>
          <a:noFill/>
        </p:spPr>
        <p:txBody>
          <a:bodyPr wrap="square" rtlCol="0">
            <a:spAutoFit/>
          </a:bodyPr>
          <a:lstStyle/>
          <a:p>
            <a:pPr>
              <a:lnSpc>
                <a:spcPct val="120000"/>
              </a:lnSpc>
            </a:pPr>
            <a:r>
              <a:rPr lang="ja-JP" altLang="en-US" dirty="0" smtClean="0">
                <a:latin typeface="BIZ UDPゴシック" panose="020B0400000000000000" pitchFamily="50" charset="-128"/>
                <a:ea typeface="BIZ UDPゴシック" panose="020B0400000000000000" pitchFamily="50" charset="-128"/>
              </a:rPr>
              <a:t>高次脳機能障がいで困りごとを抱える当事者・家族が、情報</a:t>
            </a:r>
            <a:r>
              <a:rPr lang="ja-JP" altLang="en-US" dirty="0">
                <a:latin typeface="BIZ UDPゴシック" panose="020B0400000000000000" pitchFamily="50" charset="-128"/>
                <a:ea typeface="BIZ UDPゴシック" panose="020B0400000000000000" pitchFamily="50" charset="-128"/>
              </a:rPr>
              <a:t>を入手したり、思いや体験談を共有したりすることができる機会の提供が必要ではないか</a:t>
            </a:r>
            <a:r>
              <a:rPr lang="ja-JP" altLang="en-US" dirty="0" smtClean="0">
                <a:latin typeface="BIZ UDPゴシック" panose="020B0400000000000000" pitchFamily="50" charset="-128"/>
                <a:ea typeface="BIZ UDPゴシック" panose="020B0400000000000000" pitchFamily="50" charset="-128"/>
              </a:rPr>
              <a:t>。</a:t>
            </a:r>
            <a:endParaRPr lang="en-US" altLang="ja-JP" dirty="0" smtClean="0">
              <a:latin typeface="BIZ UDPゴシック" panose="020B0400000000000000" pitchFamily="50" charset="-128"/>
              <a:ea typeface="BIZ UDPゴシック" panose="020B0400000000000000" pitchFamily="50" charset="-128"/>
            </a:endParaRPr>
          </a:p>
          <a:p>
            <a:pPr>
              <a:lnSpc>
                <a:spcPct val="120000"/>
              </a:lnSpc>
            </a:pPr>
            <a:endParaRPr lang="en-US" altLang="ja-JP" u="sng" dirty="0" smtClean="0">
              <a:latin typeface="BIZ UDPゴシック" panose="020B0400000000000000" pitchFamily="50" charset="-128"/>
              <a:ea typeface="BIZ UDPゴシック" panose="020B0400000000000000" pitchFamily="50" charset="-128"/>
            </a:endParaRPr>
          </a:p>
          <a:p>
            <a:pPr>
              <a:lnSpc>
                <a:spcPct val="120000"/>
              </a:lnSpc>
            </a:pPr>
            <a:r>
              <a:rPr lang="ja-JP" altLang="en-US" u="sng" dirty="0" smtClean="0">
                <a:latin typeface="BIZ UDPゴシック" panose="020B0400000000000000" pitchFamily="50" charset="-128"/>
                <a:ea typeface="BIZ UDPゴシック" panose="020B0400000000000000" pitchFamily="50" charset="-128"/>
              </a:rPr>
              <a:t>⇒教員向け啓発に関して実施する施策も踏まえ令和６年度以降実施予定。</a:t>
            </a:r>
            <a:endParaRPr lang="en-US" altLang="ja-JP" u="sng" dirty="0">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193178" y="2235067"/>
            <a:ext cx="9165443" cy="1687314"/>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27085" y="4501026"/>
            <a:ext cx="9097627" cy="1500810"/>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9216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286</Words>
  <Application>Microsoft Office PowerPoint</Application>
  <PresentationFormat>A4 210 x 297 mm</PresentationFormat>
  <Paragraphs>25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Light</vt:lpstr>
      <vt:lpstr>Arial</vt:lpstr>
      <vt:lpstr>Calibri</vt:lpstr>
      <vt:lpstr>Calibri Light</vt:lpstr>
      <vt:lpstr>Office テーマ</vt:lpstr>
      <vt:lpstr>議題３　高次脳機能障がい児支援の普及啓発等について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2022-11-28T02:40:04Z</dcterms:created>
  <dcterms:modified xsi:type="dcterms:W3CDTF">2022-11-28T02:40:14Z</dcterms:modified>
</cp:coreProperties>
</file>