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D7DC6-3AB7-4DBF-9E75-11C3A6AE2238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3750B-22D7-480C-88E6-A642C3D3FB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6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8E3B-16AA-47EA-8EC4-DB493BABF76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2C7-AACD-483D-8040-C0830BB2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健康医療部地域保健課精神保健</a:t>
            </a:r>
            <a:r>
              <a:rPr kumimoji="1" lang="en-US" altLang="ja-JP" dirty="0"/>
              <a:t>G</a:t>
            </a:r>
            <a:r>
              <a:rPr kumimoji="1" lang="ja-JP" altLang="en-US" dirty="0"/>
              <a:t>（</a:t>
            </a:r>
            <a:r>
              <a:rPr lang="ja-JP" altLang="en-US" sz="1200" dirty="0"/>
              <a:t>精神医療</a:t>
            </a:r>
            <a:r>
              <a:rPr lang="ja-JP" altLang="en-US" sz="1200" dirty="0" err="1"/>
              <a:t>ー</a:t>
            </a:r>
            <a:r>
              <a:rPr lang="ja-JP" altLang="en-US" sz="1200" dirty="0"/>
              <a:t>医療機能表作成部署</a:t>
            </a:r>
            <a:r>
              <a:rPr kumimoji="1" lang="ja-JP" altLang="en-US" dirty="0"/>
              <a:t>）にご連絡予定。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03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DD1-0CD7-4235-B5A0-74FE76421964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4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EA16-5A6E-4788-A87E-63C2A71CF57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93-0E28-4E6B-9842-6D39916D52C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1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50415E72-26A8-45B9-8EBA-8FB12CA302F8}" type="datetime1">
              <a:rPr kumimoji="1" lang="ja-JP" altLang="en-US" smtClean="0"/>
              <a:pPr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3192" y="6356352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8AAA9E22-95CD-4913-8295-F7735B0BBB9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8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B092-859D-438E-8104-EE399BD7B741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86AC-1AB5-4A40-A9F1-5C966CBD1B9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0DDC-5A11-4E46-8EE1-20A2B9054FFB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4A-267B-4D4C-BCEC-CE4B567334E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4979-DBFC-4664-97B1-9ADF7E0062D6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A81-416F-428F-B6A4-428AA36676A5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6164-44D5-4954-BA55-6710668DD44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9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7243-FC1F-4525-95BC-E395E24F2F64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jiritsusodan/kojino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診療・治療が可能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な医療機関の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開拓について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71220"/>
            <a:ext cx="9906000" cy="5686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b="1" dirty="0"/>
              <a:t>１</a:t>
            </a:r>
            <a:r>
              <a:rPr lang="ja-JP" altLang="en-US" sz="1800" b="1" dirty="0" smtClean="0"/>
              <a:t>．取組</a:t>
            </a:r>
            <a:r>
              <a:rPr lang="ja-JP" altLang="en-US" sz="1800" b="1" dirty="0"/>
              <a:t>状況</a:t>
            </a:r>
          </a:p>
          <a:p>
            <a:pPr marL="0" indent="0">
              <a:buNone/>
            </a:pPr>
            <a:endParaRPr lang="en-US" altLang="ja-JP" sz="1800" b="1" dirty="0"/>
          </a:p>
          <a:p>
            <a:endParaRPr lang="en-US" altLang="ja-JP" sz="1800" b="1" dirty="0"/>
          </a:p>
          <a:p>
            <a:pPr marL="0" indent="0">
              <a:buNone/>
            </a:pPr>
            <a:r>
              <a:rPr lang="ja-JP" altLang="en-US" sz="1800" b="1" dirty="0" smtClean="0"/>
              <a:t>２．スケジュール</a:t>
            </a: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r>
              <a:rPr lang="ja-JP" altLang="en-US" sz="1800" b="1" dirty="0" smtClean="0"/>
              <a:t>３．掲載位置</a:t>
            </a: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r>
              <a:rPr lang="ja-JP" altLang="en-US" sz="1800" b="1" dirty="0" smtClean="0"/>
              <a:t>　</a:t>
            </a: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48000"/>
            <a:ext cx="9906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診断・治療を受けることができる医療機関を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当事者・家族が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把握しやすいようにする必要がある。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また、医療従事者や支援者などが、地域の資源を発見しやすくなるメリットがある。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299251"/>
              </p:ext>
            </p:extLst>
          </p:nvPr>
        </p:nvGraphicFramePr>
        <p:xfrm>
          <a:off x="291344" y="2706362"/>
          <a:ext cx="9410698" cy="2240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34047">
                  <a:extLst>
                    <a:ext uri="{9D8B030D-6E8A-4147-A177-3AD203B41FA5}">
                      <a16:colId xmlns:a16="http://schemas.microsoft.com/office/drawing/2014/main" val="1975718735"/>
                    </a:ext>
                  </a:extLst>
                </a:gridCol>
                <a:gridCol w="4016935">
                  <a:extLst>
                    <a:ext uri="{9D8B030D-6E8A-4147-A177-3AD203B41FA5}">
                      <a16:colId xmlns:a16="http://schemas.microsoft.com/office/drawing/2014/main" val="2974111059"/>
                    </a:ext>
                  </a:extLst>
                </a:gridCol>
                <a:gridCol w="3659716">
                  <a:extLst>
                    <a:ext uri="{9D8B030D-6E8A-4147-A177-3AD203B41FA5}">
                      <a16:colId xmlns:a16="http://schemas.microsoft.com/office/drawing/2014/main" val="1858869468"/>
                    </a:ext>
                  </a:extLst>
                </a:gridCol>
              </a:tblGrid>
              <a:tr h="3792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時期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備考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79440190"/>
                  </a:ext>
                </a:extLst>
              </a:tr>
              <a:tr h="6742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４年</a:t>
                      </a: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月～</a:t>
                      </a:r>
                      <a:r>
                        <a:rPr kumimoji="1" lang="en-US" altLang="ja-JP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年度に実施した府内の医療機関を対象とした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調査結果より、診断可能と回答のあった医療機関に対して、ホームページにて公表することの可否について照会</a:t>
                      </a:r>
                      <a:endParaRPr kumimoji="1" lang="ja-JP" altLang="en-US" sz="1200" strike="sngStrik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163</a:t>
                      </a: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か所の医療機関に照会をかけ、</a:t>
                      </a:r>
                      <a:r>
                        <a:rPr kumimoji="1" lang="en-US" altLang="ja-JP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</a:t>
                      </a: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か所の医療機関から回答があった。そのうち、掲載可と回答があったのは</a:t>
                      </a:r>
                      <a:r>
                        <a:rPr kumimoji="1" lang="en-US" altLang="ja-JP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81</a:t>
                      </a: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か所だった。</a:t>
                      </a:r>
                      <a:endParaRPr kumimoji="1" lang="en-US" altLang="ja-JP" sz="1200" strike="sngStrik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0986045"/>
                  </a:ext>
                </a:extLst>
              </a:tr>
              <a:tr h="379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４年</a:t>
                      </a: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HP</a:t>
                      </a:r>
                      <a:r>
                        <a:rPr kumimoji="1" lang="ja-JP" altLang="en-US" sz="1200" dirty="0" err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にて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公開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掲載情報に変更があった場合は医療機関より連絡してもらう。また、一覧への掲載を希望する場合は、随時追加予定。</a:t>
                      </a:r>
                      <a:endParaRPr kumimoji="1" lang="ja-JP" altLang="en-US" sz="1200" strike="sng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1467263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２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71903" y="185500"/>
            <a:ext cx="661074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kumimoji="1" lang="en-US" altLang="ja-JP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1344" y="1530385"/>
            <a:ext cx="9119355" cy="738664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1344" y="1508226"/>
            <a:ext cx="891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令和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４年７月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府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公開。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機関を高次脳機能障がいの診断・診療等に取り組んでいる医療機関として掲載。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5300" y="5588481"/>
            <a:ext cx="8915399" cy="93051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・大阪府</a:t>
            </a:r>
            <a:r>
              <a:rPr kumimoji="1" lang="ja-JP" altLang="en-US" sz="14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高次脳機能障がい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相談支援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センターホームページ内。</a:t>
            </a:r>
            <a:endParaRPr kumimoji="1"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https://www.pref.osaka.lg.jp/jiritsusodan/kojinou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/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具体的な掲載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は次頁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のとおり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2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t="51966" b="9180"/>
          <a:stretch/>
        </p:blipFill>
        <p:spPr>
          <a:xfrm>
            <a:off x="385761" y="1388322"/>
            <a:ext cx="9153525" cy="1761564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３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6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診療可能な医療機関の開拓（診療可能な医療機関一覧の公開）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150" y="132316"/>
            <a:ext cx="673223" cy="369332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51386" y="177927"/>
            <a:ext cx="622437" cy="2802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9150" y="724684"/>
            <a:ext cx="321273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kumimoji="1" lang="ja-JP" altLang="en-US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：参考資料６のとおり</a:t>
            </a:r>
            <a:endParaRPr kumimoji="1" lang="en-US" altLang="ja-JP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2175" y="1167273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728585" y="6053034"/>
            <a:ext cx="6422801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https://www.pref.osaka.lg.jp/jiritsusodan/kojinou/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77050"/>
              </p:ext>
            </p:extLst>
          </p:nvPr>
        </p:nvGraphicFramePr>
        <p:xfrm>
          <a:off x="500285" y="3768212"/>
          <a:ext cx="8543926" cy="2133163"/>
        </p:xfrm>
        <a:graphic>
          <a:graphicData uri="http://schemas.openxmlformats.org/drawingml/2006/table">
            <a:tbl>
              <a:tblPr/>
              <a:tblGrid>
                <a:gridCol w="1005000">
                  <a:extLst>
                    <a:ext uri="{9D8B030D-6E8A-4147-A177-3AD203B41FA5}">
                      <a16:colId xmlns:a16="http://schemas.microsoft.com/office/drawing/2014/main" val="1378017758"/>
                    </a:ext>
                  </a:extLst>
                </a:gridCol>
                <a:gridCol w="925057">
                  <a:extLst>
                    <a:ext uri="{9D8B030D-6E8A-4147-A177-3AD203B41FA5}">
                      <a16:colId xmlns:a16="http://schemas.microsoft.com/office/drawing/2014/main" val="296827969"/>
                    </a:ext>
                  </a:extLst>
                </a:gridCol>
                <a:gridCol w="2575311">
                  <a:extLst>
                    <a:ext uri="{9D8B030D-6E8A-4147-A177-3AD203B41FA5}">
                      <a16:colId xmlns:a16="http://schemas.microsoft.com/office/drawing/2014/main" val="1239573253"/>
                    </a:ext>
                  </a:extLst>
                </a:gridCol>
                <a:gridCol w="422557">
                  <a:extLst>
                    <a:ext uri="{9D8B030D-6E8A-4147-A177-3AD203B41FA5}">
                      <a16:colId xmlns:a16="http://schemas.microsoft.com/office/drawing/2014/main" val="2526385661"/>
                    </a:ext>
                  </a:extLst>
                </a:gridCol>
                <a:gridCol w="543899">
                  <a:extLst>
                    <a:ext uri="{9D8B030D-6E8A-4147-A177-3AD203B41FA5}">
                      <a16:colId xmlns:a16="http://schemas.microsoft.com/office/drawing/2014/main" val="1643613565"/>
                    </a:ext>
                  </a:extLst>
                </a:gridCol>
                <a:gridCol w="371165">
                  <a:extLst>
                    <a:ext uri="{9D8B030D-6E8A-4147-A177-3AD203B41FA5}">
                      <a16:colId xmlns:a16="http://schemas.microsoft.com/office/drawing/2014/main" val="1211839610"/>
                    </a:ext>
                  </a:extLst>
                </a:gridCol>
                <a:gridCol w="1002144">
                  <a:extLst>
                    <a:ext uri="{9D8B030D-6E8A-4147-A177-3AD203B41FA5}">
                      <a16:colId xmlns:a16="http://schemas.microsoft.com/office/drawing/2014/main" val="1354219936"/>
                    </a:ext>
                  </a:extLst>
                </a:gridCol>
                <a:gridCol w="850824">
                  <a:extLst>
                    <a:ext uri="{9D8B030D-6E8A-4147-A177-3AD203B41FA5}">
                      <a16:colId xmlns:a16="http://schemas.microsoft.com/office/drawing/2014/main" val="4112430071"/>
                    </a:ext>
                  </a:extLst>
                </a:gridCol>
                <a:gridCol w="847969">
                  <a:extLst>
                    <a:ext uri="{9D8B030D-6E8A-4147-A177-3AD203B41FA5}">
                      <a16:colId xmlns:a16="http://schemas.microsoft.com/office/drawing/2014/main" val="4242736636"/>
                    </a:ext>
                  </a:extLst>
                </a:gridCol>
              </a:tblGrid>
              <a:tr h="841626">
                <a:tc gridSpan="9">
                  <a:txBody>
                    <a:bodyPr/>
                    <a:lstStyle/>
                    <a:p>
                      <a:pPr algn="l" fontAlgn="b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１「新規受付」：○は、受診歴がない場合でも相談が可能な場合に記しています。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２「医師診断書（高次脳機能障がい診断用）様式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」：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早期に福祉サービスを利用したい時など、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者保健福祉手帳が未所持でも、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医師の診断書があれば障がい者総合支援法に基づく障がい福祉サービスが利用できます。使えるサービスは市区町村窓口にお問い合わせください。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 　　 　様式１ー１（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PDF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ファイル）のダウンロードはこちらから（国立障害者リハビリテーションセンターホームページより）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 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http://www.rehab.go.jp/application/files/6815/6073/0491/adfd9cfa38efa44c4362b2ece497ab81.pdf</a:t>
                      </a:r>
                      <a:b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671" marR="4671" marT="4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098948"/>
                  </a:ext>
                </a:extLst>
              </a:tr>
              <a:tr h="2055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圏域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市区町村名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病院名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お問合せ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窓口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新規受付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高次脳機能障がいに関する診断書作成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743639"/>
                  </a:ext>
                </a:extLst>
              </a:tr>
              <a:tr h="3689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精神障がい者保健福祉手帳に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障がい</a:t>
                      </a: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年金に</a:t>
                      </a:r>
                      <a:b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医師診断書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（高次脳機能障がい診断用）様式１ー１</a:t>
                      </a:r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71263"/>
                  </a:ext>
                </a:extLst>
              </a:tr>
              <a:tr h="2335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</a:t>
                      </a:r>
                    </a:p>
                  </a:txBody>
                  <a:tcPr marL="4671" marR="4671" marT="4671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大阪市立総合医療センター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6929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3569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930934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おおしもクリニック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4796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7561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36859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此花区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日野メンタルクリニック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6462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5551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29930"/>
                  </a:ext>
                </a:extLst>
              </a:tr>
            </a:tbl>
          </a:graphicData>
        </a:graphic>
      </p:graphicFrame>
      <p:sp>
        <p:nvSpPr>
          <p:cNvPr id="3" name="左カーブ矢印 2"/>
          <p:cNvSpPr/>
          <p:nvPr/>
        </p:nvSpPr>
        <p:spPr>
          <a:xfrm>
            <a:off x="5773479" y="2658140"/>
            <a:ext cx="478465" cy="111007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8967" y="3737768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83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557</Words>
  <Application>Microsoft Office PowerPoint</Application>
  <PresentationFormat>A4 210 x 297 mm</PresentationFormat>
  <Paragraphs>76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議題２　診療・治療が可能な医療機関の開拓について</vt:lpstr>
      <vt:lpstr>議題２　診療可能な医療機関の開拓（診療可能な医療機関一覧の公開）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2022-11-28T02:30:48Z</dcterms:created>
  <dcterms:modified xsi:type="dcterms:W3CDTF">2022-11-28T02:31:07Z</dcterms:modified>
</cp:coreProperties>
</file>