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906000" cy="6858000" type="A4"/>
  <p:notesSz cx="5662613" cy="87947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54275" cy="4413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206750" y="0"/>
            <a:ext cx="2454275" cy="4413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BB910F-FB4D-4ECB-9CCA-4A253EEB3974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353425"/>
            <a:ext cx="2454275" cy="4413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206750" y="8353425"/>
            <a:ext cx="2454275" cy="4413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A7B71-952E-4F5D-AC41-B68B4E08AD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7022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453799" cy="441265"/>
          </a:xfrm>
          <a:prstGeom prst="rect">
            <a:avLst/>
          </a:prstGeom>
        </p:spPr>
        <p:txBody>
          <a:bodyPr vert="horz" lIns="78940" tIns="39470" rIns="78940" bIns="39470" rtlCol="0"/>
          <a:lstStyle>
            <a:lvl1pPr algn="l">
              <a:defRPr sz="10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207504" y="0"/>
            <a:ext cx="2453799" cy="441265"/>
          </a:xfrm>
          <a:prstGeom prst="rect">
            <a:avLst/>
          </a:prstGeom>
        </p:spPr>
        <p:txBody>
          <a:bodyPr vert="horz" lIns="78940" tIns="39470" rIns="78940" bIns="39470" rtlCol="0"/>
          <a:lstStyle>
            <a:lvl1pPr algn="r">
              <a:defRPr sz="1000"/>
            </a:lvl1pPr>
          </a:lstStyle>
          <a:p>
            <a:fld id="{00AB8E3B-16AA-47EA-8EC4-DB493BABF76B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00138"/>
            <a:ext cx="4287837" cy="2968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78940" tIns="39470" rIns="78940" bIns="3947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66262" y="4232474"/>
            <a:ext cx="4530090" cy="3462933"/>
          </a:xfrm>
          <a:prstGeom prst="rect">
            <a:avLst/>
          </a:prstGeom>
        </p:spPr>
        <p:txBody>
          <a:bodyPr vert="horz" lIns="78940" tIns="39470" rIns="78940" bIns="3947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8353487"/>
            <a:ext cx="2453799" cy="441264"/>
          </a:xfrm>
          <a:prstGeom prst="rect">
            <a:avLst/>
          </a:prstGeom>
        </p:spPr>
        <p:txBody>
          <a:bodyPr vert="horz" lIns="78940" tIns="39470" rIns="78940" bIns="39470" rtlCol="0" anchor="b"/>
          <a:lstStyle>
            <a:lvl1pPr algn="l">
              <a:defRPr sz="10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207504" y="8353487"/>
            <a:ext cx="2453799" cy="441264"/>
          </a:xfrm>
          <a:prstGeom prst="rect">
            <a:avLst/>
          </a:prstGeom>
        </p:spPr>
        <p:txBody>
          <a:bodyPr vert="horz" lIns="78940" tIns="39470" rIns="78940" bIns="39470" rtlCol="0" anchor="b"/>
          <a:lstStyle>
            <a:lvl1pPr algn="r">
              <a:defRPr sz="1000"/>
            </a:lvl1pPr>
          </a:lstStyle>
          <a:p>
            <a:fld id="{D53C52C7-AACD-483D-8040-C0830BB2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537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交野市に説明用に作成。市町村の率直な感想を教えていただき、そのご意見も報告。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13EBB-BBB5-4CB7-9C8C-7811EF3BE86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825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2DDD1-0CD7-4235-B5A0-74FE76421964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14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EA16-5A6E-4788-A87E-63C2A71CF57D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05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D493-0E28-4E6B-9842-6D39916D52CD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111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  <a:lvl2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2pPr>
            <a:lvl3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3pPr>
            <a:lvl4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4pPr>
            <a:lvl5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fld id="{50415E72-26A8-45B9-8EBA-8FB12CA302F8}" type="datetime1">
              <a:rPr kumimoji="1" lang="ja-JP" altLang="en-US" smtClean="0"/>
              <a:pPr/>
              <a:t>2022/11/28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73192" y="6356352"/>
            <a:ext cx="2228850" cy="365125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fld id="{8AAA9E22-95CD-4913-8295-F7735B0BBB9F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81866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2B092-859D-438E-8104-EE399BD7B741}" type="datetime1">
              <a:rPr kumimoji="1" lang="ja-JP" altLang="en-US" smtClean="0"/>
              <a:t>2022/11/28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030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686AC-1AB5-4A40-A9F1-5C966CBD1B90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433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50DDC-5A11-4E46-8EE1-20A2B9054FFB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6238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304A-267B-4D4C-BCEC-CE4B567334E0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48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4979-DBFC-4664-97B1-9ADF7E0062D6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233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2A81-416F-428F-B6A4-428AA36676A5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643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6164-44D5-4954-BA55-6710668DD44D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696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57243-FC1F-4525-95BC-E395E24F2F64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6655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648000"/>
          </a:xfrm>
          <a:solidFill>
            <a:schemeClr val="accent5">
              <a:lumMod val="7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ja-JP" altLang="en-US" sz="2200" b="1" dirty="0">
                <a:solidFill>
                  <a:schemeClr val="bg1"/>
                </a:solidFill>
                <a:latin typeface="+mn-ea"/>
                <a:ea typeface="+mn-ea"/>
              </a:rPr>
              <a:t>議題１　地域支援ネットワークの</a:t>
            </a:r>
            <a:r>
              <a:rPr lang="ja-JP" altLang="en-US" sz="2200" b="1" dirty="0" smtClean="0">
                <a:solidFill>
                  <a:schemeClr val="bg1"/>
                </a:solidFill>
                <a:latin typeface="+mn-ea"/>
                <a:ea typeface="+mn-ea"/>
              </a:rPr>
              <a:t>再構築について</a:t>
            </a:r>
            <a:endParaRPr lang="ja-JP" altLang="en-US" sz="22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648002"/>
            <a:ext cx="9906000" cy="79771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ja-JP" altLang="en-US" sz="1200" dirty="0" smtClean="0"/>
              <a:t>令和</a:t>
            </a:r>
            <a:r>
              <a:rPr lang="ja-JP" altLang="en-US" sz="1200" dirty="0"/>
              <a:t>３年度</a:t>
            </a:r>
            <a:r>
              <a:rPr lang="ja-JP" altLang="en-US" sz="1200" dirty="0" smtClean="0"/>
              <a:t>より、地域</a:t>
            </a:r>
            <a:r>
              <a:rPr lang="ja-JP" altLang="en-US" sz="1200" dirty="0"/>
              <a:t>支援のネットワークを構築することの重要性から、支援機関が繋がる取組みを検討している。</a:t>
            </a:r>
            <a:endParaRPr lang="en-US" altLang="ja-JP" sz="1200" dirty="0"/>
          </a:p>
          <a:p>
            <a:r>
              <a:rPr lang="ja-JP" altLang="en-US" sz="1200" dirty="0"/>
              <a:t>その取組み案として、医療機関や</a:t>
            </a:r>
            <a:r>
              <a:rPr lang="ja-JP" altLang="en-US" sz="1200" dirty="0" err="1"/>
              <a:t>障がい</a:t>
            </a:r>
            <a:r>
              <a:rPr lang="ja-JP" altLang="en-US" sz="1200" dirty="0"/>
              <a:t>福祉サービス事業所、その他支援機関が事務局となって、</a:t>
            </a:r>
            <a:r>
              <a:rPr lang="en-US" altLang="ja-JP" sz="1200" dirty="0"/>
              <a:t>2</a:t>
            </a:r>
            <a:r>
              <a:rPr lang="ja-JP" altLang="en-US" sz="1200" dirty="0"/>
              <a:t>次医療圏域ごとに、その地域に必要な研修を実施することを検討中。</a:t>
            </a:r>
            <a:endParaRPr lang="en-US" altLang="ja-JP" sz="1200" dirty="0"/>
          </a:p>
          <a:p>
            <a:pPr marL="0" indent="0">
              <a:buNone/>
            </a:pPr>
            <a:endParaRPr lang="ja-JP" altLang="en-US" sz="1200" dirty="0"/>
          </a:p>
          <a:p>
            <a:pPr marL="0" indent="0">
              <a:buNone/>
            </a:pPr>
            <a:endParaRPr lang="ja-JP" altLang="en-US" sz="1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-1" y="1445713"/>
            <a:ext cx="985873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１</a:t>
            </a:r>
            <a:r>
              <a:rPr kumimoji="1" lang="ja-JP" altLang="en-US" b="1" dirty="0" smtClean="0"/>
              <a:t>．</a:t>
            </a:r>
            <a:r>
              <a:rPr kumimoji="1" lang="ja-JP" altLang="en-US" b="1" dirty="0" smtClean="0">
                <a:solidFill>
                  <a:prstClr val="black"/>
                </a:solidFill>
              </a:rPr>
              <a:t>取組</a:t>
            </a:r>
            <a:r>
              <a:rPr kumimoji="1" lang="ja-JP" altLang="en-US" b="1" dirty="0">
                <a:solidFill>
                  <a:prstClr val="black"/>
                </a:solidFill>
              </a:rPr>
              <a:t>状況</a:t>
            </a:r>
            <a:endParaRPr kumimoji="1" lang="en-US" altLang="ja-JP" b="1" dirty="0"/>
          </a:p>
          <a:p>
            <a:pPr marL="342900" indent="-342900">
              <a:buFont typeface="+mj-lt"/>
              <a:buAutoNum type="arabicPeriod"/>
            </a:pPr>
            <a:endParaRPr kumimoji="1" lang="en-US" altLang="ja-JP" b="1" dirty="0"/>
          </a:p>
          <a:p>
            <a:pPr marL="342900" indent="-342900">
              <a:buFont typeface="+mj-lt"/>
              <a:buAutoNum type="arabicPeriod"/>
            </a:pPr>
            <a:endParaRPr kumimoji="1" lang="en-US" altLang="ja-JP" b="1" dirty="0"/>
          </a:p>
          <a:p>
            <a:endParaRPr kumimoji="1" lang="en-US" altLang="ja-JP" b="1" dirty="0"/>
          </a:p>
          <a:p>
            <a:endParaRPr kumimoji="1" lang="en-US" altLang="ja-JP" b="1" dirty="0"/>
          </a:p>
          <a:p>
            <a:endParaRPr kumimoji="1" lang="en-US" altLang="ja-JP" b="1" dirty="0" smtClean="0"/>
          </a:p>
          <a:p>
            <a:endParaRPr kumimoji="1" lang="en-US" altLang="ja-JP" b="1" dirty="0"/>
          </a:p>
          <a:p>
            <a:endParaRPr kumimoji="1" lang="en-US" altLang="ja-JP" b="1" dirty="0" smtClean="0"/>
          </a:p>
          <a:p>
            <a:endParaRPr kumimoji="1" lang="en-US" altLang="ja-JP" b="1" dirty="0" smtClean="0"/>
          </a:p>
          <a:p>
            <a:r>
              <a:rPr kumimoji="1" lang="ja-JP" altLang="en-US" b="1" dirty="0" smtClean="0"/>
              <a:t>２．スケジュール</a:t>
            </a:r>
            <a:endParaRPr kumimoji="1" lang="en-US" altLang="ja-JP" b="1" dirty="0"/>
          </a:p>
          <a:p>
            <a:endParaRPr kumimoji="1" lang="en-US" altLang="ja-JP" b="1" dirty="0" smtClean="0"/>
          </a:p>
          <a:p>
            <a:endParaRPr kumimoji="1" lang="en-US" altLang="ja-JP" b="1" dirty="0"/>
          </a:p>
          <a:p>
            <a:endParaRPr kumimoji="1" lang="en-US" altLang="ja-JP" b="1" dirty="0"/>
          </a:p>
          <a:p>
            <a:endParaRPr kumimoji="1" lang="en-US" altLang="ja-JP" b="1" dirty="0"/>
          </a:p>
          <a:p>
            <a:r>
              <a:rPr kumimoji="1" lang="ja-JP" altLang="en-US" b="1" dirty="0" smtClean="0"/>
              <a:t>３</a:t>
            </a:r>
            <a:r>
              <a:rPr kumimoji="1" lang="ja-JP" altLang="en-US" b="1" dirty="0"/>
              <a:t>．その他</a:t>
            </a:r>
            <a:endParaRPr kumimoji="1" lang="en-US" altLang="ja-JP" b="1" dirty="0"/>
          </a:p>
          <a:p>
            <a:endParaRPr kumimoji="1" lang="en-US" altLang="ja-JP" b="1" dirty="0"/>
          </a:p>
          <a:p>
            <a:endParaRPr kumimoji="1" lang="en-US" altLang="ja-JP" b="1" dirty="0"/>
          </a:p>
          <a:p>
            <a:endParaRPr kumimoji="1" lang="en-US" altLang="ja-JP" b="1" dirty="0"/>
          </a:p>
          <a:p>
            <a:pPr marL="342900" indent="-342900">
              <a:buFont typeface="+mj-lt"/>
              <a:buAutoNum type="arabicPeriod"/>
            </a:pPr>
            <a:endParaRPr kumimoji="1" lang="en-US" altLang="ja-JP" b="1" dirty="0"/>
          </a:p>
          <a:p>
            <a:pPr marL="342900" indent="-342900">
              <a:buFont typeface="+mj-lt"/>
              <a:buAutoNum type="arabicPeriod"/>
            </a:pPr>
            <a:endParaRPr kumimoji="1" lang="ja-JP" altLang="en-US" b="1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992113"/>
              </p:ext>
            </p:extLst>
          </p:nvPr>
        </p:nvGraphicFramePr>
        <p:xfrm>
          <a:off x="389960" y="4308894"/>
          <a:ext cx="8915404" cy="7772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49364">
                  <a:extLst>
                    <a:ext uri="{9D8B030D-6E8A-4147-A177-3AD203B41FA5}">
                      <a16:colId xmlns:a16="http://schemas.microsoft.com/office/drawing/2014/main" val="3711711816"/>
                    </a:ext>
                  </a:extLst>
                </a:gridCol>
                <a:gridCol w="3203767">
                  <a:extLst>
                    <a:ext uri="{9D8B030D-6E8A-4147-A177-3AD203B41FA5}">
                      <a16:colId xmlns:a16="http://schemas.microsoft.com/office/drawing/2014/main" val="1395715518"/>
                    </a:ext>
                  </a:extLst>
                </a:gridCol>
                <a:gridCol w="4162273">
                  <a:extLst>
                    <a:ext uri="{9D8B030D-6E8A-4147-A177-3AD203B41FA5}">
                      <a16:colId xmlns:a16="http://schemas.microsoft.com/office/drawing/2014/main" val="857572914"/>
                    </a:ext>
                  </a:extLst>
                </a:gridCol>
              </a:tblGrid>
              <a:tr h="2456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時期</a:t>
                      </a:r>
                    </a:p>
                  </a:txBody>
                  <a:tcPr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項目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内容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0637129"/>
                  </a:ext>
                </a:extLst>
              </a:tr>
              <a:tr h="245609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</a:t>
                      </a:r>
                      <a:r>
                        <a:rPr kumimoji="1" lang="ja-JP" altLang="en-US" sz="1100" strike="noStrike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４</a:t>
                      </a:r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２月</a:t>
                      </a:r>
                    </a:p>
                  </a:txBody>
                  <a:tcPr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部会において報告</a:t>
                      </a:r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実施にかかる具体案を報告</a:t>
                      </a:r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1890790"/>
                  </a:ext>
                </a:extLst>
              </a:tr>
              <a:tr h="245609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令和５年８月</a:t>
                      </a:r>
                    </a:p>
                  </a:txBody>
                  <a:tcPr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地域支援ネットワーク再構築のための研修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の実施</a:t>
                      </a:r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内容や対象は圏域によって様々選定可能</a:t>
                      </a:r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42473668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374736" y="5660042"/>
            <a:ext cx="8915402" cy="1169551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年かけて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圏域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を全て回る予定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。（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年に２～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圏域のペース。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参画いただく医療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機関や</a:t>
            </a:r>
            <a:r>
              <a:rPr kumimoji="1" lang="ja-JP" altLang="en-US" sz="14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障がい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福祉サービス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事業所等は、今後「大阪府高次脳機能障がい地域支援ネットワーク協力機関（仮）」として、府</a:t>
            </a:r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HP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等に於いて周知を検討。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現在は、府内の支援機関を対象に、市町村職員研修、医療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機関等職員研修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、地域支援者養成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研修、相談支援従事者研修を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実施している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677150" y="6492875"/>
            <a:ext cx="2228850" cy="365125"/>
          </a:xfrm>
        </p:spPr>
        <p:txBody>
          <a:bodyPr/>
          <a:lstStyle/>
          <a:p>
            <a:fld id="{6FDCE7D8-5AA9-4F7F-9A02-70747018E543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105363" y="185500"/>
            <a:ext cx="596679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資料１</a:t>
            </a:r>
            <a:endParaRPr kumimoji="1" lang="en-US" altLang="ja-JP" sz="12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9245" y="1932425"/>
            <a:ext cx="89061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４年８月　泉州圏域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のネットワーク拠点との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意見交換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を実施。</a:t>
            </a: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圏域のネットワークの中核的機関として、事務局に参画する機関は多種多様であることの重要性、とりわけ泉州圏域においては、医療機関や障</a:t>
            </a:r>
            <a:r>
              <a:rPr kumimoji="1" lang="ja-JP" altLang="en-US" sz="1400" strike="sngStrike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害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者就業・生活支援センターの存在の重要性について意見があった。</a:t>
            </a: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今後、泉州圏域については、市町村や障</a:t>
            </a:r>
            <a:r>
              <a:rPr kumimoji="1" lang="ja-JP" altLang="en-US" sz="1400" strike="sngStrike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害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者就業・生活支援センター、基幹相談支援センター等にアプローチをかけ、ネットワークの充実を図ることが重要。</a:t>
            </a: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また、同じく圏域ネットワークを存続させている中河内圏域のネットワーク拠点にアプローチ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予定。</a:t>
            </a:r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99244" y="1873799"/>
            <a:ext cx="8906120" cy="1664943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168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368</Words>
  <Application>Microsoft Office PowerPoint</Application>
  <PresentationFormat>A4 210 x 297 mm</PresentationFormat>
  <Paragraphs>41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議題１　地域支援ネットワークの再構築について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2022-11-28T02:28:58Z</dcterms:created>
  <dcterms:modified xsi:type="dcterms:W3CDTF">2022-11-28T02:29:16Z</dcterms:modified>
</cp:coreProperties>
</file>