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5.xml" ContentType="application/vnd.openxmlformats-officedocument.drawingml.chartshapes+xml"/>
  <Override PartName="/ppt/charts/chart16.xml" ContentType="application/vnd.openxmlformats-officedocument.drawingml.chart+xml"/>
  <Override PartName="/ppt/drawings/drawing6.xml" ContentType="application/vnd.openxmlformats-officedocument.drawingml.chartshapes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rawings/drawing7.xml" ContentType="application/vnd.openxmlformats-officedocument.drawingml.chartshapes+xml"/>
  <Override PartName="/ppt/charts/chart20.xml" ContentType="application/vnd.openxmlformats-officedocument.drawingml.chart+xml"/>
  <Override PartName="/ppt/drawings/drawing8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9.xml" ContentType="application/vnd.openxmlformats-officedocument.drawingml.chartshapes+xml"/>
  <Override PartName="/ppt/charts/chart27.xml" ContentType="application/vnd.openxmlformats-officedocument.drawingml.chart+xml"/>
  <Override PartName="/ppt/drawings/drawing10.xml" ContentType="application/vnd.openxmlformats-officedocument.drawingml.chartshapes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52" r:id="rId1"/>
  </p:sldMasterIdLst>
  <p:notesMasterIdLst>
    <p:notesMasterId r:id="rId12"/>
  </p:notesMasterIdLst>
  <p:handoutMasterIdLst>
    <p:handoutMasterId r:id="rId13"/>
  </p:handoutMasterIdLst>
  <p:sldIdLst>
    <p:sldId id="318" r:id="rId2"/>
    <p:sldId id="319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</p:sldIdLst>
  <p:sldSz cx="9144000" cy="6858000" type="screen4x3"/>
  <p:notesSz cx="6807200" cy="99393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070A3"/>
    <a:srgbClr val="99CC00"/>
    <a:srgbClr val="FFCCCC"/>
    <a:srgbClr val="99CCFF"/>
    <a:srgbClr val="F69F98"/>
    <a:srgbClr val="F8D8F9"/>
    <a:srgbClr val="9999FF"/>
    <a:srgbClr val="FF99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5406" autoAdjust="0"/>
  </p:normalViewPr>
  <p:slideViewPr>
    <p:cSldViewPr>
      <p:cViewPr varScale="1">
        <p:scale>
          <a:sx n="70" d="100"/>
          <a:sy n="70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2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10.19.12.25\tisui\&#12381;&#12288;&#30456;&#35527;&#25903;&#25588;&#38306;&#20418;\&#9733;&#30456;&#35527;&#25903;&#25588;&#23455;&#24907;&#35519;&#26619;&#12304;&#21402;&#21172;&#30465;&#12305;\R2&#24180;&#24230;&#35519;&#26619;\07_&#24066;&#30010;&#26449;&#12408;&#32080;&#26524;&#36865;&#20184;\00_&#12464;&#12521;&#12501;&#20316;&#25104;\&#12304;&#32232;&#38598;&#20013;&#12464;&#12521;&#12501;&#12305;&#22238;&#31572;&#12501;&#12449;&#12452;&#12523;&#65288;&#24066;&#30010;&#26449;&#29992;&#65289;%20030104&#26178;&#28857;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______3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4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5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\\10.19.12.25\tisui\&#12381;&#12288;&#30456;&#35527;&#25903;&#25588;&#38306;&#20418;\&#9733;&#30456;&#35527;&#25903;&#25588;&#23455;&#24907;&#35519;&#26619;&#12304;&#21402;&#21172;&#30465;&#12305;\R2&#24180;&#24230;&#35519;&#26619;\07_&#24066;&#30010;&#26449;&#12408;&#32080;&#26524;&#36865;&#20184;\00_&#12464;&#12521;&#12501;&#20316;&#25104;\&#12304;&#32232;&#38598;&#20013;&#12464;&#12521;&#12501;&#12305;&#22238;&#31572;&#12501;&#12449;&#12452;&#12523;&#65288;&#24066;&#30010;&#26449;&#29992;&#65289;%20030106&#26178;&#28857;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\\10.19.12.25\tisui\&#12381;&#12288;&#30456;&#35527;&#25903;&#25588;&#38306;&#20418;\&#9733;&#30456;&#35527;&#25903;&#25588;&#23455;&#24907;&#35519;&#26619;&#12304;&#21402;&#21172;&#30465;&#12305;\R2&#24180;&#24230;&#35519;&#26619;\07_&#24066;&#30010;&#26449;&#12408;&#32080;&#26524;&#36865;&#20184;\00_&#12464;&#12521;&#12501;&#20316;&#25104;\&#12304;&#32232;&#38598;&#20013;&#12464;&#12521;&#12501;&#12305;&#22238;&#31572;&#12501;&#12449;&#12452;&#12523;&#65288;&#24066;&#30010;&#26449;&#29992;&#65289;%20030106&#26178;&#28857;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\\10.19.12.25\tisui\&#12381;&#12288;&#30456;&#35527;&#25903;&#25588;&#38306;&#20418;\&#9733;&#30456;&#35527;&#25903;&#25588;&#23455;&#24907;&#35519;&#26619;&#12304;&#21402;&#21172;&#30465;&#12305;\R2&#24180;&#24230;&#35519;&#26619;\07_&#24066;&#30010;&#26449;&#12408;&#32080;&#26524;&#36865;&#20184;\00_&#12464;&#12521;&#12501;&#20316;&#25104;\&#12304;&#32232;&#38598;&#20013;&#12464;&#12521;&#12501;&#12305;&#22238;&#31572;&#12501;&#12449;&#12452;&#12523;&#65288;&#24066;&#30010;&#26449;&#29992;&#65289;%20030106&#26178;&#2885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\\10.19.12.25\tisui\&#12381;&#12288;&#30456;&#35527;&#25903;&#25588;&#38306;&#20418;\&#9733;&#30456;&#35527;&#25903;&#25588;&#23455;&#24907;&#35519;&#26619;&#12304;&#21402;&#21172;&#30465;&#12305;\R2&#24180;&#24230;&#35519;&#26619;\07_&#24066;&#30010;&#26449;&#12408;&#32080;&#26524;&#36865;&#20184;\00_&#12464;&#12521;&#12501;&#20316;&#25104;\&#12304;&#32232;&#38598;&#20013;&#12464;&#12521;&#12501;&#12305;&#22238;&#31572;&#12501;&#12449;&#12452;&#12523;&#65288;&#24066;&#30010;&#26449;&#29992;&#65289;%20030106&#26178;&#28857;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8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9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0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1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2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\\10.19.12.25\tisui\&#12381;&#12288;&#30456;&#35527;&#25903;&#25588;&#38306;&#20418;\&#9733;&#30456;&#35527;&#25903;&#25588;&#23455;&#24907;&#35519;&#26619;&#12304;&#21402;&#21172;&#30465;&#12305;\R2&#24180;&#24230;&#35519;&#26619;\07_&#24066;&#30010;&#26449;&#12408;&#32080;&#26524;&#36865;&#20184;\00_&#12464;&#12521;&#12501;&#20316;&#25104;\&#12304;&#32232;&#38598;&#20013;&#12464;&#12521;&#12501;&#12305;&#22238;&#31572;&#12501;&#12449;&#12452;&#12523;&#65288;&#24066;&#30010;&#26449;&#29992;&#65289;%20030106&#26178;&#28857;.xlsx" TargetMode="Externa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______1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19.12.25\tisui\&#12381;&#12288;&#30456;&#35527;&#25903;&#25588;&#38306;&#20418;\&#9733;&#30456;&#35527;&#25903;&#25588;&#23455;&#24907;&#35519;&#26619;&#12304;&#21402;&#21172;&#30465;&#12305;\R2&#24180;&#24230;&#35519;&#26619;\07_&#24066;&#30010;&#26449;&#12408;&#32080;&#26524;&#36865;&#20184;\00_&#12464;&#12521;&#12501;&#20316;&#25104;\&#12304;&#32232;&#38598;&#20013;&#12464;&#12521;&#12501;&#12305;&#22238;&#31572;&#12501;&#12449;&#12452;&#12523;&#65288;&#24066;&#30010;&#26449;&#29992;&#65289;%20030104&#26178;&#28857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10.19.12.25\tisui\&#12381;&#12288;&#30456;&#35527;&#25903;&#25588;&#38306;&#20418;\&#9733;&#30456;&#35527;&#25903;&#25588;&#23455;&#24907;&#35519;&#26619;&#12304;&#21402;&#21172;&#30465;&#12305;\R2&#24180;&#24230;&#35519;&#26619;\07_&#24066;&#30010;&#26449;&#12408;&#32080;&#26524;&#36865;&#20184;\00_&#12464;&#12521;&#12501;&#20316;&#25104;\&#12304;&#32232;&#38598;&#20013;&#12464;&#12521;&#12501;&#12305;&#22238;&#31572;&#12501;&#12449;&#12452;&#12523;&#65288;&#24066;&#30010;&#26449;&#29992;&#65289;%20030104&#26178;&#28857;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10.19.12.25\tisui\&#12381;&#12288;&#30456;&#35527;&#25903;&#25588;&#38306;&#20418;\&#9733;&#30456;&#35527;&#25903;&#25588;&#23455;&#24907;&#35519;&#26619;&#12304;&#21402;&#21172;&#30465;&#12305;\R2&#24180;&#24230;&#35519;&#26619;\07_&#24066;&#30010;&#26449;&#12408;&#32080;&#26524;&#36865;&#20184;\00_&#12464;&#12521;&#12501;&#20316;&#25104;\&#12304;&#32232;&#38598;&#20013;&#12464;&#12521;&#12501;&#12305;&#22238;&#31572;&#12501;&#12449;&#12452;&#12523;&#65288;&#24066;&#30010;&#26449;&#29992;&#65289;%20030104&#26178;&#28857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90051602878364E-2"/>
          <c:y val="0.45568219692761408"/>
          <c:w val="0.63129238747281602"/>
          <c:h val="0.50871519326135484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9802368"/>
        <c:axId val="79962496"/>
      </c:barChart>
      <c:catAx>
        <c:axId val="79802368"/>
        <c:scaling>
          <c:orientation val="minMax"/>
        </c:scaling>
        <c:delete val="1"/>
        <c:axPos val="b"/>
        <c:majorTickMark val="out"/>
        <c:minorTickMark val="none"/>
        <c:tickLblPos val="nextTo"/>
        <c:crossAx val="79962496"/>
        <c:crosses val="autoZero"/>
        <c:auto val="1"/>
        <c:lblAlgn val="ctr"/>
        <c:lblOffset val="100"/>
        <c:noMultiLvlLbl val="0"/>
      </c:catAx>
      <c:valAx>
        <c:axId val="79962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79802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ja-JP" altLang="en-US" sz="1800" dirty="0"/>
              <a:t>住宅入居等支援事業（居住サポート事業）</a:t>
            </a:r>
            <a:r>
              <a:rPr lang="ja-JP" altLang="en-US" sz="1800" dirty="0" smtClean="0"/>
              <a:t>の実施</a:t>
            </a:r>
            <a:r>
              <a:rPr lang="ja-JP" altLang="en-US" sz="1800" dirty="0"/>
              <a:t>状況</a:t>
            </a:r>
            <a:endParaRPr lang="en-US" altLang="ja-JP" sz="18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036621291601412"/>
          <c:y val="0.2927909090909091"/>
          <c:w val="0.5836349698290495"/>
          <c:h val="0.6728972222222222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 dirty="0">
                <a:solidFill>
                  <a:schemeClr val="tx1"/>
                </a:solidFill>
                <a:effectLst/>
              </a:rPr>
              <a:t>基幹相談支援センターの設置方法</a:t>
            </a:r>
            <a:endParaRPr lang="ja-JP" altLang="ja-JP" sz="1600" b="1" dirty="0"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ja-JP" altLang="en-US" sz="1200" dirty="0"/>
          </a:p>
        </c:rich>
      </c:tx>
      <c:layout>
        <c:manualLayout>
          <c:xMode val="edge"/>
          <c:yMode val="edge"/>
          <c:x val="0.14611065461517392"/>
          <c:y val="4.9602308665401641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explosion val="6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3D-4DD4-B744-679E68278AAD}"/>
              </c:ext>
            </c:extLst>
          </c:dPt>
          <c:dPt>
            <c:idx val="1"/>
            <c:bubble3D val="0"/>
            <c:spPr>
              <a:solidFill>
                <a:srgbClr val="FFCCC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3D-4DD4-B744-679E68278AAD}"/>
              </c:ext>
            </c:extLst>
          </c:dPt>
          <c:dPt>
            <c:idx val="2"/>
            <c:bubble3D val="0"/>
            <c:spPr>
              <a:solidFill>
                <a:srgbClr val="E070A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63D-4DD4-B744-679E68278AAD}"/>
              </c:ext>
            </c:extLst>
          </c:dPt>
          <c:dLbls>
            <c:dLbl>
              <c:idx val="0"/>
              <c:layout>
                <c:manualLayout>
                  <c:x val="-0.13725828540125992"/>
                  <c:y val="0.21010410078009698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fld id="{2FD651A5-67AB-4FAF-8E1B-562941C60B99}" type="CATEGORYNAME">
                      <a:rPr lang="ja-JP" altLang="en-US" sz="1400"/>
                      <a:pPr>
                        <a:defRPr/>
                      </a:pPr>
                      <a:t>[分類名]</a:t>
                    </a:fld>
                    <a:r>
                      <a:rPr lang="ja-JP" altLang="en-US" sz="1400" baseline="0" dirty="0"/>
                      <a:t>
</a:t>
                    </a:r>
                    <a:fld id="{FBFBB8FC-0488-4D3E-A37B-B96B75CB8A79}" type="VALUE">
                      <a:rPr lang="en-US" altLang="ja-JP" sz="1400" baseline="0"/>
                      <a:pPr>
                        <a:defRPr/>
                      </a:pPr>
                      <a:t>[値]</a:t>
                    </a:fld>
                    <a:r>
                      <a:rPr lang="ja-JP" altLang="en-US" sz="1400" baseline="0" dirty="0"/>
                      <a:t>
</a:t>
                    </a:r>
                    <a:fld id="{63942D16-C0C1-42CD-A15B-D864A26316BE}" type="PERCENTAGE">
                      <a:rPr lang="en-US" altLang="ja-JP" sz="1400" baseline="0"/>
                      <a:pPr>
                        <a:defRPr/>
                      </a:pPr>
                      <a:t>[パーセンテージ]</a:t>
                    </a:fld>
                    <a:endParaRPr lang="ja-JP" altLang="en-US" sz="1400" baseline="0" dirty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63D-4DD4-B744-679E68278AAD}"/>
                </c:ext>
              </c:extLst>
            </c:dLbl>
            <c:dLbl>
              <c:idx val="1"/>
              <c:layout>
                <c:manualLayout>
                  <c:x val="9.1844471834200678E-2"/>
                  <c:y val="-0.20878953194180899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16852F70-A8D3-4C9C-81EB-6999671C3842}" type="CATEGORYNAME">
                      <a:rPr lang="ja-JP" altLang="en-US" sz="1400"/>
                      <a:pPr>
                        <a:defRPr/>
                      </a:pPr>
                      <a:t>[分類名]</a:t>
                    </a:fld>
                    <a:r>
                      <a:rPr lang="ja-JP" altLang="en-US" sz="1400" baseline="0" dirty="0"/>
                      <a:t>
</a:t>
                    </a:r>
                    <a:fld id="{8EC8E0AC-0D88-4C14-BB43-CE3F4CAF49A8}" type="VALUE">
                      <a:rPr lang="en-US" altLang="ja-JP" sz="1400" baseline="0"/>
                      <a:pPr>
                        <a:defRPr/>
                      </a:pPr>
                      <a:t>[値]</a:t>
                    </a:fld>
                    <a:r>
                      <a:rPr lang="ja-JP" altLang="en-US" sz="1400" baseline="0" dirty="0"/>
                      <a:t>
</a:t>
                    </a:r>
                    <a:fld id="{1D6BD0C8-E359-48B8-9A17-D0FC4324B814}" type="PERCENTAGE">
                      <a:rPr lang="en-US" altLang="ja-JP" sz="1400" baseline="0"/>
                      <a:pPr>
                        <a:defRPr/>
                      </a:pPr>
                      <a:t>[パーセンテージ]</a:t>
                    </a:fld>
                    <a:endParaRPr lang="ja-JP" altLang="en-US" sz="1400" baseline="0" dirty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63D-4DD4-B744-679E68278AAD}"/>
                </c:ext>
              </c:extLst>
            </c:dLbl>
            <c:dLbl>
              <c:idx val="2"/>
              <c:layout>
                <c:manualLayout>
                  <c:x val="-0.32764071487263763"/>
                  <c:y val="0.1743450874973645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D244CABA-F6CD-41D1-AC3F-B5C1C7296ED8}" type="CATEGORYNAME">
                      <a:rPr lang="ja-JP" altLang="en-US" sz="1400"/>
                      <a:pPr>
                        <a:defRPr/>
                      </a:pPr>
                      <a:t>[分類名]</a:t>
                    </a:fld>
                    <a:r>
                      <a:rPr lang="ja-JP" altLang="en-US" sz="1400" baseline="0" dirty="0"/>
                      <a:t>
</a:t>
                    </a:r>
                    <a:fld id="{FCEEA3FD-0F3A-4D73-9F07-A48E91B7A830}" type="VALUE">
                      <a:rPr lang="en-US" altLang="ja-JP" sz="1400" baseline="0"/>
                      <a:pPr>
                        <a:defRPr/>
                      </a:pPr>
                      <a:t>[値]</a:t>
                    </a:fld>
                    <a:r>
                      <a:rPr lang="ja-JP" altLang="en-US" sz="1400" baseline="0" dirty="0"/>
                      <a:t>
</a:t>
                    </a:r>
                    <a:fld id="{909C1A7E-9A9F-4A91-B8F4-F0658DFCA634}" type="PERCENTAGE">
                      <a:rPr lang="en-US" altLang="ja-JP" sz="1400" baseline="0"/>
                      <a:pPr>
                        <a:defRPr/>
                      </a:pPr>
                      <a:t>[パーセンテージ]</a:t>
                    </a:fld>
                    <a:endParaRPr lang="ja-JP" altLang="en-US" sz="1400" baseline="0" dirty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6197868163973339"/>
                      <c:h val="0.335828853046594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63D-4DD4-B744-679E68278AAD}"/>
                </c:ext>
              </c:extLst>
            </c:dLbl>
            <c:spPr>
              <a:noFill/>
              <a:ln w="25400">
                <a:noFill/>
              </a:ln>
            </c:sp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'別紙2（市町村用)'!$A$79:$A$81</c:f>
              <c:strCache>
                <c:ptCount val="3"/>
                <c:pt idx="0">
                  <c:v>①直営</c:v>
                </c:pt>
                <c:pt idx="1">
                  <c:v>②相談支援事業所等に委託</c:v>
                </c:pt>
                <c:pt idx="2">
                  <c:v>③直営＋委託</c:v>
                </c:pt>
              </c:strCache>
            </c:strRef>
          </c:cat>
          <c:val>
            <c:numRef>
              <c:f>'別紙2（市町村用)'!$B$79:$B$81</c:f>
              <c:numCache>
                <c:formatCode>General</c:formatCode>
                <c:ptCount val="3"/>
                <c:pt idx="0">
                  <c:v>10</c:v>
                </c:pt>
                <c:pt idx="1">
                  <c:v>52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3D-4DD4-B744-679E68278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ja-JP" altLang="en-US" sz="1600" dirty="0"/>
              <a:t>基幹相談支援センターの設置状況</a:t>
            </a:r>
          </a:p>
        </c:rich>
      </c:tx>
      <c:layout>
        <c:manualLayout>
          <c:xMode val="edge"/>
          <c:yMode val="edge"/>
          <c:x val="0.16102026841961106"/>
          <c:y val="4.998575701116660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4255455126449374"/>
          <c:y val="0.23946793703959354"/>
          <c:w val="0.56127088468912623"/>
          <c:h val="0.6480708412397217"/>
        </c:manualLayout>
      </c:layout>
      <c:pieChart>
        <c:varyColors val="1"/>
        <c:ser>
          <c:idx val="0"/>
          <c:order val="0"/>
          <c:explosion val="6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A16-42A4-877E-CEBEBC218366}"/>
              </c:ext>
            </c:extLst>
          </c:dPt>
          <c:dPt>
            <c:idx val="1"/>
            <c:bubble3D val="0"/>
            <c:spPr>
              <a:solidFill>
                <a:srgbClr val="FFCCCC"/>
              </a:solidFill>
            </c:spPr>
            <c:extLst>
              <c:ext xmlns:c16="http://schemas.microsoft.com/office/drawing/2014/chart" uri="{C3380CC4-5D6E-409C-BE32-E72D297353CC}">
                <c16:uniqueId val="{00000003-DA16-42A4-877E-CEBEBC218366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5-DA16-42A4-877E-CEBEBC218366}"/>
              </c:ext>
            </c:extLst>
          </c:dPt>
          <c:dPt>
            <c:idx val="3"/>
            <c:bubble3D val="0"/>
            <c:spPr>
              <a:solidFill>
                <a:srgbClr val="E070A3"/>
              </a:solidFill>
            </c:spPr>
            <c:extLst>
              <c:ext xmlns:c16="http://schemas.microsoft.com/office/drawing/2014/chart" uri="{C3380CC4-5D6E-409C-BE32-E72D297353CC}">
                <c16:uniqueId val="{00000006-DA16-42A4-877E-CEBEBC218366}"/>
              </c:ext>
            </c:extLst>
          </c:dPt>
          <c:dLbls>
            <c:dLbl>
              <c:idx val="0"/>
              <c:layout>
                <c:manualLayout>
                  <c:x val="-0.21937174746644766"/>
                  <c:y val="-0.21122856725372052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/>
                  </a:pPr>
                  <a:endParaRPr lang="ja-JP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633935907970416"/>
                      <c:h val="0.435975674254235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A16-42A4-877E-CEBEBC218366}"/>
                </c:ext>
              </c:extLst>
            </c:dLbl>
            <c:dLbl>
              <c:idx val="1"/>
              <c:layout>
                <c:manualLayout>
                  <c:x val="2.1580503058522806E-2"/>
                  <c:y val="0.15869481579805741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/>
                  </a:pPr>
                  <a:endParaRPr lang="ja-JP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088742810188992"/>
                      <c:h val="0.270201305828703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A16-42A4-877E-CEBEBC218366}"/>
                </c:ext>
              </c:extLst>
            </c:dLbl>
            <c:dLbl>
              <c:idx val="2"/>
              <c:layout>
                <c:manualLayout>
                  <c:x val="-3.9139276910435498E-2"/>
                  <c:y val="5.081795098739089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A16-42A4-877E-CEBEBC218366}"/>
                </c:ext>
              </c:extLst>
            </c:dLbl>
            <c:dLbl>
              <c:idx val="3"/>
              <c:layout>
                <c:manualLayout>
                  <c:x val="-9.4551036245777417E-2"/>
                  <c:y val="6.5256996161034822E-2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/>
                  </a:pPr>
                  <a:endParaRPr lang="ja-JP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540514014425271"/>
                      <c:h val="0.241580032067634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DA16-42A4-877E-CEBEBC218366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ja-JP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'集計用紙　問８～問１１'!$A$52:$A$55</c:f>
              <c:strCache>
                <c:ptCount val="4"/>
                <c:pt idx="0">
                  <c:v>①市町村単独で設置</c:v>
                </c:pt>
                <c:pt idx="1">
                  <c:v>②複数市町村共同で設置</c:v>
                </c:pt>
                <c:pt idx="2">
                  <c:v>③令和２年度中に設置予定</c:v>
                </c:pt>
                <c:pt idx="3">
                  <c:v>④設置予定なし</c:v>
                </c:pt>
              </c:strCache>
            </c:strRef>
          </c:cat>
          <c:val>
            <c:numRef>
              <c:f>'集計用紙　問８～問１１'!$C$52:$C$55</c:f>
              <c:numCache>
                <c:formatCode>General</c:formatCode>
                <c:ptCount val="4"/>
                <c:pt idx="0">
                  <c:v>28</c:v>
                </c:pt>
                <c:pt idx="1">
                  <c:v>5</c:v>
                </c:pt>
                <c:pt idx="2">
                  <c:v>1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A16-42A4-877E-CEBEBC2183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ja-JP" altLang="en-US" sz="1800" dirty="0"/>
              <a:t>住宅入居等支援事業（居住サポート事業）</a:t>
            </a:r>
            <a:r>
              <a:rPr lang="ja-JP" altLang="en-US" sz="1800" dirty="0" smtClean="0"/>
              <a:t>の実施</a:t>
            </a:r>
            <a:r>
              <a:rPr lang="ja-JP" altLang="en-US" sz="1800" dirty="0"/>
              <a:t>状況</a:t>
            </a:r>
            <a:endParaRPr lang="en-US" altLang="ja-JP" sz="18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036621291601412"/>
          <c:y val="0.2927909090909091"/>
          <c:w val="0.5836349698290495"/>
          <c:h val="0.6728972222222222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1682303"/>
        <c:axId val="1"/>
      </c:barChart>
      <c:catAx>
        <c:axId val="761682303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1682303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 dirty="0">
                <a:solidFill>
                  <a:schemeClr val="tx1"/>
                </a:solidFill>
                <a:effectLst/>
              </a:rPr>
              <a:t>基幹相談支援センターの業務に従事する者</a:t>
            </a:r>
            <a:endParaRPr lang="ja-JP" altLang="ja-JP" sz="1600" dirty="0"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ja-JP" altLang="en-US" sz="1600" dirty="0"/>
          </a:p>
        </c:rich>
      </c:tx>
      <c:layout>
        <c:manualLayout>
          <c:xMode val="edge"/>
          <c:yMode val="edge"/>
          <c:x val="0.11970044980380899"/>
          <c:y val="3.662838057999348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411558522346636"/>
          <c:y val="0.28577712609970674"/>
          <c:w val="0.5541513541965738"/>
          <c:h val="0.62890490930813514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explosion val="3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48-449F-A1E2-248B96315FFF}"/>
              </c:ext>
            </c:extLst>
          </c:dPt>
          <c:dPt>
            <c:idx val="1"/>
            <c:bubble3D val="0"/>
            <c:spPr>
              <a:solidFill>
                <a:srgbClr val="FFCCC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648-449F-A1E2-248B96315FFF}"/>
              </c:ext>
            </c:extLst>
          </c:dPt>
          <c:dPt>
            <c:idx val="2"/>
            <c:bubble3D val="0"/>
            <c:spPr>
              <a:solidFill>
                <a:srgbClr val="E070A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B648-449F-A1E2-248B96315FFF}"/>
              </c:ext>
            </c:extLst>
          </c:dPt>
          <c:dLbls>
            <c:dLbl>
              <c:idx val="0"/>
              <c:layout>
                <c:manualLayout>
                  <c:x val="-0.24079230069863145"/>
                  <c:y val="-0.13903456609101777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/>
                  </a:pPr>
                  <a:endParaRPr lang="ja-JP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22317925160302"/>
                      <c:h val="0.329945693494080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648-449F-A1E2-248B96315FFF}"/>
                </c:ext>
              </c:extLst>
            </c:dLbl>
            <c:dLbl>
              <c:idx val="1"/>
              <c:layout>
                <c:manualLayout>
                  <c:x val="0.24778184515264617"/>
                  <c:y val="5.3274953839469903E-2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/>
                  </a:pPr>
                  <a:endParaRPr lang="ja-JP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909560723514211"/>
                      <c:h val="0.326363907896165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648-449F-A1E2-248B96315FFF}"/>
                </c:ext>
              </c:extLst>
            </c:dLbl>
            <c:dLbl>
              <c:idx val="2"/>
              <c:layout>
                <c:manualLayout>
                  <c:x val="-0.2104664954066344"/>
                  <c:y val="0.183816185756681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396975787156665"/>
                      <c:h val="0.283705061366351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B648-449F-A1E2-248B96315FFF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ja-JP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'別紙2（市町村用)'!$A$85:$A$87</c:f>
              <c:strCache>
                <c:ptCount val="3"/>
                <c:pt idx="0">
                  <c:v>相談支援専門員</c:v>
                </c:pt>
                <c:pt idx="1">
                  <c:v>相談支援専門員以外</c:v>
                </c:pt>
                <c:pt idx="2">
                  <c:v>主任相談支援専門員</c:v>
                </c:pt>
              </c:strCache>
            </c:strRef>
          </c:cat>
          <c:val>
            <c:numRef>
              <c:f>'別紙2（市町村用)'!$B$85:$B$87</c:f>
              <c:numCache>
                <c:formatCode>#,##0_ </c:formatCode>
                <c:ptCount val="3"/>
                <c:pt idx="0">
                  <c:v>172</c:v>
                </c:pt>
                <c:pt idx="1">
                  <c:v>96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48-449F-A1E2-248B96315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 dirty="0">
                <a:solidFill>
                  <a:schemeClr val="tx1"/>
                </a:solidFill>
                <a:effectLst/>
              </a:rPr>
              <a:t>専門的職員の人数</a:t>
            </a:r>
            <a:endParaRPr lang="ja-JP" altLang="ja-JP" sz="1600" dirty="0"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ja-JP" altLang="en-US" sz="1200" dirty="0"/>
          </a:p>
        </c:rich>
      </c:tx>
      <c:layout>
        <c:manualLayout>
          <c:xMode val="edge"/>
          <c:yMode val="edge"/>
          <c:x val="0.3058398528453013"/>
          <c:y val="7.43689757440949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038022725156003E-2"/>
          <c:y val="0.17425934752674505"/>
          <c:w val="0.60996344416503678"/>
          <c:h val="0.75363017688804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'別紙2（市町村用)'!$A$90</c:f>
              <c:strCache>
                <c:ptCount val="1"/>
                <c:pt idx="0">
                  <c:v>①社会福祉士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100"/>
                      <a:t>①</a:t>
                    </a:r>
                    <a:fld id="{57E1A845-C2C8-4810-B49F-18320BF2BB13}" type="VALUE">
                      <a:rPr lang="en-US" altLang="ja-JP" sz="1100"/>
                      <a:pPr/>
                      <a:t>[値]</a:t>
                    </a:fld>
                    <a:endParaRPr lang="en-US" altLang="ja-JP" sz="110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BD3-42C9-A9D2-4C827389A349}"/>
                </c:ext>
              </c:extLst>
            </c:dLbl>
            <c:numFmt formatCode="General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'別紙2（市町村用)'!$B$90</c:f>
              <c:numCache>
                <c:formatCode>#,##0_ </c:formatCode>
                <c:ptCount val="1"/>
                <c:pt idx="0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D3-42C9-A9D2-4C827389A349}"/>
            </c:ext>
          </c:extLst>
        </c:ser>
        <c:ser>
          <c:idx val="1"/>
          <c:order val="1"/>
          <c:tx>
            <c:strRef>
              <c:f>'別紙2（市町村用)'!$A$91</c:f>
              <c:strCache>
                <c:ptCount val="1"/>
                <c:pt idx="0">
                  <c:v>②保健師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100"/>
                      <a:t>②</a:t>
                    </a:r>
                    <a:fld id="{2D854B32-59F1-4145-B00C-448128A6A546}" type="VALUE">
                      <a:rPr lang="en-US" altLang="ja-JP" sz="1100"/>
                      <a:pPr/>
                      <a:t>[値]</a:t>
                    </a:fld>
                    <a:endParaRPr lang="en-US" altLang="ja-JP" sz="110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BD3-42C9-A9D2-4C827389A34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'別紙2（市町村用)'!$B$91</c:f>
              <c:numCache>
                <c:formatCode>#,##0_ 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D3-42C9-A9D2-4C827389A349}"/>
            </c:ext>
          </c:extLst>
        </c:ser>
        <c:ser>
          <c:idx val="2"/>
          <c:order val="2"/>
          <c:tx>
            <c:strRef>
              <c:f>'別紙2（市町村用)'!$A$92</c:f>
              <c:strCache>
                <c:ptCount val="1"/>
                <c:pt idx="0">
                  <c:v>③精神保健福祉士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100"/>
                      <a:t>③</a:t>
                    </a:r>
                    <a:fld id="{A7E99A04-2796-4005-86A0-2CD0DFA8E55D}" type="VALUE">
                      <a:rPr lang="en-US" altLang="ja-JP" sz="1100"/>
                      <a:pPr/>
                      <a:t>[値]</a:t>
                    </a:fld>
                    <a:endParaRPr lang="en-US" altLang="ja-JP" sz="110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BD3-42C9-A9D2-4C827389A34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val>
            <c:numRef>
              <c:f>'別紙2（市町村用)'!$B$92</c:f>
              <c:numCache>
                <c:formatCode>#,##0_ </c:formatCode>
                <c:ptCount val="1"/>
                <c:pt idx="0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D3-42C9-A9D2-4C827389A349}"/>
            </c:ext>
          </c:extLst>
        </c:ser>
        <c:ser>
          <c:idx val="3"/>
          <c:order val="3"/>
          <c:tx>
            <c:strRef>
              <c:f>'別紙2（市町村用)'!$A$93</c:f>
              <c:strCache>
                <c:ptCount val="1"/>
                <c:pt idx="0">
                  <c:v>④看護師・准看護師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100"/>
                      <a:t>④</a:t>
                    </a:r>
                    <a:fld id="{84E20412-8058-41BE-81C7-18503105BCEA}" type="VALUE">
                      <a:rPr lang="en-US" altLang="ja-JP" sz="1100"/>
                      <a:pPr/>
                      <a:t>[値]</a:t>
                    </a:fld>
                    <a:endParaRPr lang="en-US" altLang="ja-JP" sz="110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BD3-42C9-A9D2-4C827389A34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'別紙2（市町村用)'!$B$93</c:f>
              <c:numCache>
                <c:formatCode>#,##0_ 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BD3-42C9-A9D2-4C827389A349}"/>
            </c:ext>
          </c:extLst>
        </c:ser>
        <c:ser>
          <c:idx val="4"/>
          <c:order val="4"/>
          <c:tx>
            <c:strRef>
              <c:f>'別紙2（市町村用)'!$A$94</c:f>
              <c:strCache>
                <c:ptCount val="1"/>
                <c:pt idx="0">
                  <c:v>⑤介護福祉士</c:v>
                </c:pt>
              </c:strCache>
            </c:strRef>
          </c:tx>
          <c:spPr>
            <a:solidFill>
              <a:srgbClr val="4BACC6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100"/>
                      <a:t>⑤</a:t>
                    </a:r>
                    <a:fld id="{FF046052-C8E5-454C-82EB-F973AC5C2155}" type="VALUE">
                      <a:rPr lang="en-US" altLang="ja-JP" sz="1100"/>
                      <a:pPr/>
                      <a:t>[値]</a:t>
                    </a:fld>
                    <a:endParaRPr lang="en-US" altLang="ja-JP" sz="110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CBD3-42C9-A9D2-4C827389A34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'別紙2（市町村用)'!$B$94</c:f>
              <c:numCache>
                <c:formatCode>#,##0_ </c:formatCode>
                <c:ptCount val="1"/>
                <c:pt idx="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BD3-42C9-A9D2-4C827389A349}"/>
            </c:ext>
          </c:extLst>
        </c:ser>
        <c:ser>
          <c:idx val="5"/>
          <c:order val="5"/>
          <c:tx>
            <c:strRef>
              <c:f>'別紙2（市町村用)'!$A$95</c:f>
              <c:strCache>
                <c:ptCount val="1"/>
                <c:pt idx="0">
                  <c:v>⑥介護支援専門員</c:v>
                </c:pt>
              </c:strCache>
            </c:strRef>
          </c:tx>
          <c:spPr>
            <a:solidFill>
              <a:srgbClr val="F79646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100"/>
                      <a:t>⑥</a:t>
                    </a:r>
                    <a:fld id="{201B22FD-0300-4A3A-97DA-C08C4933FAE3}" type="VALUE">
                      <a:rPr lang="en-US" altLang="ja-JP" sz="1100"/>
                      <a:pPr/>
                      <a:t>[値]</a:t>
                    </a:fld>
                    <a:endParaRPr lang="en-US" altLang="ja-JP" sz="110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CBD3-42C9-A9D2-4C827389A34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'別紙2（市町村用)'!$B$95</c:f>
              <c:numCache>
                <c:formatCode>#,##0_ 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BD3-42C9-A9D2-4C827389A349}"/>
            </c:ext>
          </c:extLst>
        </c:ser>
        <c:ser>
          <c:idx val="6"/>
          <c:order val="6"/>
          <c:tx>
            <c:strRef>
              <c:f>'別紙2（市町村用)'!$A$96</c:f>
              <c:strCache>
                <c:ptCount val="1"/>
                <c:pt idx="0">
                  <c:v>⑦臨床心理士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100"/>
                      <a:t>⑦</a:t>
                    </a:r>
                    <a:fld id="{917ED2E4-9719-4564-9856-739B8799A8C1}" type="VALUE">
                      <a:rPr lang="en-US" altLang="ja-JP" sz="1100"/>
                      <a:pPr/>
                      <a:t>[値]</a:t>
                    </a:fld>
                    <a:endParaRPr lang="en-US" altLang="ja-JP" sz="110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CBD3-42C9-A9D2-4C827389A34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'別紙2（市町村用)'!$B$96</c:f>
              <c:numCache>
                <c:formatCode>#,##0_ 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BD3-42C9-A9D2-4C827389A349}"/>
            </c:ext>
          </c:extLst>
        </c:ser>
        <c:ser>
          <c:idx val="7"/>
          <c:order val="7"/>
          <c:tx>
            <c:strRef>
              <c:f>'別紙2（市町村用)'!$A$97</c:f>
              <c:strCache>
                <c:ptCount val="1"/>
                <c:pt idx="0">
                  <c:v>⑧その他の専門職員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100"/>
                      <a:t>⑧</a:t>
                    </a:r>
                    <a:fld id="{AC7BD239-6726-40C0-83CE-CE0AB9EA9937}" type="VALUE">
                      <a:rPr lang="en-US" altLang="ja-JP" sz="1100"/>
                      <a:pPr/>
                      <a:t>[値]</a:t>
                    </a:fld>
                    <a:endParaRPr lang="en-US" altLang="ja-JP" sz="110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CBD3-42C9-A9D2-4C827389A349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'別紙2（市町村用)'!$B$97</c:f>
              <c:numCache>
                <c:formatCode>#,##0_ 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BD3-42C9-A9D2-4C827389A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1654944"/>
        <c:axId val="1"/>
      </c:barChart>
      <c:catAx>
        <c:axId val="1281654944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#,##0_ " sourceLinked="1"/>
        <c:majorTickMark val="none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281654944"/>
        <c:crosses val="autoZero"/>
        <c:crossBetween val="between"/>
        <c:minorUnit val="1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8305718543354754"/>
          <c:y val="0.22802483847050101"/>
          <c:w val="0.3169428145664524"/>
          <c:h val="0.6456974896727040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ja-JP" altLang="en-US" sz="1800" dirty="0"/>
              <a:t>住宅入居等支援事業（居住サポート事業）</a:t>
            </a:r>
            <a:r>
              <a:rPr lang="ja-JP" altLang="en-US" sz="1800" dirty="0" smtClean="0"/>
              <a:t>の実施</a:t>
            </a:r>
            <a:r>
              <a:rPr lang="ja-JP" altLang="en-US" sz="1800" dirty="0"/>
              <a:t>状況</a:t>
            </a:r>
            <a:endParaRPr lang="en-US" altLang="ja-JP" sz="18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036621291601412"/>
          <c:y val="0.2927909090909091"/>
          <c:w val="0.5836349698290495"/>
          <c:h val="0.6728972222222222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1682303"/>
        <c:axId val="1"/>
      </c:barChart>
      <c:catAx>
        <c:axId val="761682303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1682303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 dirty="0">
                <a:solidFill>
                  <a:schemeClr val="tx1"/>
                </a:solidFill>
                <a:effectLst/>
              </a:rPr>
              <a:t>住宅入居等支援</a:t>
            </a:r>
            <a:r>
              <a:rPr lang="ja-JP" altLang="ja-JP" sz="1600" b="1" i="0" baseline="0" dirty="0" smtClean="0">
                <a:solidFill>
                  <a:schemeClr val="tx1"/>
                </a:solidFill>
                <a:effectLst/>
              </a:rPr>
              <a:t>事業</a:t>
            </a:r>
            <a:endParaRPr lang="en-US" altLang="ja-JP" sz="1600" b="1" i="0" baseline="0" dirty="0" smtClean="0">
              <a:solidFill>
                <a:schemeClr val="tx1"/>
              </a:solidFill>
              <a:effectLst/>
            </a:endParaRPr>
          </a:p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 dirty="0" smtClean="0">
                <a:solidFill>
                  <a:schemeClr val="tx1"/>
                </a:solidFill>
                <a:effectLst/>
              </a:rPr>
              <a:t>（</a:t>
            </a:r>
            <a:r>
              <a:rPr lang="ja-JP" altLang="ja-JP" sz="1600" b="1" i="0" baseline="0" dirty="0">
                <a:solidFill>
                  <a:schemeClr val="tx1"/>
                </a:solidFill>
                <a:effectLst/>
              </a:rPr>
              <a:t>居住サポート事業）</a:t>
            </a:r>
            <a:r>
              <a:rPr lang="ja-JP" altLang="en-US" sz="1600" b="1" i="0" baseline="0" dirty="0" smtClean="0">
                <a:solidFill>
                  <a:schemeClr val="tx1"/>
                </a:solidFill>
                <a:effectLst/>
              </a:rPr>
              <a:t>の</a:t>
            </a:r>
            <a:r>
              <a:rPr lang="ja-JP" altLang="ja-JP" sz="1600" b="1" i="0" baseline="0" dirty="0" smtClean="0">
                <a:solidFill>
                  <a:schemeClr val="tx1"/>
                </a:solidFill>
                <a:effectLst/>
              </a:rPr>
              <a:t>実施</a:t>
            </a:r>
            <a:r>
              <a:rPr lang="ja-JP" altLang="ja-JP" sz="1600" b="1" i="0" baseline="0" dirty="0">
                <a:solidFill>
                  <a:schemeClr val="tx1"/>
                </a:solidFill>
                <a:effectLst/>
              </a:rPr>
              <a:t>状況</a:t>
            </a:r>
            <a:endParaRPr lang="ja-JP" altLang="ja-JP" sz="160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6944491837717696"/>
          <c:y val="5.3890723270440241E-2"/>
        </c:manualLayout>
      </c:layout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spPr>
            <a:ln>
              <a:noFill/>
            </a:ln>
          </c:spPr>
          <c:explosion val="2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15-4A1D-A6F8-ECA3AE756F0D}"/>
              </c:ext>
            </c:extLst>
          </c:dPt>
          <c:dPt>
            <c:idx val="1"/>
            <c:bubble3D val="0"/>
            <c:spPr>
              <a:solidFill>
                <a:srgbClr val="FFCCC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15-4A1D-A6F8-ECA3AE756F0D}"/>
              </c:ext>
            </c:extLst>
          </c:dPt>
          <c:dLbls>
            <c:dLbl>
              <c:idx val="0"/>
              <c:layout>
                <c:manualLayout>
                  <c:x val="-0.21041266967275429"/>
                  <c:y val="0.1315227987421383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915-4A1D-A6F8-ECA3AE756F0D}"/>
                </c:ext>
              </c:extLst>
            </c:dLbl>
            <c:dLbl>
              <c:idx val="1"/>
              <c:layout>
                <c:manualLayout>
                  <c:x val="0.25640406924447384"/>
                  <c:y val="-0.189002882599580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994829297167427"/>
                      <c:h val="0.27842819706498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915-4A1D-A6F8-ECA3AE756F0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ja-JP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'集計用紙　問１８～問２１'!$B$52:$B$53</c:f>
              <c:strCache>
                <c:ptCount val="2"/>
                <c:pt idx="0">
                  <c:v>①実施</c:v>
                </c:pt>
                <c:pt idx="1">
                  <c:v>②未実施</c:v>
                </c:pt>
              </c:strCache>
            </c:strRef>
          </c:cat>
          <c:val>
            <c:numRef>
              <c:f>'集計用紙　問１８～問２１'!$C$52:$C$53</c:f>
              <c:numCache>
                <c:formatCode>General</c:formatCode>
                <c:ptCount val="2"/>
                <c:pt idx="0">
                  <c:v>14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15-4A1D-A6F8-ECA3AE756F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ja-JP" sz="1800" b="1" dirty="0" err="1"/>
              <a:t>障がい</a:t>
            </a:r>
            <a:r>
              <a:rPr lang="ja-JP" sz="1800" b="1" dirty="0"/>
              <a:t>者相談支援事業の運営方法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584732916830776"/>
          <c:y val="0.19237180717294039"/>
          <c:w val="0.65125032068769895"/>
          <c:h val="0.7281327327266667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ja-JP" altLang="en-US" sz="1600" dirty="0"/>
              <a:t>住宅入居等支援事業の実施内容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'集計用紙　問１８～問２１'!$B$63</c:f>
              <c:strCache>
                <c:ptCount val="1"/>
                <c:pt idx="0">
                  <c:v>①障害者向け住宅の確保、リストの作成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ja-JP" altLang="en-US"/>
                      <a:t>①</a:t>
                    </a:r>
                    <a:r>
                      <a:rPr lang="en-US" altLang="ja-JP"/>
                      <a:t>[</a:t>
                    </a:r>
                    <a:r>
                      <a:rPr lang="ja-JP" altLang="en-US"/>
                      <a:t>値</a:t>
                    </a:r>
                    <a:r>
                      <a:rPr lang="en-US" altLang="ja-JP"/>
                      <a:t>]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CD-4FB3-8647-400697A63E10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問１８～問２１'!$C$63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ABCD-4FB3-8647-400697A63E10}"/>
            </c:ext>
          </c:extLst>
        </c:ser>
        <c:ser>
          <c:idx val="1"/>
          <c:order val="1"/>
          <c:tx>
            <c:strRef>
              <c:f>'集計用紙　問１８～問２１'!$B$64</c:f>
              <c:strCache>
                <c:ptCount val="1"/>
                <c:pt idx="0">
                  <c:v>②入居支援（不動産業者に対する物件斡旋依頼、家主等との入居契約手続き支援）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②</a:t>
                    </a:r>
                    <a:fld id="{0D0FE885-91FD-4F3B-A8D0-B34095B2A5FD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BCD-4FB3-8647-400697A63E1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問１８～問２１'!$C$64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CD-4FB3-8647-400697A63E10}"/>
            </c:ext>
          </c:extLst>
        </c:ser>
        <c:ser>
          <c:idx val="2"/>
          <c:order val="2"/>
          <c:tx>
            <c:strRef>
              <c:f>'集計用紙　問１８～問２１'!$B$65</c:f>
              <c:strCache>
                <c:ptCount val="1"/>
                <c:pt idx="0">
                  <c:v>③24時間支援（夜間を含め、緊急に対応が必要となる場合における相談支援、関係機関との連絡・調整等）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③</a:t>
                    </a:r>
                    <a:fld id="{51697C2A-EB55-42CC-ADFD-7138DE96A56F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BCD-4FB3-8647-400697A63E1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問１８～問２１'!$C$65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CD-4FB3-8647-400697A63E10}"/>
            </c:ext>
          </c:extLst>
        </c:ser>
        <c:ser>
          <c:idx val="3"/>
          <c:order val="3"/>
          <c:tx>
            <c:strRef>
              <c:f>'集計用紙　問１８～問２１'!$B$66</c:f>
              <c:strCache>
                <c:ptCount val="1"/>
                <c:pt idx="0">
                  <c:v>④居住支援のための関係機関によるサポート体制の調整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④</a:t>
                    </a:r>
                    <a:fld id="{7944B50F-CD9A-4982-8E66-1DB4A62840C2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BCD-4FB3-8647-400697A63E1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問１８～問２１'!$C$66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BCD-4FB3-8647-400697A63E10}"/>
            </c:ext>
          </c:extLst>
        </c:ser>
        <c:ser>
          <c:idx val="4"/>
          <c:order val="4"/>
          <c:tx>
            <c:strRef>
              <c:f>'集計用紙　問１８～問２１'!$B$67</c:f>
              <c:strCache>
                <c:ptCount val="1"/>
                <c:pt idx="0">
                  <c:v>⑤その他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⑤</a:t>
                    </a:r>
                    <a:fld id="{9695EBC7-937D-4C82-BD33-E70315E64BED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ABCD-4FB3-8647-400697A63E10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問１８～問２１'!$C$67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BCD-4FB3-8647-400697A63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7193776"/>
        <c:axId val="1"/>
      </c:barChart>
      <c:catAx>
        <c:axId val="357193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2"/>
              </a:solidFill>
            </a:ln>
          </c:spPr>
        </c:majorGridlines>
        <c:numFmt formatCode="General" sourceLinked="1"/>
        <c:majorTickMark val="none"/>
        <c:minorTickMark val="in"/>
        <c:tickLblPos val="nextTo"/>
        <c:spPr>
          <a:ln>
            <a:solidFill>
              <a:schemeClr val="accent1"/>
            </a:solidFill>
          </a:ln>
        </c:spPr>
        <c:txPr>
          <a:bodyPr/>
          <a:lstStyle/>
          <a:p>
            <a:pPr>
              <a:defRPr sz="1050"/>
            </a:pPr>
            <a:endParaRPr lang="ja-JP"/>
          </a:p>
        </c:txPr>
        <c:crossAx val="357193776"/>
        <c:crosses val="autoZero"/>
        <c:crossBetween val="between"/>
        <c:minorUnit val="1"/>
      </c:valAx>
    </c:plotArea>
    <c:legend>
      <c:legendPos val="r"/>
      <c:layout>
        <c:manualLayout>
          <c:xMode val="edge"/>
          <c:yMode val="edge"/>
          <c:x val="0.6177496827986223"/>
          <c:y val="0.22245762711864403"/>
          <c:w val="0.3419657422512235"/>
          <c:h val="0.76236660389202771"/>
        </c:manualLayout>
      </c:layout>
      <c:overlay val="0"/>
      <c:txPr>
        <a:bodyPr/>
        <a:lstStyle/>
        <a:p>
          <a:pPr>
            <a:defRPr sz="900"/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>
              <a:noFill/>
            </a:ln>
          </c:spPr>
          <c:explosion val="2"/>
          <c:dPt>
            <c:idx val="0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E2-4A1C-B650-FEAB6F9715D5}"/>
              </c:ext>
            </c:extLst>
          </c:dPt>
          <c:dPt>
            <c:idx val="1"/>
            <c:bubble3D val="0"/>
            <c:spPr>
              <a:solidFill>
                <a:srgbClr val="FFCCC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E2-4A1C-B650-FEAB6F9715D5}"/>
              </c:ext>
            </c:extLst>
          </c:dPt>
          <c:dPt>
            <c:idx val="2"/>
            <c:bubble3D val="0"/>
            <c:spPr>
              <a:solidFill>
                <a:srgbClr val="99CC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E2-4A1C-B650-FEAB6F9715D5}"/>
              </c:ext>
            </c:extLst>
          </c:dPt>
          <c:dLbls>
            <c:dLbl>
              <c:idx val="0"/>
              <c:layout>
                <c:manualLayout>
                  <c:x val="3.0962837837837837E-2"/>
                  <c:y val="6.423559415494899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1E2-4A1C-B650-FEAB6F9715D5}"/>
                </c:ext>
              </c:extLst>
            </c:dLbl>
            <c:dLbl>
              <c:idx val="1"/>
              <c:layout>
                <c:manualLayout>
                  <c:x val="-8.2845720720720717E-2"/>
                  <c:y val="-3.88799283154121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1E2-4A1C-B650-FEAB6F9715D5}"/>
                </c:ext>
              </c:extLst>
            </c:dLbl>
            <c:dLbl>
              <c:idx val="2"/>
              <c:layout>
                <c:manualLayout>
                  <c:x val="-6.3271396396396395E-2"/>
                  <c:y val="0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17942942942944"/>
                      <c:h val="0.467539977943203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1E2-4A1C-B650-FEAB6F9715D5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ja-JP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'別紙3（市町村用） '!$B$47:$B$49</c:f>
              <c:strCache>
                <c:ptCount val="3"/>
                <c:pt idx="0">
                  <c:v>①直営</c:v>
                </c:pt>
                <c:pt idx="1">
                  <c:v>②委託</c:v>
                </c:pt>
                <c:pt idx="2">
                  <c:v>③その他</c:v>
                </c:pt>
              </c:strCache>
            </c:strRef>
          </c:cat>
          <c:val>
            <c:numRef>
              <c:f>'別紙3（市町村用） '!$C$47:$C$49</c:f>
              <c:numCache>
                <c:formatCode>General</c:formatCode>
                <c:ptCount val="3"/>
                <c:pt idx="0">
                  <c:v>20</c:v>
                </c:pt>
                <c:pt idx="1">
                  <c:v>8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1E2-4A1C-B650-FEAB6F971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78970914809403"/>
          <c:y val="0.30113640986539059"/>
          <c:w val="0.58701612823372584"/>
          <c:h val="0.51581989002035245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2037184"/>
        <c:axId val="1"/>
      </c:barChart>
      <c:catAx>
        <c:axId val="3820371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20371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>
                <a:solidFill>
                  <a:schemeClr val="tx1"/>
                </a:solidFill>
              </a:defRPr>
            </a:pPr>
            <a:r>
              <a:rPr lang="ja-JP" sz="1400">
                <a:solidFill>
                  <a:schemeClr val="tx1"/>
                </a:solidFill>
              </a:rPr>
              <a:t>協議会の構成メンバー（所属別）の人数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1.01018870188591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453-4607-A4DF-9884784D4D17}"/>
                </c:ext>
              </c:extLst>
            </c:dLbl>
            <c:dLbl>
              <c:idx val="6"/>
              <c:layout>
                <c:manualLayout>
                  <c:x val="5.7725068679195888E-3"/>
                  <c:y val="5.403208815675728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453-4607-A4DF-9884784D4D17}"/>
                </c:ext>
              </c:extLst>
            </c:dLbl>
            <c:dLbl>
              <c:idx val="23"/>
              <c:layout>
                <c:manualLayout>
                  <c:x val="-7.2156335848995914E-3"/>
                  <c:y val="6.96198154703584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453-4607-A4DF-9884784D4D17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>
                    <a:latin typeface="+mn-ea"/>
                    <a:ea typeface="+mn-ea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'別紙3（市町村用） '!$B$52:$B$75</c:f>
              <c:strCache>
                <c:ptCount val="24"/>
                <c:pt idx="0">
                  <c:v>指定一般・特定・障がい児相談支援事業者（障がい者相談支援事業委託あり）</c:v>
                </c:pt>
                <c:pt idx="1">
                  <c:v>指定一般・特定・障がい児相談支援事業者（障がい者相談支援事業委託なし）</c:v>
                </c:pt>
                <c:pt idx="2">
                  <c:v>障がい者就業・生活支援センター</c:v>
                </c:pt>
                <c:pt idx="3">
                  <c:v>発達障がい者支援センター</c:v>
                </c:pt>
                <c:pt idx="4">
                  <c:v>障がい福祉サービス事業者</c:v>
                </c:pt>
                <c:pt idx="5">
                  <c:v>医療機関（病院・診療所など）</c:v>
                </c:pt>
                <c:pt idx="6">
                  <c:v>教育関係機関（特別支援学校など）</c:v>
                </c:pt>
                <c:pt idx="7">
                  <c:v>民間企業</c:v>
                </c:pt>
                <c:pt idx="8">
                  <c:v>高齢者介護の関係機関</c:v>
                </c:pt>
                <c:pt idx="9">
                  <c:v>障がい当事者団体・障がい当事者及びその家族（障がい者相談員を除く）</c:v>
                </c:pt>
                <c:pt idx="10">
                  <c:v>権利擁護関係団体（権利擁護関係者）</c:v>
                </c:pt>
                <c:pt idx="11">
                  <c:v>大学等（学識経験者など）</c:v>
                </c:pt>
                <c:pt idx="12">
                  <c:v>公共職業安定所（ハローワーク）</c:v>
                </c:pt>
                <c:pt idx="13">
                  <c:v>保健所・保健センター</c:v>
                </c:pt>
                <c:pt idx="14">
                  <c:v>保育所</c:v>
                </c:pt>
                <c:pt idx="15">
                  <c:v>児童相談所</c:v>
                </c:pt>
                <c:pt idx="16">
                  <c:v>市町村（行政職員）</c:v>
                </c:pt>
                <c:pt idx="17">
                  <c:v>都道府県（行政職員）</c:v>
                </c:pt>
                <c:pt idx="18">
                  <c:v>身体障がい者相談員</c:v>
                </c:pt>
                <c:pt idx="19">
                  <c:v>知的障がい者相談員</c:v>
                </c:pt>
                <c:pt idx="20">
                  <c:v>民生委員・児童委員</c:v>
                </c:pt>
                <c:pt idx="21">
                  <c:v>主任児童委員</c:v>
                </c:pt>
                <c:pt idx="22">
                  <c:v>地域住民の代表者</c:v>
                </c:pt>
                <c:pt idx="23">
                  <c:v>その他</c:v>
                </c:pt>
              </c:strCache>
            </c:strRef>
          </c:cat>
          <c:val>
            <c:numRef>
              <c:f>'別紙3（市町村用） '!$D$52:$D$75</c:f>
              <c:numCache>
                <c:formatCode>General</c:formatCode>
                <c:ptCount val="24"/>
                <c:pt idx="0">
                  <c:v>77</c:v>
                </c:pt>
                <c:pt idx="1">
                  <c:v>14</c:v>
                </c:pt>
                <c:pt idx="2">
                  <c:v>26</c:v>
                </c:pt>
                <c:pt idx="3">
                  <c:v>4</c:v>
                </c:pt>
                <c:pt idx="4">
                  <c:v>107</c:v>
                </c:pt>
                <c:pt idx="5">
                  <c:v>32</c:v>
                </c:pt>
                <c:pt idx="6">
                  <c:v>57</c:v>
                </c:pt>
                <c:pt idx="7">
                  <c:v>6</c:v>
                </c:pt>
                <c:pt idx="8">
                  <c:v>8</c:v>
                </c:pt>
                <c:pt idx="9">
                  <c:v>71</c:v>
                </c:pt>
                <c:pt idx="10">
                  <c:v>10</c:v>
                </c:pt>
                <c:pt idx="11">
                  <c:v>29</c:v>
                </c:pt>
                <c:pt idx="12">
                  <c:v>22</c:v>
                </c:pt>
                <c:pt idx="13">
                  <c:v>29</c:v>
                </c:pt>
                <c:pt idx="14">
                  <c:v>2</c:v>
                </c:pt>
                <c:pt idx="15">
                  <c:v>9</c:v>
                </c:pt>
                <c:pt idx="16">
                  <c:v>108</c:v>
                </c:pt>
                <c:pt idx="17">
                  <c:v>2</c:v>
                </c:pt>
                <c:pt idx="18">
                  <c:v>3</c:v>
                </c:pt>
                <c:pt idx="19">
                  <c:v>2</c:v>
                </c:pt>
                <c:pt idx="20">
                  <c:v>12</c:v>
                </c:pt>
                <c:pt idx="21">
                  <c:v>0</c:v>
                </c:pt>
                <c:pt idx="22">
                  <c:v>9</c:v>
                </c:pt>
                <c:pt idx="2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53-4607-A4DF-9884784D4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26378720"/>
        <c:axId val="1"/>
      </c:barChart>
      <c:catAx>
        <c:axId val="11263787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900"/>
            </a:pPr>
            <a:endParaRPr lang="ja-JP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vert="horz"/>
          <a:lstStyle/>
          <a:p>
            <a:pPr>
              <a:defRPr sz="1050">
                <a:latin typeface="+mn-ea"/>
                <a:ea typeface="+mn-ea"/>
              </a:defRPr>
            </a:pPr>
            <a:endParaRPr lang="ja-JP"/>
          </a:p>
        </c:txPr>
        <c:crossAx val="11263787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aseline="0">
          <a:latin typeface="ＭＳ 明朝" panose="02020609040205080304" pitchFamily="17" charset="-128"/>
        </a:defRPr>
      </a:pPr>
      <a:endParaRPr lang="ja-JP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0901519"/>
        <c:axId val="1"/>
      </c:barChart>
      <c:catAx>
        <c:axId val="760901519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60901519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1676479"/>
        <c:axId val="1"/>
      </c:barChart>
      <c:catAx>
        <c:axId val="761676479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61676479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 dirty="0">
                <a:solidFill>
                  <a:schemeClr val="tx1"/>
                </a:solidFill>
                <a:effectLst/>
              </a:rPr>
              <a:t>専門部会（課題別）</a:t>
            </a:r>
            <a:r>
              <a:rPr lang="ja-JP" altLang="ja-JP" sz="1600" b="1" i="0" baseline="0" dirty="0" smtClean="0">
                <a:solidFill>
                  <a:schemeClr val="tx1"/>
                </a:solidFill>
                <a:effectLst/>
              </a:rPr>
              <a:t>の</a:t>
            </a:r>
            <a:r>
              <a:rPr lang="en-US" altLang="ja-JP" sz="1600" b="1" i="0" baseline="0" dirty="0" smtClean="0">
                <a:solidFill>
                  <a:schemeClr val="tx1"/>
                </a:solidFill>
                <a:effectLst/>
              </a:rPr>
              <a:t>R2</a:t>
            </a:r>
            <a:r>
              <a:rPr lang="ja-JP" altLang="ja-JP" sz="1600" b="1" i="0" baseline="0" dirty="0" smtClean="0">
                <a:solidFill>
                  <a:schemeClr val="tx1"/>
                </a:solidFill>
                <a:effectLst/>
              </a:rPr>
              <a:t>開催</a:t>
            </a:r>
            <a:r>
              <a:rPr lang="ja-JP" altLang="ja-JP" sz="1600" b="1" i="0" baseline="0" dirty="0">
                <a:solidFill>
                  <a:schemeClr val="tx1"/>
                </a:solidFill>
                <a:effectLst/>
              </a:rPr>
              <a:t>実績</a:t>
            </a:r>
            <a:endParaRPr lang="ja-JP" altLang="ja-JP" sz="1600" dirty="0"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ja-JP" altLang="en-US" sz="1200" dirty="0"/>
          </a:p>
        </c:rich>
      </c:tx>
      <c:layout>
        <c:manualLayout>
          <c:xMode val="edge"/>
          <c:yMode val="edge"/>
          <c:x val="0.16647720797720797"/>
          <c:y val="3.291631265930331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609248843894513E-2"/>
          <c:y val="0.13589091853110544"/>
          <c:w val="0.5300454943132108"/>
          <c:h val="0.834259888605683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'別紙3（市町村用） '!$C$106</c:f>
              <c:strCache>
                <c:ptCount val="1"/>
                <c:pt idx="0">
                  <c:v>A権利擁護関係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A</a:t>
                    </a:r>
                    <a:r>
                      <a:rPr lang="en-US" altLang="ja-JP" sz="1050" baseline="0"/>
                      <a:t> </a:t>
                    </a:r>
                    <a:fld id="{F11D7A3F-D2BD-4732-A04B-69D84B1F7053}" type="VALUE">
                      <a:rPr lang="en-US" altLang="ja-JP" sz="1050"/>
                      <a:pPr/>
                      <a:t>[値]</a:t>
                    </a:fld>
                    <a:endParaRPr lang="en-US" altLang="ja-JP" sz="1050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DD6-4DCC-B506-1CC9048B750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'!$D$106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D6-4DCC-B506-1CC9048B7504}"/>
            </c:ext>
          </c:extLst>
        </c:ser>
        <c:ser>
          <c:idx val="1"/>
          <c:order val="1"/>
          <c:tx>
            <c:strRef>
              <c:f>'別紙3（市町村用） '!$C$107</c:f>
              <c:strCache>
                <c:ptCount val="1"/>
                <c:pt idx="0">
                  <c:v>B地域移行関係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B</a:t>
                    </a:r>
                    <a:r>
                      <a:rPr lang="en-US" altLang="ja-JP" sz="1050" baseline="0"/>
                      <a:t> </a:t>
                    </a:r>
                    <a:fld id="{D9BF1B38-B0FC-465D-959A-AC2968042CEE}" type="VALUE">
                      <a:rPr lang="en-US" altLang="ja-JP" sz="1050"/>
                      <a:pPr/>
                      <a:t>[値]</a:t>
                    </a:fld>
                    <a:endParaRPr lang="en-US" altLang="ja-JP" sz="1050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DD6-4DCC-B506-1CC9048B750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'!$D$107</c:f>
              <c:numCache>
                <c:formatCode>General</c:formatCode>
                <c:ptCount val="1"/>
                <c:pt idx="0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DD6-4DCC-B506-1CC9048B7504}"/>
            </c:ext>
          </c:extLst>
        </c:ser>
        <c:ser>
          <c:idx val="2"/>
          <c:order val="2"/>
          <c:tx>
            <c:strRef>
              <c:f>'別紙3（市町村用） '!$C$108</c:f>
              <c:strCache>
                <c:ptCount val="1"/>
                <c:pt idx="0">
                  <c:v>C退院促進関係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C </a:t>
                    </a:r>
                    <a:fld id="{84AE8EA6-6137-4C29-B85E-65B318BAED9A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DD6-4DCC-B506-1CC9048B750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'!$D$108</c:f>
              <c:numCache>
                <c:formatCode>General</c:formatCode>
                <c:ptCount val="1"/>
                <c:pt idx="0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D6-4DCC-B506-1CC9048B7504}"/>
            </c:ext>
          </c:extLst>
        </c:ser>
        <c:ser>
          <c:idx val="3"/>
          <c:order val="3"/>
          <c:tx>
            <c:strRef>
              <c:f>'別紙3（市町村用） '!$C$109</c:f>
              <c:strCache>
                <c:ptCount val="1"/>
                <c:pt idx="0">
                  <c:v>D就労関係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D </a:t>
                    </a:r>
                    <a:fld id="{C570187F-93FE-41F9-B96B-CB3CAFD57968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DD6-4DCC-B506-1CC9048B750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'!$D$109</c:f>
              <c:numCache>
                <c:formatCode>General</c:formatCode>
                <c:ptCount val="1"/>
                <c:pt idx="0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D6-4DCC-B506-1CC9048B7504}"/>
            </c:ext>
          </c:extLst>
        </c:ser>
        <c:ser>
          <c:idx val="4"/>
          <c:order val="4"/>
          <c:tx>
            <c:strRef>
              <c:f>'別紙3（市町村用） '!$C$110</c:f>
              <c:strCache>
                <c:ptCount val="1"/>
                <c:pt idx="0">
                  <c:v>E子ども関係</c:v>
                </c:pt>
              </c:strCache>
            </c:strRef>
          </c:tx>
          <c:spPr>
            <a:solidFill>
              <a:srgbClr val="4BACC6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1.7347234759768071E-18"/>
                  <c:y val="1.7983692060794865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z="1050" dirty="0"/>
                      <a:t>E </a:t>
                    </a:r>
                    <a:fld id="{1BA84AA8-BE7B-4392-BD61-7F6BB794BBC6}" type="VALUE">
                      <a:rPr lang="en-US" altLang="ja-JP" sz="1050" smtClean="0"/>
                      <a:pPr/>
                      <a:t>[値]</a:t>
                    </a:fld>
                    <a:r>
                      <a:rPr lang="ja-JP" altLang="en-US" sz="1050" dirty="0" smtClean="0"/>
                      <a:t>　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847578347578348E-2"/>
                      <c:h val="4.990441801189464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DD6-4DCC-B506-1CC9048B750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'!$D$110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DD6-4DCC-B506-1CC9048B7504}"/>
            </c:ext>
          </c:extLst>
        </c:ser>
        <c:ser>
          <c:idx val="5"/>
          <c:order val="5"/>
          <c:tx>
            <c:strRef>
              <c:f>'別紙3（市町村用） '!$C$111</c:f>
              <c:strCache>
                <c:ptCount val="1"/>
                <c:pt idx="0">
                  <c:v>F相談支援関係</c:v>
                </c:pt>
              </c:strCache>
            </c:strRef>
          </c:tx>
          <c:spPr>
            <a:solidFill>
              <a:srgbClr val="F79646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1.7983574058340415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z="1050" dirty="0"/>
                      <a:t>F </a:t>
                    </a:r>
                    <a:fld id="{5A30D77D-B517-409E-94E8-40B0B6F86C3F}" type="VALUE">
                      <a:rPr lang="en-US" altLang="ja-JP" sz="1050"/>
                      <a:pPr/>
                      <a:t>[値]</a:t>
                    </a:fld>
                    <a:endParaRPr lang="en-US" altLang="ja-JP" sz="105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DD6-4DCC-B506-1CC9048B750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'!$D$111</c:f>
              <c:numCache>
                <c:formatCode>General</c:formatCode>
                <c:ptCount val="1"/>
                <c:pt idx="0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DD6-4DCC-B506-1CC9048B7504}"/>
            </c:ext>
          </c:extLst>
        </c:ser>
        <c:ser>
          <c:idx val="6"/>
          <c:order val="6"/>
          <c:tx>
            <c:strRef>
              <c:f>'別紙3（市町村用） '!$C$112</c:f>
              <c:strCache>
                <c:ptCount val="1"/>
                <c:pt idx="0">
                  <c:v>G地域生活・生活支援関係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0455840455839903E-3"/>
                  <c:y val="2.9972623430567355E-3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z="1050"/>
                      <a:t>G</a:t>
                    </a:r>
                    <a:fld id="{90A90F69-2523-4A7E-BDC6-5916F09AFEB8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28062678062679"/>
                      <c:h val="4.741669026715755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6DD6-4DCC-B506-1CC9048B750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'!$D$112</c:f>
              <c:numCache>
                <c:formatCode>General</c:formatCode>
                <c:ptCount val="1"/>
                <c:pt idx="0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DD6-4DCC-B506-1CC9048B7504}"/>
            </c:ext>
          </c:extLst>
        </c:ser>
        <c:ser>
          <c:idx val="7"/>
          <c:order val="7"/>
          <c:tx>
            <c:strRef>
              <c:f>'別紙3（市町村用） '!$C$113</c:f>
              <c:strCache>
                <c:ptCount val="1"/>
                <c:pt idx="0">
                  <c:v>H精神関係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H</a:t>
                    </a:r>
                    <a:r>
                      <a:rPr lang="en-US" altLang="ja-JP" sz="1050" baseline="0"/>
                      <a:t> </a:t>
                    </a:r>
                    <a:fld id="{93487529-BBCE-4A92-85BC-57A7247B3EB0}" type="VALUE">
                      <a:rPr lang="en-US" altLang="ja-JP" sz="1050"/>
                      <a:pPr/>
                      <a:t>[値]</a:t>
                    </a:fld>
                    <a:endParaRPr lang="en-US" altLang="ja-JP" sz="1050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6DD6-4DCC-B506-1CC9048B750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'!$D$113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DD6-4DCC-B506-1CC9048B7504}"/>
            </c:ext>
          </c:extLst>
        </c:ser>
        <c:ser>
          <c:idx val="8"/>
          <c:order val="8"/>
          <c:tx>
            <c:strRef>
              <c:f>'別紙3（市町村用） '!$C$114</c:f>
              <c:strCache>
                <c:ptCount val="1"/>
                <c:pt idx="0">
                  <c:v>Iその他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I</a:t>
                    </a:r>
                    <a:r>
                      <a:rPr lang="en-US" altLang="ja-JP" sz="1050" baseline="0"/>
                      <a:t> </a:t>
                    </a:r>
                    <a:fld id="{FB0B6DEC-720B-49D1-B8DA-60BD856E0951}" type="VALUE">
                      <a:rPr lang="en-US" altLang="ja-JP" sz="1050"/>
                      <a:pPr/>
                      <a:t>[値]</a:t>
                    </a:fld>
                    <a:endParaRPr lang="en-US" altLang="ja-JP" sz="1050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6DD6-4DCC-B506-1CC9048B750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'!$D$114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DD6-4DCC-B506-1CC9048B7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9164144"/>
        <c:axId val="1"/>
      </c:barChart>
      <c:catAx>
        <c:axId val="1379164144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379164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2518554797875148"/>
          <c:y val="0.23193594021086347"/>
          <c:w val="0.34704012345679014"/>
          <c:h val="0.71697744561590815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 dirty="0">
                <a:solidFill>
                  <a:schemeClr val="tx1"/>
                </a:solidFill>
                <a:effectLst/>
              </a:rPr>
              <a:t>専門部会（課題別）の設置状況</a:t>
            </a:r>
            <a:endParaRPr lang="ja-JP" altLang="ja-JP" sz="1600" dirty="0"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ja-JP" altLang="en-US" sz="1200" dirty="0"/>
          </a:p>
        </c:rich>
      </c:tx>
      <c:layout>
        <c:manualLayout>
          <c:xMode val="edge"/>
          <c:yMode val="edge"/>
          <c:x val="0.16394135802469137"/>
          <c:y val="5.9945246861134709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2271604938271602E-2"/>
          <c:y val="0.11850986500519212"/>
          <c:w val="0.56058736942070275"/>
          <c:h val="0.83324459548758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'別紙3（市町村用） '!$C$95</c:f>
              <c:strCache>
                <c:ptCount val="1"/>
                <c:pt idx="0">
                  <c:v>A権利擁護関係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A </a:t>
                    </a:r>
                    <a:fld id="{3B9B8DC8-B6EF-4F18-8817-7B3F13A7F1E4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C45-4F8A-9523-32CA584705E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'!$D$95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45-4F8A-9523-32CA584705ED}"/>
            </c:ext>
          </c:extLst>
        </c:ser>
        <c:ser>
          <c:idx val="1"/>
          <c:order val="1"/>
          <c:tx>
            <c:strRef>
              <c:f>'別紙3（市町村用） '!$C$96</c:f>
              <c:strCache>
                <c:ptCount val="1"/>
                <c:pt idx="0">
                  <c:v>B地域移行関係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 b="0"/>
                      <a:t>B</a:t>
                    </a:r>
                    <a:r>
                      <a:rPr lang="en-US" altLang="ja-JP" sz="1050" b="1" baseline="0"/>
                      <a:t> </a:t>
                    </a:r>
                    <a:fld id="{C0029C87-BD96-4387-9854-F00564372B28}" type="VALUE">
                      <a:rPr lang="en-US" altLang="ja-JP" sz="1050"/>
                      <a:pPr/>
                      <a:t>[値]</a:t>
                    </a:fld>
                    <a:endParaRPr lang="en-US" altLang="ja-JP" sz="1050" b="1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C45-4F8A-9523-32CA584705E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'!$D$96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45-4F8A-9523-32CA584705ED}"/>
            </c:ext>
          </c:extLst>
        </c:ser>
        <c:ser>
          <c:idx val="2"/>
          <c:order val="2"/>
          <c:tx>
            <c:strRef>
              <c:f>'別紙3（市町村用） '!$C$97</c:f>
              <c:strCache>
                <c:ptCount val="1"/>
                <c:pt idx="0">
                  <c:v>C退院促進関係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C </a:t>
                    </a:r>
                    <a:fld id="{0096BA4B-BFC3-4628-B1A7-F2316E80C29A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C45-4F8A-9523-32CA584705E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'!$D$97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45-4F8A-9523-32CA584705ED}"/>
            </c:ext>
          </c:extLst>
        </c:ser>
        <c:ser>
          <c:idx val="3"/>
          <c:order val="3"/>
          <c:tx>
            <c:strRef>
              <c:f>'別紙3（市町村用） '!$C$98</c:f>
              <c:strCache>
                <c:ptCount val="1"/>
                <c:pt idx="0">
                  <c:v>D就労関係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D </a:t>
                    </a:r>
                    <a:fld id="{3AE3E9EA-CEFE-488F-814B-D3668BF27269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C45-4F8A-9523-32CA584705E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'!$D$98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C45-4F8A-9523-32CA584705ED}"/>
            </c:ext>
          </c:extLst>
        </c:ser>
        <c:ser>
          <c:idx val="4"/>
          <c:order val="4"/>
          <c:tx>
            <c:strRef>
              <c:f>'別紙3（市町村用） '!$C$99</c:f>
              <c:strCache>
                <c:ptCount val="1"/>
                <c:pt idx="0">
                  <c:v>E子ども関係</c:v>
                </c:pt>
              </c:strCache>
            </c:strRef>
          </c:tx>
          <c:spPr>
            <a:solidFill>
              <a:srgbClr val="4BACC6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E</a:t>
                    </a:r>
                    <a:r>
                      <a:rPr lang="en-US" altLang="ja-JP" sz="1050" baseline="0"/>
                      <a:t> </a:t>
                    </a:r>
                    <a:fld id="{1F5914A8-9AF6-4B2E-8683-B48725242201}" type="VALUE">
                      <a:rPr lang="en-US" altLang="ja-JP" sz="1050"/>
                      <a:pPr/>
                      <a:t>[値]</a:t>
                    </a:fld>
                    <a:endParaRPr lang="en-US" altLang="ja-JP" sz="1050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C45-4F8A-9523-32CA584705E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'!$D$99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C45-4F8A-9523-32CA584705ED}"/>
            </c:ext>
          </c:extLst>
        </c:ser>
        <c:ser>
          <c:idx val="5"/>
          <c:order val="5"/>
          <c:tx>
            <c:strRef>
              <c:f>'別紙3（市町村用） '!$C$100</c:f>
              <c:strCache>
                <c:ptCount val="1"/>
                <c:pt idx="0">
                  <c:v>F相談支援関係</c:v>
                </c:pt>
              </c:strCache>
            </c:strRef>
          </c:tx>
          <c:spPr>
            <a:solidFill>
              <a:srgbClr val="F79646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F </a:t>
                    </a:r>
                    <a:fld id="{BD3E7F72-0023-41BE-B25E-57D058AE93C8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C45-4F8A-9523-32CA584705E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'!$D$100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45-4F8A-9523-32CA584705ED}"/>
            </c:ext>
          </c:extLst>
        </c:ser>
        <c:ser>
          <c:idx val="6"/>
          <c:order val="6"/>
          <c:tx>
            <c:strRef>
              <c:f>'別紙3（市町村用） '!$C$101</c:f>
              <c:strCache>
                <c:ptCount val="1"/>
                <c:pt idx="0">
                  <c:v>G地域生活・生活支援関係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 sz="1050"/>
                      <a:t>G </a:t>
                    </a:r>
                    <a:fld id="{9C8D31C6-2510-48B1-8ABB-D08D16E4D4D0}" type="VALUE">
                      <a:rPr lang="en-US" altLang="ja-JP" sz="1050"/>
                      <a:pPr/>
                      <a:t>[値]</a:t>
                    </a:fld>
                    <a:endParaRPr lang="en-US" altLang="ja-JP" sz="105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C45-4F8A-9523-32CA584705E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'!$D$101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C45-4F8A-9523-32CA584705ED}"/>
            </c:ext>
          </c:extLst>
        </c:ser>
        <c:ser>
          <c:idx val="7"/>
          <c:order val="7"/>
          <c:tx>
            <c:strRef>
              <c:f>'別紙3（市町村用） '!$C$102</c:f>
              <c:strCache>
                <c:ptCount val="1"/>
                <c:pt idx="0">
                  <c:v>H精神関係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0303893637226966E-3"/>
                  <c:y val="-1.4986311715283678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z="1050" dirty="0"/>
                      <a:t>H</a:t>
                    </a:r>
                    <a:r>
                      <a:rPr lang="en-US" altLang="ja-JP" sz="1050" baseline="0" dirty="0"/>
                      <a:t> </a:t>
                    </a:r>
                    <a:fld id="{3F49AE47-AC50-4E30-B4D9-3852ED6817C8}" type="VALUE">
                      <a:rPr lang="en-US" altLang="ja-JP" sz="1050"/>
                      <a:pPr/>
                      <a:t>[値]</a:t>
                    </a:fld>
                    <a:endParaRPr lang="en-US" altLang="ja-JP" sz="1050" baseline="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C45-4F8A-9523-32CA584705E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'!$D$102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C45-4F8A-9523-32CA584705ED}"/>
            </c:ext>
          </c:extLst>
        </c:ser>
        <c:ser>
          <c:idx val="8"/>
          <c:order val="8"/>
          <c:tx>
            <c:strRef>
              <c:f>'別紙3（市町村用） '!$C$103</c:f>
              <c:strCache>
                <c:ptCount val="1"/>
                <c:pt idx="0">
                  <c:v>Iその他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446343779677114E-5"/>
                  <c:y val="1.6067686207873123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z="1050">
                        <a:solidFill>
                          <a:schemeClr val="tx1"/>
                        </a:solidFill>
                      </a:rPr>
                      <a:t>I</a:t>
                    </a:r>
                    <a:r>
                      <a:rPr lang="en-US" altLang="ja-JP" sz="1050" baseline="0">
                        <a:solidFill>
                          <a:schemeClr val="tx1"/>
                        </a:solidFill>
                      </a:rPr>
                      <a:t> </a:t>
                    </a:r>
                    <a:fld id="{68A08B7B-579A-4947-A9F9-3A9A8C30E9BC}" type="VALUE">
                      <a:rPr lang="en-US" altLang="ja-JP" sz="1050">
                        <a:solidFill>
                          <a:schemeClr val="tx1"/>
                        </a:solidFill>
                      </a:rPr>
                      <a:pPr/>
                      <a:t>[値]</a:t>
                    </a:fld>
                    <a:endParaRPr lang="en-US" altLang="ja-JP" sz="1050" baseline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C45-4F8A-9523-32CA584705ED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solidFill>
                      <a:schemeClr val="tx1"/>
                    </a:solidFill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'別紙3（市町村用） '!$D$103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C45-4F8A-9523-32CA584705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9162480"/>
        <c:axId val="1"/>
      </c:barChart>
      <c:catAx>
        <c:axId val="1379162480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cross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379162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2959662867996202"/>
          <c:y val="0.24110426696875295"/>
          <c:w val="0.34810565052231718"/>
          <c:h val="0.71653369487754426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400" b="0" i="0" u="none" strike="noStrike" baseline="0">
                <a:solidFill>
                  <a:sysClr val="windowText" lastClr="000000"/>
                </a:solidFill>
                <a:effectLst/>
              </a:rPr>
              <a:t>指定特定・指定障がい児相談支援事業所数（経年比較</a:t>
            </a:r>
            <a:r>
              <a:rPr lang="ja-JP" altLang="en-US" sz="1400" b="0" i="0" u="none" strike="noStrike" baseline="0">
                <a:solidFill>
                  <a:sysClr val="windowText" lastClr="000000"/>
                </a:solidFill>
                <a:effectLst/>
              </a:rPr>
              <a:t>）</a:t>
            </a:r>
            <a:endParaRPr lang="ja-JP" altLang="en-US" b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5008325090669309"/>
          <c:y val="4.3511490617752474E-2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8.3856271489802653E-2"/>
          <c:y val="0.16004532995994097"/>
          <c:w val="0.60429124864584804"/>
          <c:h val="0.7345348408180476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過去の年度と比較!$B$4</c:f>
              <c:strCache>
                <c:ptCount val="1"/>
                <c:pt idx="0">
                  <c:v>市町村から障がい者相談支援事業の委託を受けている事業所</c:v>
                </c:pt>
              </c:strCache>
            </c:strRef>
          </c:tx>
          <c:spPr>
            <a:solidFill>
              <a:srgbClr val="9999FF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過去の年度と比較!$C$3:$K$3</c:f>
              <c:strCache>
                <c:ptCount val="9"/>
                <c:pt idx="0">
                  <c:v>H24.4.1</c:v>
                </c:pt>
                <c:pt idx="1">
                  <c:v>H25.4.1</c:v>
                </c:pt>
                <c:pt idx="2">
                  <c:v>H26.4.1</c:v>
                </c:pt>
                <c:pt idx="3">
                  <c:v>H27.4.1</c:v>
                </c:pt>
                <c:pt idx="4">
                  <c:v>H28.4.1</c:v>
                </c:pt>
                <c:pt idx="5">
                  <c:v>H29.4.1</c:v>
                </c:pt>
                <c:pt idx="6">
                  <c:v>H30.4.1</c:v>
                </c:pt>
                <c:pt idx="7">
                  <c:v>H31.4.1</c:v>
                </c:pt>
                <c:pt idx="8">
                  <c:v>R2.4.1</c:v>
                </c:pt>
              </c:strCache>
            </c:strRef>
          </c:cat>
          <c:val>
            <c:numRef>
              <c:f>過去の年度と比較!$C$4:$K$4</c:f>
              <c:numCache>
                <c:formatCode>General</c:formatCode>
                <c:ptCount val="9"/>
                <c:pt idx="0">
                  <c:v>131</c:v>
                </c:pt>
                <c:pt idx="1">
                  <c:v>135</c:v>
                </c:pt>
                <c:pt idx="2">
                  <c:v>134</c:v>
                </c:pt>
                <c:pt idx="3">
                  <c:v>136</c:v>
                </c:pt>
                <c:pt idx="4">
                  <c:v>139</c:v>
                </c:pt>
                <c:pt idx="5">
                  <c:v>138</c:v>
                </c:pt>
                <c:pt idx="6">
                  <c:v>150</c:v>
                </c:pt>
                <c:pt idx="7">
                  <c:v>160</c:v>
                </c:pt>
                <c:pt idx="8">
                  <c:v>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62-4AD4-961C-A6B4E0D84633}"/>
            </c:ext>
          </c:extLst>
        </c:ser>
        <c:ser>
          <c:idx val="1"/>
          <c:order val="1"/>
          <c:tx>
            <c:strRef>
              <c:f>過去の年度と比較!$B$5</c:f>
              <c:strCache>
                <c:ptCount val="1"/>
                <c:pt idx="0">
                  <c:v>市町村から障がい者相談支援事業の委託を受けていない事業所</c:v>
                </c:pt>
              </c:strCache>
            </c:strRef>
          </c:tx>
          <c:spPr>
            <a:solidFill>
              <a:srgbClr val="FFCCFF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過去の年度と比較!$C$3:$K$3</c:f>
              <c:strCache>
                <c:ptCount val="9"/>
                <c:pt idx="0">
                  <c:v>H24.4.1</c:v>
                </c:pt>
                <c:pt idx="1">
                  <c:v>H25.4.1</c:v>
                </c:pt>
                <c:pt idx="2">
                  <c:v>H26.4.1</c:v>
                </c:pt>
                <c:pt idx="3">
                  <c:v>H27.4.1</c:v>
                </c:pt>
                <c:pt idx="4">
                  <c:v>H28.4.1</c:v>
                </c:pt>
                <c:pt idx="5">
                  <c:v>H29.4.1</c:v>
                </c:pt>
                <c:pt idx="6">
                  <c:v>H30.4.1</c:v>
                </c:pt>
                <c:pt idx="7">
                  <c:v>H31.4.1</c:v>
                </c:pt>
                <c:pt idx="8">
                  <c:v>R2.4.1</c:v>
                </c:pt>
              </c:strCache>
            </c:strRef>
          </c:cat>
          <c:val>
            <c:numRef>
              <c:f>過去の年度と比較!$C$5:$K$5</c:f>
              <c:numCache>
                <c:formatCode>General</c:formatCode>
                <c:ptCount val="9"/>
                <c:pt idx="0">
                  <c:v>99</c:v>
                </c:pt>
                <c:pt idx="1">
                  <c:v>180</c:v>
                </c:pt>
                <c:pt idx="2">
                  <c:v>279</c:v>
                </c:pt>
                <c:pt idx="3">
                  <c:v>460</c:v>
                </c:pt>
                <c:pt idx="4">
                  <c:v>602</c:v>
                </c:pt>
                <c:pt idx="5">
                  <c:v>711</c:v>
                </c:pt>
                <c:pt idx="6">
                  <c:v>770</c:v>
                </c:pt>
                <c:pt idx="7">
                  <c:v>828</c:v>
                </c:pt>
                <c:pt idx="8">
                  <c:v>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62-4AD4-961C-A6B4E0D84633}"/>
            </c:ext>
          </c:extLst>
        </c:ser>
        <c:ser>
          <c:idx val="2"/>
          <c:order val="2"/>
          <c:tx>
            <c:strRef>
              <c:f>過去の年度と比較!$B$6</c:f>
              <c:strCache>
                <c:ptCount val="1"/>
                <c:pt idx="0">
                  <c:v>指定特定・指定障がい児相談支援事業所のうち</c:v>
                </c:pt>
              </c:strCache>
            </c:strRef>
          </c:tx>
          <c:spPr>
            <a:noFill/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5.394871389415969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5CF-4D30-B843-17D5D5E9C463}"/>
                </c:ext>
              </c:extLst>
            </c:dLbl>
            <c:dLbl>
              <c:idx val="4"/>
              <c:layout>
                <c:manualLayout>
                  <c:x val="1.6600086594939915E-3"/>
                  <c:y val="0.2248951085810668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5CF-4D30-B843-17D5D5E9C463}"/>
                </c:ext>
              </c:extLst>
            </c:dLbl>
            <c:dLbl>
              <c:idx val="5"/>
              <c:layout>
                <c:manualLayout>
                  <c:x val="1.660008659493937E-3"/>
                  <c:y val="0.2606201243938435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5CF-4D30-B843-17D5D5E9C463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過去の年度と比較!$C$3:$K$3</c:f>
              <c:strCache>
                <c:ptCount val="9"/>
                <c:pt idx="0">
                  <c:v>H24.4.1</c:v>
                </c:pt>
                <c:pt idx="1">
                  <c:v>H25.4.1</c:v>
                </c:pt>
                <c:pt idx="2">
                  <c:v>H26.4.1</c:v>
                </c:pt>
                <c:pt idx="3">
                  <c:v>H27.4.1</c:v>
                </c:pt>
                <c:pt idx="4">
                  <c:v>H28.4.1</c:v>
                </c:pt>
                <c:pt idx="5">
                  <c:v>H29.4.1</c:v>
                </c:pt>
                <c:pt idx="6">
                  <c:v>H30.4.1</c:v>
                </c:pt>
                <c:pt idx="7">
                  <c:v>H31.4.1</c:v>
                </c:pt>
                <c:pt idx="8">
                  <c:v>R2.4.1</c:v>
                </c:pt>
              </c:strCache>
            </c:strRef>
          </c:cat>
          <c:val>
            <c:numRef>
              <c:f>過去の年度と比較!$C$6:$K$6</c:f>
              <c:numCache>
                <c:formatCode>General</c:formatCode>
                <c:ptCount val="9"/>
                <c:pt idx="0">
                  <c:v>230</c:v>
                </c:pt>
                <c:pt idx="1">
                  <c:v>315</c:v>
                </c:pt>
                <c:pt idx="2">
                  <c:v>413</c:v>
                </c:pt>
                <c:pt idx="3">
                  <c:v>596</c:v>
                </c:pt>
                <c:pt idx="4">
                  <c:v>742</c:v>
                </c:pt>
                <c:pt idx="5">
                  <c:v>849</c:v>
                </c:pt>
                <c:pt idx="6">
                  <c:v>920</c:v>
                </c:pt>
                <c:pt idx="7">
                  <c:v>988</c:v>
                </c:pt>
                <c:pt idx="8">
                  <c:v>1063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562-4AD4-961C-A6B4E0D84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8"/>
        <c:overlap val="100"/>
        <c:axId val="1603887664"/>
        <c:axId val="1"/>
      </c:barChart>
      <c:catAx>
        <c:axId val="160388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1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in"/>
        <c:tickLblPos val="nextTo"/>
        <c:spPr>
          <a:noFill/>
          <a:ln w="9525">
            <a:solidFill>
              <a:schemeClr val="accent1"/>
            </a:solidFill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03887664"/>
        <c:crosses val="autoZero"/>
        <c:crossBetween val="between"/>
        <c:majorUnit val="100"/>
        <c:minorUnit val="1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9579188450850171"/>
          <c:y val="0.23704696394686908"/>
          <c:w val="0.28177629409825256"/>
          <c:h val="0.64507616487455199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200" b="0" i="0" baseline="0">
                <a:solidFill>
                  <a:sysClr val="windowText" lastClr="000000"/>
                </a:solidFill>
                <a:effectLst/>
              </a:rPr>
              <a:t>指定特定・指定障がい児相談支援事業所に配置されている相談支援専門員</a:t>
            </a:r>
            <a:r>
              <a:rPr lang="ja-JP" altLang="ja-JP" sz="1200" b="0" i="0" u="none" strike="noStrike" baseline="0">
                <a:effectLst/>
              </a:rPr>
              <a:t>（主任</a:t>
            </a:r>
            <a:r>
              <a:rPr lang="ja-JP" altLang="en-US" sz="1200" b="0" i="0" u="none" strike="noStrike" baseline="0">
                <a:effectLst/>
              </a:rPr>
              <a:t>含む</a:t>
            </a:r>
            <a:r>
              <a:rPr lang="ja-JP" altLang="ja-JP" sz="1200" b="0" i="0" u="none" strike="noStrike" baseline="0">
                <a:effectLst/>
              </a:rPr>
              <a:t>）</a:t>
            </a:r>
            <a:r>
              <a:rPr lang="ja-JP" altLang="ja-JP" sz="1200" b="0" i="0" baseline="0">
                <a:solidFill>
                  <a:sysClr val="windowText" lastClr="000000"/>
                </a:solidFill>
                <a:effectLst/>
              </a:rPr>
              <a:t>の人数（経年比）</a:t>
            </a:r>
            <a:endParaRPr lang="ja-JP" altLang="ja-JP" sz="1200">
              <a:solidFill>
                <a:sysClr val="windowText" lastClr="000000"/>
              </a:solidFill>
              <a:effectLst/>
            </a:endParaRPr>
          </a:p>
        </c:rich>
      </c:tx>
      <c:layout>
        <c:manualLayout>
          <c:xMode val="edge"/>
          <c:yMode val="edge"/>
          <c:x val="0.10515776451571779"/>
          <c:y val="3.8100879783951373E-2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20814309975959"/>
          <c:y val="0.17507598784194534"/>
          <c:w val="0.52591967180573018"/>
          <c:h val="0.6771907204865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過去の年度と比較!$B$11</c:f>
              <c:strCache>
                <c:ptCount val="1"/>
                <c:pt idx="0">
                  <c:v>相談支援専門員（主任含む）数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過去の年度と比較!$C$10:$K$10</c:f>
              <c:strCache>
                <c:ptCount val="9"/>
                <c:pt idx="0">
                  <c:v>H24.4.1</c:v>
                </c:pt>
                <c:pt idx="1">
                  <c:v>H25.4.1</c:v>
                </c:pt>
                <c:pt idx="2">
                  <c:v>H26.4.1</c:v>
                </c:pt>
                <c:pt idx="3">
                  <c:v>H27.4.1</c:v>
                </c:pt>
                <c:pt idx="4">
                  <c:v>H28.4.1</c:v>
                </c:pt>
                <c:pt idx="5">
                  <c:v>H29.4.1</c:v>
                </c:pt>
                <c:pt idx="6">
                  <c:v>H30.4.1</c:v>
                </c:pt>
                <c:pt idx="7">
                  <c:v>H31.4.1</c:v>
                </c:pt>
                <c:pt idx="8">
                  <c:v>R2.4.1</c:v>
                </c:pt>
              </c:strCache>
            </c:strRef>
          </c:cat>
          <c:val>
            <c:numRef>
              <c:f>過去の年度と比較!$C$11:$K$11</c:f>
              <c:numCache>
                <c:formatCode>General</c:formatCode>
                <c:ptCount val="9"/>
                <c:pt idx="0">
                  <c:v>417</c:v>
                </c:pt>
                <c:pt idx="1">
                  <c:v>549</c:v>
                </c:pt>
                <c:pt idx="2">
                  <c:v>742</c:v>
                </c:pt>
                <c:pt idx="3" formatCode="#,##0_);[Red]\(#,##0\)">
                  <c:v>1107</c:v>
                </c:pt>
                <c:pt idx="4" formatCode="#,##0_);[Red]\(#,##0\)">
                  <c:v>1399</c:v>
                </c:pt>
                <c:pt idx="5" formatCode="#,##0_);[Red]\(#,##0\)">
                  <c:v>1615</c:v>
                </c:pt>
                <c:pt idx="6" formatCode="#,##0_);[Red]\(#,##0\)">
                  <c:v>1850</c:v>
                </c:pt>
                <c:pt idx="7" formatCode="#,##0_);[Red]\(#,##0\)">
                  <c:v>2003</c:v>
                </c:pt>
                <c:pt idx="8" formatCode="#,##0">
                  <c:v>2161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13-453F-926E-962F96F88A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03890576"/>
        <c:axId val="1"/>
      </c:barChart>
      <c:lineChart>
        <c:grouping val="standard"/>
        <c:varyColors val="0"/>
        <c:ser>
          <c:idx val="1"/>
          <c:order val="1"/>
          <c:tx>
            <c:strRef>
              <c:f>過去の年度と比較!$B$12</c:f>
              <c:strCache>
                <c:ptCount val="1"/>
                <c:pt idx="0">
                  <c:v>１事業所あたりの平均相談支援専門員（主任含む）数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2.4938790567279663E-2"/>
                  <c:y val="-6.37670178929586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013-453F-926E-962F96F88A72}"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過去の年度と比較!$C$10:$K$10</c:f>
              <c:strCache>
                <c:ptCount val="9"/>
                <c:pt idx="0">
                  <c:v>H24.4.1</c:v>
                </c:pt>
                <c:pt idx="1">
                  <c:v>H25.4.1</c:v>
                </c:pt>
                <c:pt idx="2">
                  <c:v>H26.4.1</c:v>
                </c:pt>
                <c:pt idx="3">
                  <c:v>H27.4.1</c:v>
                </c:pt>
                <c:pt idx="4">
                  <c:v>H28.4.1</c:v>
                </c:pt>
                <c:pt idx="5">
                  <c:v>H29.4.1</c:v>
                </c:pt>
                <c:pt idx="6">
                  <c:v>H30.4.1</c:v>
                </c:pt>
                <c:pt idx="7">
                  <c:v>H31.4.1</c:v>
                </c:pt>
                <c:pt idx="8">
                  <c:v>R2.4.1</c:v>
                </c:pt>
              </c:strCache>
            </c:strRef>
          </c:cat>
          <c:val>
            <c:numRef>
              <c:f>過去の年度と比較!$C$12:$K$12</c:f>
              <c:numCache>
                <c:formatCode>0.00_ </c:formatCode>
                <c:ptCount val="9"/>
                <c:pt idx="0">
                  <c:v>1.8130434782608695</c:v>
                </c:pt>
                <c:pt idx="1">
                  <c:v>1.7428571428571429</c:v>
                </c:pt>
                <c:pt idx="2">
                  <c:v>1.7966101694915255</c:v>
                </c:pt>
                <c:pt idx="3">
                  <c:v>1.8573825503355705</c:v>
                </c:pt>
                <c:pt idx="4">
                  <c:v>1.8854447439353099</c:v>
                </c:pt>
                <c:pt idx="5">
                  <c:v>1.9022379269729093</c:v>
                </c:pt>
                <c:pt idx="6">
                  <c:v>2.0108695652173911</c:v>
                </c:pt>
                <c:pt idx="7">
                  <c:v>2.0273279352226719</c:v>
                </c:pt>
                <c:pt idx="8">
                  <c:v>2.0329256820319848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13-453F-926E-962F96F88A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"/>
        <c:axId val="4"/>
      </c:lineChart>
      <c:catAx>
        <c:axId val="1603890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2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400">
                    <a:solidFill>
                      <a:sysClr val="windowText" lastClr="000000"/>
                    </a:solidFill>
                  </a:rPr>
                  <a:t>相談支援専門員数</a:t>
                </a:r>
                <a:r>
                  <a:rPr lang="ja-JP" altLang="ja-JP" sz="1400" b="0" i="0" u="none" strike="noStrike" baseline="0">
                    <a:effectLst/>
                  </a:rPr>
                  <a:t>（ 主任</a:t>
                </a:r>
                <a:r>
                  <a:rPr lang="ja-JP" altLang="en-US" sz="1400" b="0" i="0" u="none" strike="noStrike" baseline="0">
                    <a:effectLst/>
                  </a:rPr>
                  <a:t>含む</a:t>
                </a:r>
                <a:r>
                  <a:rPr lang="ja-JP" altLang="ja-JP" sz="1400" b="0" i="0" u="none" strike="noStrike" baseline="0">
                    <a:effectLst/>
                  </a:rPr>
                  <a:t>）</a:t>
                </a:r>
                <a:endParaRPr lang="ja-JP" altLang="en-US" sz="1400">
                  <a:solidFill>
                    <a:sysClr val="windowText" lastClr="000000"/>
                  </a:solidFill>
                </a:endParaRP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in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03890576"/>
        <c:crosses val="autoZero"/>
        <c:crossBetween val="between"/>
        <c:majorUnit val="200"/>
        <c:minorUnit val="200"/>
      </c:valAx>
      <c:catAx>
        <c:axId val="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"/>
        <c:crosses val="autoZero"/>
        <c:auto val="1"/>
        <c:lblAlgn val="ctr"/>
        <c:lblOffset val="100"/>
        <c:noMultiLvlLbl val="0"/>
      </c:catAx>
      <c:valAx>
        <c:axId val="4"/>
        <c:scaling>
          <c:orientation val="minMax"/>
          <c:max val="2.2000000000000002"/>
          <c:min val="0"/>
        </c:scaling>
        <c:delete val="0"/>
        <c:axPos val="r"/>
        <c:title>
          <c:tx>
            <c:rich>
              <a:bodyPr rot="0" spcFirstLastPara="1" vertOverflow="ellipsis" vert="eaVert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sz="1200">
                    <a:solidFill>
                      <a:sysClr val="windowText" lastClr="000000"/>
                    </a:solidFill>
                  </a:rPr>
                  <a:t>１事業所あたり平均人数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.00_ " sourceLinked="1"/>
        <c:majorTickMark val="out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"/>
        <c:crosses val="max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4983744828506615"/>
          <c:y val="0.31030806903327024"/>
          <c:w val="0.22103082877352198"/>
          <c:h val="0.41134943327614781"/>
        </c:manualLayout>
      </c:layout>
      <c:overlay val="0"/>
      <c:spPr>
        <a:noFill/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>
                <a:solidFill>
                  <a:schemeClr val="tx1"/>
                </a:solidFill>
                <a:effectLst/>
              </a:rPr>
              <a:t>障がい者相談</a:t>
            </a:r>
            <a:r>
              <a:rPr lang="ja-JP" altLang="ja-JP" sz="1600" b="1" i="0" baseline="0">
                <a:solidFill>
                  <a:schemeClr val="tx1"/>
                </a:solidFill>
                <a:effectLst/>
                <a:latin typeface="+mn-ea"/>
                <a:ea typeface="+mn-ea"/>
              </a:rPr>
              <a:t>支援</a:t>
            </a:r>
            <a:r>
              <a:rPr lang="ja-JP" altLang="ja-JP" sz="1600" b="1" i="0" baseline="0">
                <a:solidFill>
                  <a:schemeClr val="tx1"/>
                </a:solidFill>
                <a:effectLst/>
              </a:rPr>
              <a:t>事業の実施状況</a:t>
            </a:r>
            <a:endParaRPr lang="ja-JP" altLang="ja-JP" sz="1600" b="1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0286278735632182"/>
          <c:y val="0.28532492231865425"/>
          <c:w val="0.60643917624521071"/>
          <c:h val="0.67836976320582876"/>
        </c:manualLayout>
      </c:layout>
      <c:pieChart>
        <c:varyColors val="1"/>
        <c:ser>
          <c:idx val="0"/>
          <c:order val="0"/>
          <c:explosion val="6"/>
          <c:dPt>
            <c:idx val="0"/>
            <c:bubble3D val="0"/>
            <c:spPr>
              <a:solidFill>
                <a:srgbClr val="FF99CC"/>
              </a:solidFill>
            </c:spPr>
            <c:extLst>
              <c:ext xmlns:c16="http://schemas.microsoft.com/office/drawing/2014/chart" uri="{C3380CC4-5D6E-409C-BE32-E72D297353CC}">
                <c16:uniqueId val="{00000001-19A6-4F2B-82E6-2F1446CB3344}"/>
              </c:ext>
            </c:extLst>
          </c:dPt>
          <c:dPt>
            <c:idx val="1"/>
            <c:bubble3D val="0"/>
            <c:spPr>
              <a:solidFill>
                <a:srgbClr val="FFCCCC"/>
              </a:solidFill>
            </c:spPr>
            <c:extLst>
              <c:ext xmlns:c16="http://schemas.microsoft.com/office/drawing/2014/chart" uri="{C3380CC4-5D6E-409C-BE32-E72D297353CC}">
                <c16:uniqueId val="{00000003-19A6-4F2B-82E6-2F1446CB3344}"/>
              </c:ext>
            </c:extLst>
          </c:dPt>
          <c:dPt>
            <c:idx val="2"/>
            <c:bubble3D val="0"/>
            <c:spPr>
              <a:solidFill>
                <a:srgbClr val="E070A3"/>
              </a:solidFill>
            </c:spPr>
            <c:extLst>
              <c:ext xmlns:c16="http://schemas.microsoft.com/office/drawing/2014/chart" uri="{C3380CC4-5D6E-409C-BE32-E72D297353CC}">
                <c16:uniqueId val="{00000004-19A6-4F2B-82E6-2F1446CB3344}"/>
              </c:ext>
            </c:extLst>
          </c:dPt>
          <c:dLbls>
            <c:dLbl>
              <c:idx val="0"/>
              <c:layout>
                <c:manualLayout>
                  <c:x val="-0.25963206417624529"/>
                  <c:y val="-0.1202159005678775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/>
                    </a:pPr>
                    <a:fld id="{3BD2F857-9A52-4EE1-9C71-6B35E7236A10}" type="CATEGORYNAME">
                      <a:rPr lang="ja-JP" altLang="en-US" sz="1400"/>
                      <a:pPr>
                        <a:defRPr sz="1400"/>
                      </a:pPr>
                      <a:t>[分類名]</a:t>
                    </a:fld>
                    <a:r>
                      <a:rPr lang="ja-JP" altLang="en-US" sz="1400" baseline="0"/>
                      <a:t>
</a:t>
                    </a:r>
                    <a:fld id="{FEEDB04A-8650-49B7-97CC-50101F46D891}" type="VALUE">
                      <a:rPr lang="en-US" altLang="ja-JP" sz="1400" baseline="0"/>
                      <a:pPr>
                        <a:defRPr sz="1400"/>
                      </a:pPr>
                      <a:t>[値]</a:t>
                    </a:fld>
                    <a:r>
                      <a:rPr lang="en-US" altLang="ja-JP" sz="1400" baseline="0"/>
                      <a:t>
</a:t>
                    </a:r>
                    <a:fld id="{6F57740D-452E-4B44-8232-4AE3B7181932}" type="PERCENTAGE">
                      <a:rPr lang="en-US" altLang="ja-JP" sz="1400" baseline="0"/>
                      <a:pPr>
                        <a:defRPr sz="1400"/>
                      </a:pPr>
                      <a:t>[パーセンテージ]</a:t>
                    </a:fld>
                    <a:endParaRPr lang="en-US" altLang="ja-JP" sz="1400" baseline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3354660839450639"/>
                      <c:h val="0.256434255321537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9A6-4F2B-82E6-2F1446CB3344}"/>
                </c:ext>
              </c:extLst>
            </c:dLbl>
            <c:dLbl>
              <c:idx val="1"/>
              <c:layout>
                <c:manualLayout>
                  <c:x val="-3.2389647038576448E-2"/>
                  <c:y val="8.5543409109690161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/>
                    </a:pPr>
                    <a:fld id="{FFB13D60-6C40-4E9C-99AB-71BF4E84BF10}" type="CATEGORYNAME">
                      <a:rPr lang="ja-JP" altLang="en-US" sz="1400"/>
                      <a:pPr>
                        <a:defRPr sz="1400"/>
                      </a:pPr>
                      <a:t>[分類名]</a:t>
                    </a:fld>
                    <a:r>
                      <a:rPr lang="ja-JP" altLang="en-US" sz="1400" baseline="0"/>
                      <a:t>
</a:t>
                    </a:r>
                    <a:fld id="{A8FA3968-C0A4-40D3-89A7-860E2C4BD416}" type="VALUE">
                      <a:rPr lang="en-US" altLang="ja-JP" sz="1400" baseline="0"/>
                      <a:pPr>
                        <a:defRPr sz="1400"/>
                      </a:pPr>
                      <a:t>[値]</a:t>
                    </a:fld>
                    <a:r>
                      <a:rPr lang="en-US" altLang="ja-JP" sz="1400" baseline="0"/>
                      <a:t>
</a:t>
                    </a:r>
                    <a:fld id="{ED870378-25ED-4B19-A498-3F5BBD30954D}" type="PERCENTAGE">
                      <a:rPr lang="en-US" altLang="ja-JP" sz="1400" baseline="0"/>
                      <a:pPr>
                        <a:defRPr sz="1400"/>
                      </a:pPr>
                      <a:t>[パーセンテージ]</a:t>
                    </a:fld>
                    <a:endParaRPr lang="en-US" altLang="ja-JP" sz="1400" baseline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089655172413786"/>
                      <c:h val="0.395083842280081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9A6-4F2B-82E6-2F1446CB3344}"/>
                </c:ext>
              </c:extLst>
            </c:dLbl>
            <c:dLbl>
              <c:idx val="2"/>
              <c:layout>
                <c:manualLayout>
                  <c:x val="0.38277765804597691"/>
                  <c:y val="8.1213302260795026E-2"/>
                </c:manualLayout>
              </c:layout>
              <c:tx>
                <c:rich>
                  <a:bodyPr/>
                  <a:lstStyle/>
                  <a:p>
                    <a:fld id="{D8D5194A-525E-47AD-BB44-DB4C98F1AB92}" type="CATEGORYNAME">
                      <a:rPr lang="ja-JP" altLang="en-US" sz="1400">
                        <a:latin typeface="+mn-ea"/>
                        <a:ea typeface="+mn-ea"/>
                      </a:rPr>
                      <a:pPr/>
                      <a:t>[分類名]</a:t>
                    </a:fld>
                    <a:r>
                      <a:rPr lang="ja-JP" altLang="en-US" sz="1200" baseline="0" dirty="0">
                        <a:latin typeface="+mn-ea"/>
                        <a:ea typeface="+mn-ea"/>
                      </a:rPr>
                      <a:t>
</a:t>
                    </a:r>
                    <a:fld id="{F645ED80-C3A7-4737-8929-D1D0BADA1336}" type="VALUE">
                      <a:rPr lang="en-US" altLang="ja-JP" sz="1400" baseline="0">
                        <a:latin typeface="+mn-ea"/>
                        <a:ea typeface="+mn-ea"/>
                      </a:rPr>
                      <a:pPr/>
                      <a:t>[値]</a:t>
                    </a:fld>
                    <a:r>
                      <a:rPr lang="ja-JP" altLang="en-US" sz="1400" baseline="0" dirty="0">
                        <a:latin typeface="+mn-ea"/>
                        <a:ea typeface="+mn-ea"/>
                      </a:rPr>
                      <a:t>
</a:t>
                    </a:r>
                    <a:fld id="{588AE538-5073-48E8-9A62-11D3DF50B25A}" type="PERCENTAGE">
                      <a:rPr lang="en-US" altLang="ja-JP" sz="1400" baseline="0">
                        <a:latin typeface="+mn-ea"/>
                        <a:ea typeface="+mn-ea"/>
                      </a:rPr>
                      <a:pPr/>
                      <a:t>[パーセンテージ]</a:t>
                    </a:fld>
                    <a:endParaRPr lang="ja-JP" altLang="en-US" sz="1400" baseline="0" dirty="0">
                      <a:latin typeface="+mn-ea"/>
                      <a:ea typeface="+mn-ea"/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628704265799902"/>
                      <c:h val="0.3188507426627484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9A6-4F2B-82E6-2F1446CB334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ja-JP"/>
              </a:p>
            </c:tx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'集計用紙　問１～問７'!$B$51:$B$54</c:f>
              <c:strCache>
                <c:ptCount val="3"/>
                <c:pt idx="0">
                  <c:v>①単独で実施</c:v>
                </c:pt>
                <c:pt idx="1">
                  <c:v>②複数市町村共同で実施</c:v>
                </c:pt>
                <c:pt idx="2">
                  <c:v>③単独＋複数市町村共同で実施</c:v>
                </c:pt>
              </c:strCache>
            </c:strRef>
          </c:cat>
          <c:val>
            <c:numRef>
              <c:f>'集計用紙　問１～問７'!$E$51:$E$54</c:f>
              <c:numCache>
                <c:formatCode>General</c:formatCode>
                <c:ptCount val="3"/>
                <c:pt idx="0">
                  <c:v>35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9A6-4F2B-82E6-2F1446CB3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>
                <a:solidFill>
                  <a:schemeClr val="tx1"/>
                </a:solidFill>
                <a:effectLst/>
              </a:rPr>
              <a:t>障がい者相談支援事業の実施方法</a:t>
            </a:r>
            <a:endParaRPr lang="ja-JP" altLang="ja-JP" sz="160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3794659961685823"/>
          <c:y val="4.422479374263366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1848682950191572"/>
          <c:y val="0.29361700417872061"/>
          <c:w val="0.60560296934865898"/>
          <c:h val="0.67743437265616624"/>
        </c:manualLayout>
      </c:layout>
      <c:pieChart>
        <c:varyColors val="1"/>
        <c:ser>
          <c:idx val="0"/>
          <c:order val="0"/>
          <c:spPr>
            <a:ln>
              <a:solidFill>
                <a:schemeClr val="accent1"/>
              </a:solidFill>
            </a:ln>
          </c:spPr>
          <c:explosion val="6"/>
          <c:dPt>
            <c:idx val="0"/>
            <c:bubble3D val="0"/>
            <c:spPr>
              <a:solidFill>
                <a:srgbClr val="9999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F6-40DA-A7A0-195163B7212D}"/>
              </c:ext>
            </c:extLst>
          </c:dPt>
          <c:dPt>
            <c:idx val="1"/>
            <c:bubble3D val="0"/>
            <c:spPr>
              <a:solidFill>
                <a:srgbClr val="99CC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F6-40DA-A7A0-195163B7212D}"/>
              </c:ext>
            </c:extLst>
          </c:dPt>
          <c:dLbls>
            <c:dLbl>
              <c:idx val="0"/>
              <c:layout>
                <c:manualLayout>
                  <c:x val="-2.6312021072796937E-2"/>
                  <c:y val="-0.10514250508946751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B4CF52BD-5461-4FA7-876C-4EDE8C9DDA94}" type="CATEGORYNAME">
                      <a:rPr lang="ja-JP" altLang="en-US" sz="1400"/>
                      <a:pPr>
                        <a:defRPr/>
                      </a:pPr>
                      <a:t>[分類名]</a:t>
                    </a:fld>
                    <a:r>
                      <a:rPr lang="ja-JP" altLang="en-US" sz="1400" baseline="0" dirty="0"/>
                      <a:t>
</a:t>
                    </a:r>
                    <a:fld id="{4D104853-FF6D-4BE8-A863-EFA11FB236FC}" type="VALUE">
                      <a:rPr lang="en-US" altLang="ja-JP" sz="1400" baseline="0"/>
                      <a:pPr>
                        <a:defRPr/>
                      </a:pPr>
                      <a:t>[値]</a:t>
                    </a:fld>
                    <a:r>
                      <a:rPr lang="ja-JP" altLang="en-US" sz="1400" baseline="0" dirty="0"/>
                      <a:t>
</a:t>
                    </a:r>
                    <a:fld id="{AF724A20-DE87-44D3-B0F0-313B570B6082}" type="PERCENTAGE">
                      <a:rPr lang="en-US" altLang="ja-JP" sz="1400" baseline="0"/>
                      <a:pPr>
                        <a:defRPr/>
                      </a:pPr>
                      <a:t>[パーセンテージ]</a:t>
                    </a:fld>
                    <a:endParaRPr lang="ja-JP" altLang="en-US" sz="1400" baseline="0" dirty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955028735632185"/>
                      <c:h val="0.447129808207436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2F6-40DA-A7A0-195163B7212D}"/>
                </c:ext>
              </c:extLst>
            </c:dLbl>
            <c:dLbl>
              <c:idx val="1"/>
              <c:layout>
                <c:manualLayout>
                  <c:x val="-0.14367840038314175"/>
                  <c:y val="0.10375843780135004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/>
                  </a:pPr>
                  <a:endParaRPr lang="ja-JP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9832136015325672"/>
                      <c:h val="0.53763607628843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2F6-40DA-A7A0-195163B7212D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'集計用紙　問１～問７'!$B$58:$B$59</c:f>
              <c:strCache>
                <c:ptCount val="2"/>
                <c:pt idx="0">
                  <c:v>①指定特定・一般・障がい児相談支援事業所に委託</c:v>
                </c:pt>
                <c:pt idx="1">
                  <c:v>②直営＋指定特定・一般・障がい児相談支援事業所に委託</c:v>
                </c:pt>
              </c:strCache>
            </c:strRef>
          </c:cat>
          <c:val>
            <c:numRef>
              <c:f>'集計用紙　問１～問７'!$F$58:$F$59</c:f>
              <c:numCache>
                <c:formatCode>General</c:formatCode>
                <c:ptCount val="2"/>
                <c:pt idx="0">
                  <c:v>40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F6-40DA-A7A0-195163B72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400" b="1"/>
            </a:pPr>
            <a:r>
              <a:rPr lang="ja-JP" sz="1800" b="1" dirty="0" err="1"/>
              <a:t>障がい</a:t>
            </a:r>
            <a:r>
              <a:rPr lang="ja-JP" sz="1800" b="1" dirty="0"/>
              <a:t>者相談支援事業の運営方法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584732916830776"/>
          <c:y val="0.19237180717294039"/>
          <c:w val="0.65125032068769895"/>
          <c:h val="0.72813273272666679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790051602878364E-2"/>
          <c:y val="0.45568219692761408"/>
          <c:w val="0.63129238747281602"/>
          <c:h val="0.50871519326135484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9802368"/>
        <c:axId val="79962496"/>
      </c:barChart>
      <c:catAx>
        <c:axId val="79802368"/>
        <c:scaling>
          <c:orientation val="minMax"/>
        </c:scaling>
        <c:delete val="1"/>
        <c:axPos val="b"/>
        <c:majorTickMark val="out"/>
        <c:minorTickMark val="none"/>
        <c:tickLblPos val="nextTo"/>
        <c:crossAx val="79962496"/>
        <c:crosses val="autoZero"/>
        <c:auto val="1"/>
        <c:lblAlgn val="ctr"/>
        <c:lblOffset val="100"/>
        <c:noMultiLvlLbl val="0"/>
      </c:catAx>
      <c:valAx>
        <c:axId val="79962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79802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>
                <a:solidFill>
                  <a:schemeClr val="tx1"/>
                </a:solidFill>
                <a:effectLst/>
              </a:rPr>
              <a:t>障がい者相談支援事業の運営方法</a:t>
            </a:r>
            <a:endParaRPr lang="ja-JP" altLang="ja-JP" sz="1600"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endParaRPr lang="ja-JP" altLang="en-US" sz="1200"/>
          </a:p>
        </c:rich>
      </c:tx>
      <c:layout>
        <c:manualLayout>
          <c:xMode val="edge"/>
          <c:yMode val="edge"/>
          <c:x val="0.11923754789272031"/>
          <c:y val="4.845601628629593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8055555555555556"/>
          <c:y val="0.32673229401050036"/>
          <c:w val="0.56661901340996179"/>
          <c:h val="0.63382647594556962"/>
        </c:manualLayout>
      </c:layout>
      <c:pieChart>
        <c:varyColors val="1"/>
        <c:ser>
          <c:idx val="0"/>
          <c:order val="0"/>
          <c:spPr>
            <a:ln>
              <a:noFill/>
            </a:ln>
          </c:spPr>
          <c:explosion val="6"/>
          <c:dPt>
            <c:idx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55D-43FD-9335-8204B2037B22}"/>
              </c:ext>
            </c:extLst>
          </c:dPt>
          <c:dPt>
            <c:idx val="1"/>
            <c:bubble3D val="0"/>
            <c:spPr>
              <a:solidFill>
                <a:srgbClr val="FFCCC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55D-43FD-9335-8204B2037B22}"/>
              </c:ext>
            </c:extLst>
          </c:dPt>
          <c:dPt>
            <c:idx val="2"/>
            <c:bubble3D val="0"/>
            <c:spPr>
              <a:solidFill>
                <a:srgbClr val="99CC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55D-43FD-9335-8204B2037B22}"/>
              </c:ext>
            </c:extLst>
          </c:dPt>
          <c:dPt>
            <c:idx val="3"/>
            <c:bubble3D val="0"/>
            <c:spPr>
              <a:solidFill>
                <a:srgbClr val="E070A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55D-43FD-9335-8204B2037B22}"/>
              </c:ext>
            </c:extLst>
          </c:dPt>
          <c:dLbls>
            <c:dLbl>
              <c:idx val="0"/>
              <c:layout>
                <c:manualLayout>
                  <c:x val="-0.16635296934865901"/>
                  <c:y val="-0.1872862423657987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BD3E7D52-7308-4A51-BB7A-9E9AD77ECCF4}" type="CATEGORYNAME">
                      <a:rPr lang="ja-JP" altLang="en-US" sz="1400"/>
                      <a:pPr>
                        <a:defRPr/>
                      </a:pPr>
                      <a:t>[分類名]</a:t>
                    </a:fld>
                    <a:r>
                      <a:rPr lang="ja-JP" altLang="en-US" sz="1400" baseline="0" dirty="0"/>
                      <a:t>
</a:t>
                    </a:r>
                    <a:fld id="{1F6F588B-7779-40A0-977A-F91D4505F01F}" type="VALUE">
                      <a:rPr lang="en-US" altLang="ja-JP" sz="1400" baseline="0"/>
                      <a:pPr>
                        <a:defRPr/>
                      </a:pPr>
                      <a:t>[値]</a:t>
                    </a:fld>
                    <a:r>
                      <a:rPr lang="ja-JP" altLang="en-US" sz="1400" baseline="0" dirty="0"/>
                      <a:t>
</a:t>
                    </a:r>
                    <a:fld id="{D833C61A-758E-47B9-A570-6E1A4D0279B6}" type="PERCENTAGE">
                      <a:rPr lang="en-US" altLang="ja-JP" sz="1400" baseline="0"/>
                      <a:pPr>
                        <a:defRPr/>
                      </a:pPr>
                      <a:t>[パーセンテージ]</a:t>
                    </a:fld>
                    <a:endParaRPr lang="ja-JP" altLang="en-US" sz="1400" baseline="0" dirty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55D-43FD-9335-8204B2037B22}"/>
                </c:ext>
              </c:extLst>
            </c:dLbl>
            <c:dLbl>
              <c:idx val="1"/>
              <c:layout>
                <c:manualLayout>
                  <c:x val="-2.7078424329501916E-2"/>
                  <c:y val="0.47293260473588344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>
                        <a:ln>
                          <a:noFill/>
                        </a:ln>
                      </a:defRPr>
                    </a:pPr>
                    <a:fld id="{5E8D5C81-FD8F-4D0F-93FF-C0169ABED78C}" type="CATEGORYNAME">
                      <a:rPr lang="ja-JP" altLang="en-US" sz="1400">
                        <a:ln>
                          <a:noFill/>
                        </a:ln>
                      </a:rPr>
                      <a:pPr>
                        <a:defRPr>
                          <a:ln>
                            <a:noFill/>
                          </a:ln>
                        </a:defRPr>
                      </a:pPr>
                      <a:t>[分類名]</a:t>
                    </a:fld>
                    <a:r>
                      <a:rPr lang="ja-JP" altLang="en-US" sz="1400" baseline="0" dirty="0">
                        <a:ln>
                          <a:noFill/>
                        </a:ln>
                      </a:rPr>
                      <a:t>
</a:t>
                    </a:r>
                    <a:fld id="{1963AECE-3DAB-49E1-B727-013DCBC33D3F}" type="VALUE">
                      <a:rPr lang="en-US" altLang="ja-JP" sz="1400" baseline="0">
                        <a:ln>
                          <a:noFill/>
                        </a:ln>
                      </a:rPr>
                      <a:pPr>
                        <a:defRPr>
                          <a:ln>
                            <a:noFill/>
                          </a:ln>
                        </a:defRPr>
                      </a:pPr>
                      <a:t>[値]</a:t>
                    </a:fld>
                    <a:r>
                      <a:rPr lang="ja-JP" altLang="en-US" sz="1400" baseline="0" dirty="0">
                        <a:ln>
                          <a:noFill/>
                        </a:ln>
                      </a:rPr>
                      <a:t>
</a:t>
                    </a:r>
                    <a:fld id="{D823CAB2-DBCB-4EA9-8310-E0E58446A09F}" type="PERCENTAGE">
                      <a:rPr lang="en-US" altLang="ja-JP" sz="1400" baseline="0">
                        <a:ln>
                          <a:noFill/>
                        </a:ln>
                      </a:rPr>
                      <a:pPr>
                        <a:defRPr>
                          <a:ln>
                            <a:noFill/>
                          </a:ln>
                        </a:defRPr>
                      </a:pPr>
                      <a:t>[パーセンテージ]</a:t>
                    </a:fld>
                    <a:endParaRPr lang="ja-JP" altLang="en-US" sz="1400" baseline="0" dirty="0">
                      <a:ln>
                        <a:noFill/>
                      </a:ln>
                    </a:endParaRPr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550886015325669"/>
                      <c:h val="0.3615592521161469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55D-43FD-9335-8204B2037B22}"/>
                </c:ext>
              </c:extLst>
            </c:dLbl>
            <c:dLbl>
              <c:idx val="2"/>
              <c:layout>
                <c:manualLayout>
                  <c:x val="-0.15113433908045976"/>
                  <c:y val="0.10998647273116897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D5579F62-4C87-465A-A260-2BF761F9E54E}" type="CATEGORYNAME">
                      <a:rPr lang="ja-JP" altLang="en-US" sz="1050" dirty="0"/>
                      <a:pPr>
                        <a:defRPr/>
                      </a:pPr>
                      <a:t>[分類名]</a:t>
                    </a:fld>
                    <a:r>
                      <a:rPr lang="ja-JP" altLang="en-US" sz="1050" baseline="0" dirty="0"/>
                      <a:t>
</a:t>
                    </a:r>
                    <a:fld id="{C25503CD-AECF-411E-B920-81327B5AAB2F}" type="VALUE">
                      <a:rPr lang="en-US" altLang="ja-JP" sz="1200" baseline="0" dirty="0"/>
                      <a:pPr>
                        <a:defRPr/>
                      </a:pPr>
                      <a:t>[値]</a:t>
                    </a:fld>
                    <a:r>
                      <a:rPr lang="en-US" altLang="ja-JP" sz="1200" baseline="0" dirty="0"/>
                      <a:t>
</a:t>
                    </a:r>
                    <a:fld id="{CE6283C0-DB73-4D06-B78C-FAC6DF4DA24A}" type="PERCENTAGE">
                      <a:rPr lang="en-US" altLang="ja-JP" sz="1200" baseline="0" dirty="0"/>
                      <a:pPr>
                        <a:defRPr/>
                      </a:pPr>
                      <a:t>[パーセンテージ]</a:t>
                    </a:fld>
                    <a:endParaRPr lang="en-US" altLang="ja-JP" sz="1200" baseline="0" dirty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208189655172418"/>
                      <c:h val="0.481098253509053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55D-43FD-9335-8204B2037B22}"/>
                </c:ext>
              </c:extLst>
            </c:dLbl>
            <c:dLbl>
              <c:idx val="3"/>
              <c:layout>
                <c:manualLayout>
                  <c:x val="0.22285201149425277"/>
                  <c:y val="2.942703310832529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fld id="{EC0D71FD-2878-4938-A57B-D4B51DB6669A}" type="CATEGORYNAME">
                      <a:rPr lang="ja-JP" altLang="en-US" sz="1400"/>
                      <a:pPr>
                        <a:defRPr/>
                      </a:pPr>
                      <a:t>[分類名]</a:t>
                    </a:fld>
                    <a:r>
                      <a:rPr lang="ja-JP" altLang="en-US" sz="1400" baseline="0" dirty="0"/>
                      <a:t>
</a:t>
                    </a:r>
                    <a:fld id="{C355E05B-16AC-4642-8641-D7984456C140}" type="VALUE">
                      <a:rPr lang="en-US" altLang="ja-JP" sz="1400" baseline="0"/>
                      <a:pPr>
                        <a:defRPr/>
                      </a:pPr>
                      <a:t>[値]</a:t>
                    </a:fld>
                    <a:r>
                      <a:rPr lang="en-US" altLang="ja-JP" sz="1400" baseline="0" dirty="0"/>
                      <a:t>
</a:t>
                    </a:r>
                    <a:fld id="{E9A47559-6721-4FEB-BCAA-B2C5A06433D0}" type="PERCENTAGE">
                      <a:rPr lang="en-US" altLang="ja-JP" sz="1400" baseline="0"/>
                      <a:pPr>
                        <a:defRPr/>
                      </a:pPr>
                      <a:t>[パーセンテージ]</a:t>
                    </a:fld>
                    <a:endParaRPr lang="en-US" altLang="ja-JP" sz="1400" baseline="0" dirty="0"/>
                  </a:p>
                </c:rich>
              </c:tx>
              <c:spPr>
                <a:noFill/>
                <a:ln w="25400">
                  <a:noFill/>
                </a:ln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2171791187739467"/>
                      <c:h val="0.205407157398478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55D-43FD-9335-8204B2037B22}"/>
                </c:ext>
              </c:extLst>
            </c:dLbl>
            <c:spPr>
              <a:noFill/>
              <a:ln w="25400">
                <a:noFill/>
              </a:ln>
            </c:spPr>
            <c:dLblPos val="bestFit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'集計用紙　問１～問７'!$B$61:$B$64</c:f>
              <c:strCache>
                <c:ptCount val="4"/>
                <c:pt idx="0">
                  <c:v>①３障がい一元化して実施</c:v>
                </c:pt>
                <c:pt idx="1">
                  <c:v>②障がい種別ごとに実施</c:v>
                </c:pt>
                <c:pt idx="2">
                  <c:v>③介護保険法に基づく地域包括支援センターと一体的に総合的な相談窓口を設置（３障害一元化）</c:v>
                </c:pt>
                <c:pt idx="3">
                  <c:v>④その他</c:v>
                </c:pt>
              </c:strCache>
            </c:strRef>
          </c:cat>
          <c:val>
            <c:numRef>
              <c:f>'集計用紙　問１～問７'!$F$61:$F$64</c:f>
              <c:numCache>
                <c:formatCode>General</c:formatCode>
                <c:ptCount val="4"/>
                <c:pt idx="0">
                  <c:v>33</c:v>
                </c:pt>
                <c:pt idx="1">
                  <c:v>7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5D-43FD-9335-8204B2037B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ja-JP" altLang="ja-JP" sz="1600" b="1" i="0" baseline="0" dirty="0" err="1">
                <a:solidFill>
                  <a:schemeClr val="tx1"/>
                </a:solidFill>
                <a:effectLst/>
              </a:rPr>
              <a:t>障がい</a:t>
            </a:r>
            <a:r>
              <a:rPr lang="ja-JP" altLang="ja-JP" sz="1600" b="1" i="0" baseline="0" dirty="0">
                <a:solidFill>
                  <a:schemeClr val="tx1"/>
                </a:solidFill>
                <a:effectLst/>
              </a:rPr>
              <a:t>者相談支援事業の事業</a:t>
            </a:r>
            <a:r>
              <a:rPr lang="ja-JP" altLang="ja-JP" sz="1600" b="1" i="0" baseline="0" dirty="0" smtClean="0">
                <a:solidFill>
                  <a:schemeClr val="tx1"/>
                </a:solidFill>
                <a:effectLst/>
              </a:rPr>
              <a:t>内容</a:t>
            </a:r>
            <a:endParaRPr lang="ja-JP" altLang="ja-JP" sz="160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3826894467689449"/>
          <c:y val="3.099039583996603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9087401208740124E-2"/>
          <c:y val="0.16664756446991405"/>
          <c:w val="0.5585720391675274"/>
          <c:h val="0.81147644062400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'集計用紙　問１～問７'!$B$78</c:f>
              <c:strCache>
                <c:ptCount val="1"/>
                <c:pt idx="0">
                  <c:v>①福祉サービスの利用援助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-5.9042305904230723E-3"/>
                  <c:y val="-2.3585906823729234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>
                        <a:solidFill>
                          <a:schemeClr val="tx1"/>
                        </a:solidFill>
                      </a:defRPr>
                    </a:pPr>
                    <a:r>
                      <a:rPr lang="en-US" altLang="ja-JP">
                        <a:solidFill>
                          <a:schemeClr val="tx1"/>
                        </a:solidFill>
                      </a:rPr>
                      <a:t>①</a:t>
                    </a:r>
                    <a:fld id="{1B10AB00-17A6-4532-840E-A754A4E5653F}" type="VALUE">
                      <a:rPr lang="en-US" altLang="ja-JP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[値]</a:t>
                    </a:fld>
                    <a:endParaRPr lang="en-US" altLang="ja-JP">
                      <a:solidFill>
                        <a:schemeClr val="tx1"/>
                      </a:solidFill>
                    </a:endParaRPr>
                  </a:p>
                </c:rich>
              </c:tx>
              <c:numFmt formatCode="#,##0_);[Red]\(#,##0\)" sourceLinked="0"/>
              <c:spPr>
                <a:noFill/>
                <a:ln w="25400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F0C-4FD1-A575-2525550EF961}"/>
                </c:ext>
              </c:extLst>
            </c:dLbl>
            <c:numFmt formatCode="#,##0_);[Red]\(#,##0\)" sourceLinked="0"/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問１～問７'!$E$78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0C-4FD1-A575-2525550EF961}"/>
            </c:ext>
          </c:extLst>
        </c:ser>
        <c:ser>
          <c:idx val="1"/>
          <c:order val="1"/>
          <c:tx>
            <c:strRef>
              <c:f>'集計用紙　問１～問７'!$B$79</c:f>
              <c:strCache>
                <c:ptCount val="1"/>
                <c:pt idx="0">
                  <c:v>②社会資源を活用するための支援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ja-JP"/>
                      <a:t>②</a:t>
                    </a:r>
                    <a:fld id="{330B0038-2826-45FB-A92F-5821F2D5346A}" type="VALUE">
                      <a:rPr lang="en-US" altLang="ja-JP"/>
                      <a:pPr>
                        <a:defRPr/>
                      </a:pPr>
                      <a:t>[値]</a:t>
                    </a:fld>
                    <a:endParaRPr lang="en-US" altLang="ja-JP"/>
                  </a:p>
                </c:rich>
              </c:tx>
              <c:spPr>
                <a:noFill/>
                <a:ln w="25400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F0C-4FD1-A575-2525550EF961}"/>
                </c:ext>
              </c:extLst>
            </c:dLbl>
            <c:spPr>
              <a:noFill/>
              <a:ln w="2540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問１～問７'!$E$79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0C-4FD1-A575-2525550EF961}"/>
            </c:ext>
          </c:extLst>
        </c:ser>
        <c:ser>
          <c:idx val="2"/>
          <c:order val="2"/>
          <c:tx>
            <c:strRef>
              <c:f>'集計用紙　問１～問７'!$B$80</c:f>
              <c:strCache>
                <c:ptCount val="1"/>
                <c:pt idx="0">
                  <c:v>③社会生活力を高めるための支援</c:v>
                </c:pt>
              </c:strCache>
            </c:strRef>
          </c:tx>
          <c:spPr>
            <a:solidFill>
              <a:srgbClr val="9BBB59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1.0108245781598217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z="1000">
                        <a:solidFill>
                          <a:schemeClr val="tx1"/>
                        </a:solidFill>
                      </a:rPr>
                      <a:t>③</a:t>
                    </a:r>
                    <a:fld id="{A2C080AE-710F-4321-A34C-9B82D2941903}" type="VALUE">
                      <a:rPr lang="en-US" altLang="ja-JP" sz="1000">
                        <a:solidFill>
                          <a:schemeClr val="tx1"/>
                        </a:solidFill>
                      </a:rPr>
                      <a:pPr/>
                      <a:t>[値]</a:t>
                    </a:fld>
                    <a:endParaRPr lang="en-US" altLang="ja-JP" sz="100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F0C-4FD1-A575-2525550EF96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問１～問７'!$E$80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F0C-4FD1-A575-2525550EF961}"/>
            </c:ext>
          </c:extLst>
        </c:ser>
        <c:ser>
          <c:idx val="3"/>
          <c:order val="3"/>
          <c:tx>
            <c:strRef>
              <c:f>'集計用紙　問１～問７'!$B$81</c:f>
              <c:strCache>
                <c:ptCount val="1"/>
                <c:pt idx="0">
                  <c:v>④ピアカウンセリング</c:v>
                </c:pt>
              </c:strCache>
            </c:strRef>
          </c:tx>
          <c:spPr>
            <a:solidFill>
              <a:srgbClr val="8064A2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>
                        <a:solidFill>
                          <a:schemeClr val="tx1"/>
                        </a:solidFill>
                      </a:rPr>
                      <a:t>④</a:t>
                    </a:r>
                    <a:fld id="{B4D18A5B-7EAD-47C9-A627-A2B001C9175E}" type="VALUE">
                      <a:rPr lang="en-US" altLang="ja-JP">
                        <a:solidFill>
                          <a:schemeClr val="tx1"/>
                        </a:solidFill>
                      </a:rPr>
                      <a:pPr/>
                      <a:t>[値]</a:t>
                    </a:fld>
                    <a:endParaRPr lang="en-US" altLang="ja-JP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F0C-4FD1-A575-2525550EF96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問１～問７'!$E$81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F0C-4FD1-A575-2525550EF961}"/>
            </c:ext>
          </c:extLst>
        </c:ser>
        <c:ser>
          <c:idx val="4"/>
          <c:order val="4"/>
          <c:tx>
            <c:strRef>
              <c:f>'集計用紙　問１～問７'!$B$82</c:f>
              <c:strCache>
                <c:ptCount val="1"/>
                <c:pt idx="0">
                  <c:v>⑤権利の擁護のために必要な援助</c:v>
                </c:pt>
              </c:strCache>
            </c:strRef>
          </c:tx>
          <c:spPr>
            <a:solidFill>
              <a:srgbClr val="4BACC6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>
                        <a:solidFill>
                          <a:schemeClr val="tx1"/>
                        </a:solidFill>
                      </a:rPr>
                      <a:t>⑤</a:t>
                    </a:r>
                    <a:fld id="{9A42CFD1-8714-4093-8AC4-E5EB5F3B7D93}" type="VALUE">
                      <a:rPr lang="en-US" altLang="ja-JP">
                        <a:solidFill>
                          <a:schemeClr val="tx1"/>
                        </a:solidFill>
                      </a:rPr>
                      <a:pPr/>
                      <a:t>[値]</a:t>
                    </a:fld>
                    <a:endParaRPr lang="en-US" altLang="ja-JP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F0C-4FD1-A575-2525550EF96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問１～問７'!$E$82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F0C-4FD1-A575-2525550EF961}"/>
            </c:ext>
          </c:extLst>
        </c:ser>
        <c:ser>
          <c:idx val="5"/>
          <c:order val="5"/>
          <c:tx>
            <c:strRef>
              <c:f>'集計用紙　問１～問７'!$B$83</c:f>
              <c:strCache>
                <c:ptCount val="1"/>
                <c:pt idx="0">
                  <c:v>⑥専門機関の紹介</c:v>
                </c:pt>
              </c:strCache>
            </c:strRef>
          </c:tx>
          <c:spPr>
            <a:solidFill>
              <a:srgbClr val="F79646"/>
            </a:solidFill>
            <a:ln w="25400">
              <a:noFill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altLang="ja-JP">
                        <a:solidFill>
                          <a:schemeClr val="tx1"/>
                        </a:solidFill>
                      </a:rPr>
                      <a:t>⑥</a:t>
                    </a:r>
                    <a:fld id="{4810D6FB-5B9C-4121-B156-1DCBF9858870}" type="VALUE">
                      <a:rPr lang="en-US" altLang="ja-JP">
                        <a:solidFill>
                          <a:schemeClr val="tx1"/>
                        </a:solidFill>
                      </a:rPr>
                      <a:pPr/>
                      <a:t>[値]</a:t>
                    </a:fld>
                    <a:endParaRPr lang="en-US" altLang="ja-JP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F0C-4FD1-A575-2525550EF96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問１～問７'!$E$83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F0C-4FD1-A575-2525550EF961}"/>
            </c:ext>
          </c:extLst>
        </c:ser>
        <c:ser>
          <c:idx val="6"/>
          <c:order val="6"/>
          <c:tx>
            <c:strRef>
              <c:f>'集計用紙　問１～問７'!$B$84</c:f>
              <c:strCache>
                <c:ptCount val="1"/>
                <c:pt idx="0">
                  <c:v>⑦地域包括支援センターとの情報交換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ja-JP"/>
                      <a:t>⑦</a:t>
                    </a:r>
                    <a:fld id="{DFB96009-96FE-4252-A750-5FD5BCBC1387}" type="VALUE">
                      <a:rPr lang="en-US" altLang="ja-JP"/>
                      <a:pPr>
                        <a:defRPr/>
                      </a:pPr>
                      <a:t>[値]</a:t>
                    </a:fld>
                    <a:endParaRPr lang="en-US" altLang="ja-JP"/>
                  </a:p>
                </c:rich>
              </c:tx>
              <c:spPr>
                <a:noFill/>
                <a:ln w="25400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F0C-4FD1-A575-2525550EF961}"/>
                </c:ext>
              </c:extLst>
            </c:dLbl>
            <c:spPr>
              <a:noFill/>
              <a:ln w="2540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問１～問７'!$E$84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F0C-4FD1-A575-2525550EF961}"/>
            </c:ext>
          </c:extLst>
        </c:ser>
        <c:ser>
          <c:idx val="7"/>
          <c:order val="7"/>
          <c:tx>
            <c:strRef>
              <c:f>'集計用紙　問１～問７'!$B$85</c:f>
              <c:strCache>
                <c:ptCount val="1"/>
                <c:pt idx="0">
                  <c:v>⑧その他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altLang="ja-JP"/>
                      <a:t>⑧</a:t>
                    </a:r>
                    <a:fld id="{49871F6A-F159-40B4-B64B-BE4E04ECED8E}" type="VALUE">
                      <a:rPr lang="en-US" altLang="ja-JP"/>
                      <a:pPr>
                        <a:defRPr/>
                      </a:pPr>
                      <a:t>[値]</a:t>
                    </a:fld>
                    <a:endParaRPr lang="en-US" altLang="ja-JP"/>
                  </a:p>
                </c:rich>
              </c:tx>
              <c:spPr>
                <a:noFill/>
                <a:ln w="25400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F0C-4FD1-A575-2525550EF961}"/>
                </c:ext>
              </c:extLst>
            </c:dLbl>
            <c:spPr>
              <a:noFill/>
              <a:ln w="2540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'集計用紙　問１～問７'!$E$85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F0C-4FD1-A575-2525550EF9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5804240"/>
        <c:axId val="1"/>
      </c:barChart>
      <c:catAx>
        <c:axId val="1275804240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>
              <a:solidFill>
                <a:schemeClr val="bg2"/>
              </a:solidFill>
            </a:ln>
            <a:effectLst/>
          </c:spPr>
        </c:majorGridlines>
        <c:numFmt formatCode="General" sourceLinked="1"/>
        <c:majorTickMark val="none"/>
        <c:minorTickMark val="in"/>
        <c:tickLblPos val="nextTo"/>
        <c:spPr>
          <a:ln w="9525">
            <a:solidFill>
              <a:schemeClr val="accent1"/>
            </a:solidFill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275804240"/>
        <c:crosses val="autoZero"/>
        <c:crossBetween val="between"/>
        <c:minorUnit val="5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4454099951479848"/>
          <c:y val="0.22746505621391674"/>
          <c:w val="0.34773295156914402"/>
          <c:h val="0.76103629417383012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ＭＳ Ｐ明朝" panose="02020600040205080304" pitchFamily="18" charset="-128"/>
              <a:ea typeface="ＭＳ 明朝" panose="02020609040205080304" pitchFamily="17" charset="-128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1682303"/>
        <c:axId val="1"/>
      </c:barChart>
      <c:catAx>
        <c:axId val="761682303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1682303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0.22433</cdr:x>
      <cdr:y>0.50876</cdr:y>
    </cdr:from>
    <cdr:to>
      <cdr:x>0.31055</cdr:x>
      <cdr:y>0.63217</cdr:y>
    </cdr:to>
    <cdr:cxnSp macro="">
      <cdr:nvCxnSpPr>
        <cdr:cNvPr id="4" name="直線コネクタ 3"/>
        <cdr:cNvCxnSpPr/>
      </cdr:nvCxnSpPr>
      <cdr:spPr>
        <a:xfrm xmlns:a="http://schemas.openxmlformats.org/drawingml/2006/main" flipH="1">
          <a:off x="936799" y="1899301"/>
          <a:ext cx="360054" cy="46071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chemeClr val="accent5">
              <a:lumMod val="75000"/>
            </a:schemeClr>
          </a:solidFill>
          <a:beve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0.66833</cdr:x>
      <cdr:y>0.08719</cdr:y>
    </cdr:from>
    <cdr:to>
      <cdr:x>1</cdr:x>
      <cdr:y>0.25119</cdr:y>
    </cdr:to>
    <cdr:sp macro="" textlink="">
      <cdr:nvSpPr>
        <cdr:cNvPr id="2" name="テキスト ボックス 19"/>
        <cdr:cNvSpPr txBox="1"/>
      </cdr:nvSpPr>
      <cdr:spPr>
        <a:xfrm xmlns:a="http://schemas.openxmlformats.org/drawingml/2006/main">
          <a:off x="2815021" y="369454"/>
          <a:ext cx="1396979" cy="69488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050" dirty="0"/>
            <a:t>※</a:t>
          </a:r>
          <a:r>
            <a:rPr kumimoji="1" lang="ja-JP" altLang="en-US" sz="1050" dirty="0"/>
            <a:t>専門部会</a:t>
          </a:r>
          <a:r>
            <a:rPr kumimoji="1" lang="en-US" altLang="ja-JP" sz="1050" dirty="0"/>
            <a:t>(</a:t>
          </a:r>
          <a:r>
            <a:rPr kumimoji="1" lang="ja-JP" altLang="en-US" sz="1050" dirty="0"/>
            <a:t>課題別</a:t>
          </a:r>
          <a:r>
            <a:rPr kumimoji="1" lang="en-US" altLang="ja-JP" sz="1050" dirty="0" smtClean="0"/>
            <a:t>)</a:t>
          </a:r>
        </a:p>
        <a:p xmlns:a="http://schemas.openxmlformats.org/drawingml/2006/main">
          <a:r>
            <a:rPr kumimoji="1" lang="ja-JP" altLang="en-US" sz="1050" dirty="0"/>
            <a:t>　</a:t>
          </a:r>
          <a:r>
            <a:rPr kumimoji="1" lang="ja-JP" altLang="en-US" sz="1050" dirty="0" smtClean="0"/>
            <a:t>  設置</a:t>
          </a:r>
          <a:r>
            <a:rPr kumimoji="1" lang="ja-JP" altLang="en-US" sz="1050" dirty="0"/>
            <a:t>市町村数：</a:t>
          </a:r>
          <a:r>
            <a:rPr kumimoji="1" lang="en-US" altLang="ja-JP" sz="1050" dirty="0" smtClean="0"/>
            <a:t>32</a:t>
          </a:r>
          <a:br>
            <a:rPr kumimoji="1" lang="en-US" altLang="ja-JP" sz="1050" dirty="0" smtClean="0"/>
          </a:br>
          <a:r>
            <a:rPr kumimoji="1" lang="en-US" altLang="ja-JP" sz="1050" dirty="0" smtClean="0"/>
            <a:t>※</a:t>
          </a:r>
          <a:r>
            <a:rPr kumimoji="1" lang="ja-JP" altLang="en-US" sz="1050" dirty="0"/>
            <a:t>複数回答あり</a:t>
          </a:r>
          <a:endParaRPr kumimoji="1" lang="en-US" altLang="ja-JP" sz="105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0.68751</cdr:x>
      <cdr:y>0.10956</cdr:y>
    </cdr:from>
    <cdr:to>
      <cdr:x>1</cdr:x>
      <cdr:y>0.26942</cdr:y>
    </cdr:to>
    <cdr:sp macro="" textlink="">
      <cdr:nvSpPr>
        <cdr:cNvPr id="2" name="テキスト ボックス 19"/>
        <cdr:cNvSpPr txBox="1"/>
      </cdr:nvSpPr>
      <cdr:spPr>
        <a:xfrm xmlns:a="http://schemas.openxmlformats.org/drawingml/2006/main">
          <a:off x="2833917" y="432674"/>
          <a:ext cx="1288083" cy="631327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1100"/>
            <a:t>市町村数：</a:t>
          </a:r>
          <a:r>
            <a:rPr kumimoji="1" lang="en-US" altLang="ja-JP" sz="1100"/>
            <a:t>43</a:t>
          </a:r>
        </a:p>
        <a:p xmlns:a="http://schemas.openxmlformats.org/drawingml/2006/main">
          <a:r>
            <a:rPr kumimoji="1" lang="ja-JP" altLang="en-US" sz="1100"/>
            <a:t>複数回答有</a:t>
          </a:r>
          <a:endParaRPr kumimoji="1" lang="en-US" altLang="ja-JP" sz="1100"/>
        </a:p>
        <a:p xmlns:a="http://schemas.openxmlformats.org/drawingml/2006/main">
          <a:endParaRPr kumimoji="1" lang="en-US" altLang="ja-JP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0.60423</cdr:x>
      <cdr:y>0.91078</cdr:y>
    </cdr:from>
    <cdr:to>
      <cdr:x>1</cdr:x>
      <cdr:y>1</cdr:y>
    </cdr:to>
    <cdr:sp macro="" textlink="">
      <cdr:nvSpPr>
        <cdr:cNvPr id="3" name="テキスト ボックス 19"/>
        <cdr:cNvSpPr txBox="1"/>
      </cdr:nvSpPr>
      <cdr:spPr>
        <a:xfrm xmlns:a="http://schemas.openxmlformats.org/drawingml/2006/main">
          <a:off x="2647244" y="3455846"/>
          <a:ext cx="1733956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1600" dirty="0" smtClean="0"/>
            <a:t>設置箇所数：</a:t>
          </a:r>
          <a:r>
            <a:rPr kumimoji="1" lang="en-US" altLang="ja-JP" sz="1600" dirty="0" smtClean="0"/>
            <a:t>63</a:t>
          </a:r>
          <a:endParaRPr kumimoji="1" lang="ja-JP" altLang="en-US" sz="1600" dirty="0"/>
        </a:p>
      </cdr:txBody>
    </cdr:sp>
  </cdr:relSizeAnchor>
  <cdr:relSizeAnchor xmlns:cdr="http://schemas.openxmlformats.org/drawingml/2006/chartDrawing">
    <cdr:from>
      <cdr:x>0.22879</cdr:x>
      <cdr:y>0.25618</cdr:y>
    </cdr:from>
    <cdr:to>
      <cdr:x>0.47533</cdr:x>
      <cdr:y>0.25618</cdr:y>
    </cdr:to>
    <cdr:cxnSp macro="">
      <cdr:nvCxnSpPr>
        <cdr:cNvPr id="5" name="直線コネクタ 4"/>
        <cdr:cNvCxnSpPr/>
      </cdr:nvCxnSpPr>
      <cdr:spPr>
        <a:xfrm xmlns:a="http://schemas.openxmlformats.org/drawingml/2006/main">
          <a:off x="1002380" y="972042"/>
          <a:ext cx="1080136" cy="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50000"/>
              <a:lumOff val="5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0.67465</cdr:x>
      <cdr:y>0.84512</cdr:y>
    </cdr:from>
    <cdr:to>
      <cdr:x>1</cdr:x>
      <cdr:y>0.92379</cdr:y>
    </cdr:to>
    <cdr:sp macro="" textlink="">
      <cdr:nvSpPr>
        <cdr:cNvPr id="2" name="テキスト ボックス 19"/>
        <cdr:cNvSpPr txBox="1"/>
      </cdr:nvSpPr>
      <cdr:spPr>
        <a:xfrm xmlns:a="http://schemas.openxmlformats.org/drawingml/2006/main">
          <a:off x="2955756" y="3435555"/>
          <a:ext cx="1425444" cy="31978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defPPr>
            <a:defRPr lang="ja-JP"/>
          </a:defPPr>
          <a:lvl1pPr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1600" dirty="0"/>
            <a:t>市町村数</a:t>
          </a:r>
          <a:r>
            <a:rPr kumimoji="1" lang="ja-JP" altLang="en-US" sz="1600" dirty="0" smtClean="0"/>
            <a:t>：</a:t>
          </a:r>
          <a:r>
            <a:rPr kumimoji="1" lang="en-US" altLang="ja-JP" sz="1600" dirty="0" smtClean="0"/>
            <a:t>43</a:t>
          </a:r>
          <a:endParaRPr kumimoji="1" lang="ja-JP" altLang="en-US" sz="16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0.60375</cdr:x>
      <cdr:y>0.1712</cdr:y>
    </cdr:from>
    <cdr:to>
      <cdr:x>1</cdr:x>
      <cdr:y>0.26313</cdr:y>
    </cdr:to>
    <cdr:sp macro="" textlink="">
      <cdr:nvSpPr>
        <cdr:cNvPr id="2" name="テキスト ボックス 19"/>
        <cdr:cNvSpPr txBox="1"/>
      </cdr:nvSpPr>
      <cdr:spPr>
        <a:xfrm xmlns:a="http://schemas.openxmlformats.org/drawingml/2006/main">
          <a:off x="2523416" y="630491"/>
          <a:ext cx="1656184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1600" dirty="0"/>
            <a:t>合計人数：</a:t>
          </a:r>
          <a:r>
            <a:rPr kumimoji="1" lang="en-US" altLang="ja-JP" sz="1600" dirty="0" smtClean="0"/>
            <a:t>288</a:t>
          </a:r>
          <a:r>
            <a:rPr kumimoji="1" lang="ja-JP" altLang="en-US" sz="1600" dirty="0" smtClean="0"/>
            <a:t>人</a:t>
          </a:r>
          <a:endParaRPr kumimoji="1" lang="ja-JP" altLang="en-US" sz="16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0.01556</cdr:x>
      <cdr:y>0.93276</cdr:y>
    </cdr:from>
    <cdr:to>
      <cdr:x>0.97092</cdr:x>
      <cdr:y>1</cdr:y>
    </cdr:to>
    <cdr:sp macro="" textlink="">
      <cdr:nvSpPr>
        <cdr:cNvPr id="2" name="テキスト ボックス 19"/>
        <cdr:cNvSpPr txBox="1"/>
      </cdr:nvSpPr>
      <cdr:spPr>
        <a:xfrm xmlns:a="http://schemas.openxmlformats.org/drawingml/2006/main">
          <a:off x="66839" y="3522484"/>
          <a:ext cx="4103080" cy="253916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050" dirty="0"/>
            <a:t>※1</a:t>
          </a:r>
          <a:r>
            <a:rPr kumimoji="1" lang="ja-JP" altLang="en-US" sz="1050" dirty="0"/>
            <a:t>人の者が複数の資格を有する場合は、複数計上。</a:t>
          </a:r>
          <a:endParaRPr kumimoji="1" lang="en-US" altLang="ja-JP" sz="105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0.6833</cdr:x>
      <cdr:y>0.22644</cdr:y>
    </cdr:from>
    <cdr:to>
      <cdr:x>1</cdr:x>
      <cdr:y>0.31516</cdr:y>
    </cdr:to>
    <cdr:sp macro="" textlink="">
      <cdr:nvSpPr>
        <cdr:cNvPr id="2" name="テキスト ボックス 19"/>
        <cdr:cNvSpPr txBox="1"/>
      </cdr:nvSpPr>
      <cdr:spPr>
        <a:xfrm xmlns:a="http://schemas.openxmlformats.org/drawingml/2006/main">
          <a:off x="2943594" y="864096"/>
          <a:ext cx="1364331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ja-JP" altLang="en-US" sz="1600" dirty="0"/>
            <a:t>市町村数：</a:t>
          </a:r>
          <a:r>
            <a:rPr kumimoji="1" lang="en-US" altLang="ja-JP" sz="1600" dirty="0"/>
            <a:t>43</a:t>
          </a:r>
          <a:endParaRPr kumimoji="1" lang="ja-JP" altLang="en-US" sz="16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0.11124</cdr:x>
      <cdr:y>0.88148</cdr:y>
    </cdr:from>
    <cdr:to>
      <cdr:x>0.24176</cdr:x>
      <cdr:y>0.93798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90947" y="3370059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ja-JP" altLang="en-US" sz="1100" dirty="0" smtClean="0"/>
            <a:t>①</a:t>
          </a:r>
          <a:r>
            <a:rPr lang="en-US" altLang="ja-JP" sz="1100" dirty="0" smtClean="0"/>
            <a:t>0</a:t>
          </a:r>
          <a:endParaRPr lang="ja-JP" altLang="en-US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0.71327</cdr:x>
      <cdr:y>0.13482</cdr:y>
    </cdr:from>
    <cdr:to>
      <cdr:x>1</cdr:x>
      <cdr:y>0.18808</cdr:y>
    </cdr:to>
    <cdr:sp macro="" textlink="">
      <cdr:nvSpPr>
        <cdr:cNvPr id="2" name="テキスト ボックス 19"/>
        <cdr:cNvSpPr txBox="1"/>
      </cdr:nvSpPr>
      <cdr:spPr>
        <a:xfrm xmlns:a="http://schemas.openxmlformats.org/drawingml/2006/main">
          <a:off x="3004279" y="571262"/>
          <a:ext cx="1207721" cy="22568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kumimoji="1" lang="en-US" altLang="ja-JP" sz="1050" dirty="0"/>
            <a:t>※</a:t>
          </a:r>
          <a:r>
            <a:rPr kumimoji="1" lang="ja-JP" altLang="en-US" sz="1050" dirty="0"/>
            <a:t>複数回答あり</a:t>
          </a:r>
          <a:endParaRPr kumimoji="1" lang="en-US" altLang="ja-JP" sz="105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3232" tIns="46616" rIns="93232" bIns="46616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3232" tIns="46616" rIns="93232" bIns="46616" rtlCol="0"/>
          <a:lstStyle>
            <a:lvl1pPr algn="r">
              <a:defRPr sz="1200"/>
            </a:lvl1pPr>
          </a:lstStyle>
          <a:p>
            <a:pPr>
              <a:defRPr/>
            </a:pPr>
            <a:fld id="{5CFBA6DB-87EB-4ED7-94FD-785FD9651780}" type="datetimeFigureOut">
              <a:rPr lang="ja-JP" altLang="en-US"/>
              <a:pPr>
                <a:defRPr/>
              </a:pPr>
              <a:t>2022/9/13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3232" tIns="46616" rIns="93232" bIns="4661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3232" tIns="46616" rIns="93232" bIns="46616" rtlCol="0" anchor="b"/>
          <a:lstStyle>
            <a:lvl1pPr algn="r">
              <a:defRPr sz="1200"/>
            </a:lvl1pPr>
          </a:lstStyle>
          <a:p>
            <a:pPr>
              <a:defRPr/>
            </a:pPr>
            <a:fld id="{3D777674-200D-415E-8998-2082836C8C1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7212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84AAD-7E0B-49D9-9901-50A4900B8497}" type="datetimeFigureOut">
              <a:rPr kumimoji="1" lang="ja-JP" altLang="en-US" smtClean="0"/>
              <a:t>2022/9/13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4C3F1-1DA3-4266-8368-46EC9EF178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29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4C3F1-1DA3-4266-8368-46EC9EF178C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29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8B79C6-CFFF-48B5-8201-1E52FDFEAF72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97FBB-E572-4091-9B88-EDE88A0C1CE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034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8E3608-9F8D-4A29-9277-A0499D287BC2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215C8-DAD3-439E-9428-30AFAB7D56E7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665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F616F8-A1F5-43C7-9CE6-6A9EE9FAE2A5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5B9D90-8439-4E1E-89F1-97FDC5DBA99C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485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AC64A8-A814-4E82-AA6F-7438450DA7EB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0B7E9-49C2-4EF2-86B7-39D4016E13D8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334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2E1F49-ACBC-4EDF-98CB-7A5E6E91DF2D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97CBE9-0BBB-4683-8517-93D2EC3FBE5C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2014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84FFEF-765A-4CB1-B5FA-FD3110B927DD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74D9C-41D5-459D-80F8-12D00FAE3A64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394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8E1C21-5427-4A09-A272-9313E18AD7D2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0F731F-1FFC-4D3B-A9BF-D2262DDA4303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782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E96578-EC6A-499B-A3B8-FADE014DC76B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C6853-E43F-4DEA-A604-BD79CDD22A13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799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6C8E15-BD98-4393-AC6E-DDAC68B83D69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073C42-6A3B-4481-9A5D-F17DC83FF158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659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85D874-CB8E-4097-ABB7-8245EC47E331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C8A60-9FDA-41F5-A6A5-1214171EC5B1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4470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2332FA-14F9-44B2-901C-270C1E0CC263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255B0-425E-4729-B846-F47EE5C916B2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4601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997DDB-1B41-46FA-9101-111CF03E5DF7}" type="datetime1">
              <a:rPr lang="ja-JP" altLang="en-US" smtClean="0"/>
              <a:t>2022/9/13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009432-648F-4C13-8FBF-4527E396A116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481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241780" y="4076700"/>
            <a:ext cx="6696075" cy="15843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dirty="0"/>
              <a:t>　 ○　調査時点</a:t>
            </a:r>
            <a:r>
              <a:rPr lang="ja-JP" altLang="en-US" sz="1600" dirty="0" smtClean="0"/>
              <a:t>：令和２年４月</a:t>
            </a:r>
            <a:r>
              <a:rPr lang="ja-JP" altLang="en-US" sz="1600" dirty="0"/>
              <a:t>１</a:t>
            </a:r>
            <a:r>
              <a:rPr lang="ja-JP" altLang="en-US" sz="1600" dirty="0" smtClean="0"/>
              <a:t>日</a:t>
            </a:r>
            <a:r>
              <a:rPr lang="ja-JP" altLang="en-US" sz="1600" dirty="0"/>
              <a:t>時点</a:t>
            </a:r>
            <a:endParaRPr lang="en-US" altLang="ja-JP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dirty="0"/>
              <a:t>　 ○　調査方法：厚生労働省が指定する</a:t>
            </a:r>
            <a:r>
              <a:rPr lang="ja-JP" altLang="en-US" sz="1600" dirty="0" smtClean="0"/>
              <a:t>調査票</a:t>
            </a:r>
            <a:endParaRPr lang="en-US" altLang="ja-JP" sz="16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dirty="0"/>
              <a:t>　 ○　調査対象：</a:t>
            </a:r>
            <a:r>
              <a:rPr lang="en-US" altLang="ja-JP" sz="1600" dirty="0"/>
              <a:t>43</a:t>
            </a:r>
            <a:r>
              <a:rPr lang="ja-JP" altLang="en-US" sz="1600" dirty="0"/>
              <a:t>市町村</a:t>
            </a:r>
            <a:endParaRPr lang="en-US" altLang="ja-JP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dirty="0"/>
              <a:t>　 ○　回答状況：</a:t>
            </a:r>
            <a:r>
              <a:rPr lang="en-US" altLang="ja-JP" sz="1600" dirty="0"/>
              <a:t>43</a:t>
            </a:r>
            <a:r>
              <a:rPr lang="ja-JP" altLang="en-US" sz="1600" dirty="0"/>
              <a:t>市町村</a:t>
            </a:r>
            <a:endParaRPr lang="en-US" altLang="ja-JP" sz="1600" dirty="0"/>
          </a:p>
        </p:txBody>
      </p:sp>
      <p:sp>
        <p:nvSpPr>
          <p:cNvPr id="2" name="角丸四角形 1"/>
          <p:cNvSpPr/>
          <p:nvPr/>
        </p:nvSpPr>
        <p:spPr>
          <a:xfrm>
            <a:off x="823916" y="1196751"/>
            <a:ext cx="7531801" cy="1276233"/>
          </a:xfrm>
          <a:prstGeom prst="round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50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令和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  <a:r>
              <a:rPr kumimoji="1" lang="ja-JP" altLang="en-US" sz="2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年度</a:t>
            </a:r>
            <a:r>
              <a:rPr kumimoji="1" lang="ja-JP" altLang="en-US" sz="2400" b="1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障がい</a:t>
            </a:r>
            <a:r>
              <a:rPr kumimoji="1" lang="ja-JP" altLang="en-US" sz="2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者相談支援事業の実施状況等の</a:t>
            </a:r>
            <a:endParaRPr kumimoji="1" lang="en-US" altLang="ja-JP" sz="24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kumimoji="1" lang="ja-JP" altLang="en-US" sz="24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調査結果概要</a:t>
            </a:r>
            <a:endParaRPr kumimoji="1" lang="ja-JP" altLang="en-US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8"/>
          <p:cNvSpPr txBox="1"/>
          <p:nvPr/>
        </p:nvSpPr>
        <p:spPr>
          <a:xfrm>
            <a:off x="7020272" y="404664"/>
            <a:ext cx="12536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参考資料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599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 txBox="1">
            <a:spLocks/>
          </p:cNvSpPr>
          <p:nvPr/>
        </p:nvSpPr>
        <p:spPr>
          <a:xfrm>
            <a:off x="457200" y="274638"/>
            <a:ext cx="8218488" cy="5619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/>
              <a:t>Ⅵ</a:t>
            </a:r>
            <a:r>
              <a:rPr lang="ja-JP" altLang="en-US" sz="2400" b="1" dirty="0" smtClean="0"/>
              <a:t>　指定特定・</a:t>
            </a:r>
            <a:r>
              <a:rPr lang="ja-JP" altLang="en-US" sz="2400" b="1" dirty="0" err="1" smtClean="0"/>
              <a:t>指定障がい</a:t>
            </a:r>
            <a:r>
              <a:rPr lang="ja-JP" altLang="en-US" sz="2400" b="1" dirty="0" smtClean="0"/>
              <a:t>児相談支援事業所等</a:t>
            </a:r>
            <a:endParaRPr lang="ja-JP" altLang="en-US" sz="24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9225" y="659956"/>
            <a:ext cx="8834438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/>
              <a:t>指定</a:t>
            </a:r>
            <a:r>
              <a:rPr lang="ja-JP" altLang="en-US" sz="2000" dirty="0"/>
              <a:t>特定・指定障がい児相談支援事業所で業務に従事する者の人数</a:t>
            </a:r>
            <a:r>
              <a:rPr lang="ja-JP" altLang="en-US" sz="2000" dirty="0" smtClean="0"/>
              <a:t>は、 </a:t>
            </a:r>
            <a:r>
              <a:rPr lang="en-US" altLang="ja-JP" sz="2000" dirty="0" smtClean="0"/>
              <a:t>2,599</a:t>
            </a:r>
            <a:r>
              <a:rPr lang="ja-JP" altLang="en-US" sz="2000" dirty="0" smtClean="0"/>
              <a:t>人。</a:t>
            </a:r>
            <a:endParaRPr lang="en-US" altLang="ja-JP" sz="2000" dirty="0" smtClean="0"/>
          </a:p>
          <a:p>
            <a:pPr>
              <a:defRPr/>
            </a:pPr>
            <a:r>
              <a:rPr lang="ja-JP" altLang="en-US" sz="2000" dirty="0" smtClean="0"/>
              <a:t>　  そのうち、相談支援専門員（主任含む）として従事する者の数は</a:t>
            </a:r>
            <a:r>
              <a:rPr lang="en-US" altLang="ja-JP" sz="2000" dirty="0" smtClean="0"/>
              <a:t>2,161</a:t>
            </a:r>
            <a:r>
              <a:rPr lang="ja-JP" altLang="en-US" sz="2000" dirty="0" smtClean="0"/>
              <a:t>人。</a:t>
            </a:r>
            <a:endParaRPr lang="en-US" altLang="ja-JP" sz="2000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/>
              <a:t>指定</a:t>
            </a:r>
            <a:r>
              <a:rPr lang="ja-JP" altLang="en-US" sz="2000" dirty="0"/>
              <a:t>特定・</a:t>
            </a:r>
            <a:r>
              <a:rPr lang="ja-JP" altLang="en-US" sz="2000" dirty="0" err="1"/>
              <a:t>指定障がい</a:t>
            </a:r>
            <a:r>
              <a:rPr lang="ja-JP" altLang="en-US" sz="2000" dirty="0"/>
              <a:t>児相談支援事業所の対象者は、「３障がい＋障がい児」</a:t>
            </a:r>
            <a:r>
              <a:rPr lang="ja-JP" altLang="en-US" sz="2000" dirty="0" smtClean="0"/>
              <a:t>が</a:t>
            </a:r>
            <a:r>
              <a:rPr lang="en-US" altLang="ja-JP" sz="2000" dirty="0" smtClean="0"/>
              <a:t>59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624</a:t>
            </a:r>
            <a:r>
              <a:rPr lang="ja-JP" altLang="en-US" sz="2000" dirty="0" smtClean="0"/>
              <a:t>事業所</a:t>
            </a:r>
            <a:r>
              <a:rPr lang="ja-JP" altLang="en-US" sz="2000" dirty="0"/>
              <a:t>）、「３障がいのみ」</a:t>
            </a:r>
            <a:r>
              <a:rPr lang="ja-JP" altLang="en-US" sz="2000" dirty="0" smtClean="0"/>
              <a:t>が</a:t>
            </a:r>
            <a:r>
              <a:rPr lang="en-US" altLang="ja-JP" sz="2000" dirty="0"/>
              <a:t>18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188</a:t>
            </a:r>
            <a:r>
              <a:rPr lang="ja-JP" altLang="en-US" sz="2000" dirty="0" smtClean="0"/>
              <a:t>事業所</a:t>
            </a:r>
            <a:r>
              <a:rPr lang="ja-JP" altLang="en-US" sz="2000" dirty="0"/>
              <a:t>）、「障がい児のみ」</a:t>
            </a:r>
            <a:r>
              <a:rPr lang="ja-JP" altLang="en-US" sz="2000" dirty="0" smtClean="0"/>
              <a:t>が</a:t>
            </a:r>
            <a:r>
              <a:rPr lang="en-US" altLang="ja-JP" sz="2000" dirty="0"/>
              <a:t>4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47</a:t>
            </a:r>
            <a:r>
              <a:rPr lang="ja-JP" altLang="en-US" sz="2000" dirty="0" smtClean="0"/>
              <a:t>事業所）等。</a:t>
            </a:r>
            <a:endParaRPr lang="en-US" altLang="ja-JP" sz="2000" dirty="0"/>
          </a:p>
          <a:p>
            <a:pPr>
              <a:defRPr/>
            </a:pPr>
            <a:endParaRPr lang="en-US" altLang="ja-JP" sz="140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8636120" y="6538551"/>
            <a:ext cx="526339" cy="367671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/>
              <a:t>9</a:t>
            </a:r>
            <a:endParaRPr lang="ja-JP" altLang="en-US" dirty="0"/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8438087"/>
              </p:ext>
            </p:extLst>
          </p:nvPr>
        </p:nvGraphicFramePr>
        <p:xfrm>
          <a:off x="287487" y="2984493"/>
          <a:ext cx="8557913" cy="3666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9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グラフ 20"/>
          <p:cNvGraphicFramePr>
            <a:graphicFrameLocks/>
          </p:cNvGraphicFramePr>
          <p:nvPr>
            <p:extLst/>
          </p:nvPr>
        </p:nvGraphicFramePr>
        <p:xfrm>
          <a:off x="4427984" y="2577679"/>
          <a:ext cx="4536629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グラフ 19"/>
          <p:cNvGraphicFramePr>
            <a:graphicFrameLocks/>
          </p:cNvGraphicFramePr>
          <p:nvPr>
            <p:extLst/>
          </p:nvPr>
        </p:nvGraphicFramePr>
        <p:xfrm>
          <a:off x="179512" y="2577679"/>
          <a:ext cx="4248472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5619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 smtClean="0"/>
              <a:t>Ⅰ</a:t>
            </a:r>
            <a:r>
              <a:rPr lang="ja-JP" altLang="en-US" sz="2400" b="1" dirty="0" smtClean="0"/>
              <a:t>　</a:t>
            </a:r>
            <a:r>
              <a:rPr lang="ja-JP" altLang="en-US" sz="2400" b="1" dirty="0" err="1" smtClean="0"/>
              <a:t>障がい</a:t>
            </a:r>
            <a:r>
              <a:rPr lang="ja-JP" altLang="en-US" sz="2400" b="1" dirty="0" smtClean="0"/>
              <a:t>者相談支援事業</a:t>
            </a:r>
            <a:endParaRPr lang="ja-JP" altLang="en-US" sz="2400" b="1" dirty="0"/>
          </a:p>
        </p:txBody>
      </p:sp>
      <p:sp>
        <p:nvSpPr>
          <p:cNvPr id="307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908051"/>
            <a:ext cx="8713788" cy="12968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ja-JP" sz="2000" dirty="0" smtClean="0"/>
          </a:p>
          <a:p>
            <a:r>
              <a:rPr lang="ja-JP" altLang="en-US" sz="2000" dirty="0" smtClean="0"/>
              <a:t>実施形態は、単独が</a:t>
            </a:r>
            <a:r>
              <a:rPr lang="en-US" altLang="ja-JP" sz="2000" dirty="0" smtClean="0"/>
              <a:t>82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35</a:t>
            </a:r>
            <a:r>
              <a:rPr lang="ja-JP" altLang="en-US" sz="2000" dirty="0" smtClean="0"/>
              <a:t>市町村）、複数市町村共同が</a:t>
            </a:r>
            <a:r>
              <a:rPr lang="en-US" altLang="ja-JP" sz="2000" dirty="0" smtClean="0"/>
              <a:t>16</a:t>
            </a:r>
            <a:r>
              <a:rPr lang="ja-JP" altLang="en-US" sz="2000" dirty="0" smtClean="0"/>
              <a:t>％（</a:t>
            </a:r>
            <a:r>
              <a:rPr lang="en-US" altLang="ja-JP" sz="2000" dirty="0"/>
              <a:t>7</a:t>
            </a:r>
            <a:r>
              <a:rPr lang="ja-JP" altLang="en-US" sz="2000" dirty="0" smtClean="0"/>
              <a:t>市町村）、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　</a:t>
            </a:r>
            <a:r>
              <a:rPr lang="ja-JP" altLang="en-US" sz="2000" dirty="0" smtClean="0"/>
              <a:t>単独＋複数市町村共同で実施</a:t>
            </a:r>
            <a:r>
              <a:rPr lang="en-US" altLang="ja-JP" sz="2000" dirty="0" smtClean="0"/>
              <a:t>2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1</a:t>
            </a:r>
            <a:r>
              <a:rPr lang="ja-JP" altLang="en-US" sz="2000" dirty="0" smtClean="0"/>
              <a:t>市町村）。</a:t>
            </a:r>
            <a:endParaRPr lang="en-US" altLang="ja-JP" sz="2000" dirty="0" smtClean="0"/>
          </a:p>
          <a:p>
            <a:r>
              <a:rPr lang="ja-JP" altLang="en-US" sz="2000" dirty="0" smtClean="0"/>
              <a:t>実施方法は、委託のみが</a:t>
            </a:r>
            <a:r>
              <a:rPr lang="en-US" altLang="ja-JP" sz="2000" dirty="0" smtClean="0"/>
              <a:t>93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40</a:t>
            </a:r>
            <a:r>
              <a:rPr lang="ja-JP" altLang="en-US" sz="2000" dirty="0" smtClean="0"/>
              <a:t>市町村）、直営＋委託が</a:t>
            </a:r>
            <a:r>
              <a:rPr lang="en-US" altLang="ja-JP" sz="2000" dirty="0"/>
              <a:t>7</a:t>
            </a:r>
            <a:r>
              <a:rPr lang="ja-JP" altLang="en-US" sz="2000" dirty="0" smtClean="0"/>
              <a:t>％（</a:t>
            </a:r>
            <a:r>
              <a:rPr lang="en-US" altLang="ja-JP" sz="2000" dirty="0"/>
              <a:t>3</a:t>
            </a:r>
            <a:r>
              <a:rPr lang="ja-JP" altLang="en-US" sz="2000" dirty="0" smtClean="0"/>
              <a:t>市町村）。</a:t>
            </a:r>
            <a:endParaRPr lang="en-US" altLang="ja-JP" sz="2000" dirty="0" smtClean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22082" y="6570743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1</a:t>
            </a:r>
            <a:endParaRPr lang="ja-JP" altLang="en-US" dirty="0"/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404880"/>
              </p:ext>
            </p:extLst>
          </p:nvPr>
        </p:nvGraphicFramePr>
        <p:xfrm>
          <a:off x="202874" y="2763306"/>
          <a:ext cx="4176000" cy="373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テキスト ボックス 19"/>
          <p:cNvSpPr txBox="1"/>
          <p:nvPr/>
        </p:nvSpPr>
        <p:spPr>
          <a:xfrm>
            <a:off x="3051650" y="6210411"/>
            <a:ext cx="1425444" cy="31978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600" dirty="0"/>
              <a:t>市町村数</a:t>
            </a:r>
            <a:r>
              <a:rPr kumimoji="1" lang="ja-JP" altLang="en-US" sz="1600" dirty="0" smtClean="0"/>
              <a:t>：</a:t>
            </a:r>
            <a:r>
              <a:rPr kumimoji="1" lang="en-US" altLang="ja-JP" sz="1600" dirty="0" smtClean="0"/>
              <a:t>43</a:t>
            </a:r>
            <a:endParaRPr kumimoji="1" lang="ja-JP" altLang="en-US" sz="1600" dirty="0"/>
          </a:p>
        </p:txBody>
      </p:sp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584876"/>
              </p:ext>
            </p:extLst>
          </p:nvPr>
        </p:nvGraphicFramePr>
        <p:xfrm>
          <a:off x="4511749" y="2687878"/>
          <a:ext cx="4176000" cy="373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テキスト ボックス 19"/>
          <p:cNvSpPr txBox="1"/>
          <p:nvPr/>
        </p:nvSpPr>
        <p:spPr>
          <a:xfrm>
            <a:off x="7588279" y="6176721"/>
            <a:ext cx="1425444" cy="31978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600" dirty="0"/>
              <a:t>市町村数</a:t>
            </a:r>
            <a:r>
              <a:rPr kumimoji="1" lang="ja-JP" altLang="en-US" sz="1600" dirty="0" smtClean="0"/>
              <a:t>：</a:t>
            </a:r>
            <a:r>
              <a:rPr kumimoji="1" lang="en-US" altLang="ja-JP" sz="1600" dirty="0" smtClean="0"/>
              <a:t>43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6492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5619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 smtClean="0"/>
              <a:t>Ⅰ</a:t>
            </a:r>
            <a:r>
              <a:rPr lang="ja-JP" altLang="en-US" sz="2400" b="1" dirty="0" smtClean="0"/>
              <a:t>　</a:t>
            </a:r>
            <a:r>
              <a:rPr lang="ja-JP" altLang="en-US" sz="2400" b="1" dirty="0" err="1" smtClean="0"/>
              <a:t>障がい</a:t>
            </a:r>
            <a:r>
              <a:rPr lang="ja-JP" altLang="en-US" sz="2400" b="1" dirty="0" smtClean="0"/>
              <a:t>者相談支援事業</a:t>
            </a:r>
            <a:endParaRPr lang="ja-JP" altLang="en-US" sz="2400" b="1" dirty="0"/>
          </a:p>
        </p:txBody>
      </p:sp>
      <p:sp>
        <p:nvSpPr>
          <p:cNvPr id="409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765246"/>
            <a:ext cx="8713788" cy="1872209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altLang="ja-JP" sz="2000" dirty="0" smtClean="0"/>
          </a:p>
          <a:p>
            <a:pPr>
              <a:defRPr/>
            </a:pPr>
            <a:r>
              <a:rPr lang="ja-JP" altLang="en-US" sz="2000" dirty="0" smtClean="0"/>
              <a:t>運営方法は、３障がい一元化して実施が</a:t>
            </a:r>
            <a:r>
              <a:rPr lang="en-US" altLang="ja-JP" sz="2000" dirty="0" smtClean="0"/>
              <a:t>77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33</a:t>
            </a:r>
            <a:r>
              <a:rPr lang="ja-JP" altLang="en-US" sz="2000" dirty="0" smtClean="0"/>
              <a:t>市町村）、障がい種別ごとに実施が</a:t>
            </a:r>
            <a:r>
              <a:rPr lang="en-US" altLang="ja-JP" sz="2000" dirty="0" smtClean="0"/>
              <a:t>16</a:t>
            </a:r>
            <a:r>
              <a:rPr lang="ja-JP" altLang="en-US" sz="2000" dirty="0" smtClean="0"/>
              <a:t>％（</a:t>
            </a:r>
            <a:r>
              <a:rPr lang="en-US" altLang="ja-JP" sz="2000" dirty="0"/>
              <a:t>7</a:t>
            </a:r>
            <a:r>
              <a:rPr lang="ja-JP" altLang="en-US" sz="2000" dirty="0"/>
              <a:t>市町村）等。 </a:t>
            </a:r>
            <a:endParaRPr lang="en-US" altLang="ja-JP" sz="2000" dirty="0" smtClean="0"/>
          </a:p>
          <a:p>
            <a:pPr>
              <a:defRPr/>
            </a:pPr>
            <a:r>
              <a:rPr lang="ja-JP" altLang="en-US" sz="2000" dirty="0" smtClean="0"/>
              <a:t>ピアカウンセリングは、</a:t>
            </a:r>
            <a:r>
              <a:rPr lang="en-US" altLang="ja-JP" sz="2000" dirty="0" smtClean="0"/>
              <a:t>53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23</a:t>
            </a:r>
            <a:r>
              <a:rPr lang="ja-JP" altLang="en-US" sz="2000" dirty="0" smtClean="0"/>
              <a:t>市町村）が実施。</a:t>
            </a:r>
            <a:endParaRPr lang="en-US" altLang="ja-JP" sz="2000" dirty="0" smtClean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020137" y="65973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2</a:t>
            </a:r>
            <a:endParaRPr lang="ja-JP" altLang="en-US" dirty="0"/>
          </a:p>
        </p:txBody>
      </p:sp>
      <p:graphicFrame>
        <p:nvGraphicFramePr>
          <p:cNvPr id="7" name="グラフ 6"/>
          <p:cNvGraphicFramePr>
            <a:graphicFrameLocks/>
          </p:cNvGraphicFramePr>
          <p:nvPr>
            <p:extLst/>
          </p:nvPr>
        </p:nvGraphicFramePr>
        <p:xfrm>
          <a:off x="179512" y="2577679"/>
          <a:ext cx="4248472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グラフ 11"/>
          <p:cNvGraphicFramePr>
            <a:graphicFrameLocks/>
          </p:cNvGraphicFramePr>
          <p:nvPr>
            <p:extLst/>
          </p:nvPr>
        </p:nvGraphicFramePr>
        <p:xfrm>
          <a:off x="4427984" y="2577679"/>
          <a:ext cx="4536629" cy="410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0059417"/>
              </p:ext>
            </p:extLst>
          </p:nvPr>
        </p:nvGraphicFramePr>
        <p:xfrm>
          <a:off x="250825" y="2700219"/>
          <a:ext cx="4176000" cy="373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テキスト ボックス 19"/>
          <p:cNvSpPr txBox="1"/>
          <p:nvPr/>
        </p:nvSpPr>
        <p:spPr>
          <a:xfrm>
            <a:off x="3155753" y="6136997"/>
            <a:ext cx="1460389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1400" dirty="0"/>
              <a:t>市町村数：</a:t>
            </a:r>
            <a:r>
              <a:rPr kumimoji="1" lang="en-US" altLang="ja-JP" sz="1400" dirty="0"/>
              <a:t>43</a:t>
            </a:r>
            <a:endParaRPr kumimoji="1" lang="ja-JP" altLang="en-US" sz="1400" dirty="0"/>
          </a:p>
        </p:txBody>
      </p:sp>
      <p:graphicFrame>
        <p:nvGraphicFramePr>
          <p:cNvPr id="15" name="グラフ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0526243"/>
              </p:ext>
            </p:extLst>
          </p:nvPr>
        </p:nvGraphicFramePr>
        <p:xfrm>
          <a:off x="4545298" y="2702916"/>
          <a:ext cx="4302000" cy="376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3285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グラフ 13"/>
          <p:cNvGraphicFramePr>
            <a:graphicFrameLocks/>
          </p:cNvGraphicFramePr>
          <p:nvPr>
            <p:extLst/>
          </p:nvPr>
        </p:nvGraphicFramePr>
        <p:xfrm>
          <a:off x="4566708" y="2708920"/>
          <a:ext cx="4469788" cy="395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グラフ 8"/>
          <p:cNvGraphicFramePr>
            <a:graphicFrameLocks/>
          </p:cNvGraphicFramePr>
          <p:nvPr>
            <p:extLst/>
          </p:nvPr>
        </p:nvGraphicFramePr>
        <p:xfrm>
          <a:off x="115887" y="2708920"/>
          <a:ext cx="4451467" cy="395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タイトル 3"/>
          <p:cNvSpPr txBox="1">
            <a:spLocks/>
          </p:cNvSpPr>
          <p:nvPr/>
        </p:nvSpPr>
        <p:spPr>
          <a:xfrm>
            <a:off x="457200" y="274638"/>
            <a:ext cx="8218488" cy="5619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 smtClean="0"/>
              <a:t>Ⅱ</a:t>
            </a:r>
            <a:r>
              <a:rPr lang="ja-JP" altLang="en-US" sz="2400" b="1" dirty="0" smtClean="0"/>
              <a:t>　基幹相談支援センター</a:t>
            </a:r>
            <a:endParaRPr lang="ja-JP" altLang="en-US" sz="24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9075" y="1268413"/>
            <a:ext cx="88174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2000" dirty="0" smtClean="0"/>
              <a:t>77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33</a:t>
            </a:r>
            <a:r>
              <a:rPr lang="ja-JP" altLang="en-US" sz="2000" dirty="0" smtClean="0"/>
              <a:t>市町村・</a:t>
            </a:r>
            <a:r>
              <a:rPr lang="en-US" altLang="ja-JP" sz="2000" dirty="0" smtClean="0"/>
              <a:t>63</a:t>
            </a:r>
            <a:r>
              <a:rPr lang="ja-JP" altLang="en-US" sz="2000" dirty="0" smtClean="0"/>
              <a:t>箇所</a:t>
            </a:r>
            <a:r>
              <a:rPr lang="ja-JP" altLang="en-US" sz="2000" dirty="0"/>
              <a:t>）が設置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/>
              <a:t>直営</a:t>
            </a:r>
            <a:r>
              <a:rPr lang="ja-JP" altLang="en-US" sz="2000" dirty="0"/>
              <a:t>に</a:t>
            </a:r>
            <a:r>
              <a:rPr lang="ja-JP" altLang="en-US" sz="2000" dirty="0" smtClean="0"/>
              <a:t>より設置しているのは</a:t>
            </a:r>
            <a:r>
              <a:rPr lang="en-US" altLang="ja-JP" sz="2000" dirty="0" smtClean="0"/>
              <a:t>16</a:t>
            </a:r>
            <a:r>
              <a:rPr lang="ja-JP" altLang="en-US" sz="2000" dirty="0" smtClean="0"/>
              <a:t>％（</a:t>
            </a:r>
            <a:r>
              <a:rPr lang="en-US" altLang="ja-JP" sz="2000" dirty="0"/>
              <a:t>10</a:t>
            </a:r>
            <a:r>
              <a:rPr lang="ja-JP" altLang="en-US" sz="2000" dirty="0" smtClean="0"/>
              <a:t>箇所）、委託による設置は</a:t>
            </a:r>
            <a:r>
              <a:rPr lang="en-US" altLang="ja-JP" sz="2000" dirty="0" smtClean="0"/>
              <a:t>8</a:t>
            </a:r>
            <a:r>
              <a:rPr lang="en-US" altLang="ja-JP" sz="2000" dirty="0"/>
              <a:t>2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5</a:t>
            </a:r>
            <a:r>
              <a:rPr lang="en-US" altLang="ja-JP" sz="2000" dirty="0"/>
              <a:t>2</a:t>
            </a:r>
            <a:r>
              <a:rPr lang="ja-JP" altLang="en-US" sz="2000" dirty="0" smtClean="0"/>
              <a:t>箇所）、直営＋委託による設置は</a:t>
            </a:r>
            <a:r>
              <a:rPr lang="en-US" altLang="ja-JP" sz="2000" dirty="0"/>
              <a:t>2</a:t>
            </a:r>
            <a:r>
              <a:rPr lang="ja-JP" altLang="en-US" sz="2000" dirty="0" smtClean="0"/>
              <a:t>％（</a:t>
            </a:r>
            <a:r>
              <a:rPr lang="en-US" altLang="ja-JP" sz="2000" dirty="0"/>
              <a:t>1</a:t>
            </a:r>
            <a:r>
              <a:rPr lang="ja-JP" altLang="en-US" sz="2000" dirty="0" smtClean="0"/>
              <a:t>箇所）</a:t>
            </a:r>
            <a:endParaRPr lang="en-US" altLang="ja-JP" sz="2000" dirty="0" smtClean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7032998" y="6586251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3</a:t>
            </a:r>
            <a:endParaRPr lang="ja-JP" altLang="en-US" dirty="0"/>
          </a:p>
        </p:txBody>
      </p:sp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4227673"/>
              </p:ext>
            </p:extLst>
          </p:nvPr>
        </p:nvGraphicFramePr>
        <p:xfrm>
          <a:off x="185244" y="2744990"/>
          <a:ext cx="4381200" cy="379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412427"/>
              </p:ext>
            </p:extLst>
          </p:nvPr>
        </p:nvGraphicFramePr>
        <p:xfrm>
          <a:off x="4736319" y="2717336"/>
          <a:ext cx="4381200" cy="406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4713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958"/>
              </p:ext>
            </p:extLst>
          </p:nvPr>
        </p:nvGraphicFramePr>
        <p:xfrm>
          <a:off x="115887" y="2708920"/>
          <a:ext cx="4451467" cy="395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169556"/>
              </p:ext>
            </p:extLst>
          </p:nvPr>
        </p:nvGraphicFramePr>
        <p:xfrm>
          <a:off x="4566708" y="2708920"/>
          <a:ext cx="4469788" cy="395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タイトル 3"/>
          <p:cNvSpPr txBox="1">
            <a:spLocks/>
          </p:cNvSpPr>
          <p:nvPr/>
        </p:nvSpPr>
        <p:spPr>
          <a:xfrm>
            <a:off x="457200" y="274638"/>
            <a:ext cx="8218488" cy="5619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 smtClean="0"/>
              <a:t>Ⅱ</a:t>
            </a:r>
            <a:r>
              <a:rPr lang="ja-JP" altLang="en-US" sz="2400" b="1" dirty="0" smtClean="0"/>
              <a:t>　基幹相談支援センター</a:t>
            </a:r>
            <a:endParaRPr lang="ja-JP" altLang="en-US" sz="2400" b="1" dirty="0"/>
          </a:p>
        </p:txBody>
      </p:sp>
      <p:sp>
        <p:nvSpPr>
          <p:cNvPr id="6147" name="テキスト ボックス 1"/>
          <p:cNvSpPr txBox="1">
            <a:spLocks noChangeArrowheads="1"/>
          </p:cNvSpPr>
          <p:nvPr/>
        </p:nvSpPr>
        <p:spPr bwMode="auto">
          <a:xfrm>
            <a:off x="124624" y="673956"/>
            <a:ext cx="87122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ja-JP" sz="2000" dirty="0"/>
          </a:p>
          <a:p>
            <a:pPr eaLnBrk="1" hangingPunct="1">
              <a:spcBef>
                <a:spcPct val="0"/>
              </a:spcBef>
            </a:pPr>
            <a:r>
              <a:rPr lang="ja-JP" altLang="en-US" sz="2000" dirty="0"/>
              <a:t>基幹相談支援センターの業務に従事する者は</a:t>
            </a:r>
            <a:r>
              <a:rPr lang="ja-JP" altLang="en-US" sz="2000" dirty="0" smtClean="0"/>
              <a:t>、主任相談支援専門員</a:t>
            </a:r>
            <a:r>
              <a:rPr lang="en-US" altLang="ja-JP" sz="2000" dirty="0" smtClean="0"/>
              <a:t>7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20</a:t>
            </a:r>
            <a:r>
              <a:rPr lang="ja-JP" altLang="en-US" sz="2000" dirty="0" smtClean="0"/>
              <a:t>人）、相談</a:t>
            </a:r>
            <a:r>
              <a:rPr lang="ja-JP" altLang="en-US" sz="2000" dirty="0"/>
              <a:t>支援</a:t>
            </a:r>
            <a:r>
              <a:rPr lang="ja-JP" altLang="en-US" sz="2000" dirty="0" smtClean="0"/>
              <a:t>専門員</a:t>
            </a:r>
            <a:r>
              <a:rPr lang="en-US" altLang="ja-JP" sz="2000" dirty="0" smtClean="0"/>
              <a:t>60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172</a:t>
            </a:r>
            <a:r>
              <a:rPr lang="ja-JP" altLang="en-US" sz="2000" dirty="0" smtClean="0"/>
              <a:t>人</a:t>
            </a:r>
            <a:r>
              <a:rPr lang="ja-JP" altLang="en-US" sz="2000" dirty="0"/>
              <a:t>）、相談支援専門員以外の</a:t>
            </a:r>
            <a:r>
              <a:rPr lang="ja-JP" altLang="en-US" sz="2000" dirty="0" smtClean="0"/>
              <a:t>者</a:t>
            </a:r>
            <a:r>
              <a:rPr lang="en-US" altLang="ja-JP" sz="2000" dirty="0" smtClean="0"/>
              <a:t>33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96</a:t>
            </a:r>
            <a:r>
              <a:rPr lang="ja-JP" altLang="en-US" sz="2000" dirty="0" smtClean="0"/>
              <a:t>人</a:t>
            </a:r>
            <a:r>
              <a:rPr lang="ja-JP" altLang="en-US" sz="2000" dirty="0"/>
              <a:t>）</a:t>
            </a:r>
            <a:r>
              <a:rPr lang="ja-JP" altLang="en-US" sz="2000" dirty="0" smtClean="0"/>
              <a:t>。</a:t>
            </a:r>
            <a:endParaRPr lang="en-US" altLang="ja-JP" sz="2000" dirty="0"/>
          </a:p>
          <a:p>
            <a:pPr eaLnBrk="1" hangingPunct="1">
              <a:spcBef>
                <a:spcPct val="0"/>
              </a:spcBef>
            </a:pPr>
            <a:r>
              <a:rPr lang="ja-JP" altLang="en-US" sz="2000" dirty="0"/>
              <a:t>業務に従事する者のうち、専門的職員の人数は社会福祉士</a:t>
            </a:r>
            <a:r>
              <a:rPr lang="ja-JP" altLang="en-US" sz="2000" dirty="0" smtClean="0"/>
              <a:t>が</a:t>
            </a:r>
            <a:r>
              <a:rPr lang="en-US" altLang="ja-JP" sz="2000" dirty="0" smtClean="0"/>
              <a:t>109</a:t>
            </a:r>
            <a:r>
              <a:rPr lang="ja-JP" altLang="en-US" sz="2000" dirty="0" smtClean="0"/>
              <a:t>人</a:t>
            </a:r>
            <a:r>
              <a:rPr lang="ja-JP" altLang="en-US" sz="2000" dirty="0"/>
              <a:t>、精神保健福祉士</a:t>
            </a:r>
            <a:r>
              <a:rPr lang="ja-JP" altLang="en-US" sz="2000" dirty="0" smtClean="0"/>
              <a:t>が</a:t>
            </a:r>
            <a:r>
              <a:rPr lang="en-US" altLang="ja-JP" sz="2000" dirty="0" smtClean="0"/>
              <a:t>74</a:t>
            </a:r>
            <a:r>
              <a:rPr lang="ja-JP" altLang="en-US" sz="2000" dirty="0" smtClean="0"/>
              <a:t>人</a:t>
            </a:r>
            <a:r>
              <a:rPr lang="ja-JP" altLang="en-US" sz="2000" dirty="0"/>
              <a:t>、介護福祉士</a:t>
            </a:r>
            <a:r>
              <a:rPr lang="ja-JP" altLang="en-US" sz="2000" dirty="0" smtClean="0"/>
              <a:t>が</a:t>
            </a:r>
            <a:r>
              <a:rPr lang="en-US" altLang="ja-JP" sz="2000" dirty="0" smtClean="0"/>
              <a:t>72</a:t>
            </a:r>
            <a:r>
              <a:rPr lang="ja-JP" altLang="en-US" sz="2000" dirty="0" smtClean="0"/>
              <a:t>人</a:t>
            </a:r>
            <a:r>
              <a:rPr lang="ja-JP" altLang="en-US" sz="2000" dirty="0"/>
              <a:t>など。</a:t>
            </a:r>
            <a:r>
              <a:rPr lang="en-US" altLang="ja-JP" sz="1200" dirty="0"/>
              <a:t>※1</a:t>
            </a:r>
            <a:r>
              <a:rPr lang="ja-JP" altLang="en-US" sz="1200" dirty="0"/>
              <a:t>人の者が複数の資格を有する場合は、</a:t>
            </a:r>
            <a:r>
              <a:rPr lang="ja-JP" altLang="en-US" sz="1200" dirty="0" smtClean="0"/>
              <a:t>複数計上</a:t>
            </a:r>
            <a:r>
              <a:rPr lang="ja-JP" altLang="en-US" sz="1200" dirty="0"/>
              <a:t>。</a:t>
            </a:r>
            <a:endParaRPr lang="en-US" altLang="ja-JP" sz="1200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8814279" y="6668919"/>
            <a:ext cx="366373" cy="189081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4</a:t>
            </a:r>
            <a:endParaRPr lang="ja-JP" altLang="en-US" dirty="0"/>
          </a:p>
        </p:txBody>
      </p:sp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901180"/>
              </p:ext>
            </p:extLst>
          </p:nvPr>
        </p:nvGraphicFramePr>
        <p:xfrm>
          <a:off x="234109" y="2798509"/>
          <a:ext cx="4179600" cy="36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グラフ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389797"/>
              </p:ext>
            </p:extLst>
          </p:nvPr>
        </p:nvGraphicFramePr>
        <p:xfrm>
          <a:off x="4694611" y="2708920"/>
          <a:ext cx="4294800" cy="377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190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 txBox="1">
            <a:spLocks/>
          </p:cNvSpPr>
          <p:nvPr/>
        </p:nvSpPr>
        <p:spPr>
          <a:xfrm>
            <a:off x="457200" y="274638"/>
            <a:ext cx="8218488" cy="5619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/>
              <a:t>Ⅲ</a:t>
            </a:r>
            <a:r>
              <a:rPr lang="ja-JP" altLang="en-US" sz="2400" b="1" dirty="0"/>
              <a:t>　</a:t>
            </a:r>
            <a:r>
              <a:rPr lang="ja-JP" altLang="en-US" sz="2400" b="1" dirty="0" smtClean="0"/>
              <a:t>住宅入居等支援事業（居住サポート事業）</a:t>
            </a:r>
            <a:endParaRPr lang="ja-JP" altLang="en-US" sz="2400" b="1" dirty="0"/>
          </a:p>
        </p:txBody>
      </p:sp>
      <p:sp>
        <p:nvSpPr>
          <p:cNvPr id="7171" name="テキスト ボックス 1"/>
          <p:cNvSpPr txBox="1">
            <a:spLocks noChangeArrowheads="1"/>
          </p:cNvSpPr>
          <p:nvPr/>
        </p:nvSpPr>
        <p:spPr bwMode="auto">
          <a:xfrm>
            <a:off x="115887" y="1009930"/>
            <a:ext cx="8712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altLang="ja-JP" sz="2000" dirty="0" smtClean="0"/>
              <a:t>33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14</a:t>
            </a:r>
            <a:r>
              <a:rPr lang="ja-JP" altLang="en-US" sz="2000" dirty="0" smtClean="0"/>
              <a:t>市町村）が実施。</a:t>
            </a:r>
            <a:endParaRPr lang="en-US" altLang="ja-JP" sz="2000" dirty="0" smtClean="0"/>
          </a:p>
          <a:p>
            <a:pPr eaLnBrk="1" hangingPunct="1">
              <a:spcBef>
                <a:spcPct val="0"/>
              </a:spcBef>
              <a:defRPr/>
            </a:pPr>
            <a:endParaRPr lang="en-US" altLang="ja-JP" sz="2000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ja-JP" altLang="en-US" sz="2000" dirty="0" smtClean="0"/>
              <a:t>住宅入居等支援事業の実施内容は、入居支援（不動産業者に対する物件斡旋依頼、家主等との入居契約手続き支援）を</a:t>
            </a:r>
            <a:r>
              <a:rPr lang="en-US" altLang="ja-JP" sz="2000" dirty="0" smtClean="0"/>
              <a:t>11</a:t>
            </a:r>
            <a:r>
              <a:rPr lang="ja-JP" altLang="en-US" sz="2000" dirty="0" smtClean="0"/>
              <a:t>市町村が実施。</a:t>
            </a:r>
            <a:endParaRPr lang="en-US" altLang="ja-JP" sz="2000" dirty="0" smtClean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33525" y="65973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5</a:t>
            </a:r>
            <a:endParaRPr lang="ja-JP" altLang="en-US" dirty="0"/>
          </a:p>
        </p:txBody>
      </p:sp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486811"/>
              </p:ext>
            </p:extLst>
          </p:nvPr>
        </p:nvGraphicFramePr>
        <p:xfrm>
          <a:off x="115887" y="2708920"/>
          <a:ext cx="4451467" cy="395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グラフ 8"/>
          <p:cNvGraphicFramePr>
            <a:graphicFrameLocks/>
          </p:cNvGraphicFramePr>
          <p:nvPr>
            <p:extLst/>
          </p:nvPr>
        </p:nvGraphicFramePr>
        <p:xfrm>
          <a:off x="4566708" y="2708920"/>
          <a:ext cx="4469788" cy="395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6925321"/>
              </p:ext>
            </p:extLst>
          </p:nvPr>
        </p:nvGraphicFramePr>
        <p:xfrm>
          <a:off x="187657" y="2788015"/>
          <a:ext cx="4307925" cy="381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5538249"/>
              </p:ext>
            </p:extLst>
          </p:nvPr>
        </p:nvGraphicFramePr>
        <p:xfrm>
          <a:off x="4585109" y="2867253"/>
          <a:ext cx="4413600" cy="382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7380312" y="3284984"/>
            <a:ext cx="17273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/>
              <a:t>実施市町村数：</a:t>
            </a:r>
            <a:r>
              <a:rPr lang="en-US" altLang="ja-JP" sz="1200" dirty="0" smtClean="0"/>
              <a:t>14 </a:t>
            </a:r>
            <a:endParaRPr lang="en-US" altLang="ja-JP" sz="1200" dirty="0"/>
          </a:p>
          <a:p>
            <a:pPr>
              <a:lnSpc>
                <a:spcPts val="1200"/>
              </a:lnSpc>
            </a:pPr>
            <a:r>
              <a:rPr lang="en-US" altLang="ja-JP" sz="1200" dirty="0"/>
              <a:t>※</a:t>
            </a:r>
            <a:r>
              <a:rPr lang="ja-JP" altLang="en-US" sz="1200" dirty="0"/>
              <a:t>複数回答あり</a:t>
            </a:r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390916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32163" y="1050618"/>
            <a:ext cx="899477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000" b="1" dirty="0"/>
              <a:t>協議会の運営</a:t>
            </a:r>
            <a:r>
              <a:rPr lang="ja-JP" altLang="en-US" sz="2000" b="1" dirty="0" smtClean="0"/>
              <a:t>方法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/>
              <a:t>全</a:t>
            </a:r>
            <a:r>
              <a:rPr lang="en-US" altLang="ja-JP" sz="2000" dirty="0" smtClean="0"/>
              <a:t>43</a:t>
            </a:r>
            <a:r>
              <a:rPr lang="ja-JP" altLang="en-US" sz="2000" dirty="0" smtClean="0"/>
              <a:t>市町村が協議会を設置（</a:t>
            </a:r>
            <a:r>
              <a:rPr lang="en-US" altLang="ja-JP" sz="2000" dirty="0" smtClean="0"/>
              <a:t>37</a:t>
            </a:r>
            <a:r>
              <a:rPr lang="ja-JP" altLang="en-US" sz="2000" dirty="0" smtClean="0"/>
              <a:t>箇所）</a:t>
            </a:r>
            <a:endParaRPr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/>
              <a:t>協</a:t>
            </a:r>
            <a:r>
              <a:rPr lang="ja-JP" altLang="en-US" sz="2000" dirty="0" smtClean="0"/>
              <a:t>議会の運営方法は直営で実施が</a:t>
            </a:r>
            <a:r>
              <a:rPr lang="en-US" altLang="ja-JP" sz="2000" dirty="0" smtClean="0"/>
              <a:t>54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20</a:t>
            </a:r>
            <a:r>
              <a:rPr lang="ja-JP" altLang="en-US" sz="2000" dirty="0" smtClean="0"/>
              <a:t>箇所）、</a:t>
            </a:r>
            <a:endParaRPr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/>
              <a:t>委託で実施が</a:t>
            </a:r>
            <a:r>
              <a:rPr lang="en-US" altLang="ja-JP" sz="2000" dirty="0" smtClean="0"/>
              <a:t>22</a:t>
            </a:r>
            <a:r>
              <a:rPr lang="ja-JP" altLang="en-US" sz="2000" dirty="0" smtClean="0"/>
              <a:t>％（</a:t>
            </a:r>
            <a:r>
              <a:rPr lang="en-US" altLang="ja-JP" sz="2000" dirty="0"/>
              <a:t>8</a:t>
            </a:r>
            <a:r>
              <a:rPr lang="ja-JP" altLang="en-US" sz="2000" dirty="0" smtClean="0"/>
              <a:t>箇所）</a:t>
            </a:r>
            <a:endParaRPr lang="en-US" altLang="ja-JP" sz="2000" dirty="0"/>
          </a:p>
          <a:p>
            <a:pPr>
              <a:defRPr/>
            </a:pPr>
            <a:endParaRPr lang="en-US" altLang="ja-JP" sz="1400" dirty="0"/>
          </a:p>
        </p:txBody>
      </p:sp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489843"/>
              </p:ext>
            </p:extLst>
          </p:nvPr>
        </p:nvGraphicFramePr>
        <p:xfrm>
          <a:off x="6011688" y="1041305"/>
          <a:ext cx="2664000" cy="145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タイトル 3"/>
          <p:cNvSpPr txBox="1">
            <a:spLocks/>
          </p:cNvSpPr>
          <p:nvPr/>
        </p:nvSpPr>
        <p:spPr>
          <a:xfrm>
            <a:off x="457200" y="295973"/>
            <a:ext cx="8218488" cy="5619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/>
              <a:t>Ⅴ</a:t>
            </a:r>
            <a:r>
              <a:rPr lang="ja-JP" altLang="en-US" sz="2400" b="1" dirty="0" smtClean="0"/>
              <a:t>　（自立支援）協議会</a:t>
            </a:r>
            <a:endParaRPr lang="ja-JP" altLang="en-US" sz="2400" b="1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7042069" y="65654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6</a:t>
            </a:r>
            <a:endParaRPr lang="ja-JP" altLang="en-US" dirty="0"/>
          </a:p>
        </p:txBody>
      </p:sp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87785"/>
              </p:ext>
            </p:extLst>
          </p:nvPr>
        </p:nvGraphicFramePr>
        <p:xfrm>
          <a:off x="149224" y="2425607"/>
          <a:ext cx="8836124" cy="4368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7346968" y="943909"/>
            <a:ext cx="18883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設置箇所数：</a:t>
            </a:r>
            <a:r>
              <a:rPr kumimoji="1" lang="en-US" altLang="ja-JP" sz="1400" dirty="0" smtClean="0"/>
              <a:t>37</a:t>
            </a:r>
            <a:endParaRPr kumimoji="1" lang="ja-JP" altLang="en-US" sz="1400" dirty="0"/>
          </a:p>
        </p:txBody>
      </p:sp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485520"/>
              </p:ext>
            </p:extLst>
          </p:nvPr>
        </p:nvGraphicFramePr>
        <p:xfrm>
          <a:off x="256758" y="2501418"/>
          <a:ext cx="8635722" cy="4064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1189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/>
          <p:cNvSpPr txBox="1">
            <a:spLocks/>
          </p:cNvSpPr>
          <p:nvPr/>
        </p:nvSpPr>
        <p:spPr>
          <a:xfrm>
            <a:off x="457200" y="274638"/>
            <a:ext cx="8218488" cy="5619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 smtClean="0"/>
              <a:t>Ⅴ</a:t>
            </a:r>
            <a:r>
              <a:rPr lang="ja-JP" altLang="en-US" sz="2400" b="1" dirty="0" smtClean="0"/>
              <a:t>　（自立支援）協議会</a:t>
            </a:r>
            <a:endParaRPr lang="ja-JP" altLang="en-US" sz="24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4815" y="780258"/>
            <a:ext cx="8834438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/>
              <a:t>協議会の専門部会について、設置は</a:t>
            </a:r>
            <a:r>
              <a:rPr lang="en-US" altLang="ja-JP" sz="2000" dirty="0" smtClean="0"/>
              <a:t>92</a:t>
            </a:r>
            <a:r>
              <a:rPr lang="ja-JP" altLang="en-US" sz="2000" dirty="0" smtClean="0"/>
              <a:t>％（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37</a:t>
            </a:r>
            <a:r>
              <a:rPr lang="ja-JP" altLang="en-US" sz="2000" dirty="0" smtClean="0"/>
              <a:t>箇所中</a:t>
            </a:r>
            <a:r>
              <a:rPr lang="en-US" altLang="ja-JP" sz="2000" dirty="0" smtClean="0"/>
              <a:t>34</a:t>
            </a:r>
            <a:r>
              <a:rPr lang="ja-JP" altLang="en-US" sz="2000" dirty="0" smtClean="0"/>
              <a:t>箇所）、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　 </a:t>
            </a:r>
            <a:r>
              <a:rPr lang="ja-JP" altLang="en-US" sz="2000" dirty="0" smtClean="0"/>
              <a:t>  未設置は</a:t>
            </a:r>
            <a:r>
              <a:rPr lang="en-US" altLang="ja-JP" sz="2000" dirty="0" smtClean="0"/>
              <a:t>8</a:t>
            </a:r>
            <a:r>
              <a:rPr lang="ja-JP" altLang="en-US" sz="2000" dirty="0" smtClean="0"/>
              <a:t>％（</a:t>
            </a:r>
            <a:r>
              <a:rPr lang="en-US" altLang="ja-JP" sz="2000" dirty="0"/>
              <a:t> 37</a:t>
            </a:r>
            <a:r>
              <a:rPr lang="ja-JP" altLang="en-US" sz="2000" dirty="0" smtClean="0"/>
              <a:t>箇所中</a:t>
            </a:r>
            <a:r>
              <a:rPr lang="en-US" altLang="ja-JP" sz="2000" dirty="0" smtClean="0"/>
              <a:t>3</a:t>
            </a:r>
            <a:r>
              <a:rPr lang="ja-JP" altLang="en-US" sz="2000" dirty="0" smtClean="0"/>
              <a:t>箇所）</a:t>
            </a:r>
            <a:endParaRPr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/>
              <a:t>協議会の専門部会設置の種類は、課題別設置が</a:t>
            </a:r>
            <a:r>
              <a:rPr lang="en-US" altLang="ja-JP" dirty="0"/>
              <a:t>94</a:t>
            </a:r>
            <a:r>
              <a:rPr lang="ja-JP" altLang="en-US" dirty="0" smtClean="0"/>
              <a:t>％</a:t>
            </a:r>
            <a:r>
              <a:rPr lang="ja-JP" altLang="en-US" sz="2000" dirty="0" smtClean="0"/>
              <a:t>（回答数</a:t>
            </a:r>
            <a:r>
              <a:rPr lang="en-US" altLang="ja-JP" sz="2000" dirty="0" smtClean="0"/>
              <a:t>32</a:t>
            </a:r>
            <a:r>
              <a:rPr lang="ja-JP" altLang="en-US" sz="2000" dirty="0" smtClean="0"/>
              <a:t>）</a:t>
            </a:r>
            <a:endParaRPr lang="en-US" altLang="ja-JP" sz="2000" dirty="0" smtClean="0"/>
          </a:p>
          <a:p>
            <a:pPr>
              <a:defRPr/>
            </a:pPr>
            <a:r>
              <a:rPr lang="ja-JP" altLang="en-US" sz="2000" dirty="0"/>
              <a:t>　</a:t>
            </a:r>
            <a:r>
              <a:rPr lang="ja-JP" altLang="en-US" sz="2000" dirty="0" smtClean="0"/>
              <a:t>　</a:t>
            </a:r>
            <a:endParaRPr lang="en-US" altLang="ja-JP" sz="1400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7034371" y="658466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7</a:t>
            </a:r>
            <a:endParaRPr lang="ja-JP" altLang="en-US" dirty="0"/>
          </a:p>
        </p:txBody>
      </p:sp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6998231"/>
              </p:ext>
            </p:extLst>
          </p:nvPr>
        </p:nvGraphicFramePr>
        <p:xfrm>
          <a:off x="149225" y="2289476"/>
          <a:ext cx="4417219" cy="439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グラフ 8"/>
          <p:cNvGraphicFramePr>
            <a:graphicFrameLocks/>
          </p:cNvGraphicFramePr>
          <p:nvPr>
            <p:extLst/>
          </p:nvPr>
        </p:nvGraphicFramePr>
        <p:xfrm>
          <a:off x="4566444" y="2289477"/>
          <a:ext cx="4417219" cy="439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883435"/>
              </p:ext>
            </p:extLst>
          </p:nvPr>
        </p:nvGraphicFramePr>
        <p:xfrm>
          <a:off x="4736073" y="2345832"/>
          <a:ext cx="4212000" cy="423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391722"/>
              </p:ext>
            </p:extLst>
          </p:nvPr>
        </p:nvGraphicFramePr>
        <p:xfrm>
          <a:off x="305724" y="2411474"/>
          <a:ext cx="4212000" cy="423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787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 txBox="1">
            <a:spLocks/>
          </p:cNvSpPr>
          <p:nvPr/>
        </p:nvSpPr>
        <p:spPr>
          <a:xfrm>
            <a:off x="457200" y="274638"/>
            <a:ext cx="8218488" cy="5619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/>
              <a:t>Ⅵ</a:t>
            </a:r>
            <a:r>
              <a:rPr lang="ja-JP" altLang="en-US" sz="2400" b="1" dirty="0" smtClean="0"/>
              <a:t>　指定特定・</a:t>
            </a:r>
            <a:r>
              <a:rPr lang="ja-JP" altLang="en-US" sz="2400" b="1" dirty="0" err="1" smtClean="0"/>
              <a:t>指定障がい</a:t>
            </a:r>
            <a:r>
              <a:rPr lang="ja-JP" altLang="en-US" sz="2400" b="1" dirty="0" smtClean="0"/>
              <a:t>児相談支援事業所等</a:t>
            </a:r>
            <a:endParaRPr lang="ja-JP" altLang="en-US" sz="24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6928" y="980728"/>
            <a:ext cx="856863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/>
              <a:t>指定特定・指定障がい児相談支援事業所数</a:t>
            </a:r>
            <a:r>
              <a:rPr lang="ja-JP" altLang="en-US" sz="2000" dirty="0" smtClean="0"/>
              <a:t>は</a:t>
            </a:r>
            <a:r>
              <a:rPr lang="en-US" altLang="ja-JP" sz="2000" dirty="0" smtClean="0"/>
              <a:t>1,063</a:t>
            </a:r>
            <a:r>
              <a:rPr lang="ja-JP" altLang="en-US" sz="2000" dirty="0" smtClean="0"/>
              <a:t>事業所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　  （指定特定相談支援</a:t>
            </a:r>
            <a:r>
              <a:rPr lang="ja-JP" altLang="en-US" sz="2000" dirty="0" smtClean="0"/>
              <a:t>事業所</a:t>
            </a:r>
            <a:r>
              <a:rPr lang="en-US" altLang="ja-JP" sz="2000" dirty="0" smtClean="0"/>
              <a:t>1047</a:t>
            </a:r>
            <a:r>
              <a:rPr lang="ja-JP" altLang="en-US" sz="2000" dirty="0" smtClean="0"/>
              <a:t>箇所、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 smtClean="0"/>
              <a:t>　　 </a:t>
            </a:r>
            <a:r>
              <a:rPr lang="ja-JP" altLang="en-US" sz="2000" dirty="0" err="1" smtClean="0"/>
              <a:t>指定障</a:t>
            </a:r>
            <a:r>
              <a:rPr lang="ja-JP" altLang="en-US" sz="2000" dirty="0" err="1"/>
              <a:t>がい</a:t>
            </a:r>
            <a:r>
              <a:rPr lang="ja-JP" altLang="en-US" sz="2000" dirty="0"/>
              <a:t>児相談支援</a:t>
            </a:r>
            <a:r>
              <a:rPr lang="ja-JP" altLang="en-US" sz="2000" dirty="0" smtClean="0"/>
              <a:t>事業所</a:t>
            </a:r>
            <a:r>
              <a:rPr lang="en-US" altLang="ja-JP" sz="2000" dirty="0" smtClean="0"/>
              <a:t>748</a:t>
            </a:r>
            <a:r>
              <a:rPr lang="ja-JP" altLang="en-US" sz="2000" dirty="0" smtClean="0"/>
              <a:t>箇所（重複あり））</a:t>
            </a:r>
            <a:endParaRPr lang="en-US" altLang="ja-JP" sz="2000" dirty="0" smtClean="0"/>
          </a:p>
          <a:p>
            <a:pPr>
              <a:defRPr/>
            </a:pPr>
            <a:r>
              <a:rPr lang="en-US" altLang="ja-JP" sz="2000" dirty="0"/>
              <a:t> </a:t>
            </a:r>
            <a:r>
              <a:rPr lang="en-US" altLang="ja-JP" sz="2000" dirty="0" smtClean="0"/>
              <a:t>    </a:t>
            </a:r>
            <a:r>
              <a:rPr lang="ja-JP" altLang="en-US" sz="2000" dirty="0" smtClean="0"/>
              <a:t>参考</a:t>
            </a:r>
            <a:r>
              <a:rPr lang="ja-JP" altLang="en-US" sz="2000" dirty="0"/>
              <a:t>：指定一般相談支援事業所</a:t>
            </a:r>
            <a:r>
              <a:rPr lang="ja-JP" altLang="en-US" sz="2000" dirty="0" smtClean="0"/>
              <a:t>は</a:t>
            </a:r>
            <a:r>
              <a:rPr lang="en-US" altLang="ja-JP" sz="2000" dirty="0" smtClean="0"/>
              <a:t>414</a:t>
            </a:r>
            <a:r>
              <a:rPr lang="ja-JP" altLang="en-US" sz="2000" dirty="0" smtClean="0"/>
              <a:t>事業所</a:t>
            </a: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/>
              <a:t>このうち、市町村から障がい者相談支援事業の委託を受けている</a:t>
            </a:r>
            <a:r>
              <a:rPr lang="ja-JP" altLang="en-US" sz="2000" dirty="0" smtClean="0"/>
              <a:t>事業所</a:t>
            </a:r>
            <a:endParaRPr lang="en-US" altLang="ja-JP" sz="2000" dirty="0"/>
          </a:p>
          <a:p>
            <a:pPr>
              <a:defRPr/>
            </a:pPr>
            <a:r>
              <a:rPr lang="ja-JP" altLang="en-US" sz="2000" dirty="0"/>
              <a:t>　 </a:t>
            </a:r>
            <a:r>
              <a:rPr lang="ja-JP" altLang="en-US" sz="2000" dirty="0" smtClean="0"/>
              <a:t> （</a:t>
            </a:r>
            <a:r>
              <a:rPr lang="ja-JP" altLang="en-US" sz="2000" dirty="0"/>
              <a:t>委託相談支援事業所）</a:t>
            </a:r>
            <a:r>
              <a:rPr lang="ja-JP" altLang="en-US" sz="2000" dirty="0" smtClean="0"/>
              <a:t>は</a:t>
            </a:r>
            <a:r>
              <a:rPr lang="en-US" altLang="ja-JP" sz="2000" dirty="0" smtClean="0"/>
              <a:t>14</a:t>
            </a:r>
            <a:r>
              <a:rPr lang="ja-JP" altLang="en-US" sz="2000" dirty="0" smtClean="0"/>
              <a:t>％（</a:t>
            </a:r>
            <a:r>
              <a:rPr lang="en-US" altLang="ja-JP" sz="2000" dirty="0" smtClean="0"/>
              <a:t>1,063</a:t>
            </a:r>
            <a:r>
              <a:rPr lang="ja-JP" altLang="en-US" sz="2000" dirty="0" smtClean="0"/>
              <a:t>事業所中</a:t>
            </a:r>
            <a:r>
              <a:rPr lang="en-US" altLang="ja-JP" sz="2000" dirty="0" smtClean="0"/>
              <a:t>153</a:t>
            </a:r>
            <a:r>
              <a:rPr lang="ja-JP" altLang="en-US" sz="2000" dirty="0" smtClean="0"/>
              <a:t>事業所）</a:t>
            </a:r>
            <a:endParaRPr lang="en-US" altLang="ja-JP" sz="2000" dirty="0"/>
          </a:p>
          <a:p>
            <a:pPr>
              <a:defRPr/>
            </a:pPr>
            <a:endParaRPr lang="en-US" altLang="ja-JP" sz="14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597104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8</a:t>
            </a:r>
            <a:endParaRPr lang="ja-JP" altLang="en-US" dirty="0"/>
          </a:p>
        </p:txBody>
      </p:sp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4351128"/>
              </p:ext>
            </p:extLst>
          </p:nvPr>
        </p:nvGraphicFramePr>
        <p:xfrm>
          <a:off x="326929" y="2968934"/>
          <a:ext cx="8568630" cy="379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161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1251</Words>
  <Application>Microsoft Office PowerPoint</Application>
  <PresentationFormat>画面に合わせる (4:3)</PresentationFormat>
  <Paragraphs>170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ＭＳ Ｐゴシック</vt:lpstr>
      <vt:lpstr>ＭＳ 明朝</vt:lpstr>
      <vt:lpstr>メイリオ</vt:lpstr>
      <vt:lpstr>Arial</vt:lpstr>
      <vt:lpstr>Calibri</vt:lpstr>
      <vt:lpstr>Office ​​テーマ</vt:lpstr>
      <vt:lpstr>PowerPoint プレゼンテーション</vt:lpstr>
      <vt:lpstr>Ⅰ　障がい者相談支援事業</vt:lpstr>
      <vt:lpstr>Ⅰ　障がい者相談支援事業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2022-09-13T05:12:16Z</dcterms:created>
  <dcterms:modified xsi:type="dcterms:W3CDTF">2022-09-13T05:12:21Z</dcterms:modified>
</cp:coreProperties>
</file>