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267" r:id="rId4"/>
    <p:sldId id="268" r:id="rId5"/>
    <p:sldId id="270" r:id="rId6"/>
    <p:sldId id="272" r:id="rId7"/>
    <p:sldId id="273" r:id="rId8"/>
    <p:sldId id="274" r:id="rId9"/>
    <p:sldId id="276" r:id="rId10"/>
    <p:sldId id="278" r:id="rId11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9554"/>
    <a:srgbClr val="BAFF75"/>
    <a:srgbClr val="CBFF97"/>
    <a:srgbClr val="77C618"/>
    <a:srgbClr val="FE7826"/>
    <a:srgbClr val="84DC1A"/>
    <a:srgbClr val="42F212"/>
    <a:srgbClr val="CCFF99"/>
    <a:srgbClr val="F8B3FF"/>
    <a:srgbClr val="E9B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2.25\tisui\001&#12288;&#33258;&#31435;&#25903;&#25588;&#21332;&#35696;&#20250;\004&#12465;&#12450;&#12510;&#12493;&#37096;&#20250;\&#20196;&#21644;2&#24180;&#24230;\03_&#31532;1&#22238;&#12304;&#26360;&#38754;&#38283;&#20652;&#12305;(R3.3.16)\02_&#38283;&#20652;&#26696;&#20869;&#65288;&#26360;&#38754;&#38283;&#20652;&#65289;\99_&#20027;&#20219;&#12450;&#12531;&#12465;&#12540;&#12488;&#32080;&#26524;\&#12450;&#12531;&#12465;&#12540;&#12488;&#12288;&#23646;&#24615;&#12539;&#12487;&#12540;&#1247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2.25\tisui\001&#12288;&#33258;&#31435;&#25903;&#25588;&#21332;&#35696;&#20250;\004&#12465;&#12450;&#12510;&#12493;&#37096;&#20250;\&#20196;&#21644;2&#24180;&#24230;\03_&#31532;1&#22238;&#12304;&#26360;&#38754;&#38283;&#20652;&#12305;(R3.3.16)\02_&#38283;&#20652;&#26696;&#20869;&#65288;&#26360;&#38754;&#38283;&#20652;&#65289;\99_&#20027;&#20219;&#12450;&#12531;&#12465;&#12540;&#12488;&#32080;&#26524;\&#12450;&#12531;&#12465;&#12540;&#12488;&#12288;&#23646;&#24615;&#12539;&#12487;&#12540;&#1247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2.25\tisui\001&#12288;&#33258;&#31435;&#25903;&#25588;&#21332;&#35696;&#20250;\004&#12465;&#12450;&#12510;&#12493;&#37096;&#20250;\&#20196;&#21644;2&#24180;&#24230;\03_&#31532;1&#22238;&#12304;&#26360;&#38754;&#38283;&#20652;&#12305;(R3.3.16)\02_&#38283;&#20652;&#26696;&#20869;&#65288;&#26360;&#38754;&#38283;&#20652;&#65289;\99_&#20027;&#20219;&#12450;&#12531;&#12465;&#12540;&#12488;&#32080;&#26524;\&#12450;&#12531;&#12465;&#12540;&#12488;&#12288;&#23646;&#24615;&#12539;&#12487;&#12540;&#1247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2.25\tisui\001&#12288;&#33258;&#31435;&#25903;&#25588;&#21332;&#35696;&#20250;\004&#12465;&#12450;&#12510;&#12493;&#37096;&#20250;\&#20196;&#21644;2&#24180;&#24230;\03_&#31532;1&#22238;&#12304;&#26360;&#38754;&#38283;&#20652;&#12305;(R3.3.16)\02_&#38283;&#20652;&#26696;&#20869;&#65288;&#26360;&#38754;&#38283;&#20652;&#65289;\99_&#20027;&#20219;&#12450;&#12531;&#12465;&#12540;&#12488;&#32080;&#26524;\&#12450;&#12531;&#12465;&#12540;&#12488;&#12288;&#23646;&#24615;&#12539;&#12487;&#12540;&#1247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12.25\tisui\001&#12288;&#33258;&#31435;&#25903;&#25588;&#21332;&#35696;&#20250;\004&#12465;&#12450;&#12510;&#12493;&#37096;&#20250;\&#20196;&#21644;2&#24180;&#24230;\03_&#31532;1&#22238;&#12304;&#26360;&#38754;&#38283;&#20652;&#12305;(R3.3.16)\02_&#38283;&#20652;&#26696;&#20869;&#65288;&#26360;&#38754;&#38283;&#20652;&#65289;\99_&#20027;&#20219;&#12450;&#12531;&#12465;&#12540;&#12488;&#32080;&#26524;\&#12450;&#12531;&#12465;&#12540;&#12488;&#12288;&#23646;&#24615;&#12539;&#12487;&#12540;&#12479;&#65288;&#37096;&#20250;&#36039;&#26009;&#20316;&#25104;&#29992;&#65289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EAC7A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78229559161879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5C1-4D0D-B120-311C52F6C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グラフ用!$A$3:$A$6</c:f>
              <c:strCache>
                <c:ptCount val="4"/>
                <c:pt idx="0">
                  <c:v>基幹相談支援センター</c:v>
                </c:pt>
                <c:pt idx="1">
                  <c:v>委託相談</c:v>
                </c:pt>
                <c:pt idx="2">
                  <c:v>指定・特定一般相談</c:v>
                </c:pt>
                <c:pt idx="3">
                  <c:v>その他</c:v>
                </c:pt>
              </c:strCache>
            </c:strRef>
          </c:cat>
          <c:val>
            <c:numRef>
              <c:f>グラフ用!$B$3:$B$6</c:f>
              <c:numCache>
                <c:formatCode>General</c:formatCode>
                <c:ptCount val="4"/>
                <c:pt idx="0">
                  <c:v>13</c:v>
                </c:pt>
                <c:pt idx="1">
                  <c:v>19</c:v>
                </c:pt>
                <c:pt idx="2">
                  <c:v>33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D6-4150-B5D4-AE99D1B922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31781952"/>
        <c:axId val="931772800"/>
      </c:barChart>
      <c:catAx>
        <c:axId val="9317819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31772800"/>
        <c:crosses val="autoZero"/>
        <c:auto val="1"/>
        <c:lblAlgn val="ctr"/>
        <c:lblOffset val="100"/>
        <c:noMultiLvlLbl val="0"/>
      </c:catAx>
      <c:valAx>
        <c:axId val="9317728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3178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 sz="1400" baseline="0">
          <a:solidFill>
            <a:schemeClr val="tx1"/>
          </a:solidFill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EAC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グラフ用!$A$10:$A$13</c:f>
              <c:strCache>
                <c:ptCount val="4"/>
                <c:pt idx="0">
                  <c:v>いつも意識して行動している。</c:v>
                </c:pt>
                <c:pt idx="1">
                  <c:v>時々意識して行動している。</c:v>
                </c:pt>
                <c:pt idx="2">
                  <c:v>意識して行動することはまれである。</c:v>
                </c:pt>
                <c:pt idx="3">
                  <c:v>その他</c:v>
                </c:pt>
              </c:strCache>
            </c:strRef>
          </c:cat>
          <c:val>
            <c:numRef>
              <c:f>グラフ用!$B$10:$B$13</c:f>
              <c:numCache>
                <c:formatCode>General</c:formatCode>
                <c:ptCount val="4"/>
                <c:pt idx="0">
                  <c:v>14</c:v>
                </c:pt>
                <c:pt idx="1">
                  <c:v>14</c:v>
                </c:pt>
                <c:pt idx="2">
                  <c:v>7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14-453C-A936-154039FFE4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31781536"/>
        <c:axId val="931784448"/>
      </c:barChart>
      <c:catAx>
        <c:axId val="9317815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31784448"/>
        <c:crosses val="autoZero"/>
        <c:auto val="1"/>
        <c:lblAlgn val="ctr"/>
        <c:lblOffset val="100"/>
        <c:noMultiLvlLbl val="0"/>
      </c:catAx>
      <c:valAx>
        <c:axId val="93178444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93178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200" baseline="0"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EAC7A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1666666666666666E-3"/>
                  <c:y val="1.5249779069916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B20-4506-87D5-4C47A1BE9799}"/>
                </c:ext>
              </c:extLst>
            </c:dLbl>
            <c:dLbl>
              <c:idx val="2"/>
              <c:layout>
                <c:manualLayout>
                  <c:x val="-8.3333333333333332E-3"/>
                  <c:y val="1.01659857323992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B20-4506-87D5-4C47A1BE97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グラフ用!$A$16:$A$20</c:f>
              <c:strCache>
                <c:ptCount val="5"/>
                <c:pt idx="0">
                  <c:v>積極的に伝えた。</c:v>
                </c:pt>
                <c:pt idx="1">
                  <c:v>どちらかといえば積極的に伝えた。</c:v>
                </c:pt>
                <c:pt idx="2">
                  <c:v>自分からではなく、周囲から伝わった。</c:v>
                </c:pt>
                <c:pt idx="3">
                  <c:v>伝えていない。</c:v>
                </c:pt>
                <c:pt idx="4">
                  <c:v>その他</c:v>
                </c:pt>
              </c:strCache>
            </c:strRef>
          </c:cat>
          <c:val>
            <c:numRef>
              <c:f>グラフ用!$B$16:$B$20</c:f>
              <c:numCache>
                <c:formatCode>General</c:formatCode>
                <c:ptCount val="5"/>
                <c:pt idx="0">
                  <c:v>3</c:v>
                </c:pt>
                <c:pt idx="1">
                  <c:v>15</c:v>
                </c:pt>
                <c:pt idx="2">
                  <c:v>17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5D-47C2-A37D-ECDFA27A5D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33632224"/>
        <c:axId val="1133634720"/>
      </c:barChart>
      <c:catAx>
        <c:axId val="1133632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133634720"/>
        <c:crosses val="autoZero"/>
        <c:auto val="1"/>
        <c:lblAlgn val="ctr"/>
        <c:lblOffset val="100"/>
        <c:noMultiLvlLbl val="0"/>
      </c:catAx>
      <c:valAx>
        <c:axId val="113363472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113363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000" baseline="0"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EAC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グラフ用!$A$24:$A$27</c:f>
              <c:strCache>
                <c:ptCount val="4"/>
                <c:pt idx="0">
                  <c:v>常に期待されていると感じる</c:v>
                </c:pt>
                <c:pt idx="1">
                  <c:v>時々期待されていると感じる</c:v>
                </c:pt>
                <c:pt idx="2">
                  <c:v>期待されていると感じていない</c:v>
                </c:pt>
                <c:pt idx="3">
                  <c:v>その他</c:v>
                </c:pt>
              </c:strCache>
            </c:strRef>
          </c:cat>
          <c:val>
            <c:numRef>
              <c:f>グラフ用!$B$24:$B$27</c:f>
              <c:numCache>
                <c:formatCode>General</c:formatCode>
                <c:ptCount val="4"/>
                <c:pt idx="0">
                  <c:v>4</c:v>
                </c:pt>
                <c:pt idx="1">
                  <c:v>21</c:v>
                </c:pt>
                <c:pt idx="2">
                  <c:v>11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7C-4480-B902-634507E8373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16201136"/>
        <c:axId val="816196976"/>
      </c:barChart>
      <c:catAx>
        <c:axId val="81620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816196976"/>
        <c:crosses val="autoZero"/>
        <c:auto val="1"/>
        <c:lblAlgn val="ctr"/>
        <c:lblOffset val="100"/>
        <c:noMultiLvlLbl val="0"/>
      </c:catAx>
      <c:valAx>
        <c:axId val="8161969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81620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900" baseline="0"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EAC7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グラフ用!$A$33:$A$36</c:f>
              <c:strCache>
                <c:ptCount val="4"/>
                <c:pt idx="0">
                  <c:v>地域・協議会における中核的な役割</c:v>
                </c:pt>
                <c:pt idx="1">
                  <c:v>法人内・事業所における中心的な役割</c:v>
                </c:pt>
                <c:pt idx="2">
                  <c:v>人材育成・後進の指導</c:v>
                </c:pt>
                <c:pt idx="3">
                  <c:v>その他</c:v>
                </c:pt>
              </c:strCache>
            </c:strRef>
          </c:cat>
          <c:val>
            <c:numRef>
              <c:f>グラフ用!$B$33:$B$36</c:f>
              <c:numCache>
                <c:formatCode>General</c:formatCode>
                <c:ptCount val="4"/>
                <c:pt idx="0">
                  <c:v>21</c:v>
                </c:pt>
                <c:pt idx="1">
                  <c:v>12</c:v>
                </c:pt>
                <c:pt idx="2">
                  <c:v>25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0B-47D4-951C-D1215716D4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83925792"/>
        <c:axId val="483927040"/>
      </c:barChart>
      <c:catAx>
        <c:axId val="4839257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483927040"/>
        <c:crosses val="autoZero"/>
        <c:auto val="1"/>
        <c:lblAlgn val="ctr"/>
        <c:lblOffset val="100"/>
        <c:noMultiLvlLbl val="0"/>
      </c:catAx>
      <c:valAx>
        <c:axId val="4839270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483925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baseline="0"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67485564304462E-2"/>
          <c:y val="9.7769893337069508E-2"/>
          <c:w val="0.79996790415860308"/>
          <c:h val="0.292139249712414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E9554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6.1853897684400628E-3"/>
                  <c:y val="-1.0652517886164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099-4907-B16F-31E5F63DAA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グラフ用!$A$41:$A$44</c:f>
              <c:strCache>
                <c:ptCount val="4"/>
                <c:pt idx="0">
                  <c:v>所属事業所内での育成</c:v>
                </c:pt>
                <c:pt idx="1">
                  <c:v>他事業所を含めた地域での育成</c:v>
                </c:pt>
                <c:pt idx="2">
                  <c:v>相談支援従事者研修（初任・現任・主任）の講師・ファシリテーター</c:v>
                </c:pt>
                <c:pt idx="3">
                  <c:v>特に行っていない</c:v>
                </c:pt>
              </c:strCache>
            </c:strRef>
          </c:cat>
          <c:val>
            <c:numRef>
              <c:f>グラフ用!$B$41:$B$44</c:f>
              <c:numCache>
                <c:formatCode>General</c:formatCode>
                <c:ptCount val="4"/>
                <c:pt idx="0">
                  <c:v>29</c:v>
                </c:pt>
                <c:pt idx="1">
                  <c:v>25</c:v>
                </c:pt>
                <c:pt idx="2">
                  <c:v>21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99-4907-B16F-31E5F63DA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5850303"/>
        <c:axId val="295854047"/>
      </c:barChart>
      <c:catAx>
        <c:axId val="295850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5854047"/>
        <c:crosses val="autoZero"/>
        <c:auto val="1"/>
        <c:lblAlgn val="ctr"/>
        <c:lblOffset val="100"/>
        <c:noMultiLvlLbl val="0"/>
      </c:catAx>
      <c:valAx>
        <c:axId val="295854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5850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vert="horz"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823913" y="980728"/>
            <a:ext cx="7531801" cy="1276233"/>
          </a:xfrm>
          <a:prstGeom prst="roundRect">
            <a:avLst/>
          </a:prstGeom>
          <a:gradFill flip="none" rotWithShape="1">
            <a:gsLst>
              <a:gs pos="85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50000">
                <a:schemeClr val="accent6">
                  <a:tint val="37000"/>
                  <a:satMod val="300000"/>
                </a:schemeClr>
              </a:gs>
              <a:gs pos="100000">
                <a:srgbClr val="FFFFFF"/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主任相談支援専門員アンケート調査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結果概要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大阪府調査）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769" y="3917452"/>
            <a:ext cx="7528131" cy="2160240"/>
          </a:xfrm>
          <a:prstGeom prst="rect">
            <a:avLst/>
          </a:prstGeom>
          <a:ln w="28575">
            <a:solidFill>
              <a:schemeClr val="tx2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調査時点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令和３年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２月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○　調査対象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 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・令和元年度大阪府主任相談支援専門員養成研修修了者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年度・令和元年度主任相談支援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専門員養成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研修（国研修）修了者 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○　回答状況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名（回答率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83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183834" y="2708920"/>
            <a:ext cx="6858000" cy="103353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令和３年 ３月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20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者自立相談支援センター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8"/>
          <p:cNvSpPr txBox="1"/>
          <p:nvPr/>
        </p:nvSpPr>
        <p:spPr>
          <a:xfrm>
            <a:off x="7668344" y="404664"/>
            <a:ext cx="10375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資料３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98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23528" y="772406"/>
            <a:ext cx="8413655" cy="397647"/>
          </a:xfrm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）主任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相談支援専門員になることによって、利用者支援において変わることが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あったか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36494" y="6576588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51606" y="156891"/>
            <a:ext cx="8218488" cy="561975"/>
          </a:xfrm>
          <a:prstGeom prst="roundRect">
            <a:avLst/>
          </a:prstGeom>
          <a:gradFill flip="none" rotWithShape="1">
            <a:gsLst>
              <a:gs pos="85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54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５．利用者支援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23528" y="1981720"/>
            <a:ext cx="8064896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）「変わることがあった」のは、どのようなことか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798547"/>
              </p:ext>
            </p:extLst>
          </p:nvPr>
        </p:nvGraphicFramePr>
        <p:xfrm>
          <a:off x="645845" y="2420020"/>
          <a:ext cx="7914458" cy="151545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914458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2197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主な意見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12563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主観的・直接的支援から客観的視点に立った支援を意識／支援の選択肢、視野の拡大／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ネットワーク（受講者のつながり）づくり／個別支援から地域の課題につなげてアプローチする姿勢／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地域の社会資源の考察の深まり／自立支援協議会での意見発信／</a:t>
                      </a: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後方支援や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SV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に関する意識の醸成／法人間を越えた支援／手法や技術について見える化／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他領域への理解の深まり／意思決定支援への意識の深まり／利用者の意思発信の支援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486327"/>
              </p:ext>
            </p:extLst>
          </p:nvPr>
        </p:nvGraphicFramePr>
        <p:xfrm>
          <a:off x="645845" y="1183333"/>
          <a:ext cx="7943522" cy="55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401">
                  <a:extLst>
                    <a:ext uri="{9D8B030D-6E8A-4147-A177-3AD203B41FA5}">
                      <a16:colId xmlns:a16="http://schemas.microsoft.com/office/drawing/2014/main" val="3039428049"/>
                    </a:ext>
                  </a:extLst>
                </a:gridCol>
                <a:gridCol w="1579401">
                  <a:extLst>
                    <a:ext uri="{9D8B030D-6E8A-4147-A177-3AD203B41FA5}">
                      <a16:colId xmlns:a16="http://schemas.microsoft.com/office/drawing/2014/main" val="398920508"/>
                    </a:ext>
                  </a:extLst>
                </a:gridCol>
                <a:gridCol w="1625918">
                  <a:extLst>
                    <a:ext uri="{9D8B030D-6E8A-4147-A177-3AD203B41FA5}">
                      <a16:colId xmlns:a16="http://schemas.microsoft.com/office/drawing/2014/main" val="2090366409"/>
                    </a:ext>
                  </a:extLst>
                </a:gridCol>
                <a:gridCol w="1579401">
                  <a:extLst>
                    <a:ext uri="{9D8B030D-6E8A-4147-A177-3AD203B41FA5}">
                      <a16:colId xmlns:a16="http://schemas.microsoft.com/office/drawing/2014/main" val="722581143"/>
                    </a:ext>
                  </a:extLst>
                </a:gridCol>
                <a:gridCol w="1579401">
                  <a:extLst>
                    <a:ext uri="{9D8B030D-6E8A-4147-A177-3AD203B41FA5}">
                      <a16:colId xmlns:a16="http://schemas.microsoft.com/office/drawing/2014/main" val="2490306303"/>
                    </a:ext>
                  </a:extLst>
                </a:gridCol>
              </a:tblGrid>
              <a:tr h="262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大きく変わった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少し変わった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あまり変わらなかった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以前と同じであった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43114"/>
                  </a:ext>
                </a:extLst>
              </a:tr>
              <a:tr h="2928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en-US" altLang="ja-JP" sz="1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71473"/>
                  </a:ext>
                </a:extLst>
              </a:tr>
            </a:tbl>
          </a:graphicData>
        </a:graphic>
      </p:graphicFrame>
      <p:sp>
        <p:nvSpPr>
          <p:cNvPr id="1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5617" y="1708902"/>
            <a:ext cx="7272807" cy="361589"/>
          </a:xfrm>
          <a:ln>
            <a:noFill/>
          </a:ln>
        </p:spPr>
        <p:txBody>
          <a:bodyPr anchor="ctr">
            <a:noAutofit/>
          </a:bodyPr>
          <a:lstStyle/>
          <a:p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）これまでも個別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ケースで支援の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方向性／主任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相談支援専門員として支援にあたっている感じではない</a:t>
            </a:r>
            <a:endParaRPr kumimoji="1" lang="ja-JP" altLang="en-US" sz="105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406" y="4790769"/>
            <a:ext cx="8064896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主任相談支援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専門員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へのフォローアップについて、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どのような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取組み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あれば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いか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689915"/>
              </p:ext>
            </p:extLst>
          </p:nvPr>
        </p:nvGraphicFramePr>
        <p:xfrm>
          <a:off x="645845" y="5199524"/>
          <a:ext cx="7914458" cy="14300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914458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2162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初任者研修（回答とりまとめ）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1010216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基幹相談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委託相談支援、計画相談支援における主任相談支援専門員の役割、活動の場の整理、活用方法の検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討、研修機会の確保（人材育成、事例検討会の手法、インターバルの効率的な実施）／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定期的な情報共有、先進事例の紹介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活動実態、人材育成、地域支援、インターバル受入れ、国の動向）／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フォローアップ連絡会の継続／ファシリテーターとしての経験機会の確保／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受講生の意見・感想のフィードバック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sp>
        <p:nvSpPr>
          <p:cNvPr id="13" name="タイトル 3"/>
          <p:cNvSpPr txBox="1">
            <a:spLocks/>
          </p:cNvSpPr>
          <p:nvPr/>
        </p:nvSpPr>
        <p:spPr>
          <a:xfrm>
            <a:off x="451606" y="4228794"/>
            <a:ext cx="8218488" cy="575025"/>
          </a:xfrm>
          <a:prstGeom prst="roundRect">
            <a:avLst/>
          </a:prstGeom>
          <a:gradFill flip="none" rotWithShape="1">
            <a:gsLst>
              <a:gs pos="70000">
                <a:srgbClr val="FFDFC6"/>
              </a:gs>
              <a:gs pos="0">
                <a:schemeClr val="accent6">
                  <a:tint val="50000"/>
                  <a:satMod val="300000"/>
                </a:schemeClr>
              </a:gs>
              <a:gs pos="46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６．その他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412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タイトル 3"/>
          <p:cNvSpPr txBox="1">
            <a:spLocks/>
          </p:cNvSpPr>
          <p:nvPr/>
        </p:nvSpPr>
        <p:spPr>
          <a:xfrm>
            <a:off x="457200" y="274638"/>
            <a:ext cx="8218488" cy="56197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tint val="50000"/>
                  <a:satMod val="300000"/>
                </a:schemeClr>
              </a:gs>
              <a:gs pos="47000">
                <a:schemeClr val="accent6">
                  <a:tint val="37000"/>
                  <a:satMod val="300000"/>
                </a:schemeClr>
              </a:gs>
              <a:gs pos="99083">
                <a:srgbClr val="FFFFFF"/>
              </a:gs>
              <a:gs pos="82000">
                <a:srgbClr val="FFECDD"/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１．主任相談支援専門員の状況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938169"/>
              </p:ext>
            </p:extLst>
          </p:nvPr>
        </p:nvGraphicFramePr>
        <p:xfrm>
          <a:off x="622226" y="3786430"/>
          <a:ext cx="7838206" cy="2513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63688" y="6270394"/>
            <a:ext cx="5690166" cy="388692"/>
          </a:xfrm>
          <a:ln>
            <a:noFill/>
            <a:prstDash val="sysDot"/>
          </a:ln>
        </p:spPr>
        <p:txBody>
          <a:bodyPr anchor="b">
            <a:normAutofit/>
          </a:bodyPr>
          <a:lstStyle/>
          <a:p>
            <a:r>
              <a:rPr kumimoji="1" lang="ja-JP" altLang="en-US" sz="12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（その他）</a:t>
            </a:r>
            <a:r>
              <a:rPr lang="ja-JP" altLang="en-US" sz="12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児相談</a:t>
            </a:r>
            <a:r>
              <a:rPr lang="ja-JP" altLang="en-US" sz="12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支援員　・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地域活動支援</a:t>
            </a:r>
            <a:r>
              <a:rPr lang="ja-JP" altLang="en-US" sz="12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センター　</a:t>
            </a:r>
            <a:r>
              <a:rPr kumimoji="1" lang="ja-JP" altLang="en-US" sz="12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・所属なし</a:t>
            </a:r>
            <a:endParaRPr kumimoji="1" lang="en-US" altLang="ja-JP" sz="12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52984" y="918600"/>
            <a:ext cx="8195480" cy="2396754"/>
          </a:xfrm>
          <a:prstGeom prst="rect">
            <a:avLst/>
          </a:prstGeom>
          <a:ln w="12700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◆アンケート対象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○令和元年度大阪府主任相談支援専門員養成研修修了者　</a:t>
            </a:r>
            <a:r>
              <a:rPr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ja-JP" altLang="en-US" sz="1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年度・令和元年度主任相談支援専門員指導者養成研修（国研修）修了者  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※48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名中、回答は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名（回答率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83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（参考）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令和２年度大阪府主任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相談支援専門員養成研修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修了者　</a:t>
            </a:r>
            <a:r>
              <a:rPr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39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　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大阪府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主任相談支援専門員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養成者数　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合計</a:t>
            </a:r>
            <a:r>
              <a:rPr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14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13994" y="3389972"/>
            <a:ext cx="6262262" cy="471076"/>
          </a:xfrm>
        </p:spPr>
        <p:txBody>
          <a:bodyPr anchor="ctr">
            <a:norm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◆所属事業所の属性について（複数回答）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908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10" y="846887"/>
            <a:ext cx="8218789" cy="397647"/>
          </a:xfrm>
        </p:spPr>
        <p:txBody>
          <a:bodyPr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（１）主任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相談支援専門員養成研修を修了後、主任であることをどの程度意識して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行動しているか</a:t>
            </a:r>
            <a:endParaRPr kumimoji="1" lang="ja-JP" altLang="en-US" sz="14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68312" y="207022"/>
            <a:ext cx="8218488" cy="561975"/>
          </a:xfrm>
          <a:prstGeom prst="roundRect">
            <a:avLst/>
          </a:prstGeom>
          <a:gradFill flip="none" rotWithShape="1">
            <a:gsLst>
              <a:gs pos="83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．主任相談支援専門員として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245029"/>
              </p:ext>
            </p:extLst>
          </p:nvPr>
        </p:nvGraphicFramePr>
        <p:xfrm>
          <a:off x="468011" y="1235495"/>
          <a:ext cx="6074375" cy="248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テキスト プレースホルダー 2"/>
          <p:cNvSpPr txBox="1">
            <a:spLocks/>
          </p:cNvSpPr>
          <p:nvPr/>
        </p:nvSpPr>
        <p:spPr>
          <a:xfrm>
            <a:off x="6594240" y="1427559"/>
            <a:ext cx="2298239" cy="2201732"/>
          </a:xfrm>
          <a:prstGeom prst="rect">
            <a:avLst/>
          </a:prstGeom>
          <a:ln>
            <a:noFill/>
            <a:prstDash val="sysDot"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（その他）</a:t>
            </a:r>
            <a:endParaRPr lang="en-US" altLang="ja-JP" sz="10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意識はしているが、現状は主任相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談支援専門員の活用について検討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されていない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・仕事上の変化はない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月までは基幹相談支援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所属し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ており、いつも意識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いたが、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独立後はどのように主任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として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展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開できるのか悩ましい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・相談支援業務から外れたため、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できていない</a:t>
            </a:r>
          </a:p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未回答２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686550"/>
              </p:ext>
            </p:extLst>
          </p:nvPr>
        </p:nvGraphicFramePr>
        <p:xfrm>
          <a:off x="468011" y="4222947"/>
          <a:ext cx="6096000" cy="2498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3772970"/>
            <a:ext cx="8097592" cy="397647"/>
          </a:xfrm>
          <a:ln>
            <a:noFill/>
          </a:ln>
        </p:spPr>
        <p:txBody>
          <a:bodyPr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（２）主任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相談支援専門員養成研修を修了した後、地域において主任であることを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伝えているか</a:t>
            </a:r>
            <a:endParaRPr kumimoji="1" lang="ja-JP" altLang="en-US" sz="14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プレースホルダー 2"/>
          <p:cNvSpPr txBox="1">
            <a:spLocks/>
          </p:cNvSpPr>
          <p:nvPr/>
        </p:nvSpPr>
        <p:spPr>
          <a:xfrm>
            <a:off x="6594241" y="4314296"/>
            <a:ext cx="2050291" cy="2352816"/>
          </a:xfrm>
          <a:prstGeom prst="rect">
            <a:avLst/>
          </a:prstGeom>
          <a:ln>
            <a:noFill/>
            <a:prstDash val="sysDot"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（その他）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・相談支援連絡会で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周知</a:t>
            </a:r>
            <a:endParaRPr lang="ja-JP" altLang="en-US" sz="10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・市町村担当課に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伝わった</a:t>
            </a:r>
            <a:endParaRPr lang="ja-JP" altLang="en-US" sz="10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・その時の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役割に伝えること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も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ある</a:t>
            </a: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主任相談支援専門員の活用に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ついて、市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方針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決まって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いない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ため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公言できない</a:t>
            </a:r>
            <a:endParaRPr lang="en-US" altLang="ja-JP" sz="10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37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25930" y="720653"/>
            <a:ext cx="7931224" cy="397647"/>
          </a:xfrm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３）主任相談支援専門員として周囲から期待を受けていると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感じるか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57200" y="130721"/>
            <a:ext cx="8218488" cy="561975"/>
          </a:xfrm>
          <a:prstGeom prst="roundRect">
            <a:avLst/>
          </a:prstGeom>
          <a:gradFill flip="none" rotWithShape="1">
            <a:gsLst>
              <a:gs pos="84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45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．主任相談支援専門員として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プレースホルダー 2"/>
          <p:cNvSpPr txBox="1">
            <a:spLocks/>
          </p:cNvSpPr>
          <p:nvPr/>
        </p:nvSpPr>
        <p:spPr>
          <a:xfrm>
            <a:off x="6660232" y="1219331"/>
            <a:ext cx="2170160" cy="2434527"/>
          </a:xfrm>
          <a:prstGeom prst="rect">
            <a:avLst/>
          </a:prstGeom>
          <a:ln>
            <a:noFill/>
            <a:prstDash val="sysDot"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（その他）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・主任相談支援専門員と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で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はなく基幹相談支援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の職員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として基幹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相談支援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求められている</a:t>
            </a:r>
            <a:endParaRPr lang="ja-JP" altLang="en-US" sz="10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・地域で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これまで取り組んできた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経過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感じる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・基幹相談支援</a:t>
            </a:r>
            <a:r>
              <a:rPr lang="en-US" altLang="ja-JP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000" b="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000" b="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以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外の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主任相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談支援専門員の役割が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明確で</a:t>
            </a:r>
            <a:r>
              <a:rPr lang="ja-JP" altLang="en-US" sz="1000" b="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b="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周知されて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いない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市が主任相談支援専門員の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活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用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を検討して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いない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3709999"/>
            <a:ext cx="7931224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４）周囲から受ける期待はどのような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ものである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か（複数回答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プレースホルダー 2"/>
          <p:cNvSpPr txBox="1">
            <a:spLocks/>
          </p:cNvSpPr>
          <p:nvPr/>
        </p:nvSpPr>
        <p:spPr>
          <a:xfrm>
            <a:off x="5940152" y="4040383"/>
            <a:ext cx="2735536" cy="2681091"/>
          </a:xfrm>
          <a:prstGeom prst="rect">
            <a:avLst/>
          </a:prstGeom>
          <a:ln>
            <a:noFill/>
            <a:prstDash val="sysDot"/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（その他）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・基幹相談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して地域協議会に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おける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中核的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役割、相談支援専門員のフォロー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人材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育成、ネットワーク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強化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・相談支援事業所や</a:t>
            </a:r>
            <a:r>
              <a:rPr lang="ja-JP" altLang="en-US" sz="1000" b="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福祉サービス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所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からの後方支援、利用者や家族等から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福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祉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の向上に向けた行政や地域等への働き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け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、市町村職員からの相談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インターバル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研修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・他市からの要請（協力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・昨年、職場内の主任という立場を退いた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で</a:t>
            </a:r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、相談者対応の主たる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役割になった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・何も期待されて</a:t>
            </a:r>
            <a:r>
              <a:rPr lang="ja-JP" altLang="en-US" sz="100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いない</a:t>
            </a:r>
            <a:endParaRPr lang="en-US" altLang="ja-JP" sz="100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079445"/>
              </p:ext>
            </p:extLst>
          </p:nvPr>
        </p:nvGraphicFramePr>
        <p:xfrm>
          <a:off x="488016" y="1118300"/>
          <a:ext cx="6172215" cy="2504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786192"/>
              </p:ext>
            </p:extLst>
          </p:nvPr>
        </p:nvGraphicFramePr>
        <p:xfrm>
          <a:off x="557719" y="4127291"/>
          <a:ext cx="5431309" cy="248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540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23528" y="908719"/>
            <a:ext cx="3427453" cy="633928"/>
          </a:xfrm>
        </p:spPr>
        <p:txBody>
          <a:bodyPr>
            <a:normAutofit/>
          </a:bodyPr>
          <a:lstStyle/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）所属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事業所や地域において人材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育成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に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携わって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いるか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（複数回答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57200" y="130721"/>
            <a:ext cx="8218488" cy="561975"/>
          </a:xfrm>
          <a:prstGeom prst="roundRect">
            <a:avLst/>
          </a:prstGeom>
          <a:gradFill flip="none" rotWithShape="1">
            <a:gsLst>
              <a:gs pos="79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46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３．人材育成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34272" y="908721"/>
            <a:ext cx="4741416" cy="720086"/>
          </a:xfrm>
          <a:ln>
            <a:noFill/>
          </a:ln>
        </p:spPr>
        <p:txBody>
          <a:bodyPr anchor="ctr">
            <a:normAutofit/>
          </a:bodyPr>
          <a:lstStyle/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 人材育成においてどのような形をとって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いるか</a:t>
            </a:r>
            <a:endParaRPr lang="en-US" altLang="ja-JP" sz="1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複数回答）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92061"/>
              </p:ext>
            </p:extLst>
          </p:nvPr>
        </p:nvGraphicFramePr>
        <p:xfrm>
          <a:off x="4106451" y="1628806"/>
          <a:ext cx="4752528" cy="4592874"/>
        </p:xfrm>
        <a:graphic>
          <a:graphicData uri="http://schemas.openxmlformats.org/drawingml/2006/table">
            <a:tbl>
              <a:tblPr>
                <a:solidFill>
                  <a:srgbClr val="FFFF66"/>
                </a:solidFill>
                <a:tableStyleId>{08FB837D-C827-4EFA-A057-4D05807E0F7C}</a:tableStyleId>
              </a:tblPr>
              <a:tblGrid>
                <a:gridCol w="755369">
                  <a:extLst>
                    <a:ext uri="{9D8B030D-6E8A-4147-A177-3AD203B41FA5}">
                      <a16:colId xmlns:a16="http://schemas.microsoft.com/office/drawing/2014/main" val="4029306891"/>
                    </a:ext>
                  </a:extLst>
                </a:gridCol>
                <a:gridCol w="3241790">
                  <a:extLst>
                    <a:ext uri="{9D8B030D-6E8A-4147-A177-3AD203B41FA5}">
                      <a16:colId xmlns:a16="http://schemas.microsoft.com/office/drawing/2014/main" val="4162108533"/>
                    </a:ext>
                  </a:extLst>
                </a:gridCol>
                <a:gridCol w="755369">
                  <a:extLst>
                    <a:ext uri="{9D8B030D-6E8A-4147-A177-3AD203B41FA5}">
                      <a16:colId xmlns:a16="http://schemas.microsoft.com/office/drawing/2014/main" val="2194940809"/>
                    </a:ext>
                  </a:extLst>
                </a:gridCol>
              </a:tblGrid>
              <a:tr h="3930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○研修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・勉強会の</a:t>
                      </a:r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実施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A96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27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82980"/>
                  </a:ext>
                </a:extLst>
              </a:tr>
              <a:tr h="39303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　</a:t>
                      </a:r>
                    </a:p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　</a:t>
                      </a:r>
                    </a:p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　研修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講師　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19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934109"/>
                  </a:ext>
                </a:extLst>
              </a:tr>
              <a:tr h="39303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　ファシリテーター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21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42269"/>
                  </a:ext>
                </a:extLst>
              </a:tr>
              <a:tr h="39303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　主催者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9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568194"/>
                  </a:ext>
                </a:extLst>
              </a:tr>
              <a:tr h="39303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○スーパービジョン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の実施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A96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532191"/>
                  </a:ext>
                </a:extLst>
              </a:tr>
              <a:tr h="37791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  　</a:t>
                      </a:r>
                    </a:p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  　</a:t>
                      </a:r>
                    </a:p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  </a:t>
                      </a:r>
                    </a:p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　　　　　　　　　　　　　　　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　個別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スーパービジョン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15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440795"/>
                  </a:ext>
                </a:extLst>
              </a:tr>
              <a:tr h="37791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　グループスーパービジョン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5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2233"/>
                  </a:ext>
                </a:extLst>
              </a:tr>
              <a:tr h="375364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　ピアスーパービジョン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２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73327"/>
                  </a:ext>
                </a:extLst>
              </a:tr>
              <a:tr h="3779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○支援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技法や情報の伝達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A96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22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332588"/>
                  </a:ext>
                </a:extLst>
              </a:tr>
              <a:tr h="3779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○事業所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管理者としての労務管理・育成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A96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22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308666"/>
                  </a:ext>
                </a:extLst>
              </a:tr>
              <a:tr h="7407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○その他</a:t>
                      </a:r>
                      <a:endParaRPr lang="en-US" altLang="ja-JP" sz="1200" u="none" strike="noStrike" baseline="0" dirty="0" smtClean="0">
                        <a:effectLst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基幹相談として</a:t>
                      </a:r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研修／勉強会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実施／研修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講師</a:t>
                      </a:r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派遣／</a:t>
                      </a:r>
                      <a:endParaRPr lang="en-US" altLang="ja-JP" sz="1200" u="none" strike="noStrike" baseline="0" dirty="0" smtClean="0">
                        <a:effectLst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ea typeface="メイリオ" panose="020B0604030504040204" pitchFamily="50" charset="-128"/>
                        </a:rPr>
                        <a:t>　社会</a:t>
                      </a:r>
                      <a:r>
                        <a:rPr lang="ja-JP" altLang="en-US" sz="1200" u="none" strike="noStrike" baseline="0" dirty="0">
                          <a:effectLst/>
                          <a:ea typeface="メイリオ" panose="020B0604030504040204" pitchFamily="50" charset="-128"/>
                        </a:rPr>
                        <a:t>資源の共有と発信）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baseline="0" dirty="0">
                          <a:effectLst/>
                          <a:ea typeface="メイリオ" panose="020B0604030504040204" pitchFamily="50" charset="-128"/>
                        </a:rPr>
                        <a:t>1</a:t>
                      </a:r>
                      <a:endParaRPr lang="en-US" altLang="ja-JP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61345"/>
                  </a:ext>
                </a:extLst>
              </a:tr>
            </a:tbl>
          </a:graphicData>
        </a:graphic>
      </p:graphicFrame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801999"/>
              </p:ext>
            </p:extLst>
          </p:nvPr>
        </p:nvGraphicFramePr>
        <p:xfrm>
          <a:off x="408784" y="1124744"/>
          <a:ext cx="4106451" cy="596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270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23528" y="578710"/>
            <a:ext cx="8413655" cy="397647"/>
          </a:xfrm>
        </p:spPr>
        <p:txBody>
          <a:bodyPr>
            <a:norm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）大阪府相談支援従事者（初任者・現任）研修において、インターバル（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実習）を受入れを行ったか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41820" y="6448372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57200" y="93434"/>
            <a:ext cx="8218488" cy="513539"/>
          </a:xfrm>
          <a:prstGeom prst="roundRect">
            <a:avLst/>
          </a:prstGeom>
          <a:gradFill flip="none" rotWithShape="1">
            <a:gsLst>
              <a:gs pos="78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45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３．人材育成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23528" y="1535653"/>
            <a:ext cx="7931224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）インターバル（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実習）をどのように行ったか。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75901"/>
              </p:ext>
            </p:extLst>
          </p:nvPr>
        </p:nvGraphicFramePr>
        <p:xfrm>
          <a:off x="904765" y="1060158"/>
          <a:ext cx="3384375" cy="38481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612555">
                  <a:extLst>
                    <a:ext uri="{9D8B030D-6E8A-4147-A177-3AD203B41FA5}">
                      <a16:colId xmlns:a16="http://schemas.microsoft.com/office/drawing/2014/main" val="1059442878"/>
                    </a:ext>
                  </a:extLst>
                </a:gridCol>
                <a:gridCol w="1234301">
                  <a:extLst>
                    <a:ext uri="{9D8B030D-6E8A-4147-A177-3AD203B41FA5}">
                      <a16:colId xmlns:a16="http://schemas.microsoft.com/office/drawing/2014/main" val="3897821323"/>
                    </a:ext>
                  </a:extLst>
                </a:gridCol>
                <a:gridCol w="537519">
                  <a:extLst>
                    <a:ext uri="{9D8B030D-6E8A-4147-A177-3AD203B41FA5}">
                      <a16:colId xmlns:a16="http://schemas.microsoft.com/office/drawing/2014/main" val="2769841966"/>
                    </a:ext>
                  </a:extLst>
                </a:gridCol>
              </a:tblGrid>
              <a:tr h="13438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zh-TW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初任者</a:t>
                      </a:r>
                      <a:r>
                        <a:rPr lang="zh-TW" altLang="en-US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研修</a:t>
                      </a:r>
                      <a:endParaRPr lang="zh-TW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行った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62724"/>
                  </a:ext>
                </a:extLst>
              </a:tr>
              <a:tr h="1343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行って</a:t>
                      </a:r>
                      <a:r>
                        <a:rPr lang="ja-JP" altLang="en-US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いない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79641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909122"/>
              </p:ext>
            </p:extLst>
          </p:nvPr>
        </p:nvGraphicFramePr>
        <p:xfrm>
          <a:off x="503420" y="1941810"/>
          <a:ext cx="8172268" cy="16207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172268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2900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初任者研修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133074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（内容）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来所・面談での対応／事前課題・演習課題を元にした支援の在り方への助言／社会資源の調べ方／計画相談におけ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る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実務等／初回アセスメントの同行／相談支援員の仕事の意義／人間関係の相談</a:t>
                      </a: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（受入体制）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管内のインターバル担当者による事前打合わせ及び資料のすり合わせの実施／市が主導し、受講者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名に対し、指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導者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名の体制を確保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019002"/>
              </p:ext>
            </p:extLst>
          </p:nvPr>
        </p:nvGraphicFramePr>
        <p:xfrm>
          <a:off x="4849632" y="1055704"/>
          <a:ext cx="3384375" cy="39371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612555">
                  <a:extLst>
                    <a:ext uri="{9D8B030D-6E8A-4147-A177-3AD203B41FA5}">
                      <a16:colId xmlns:a16="http://schemas.microsoft.com/office/drawing/2014/main" val="1059442878"/>
                    </a:ext>
                  </a:extLst>
                </a:gridCol>
                <a:gridCol w="1234301">
                  <a:extLst>
                    <a:ext uri="{9D8B030D-6E8A-4147-A177-3AD203B41FA5}">
                      <a16:colId xmlns:a16="http://schemas.microsoft.com/office/drawing/2014/main" val="3897821323"/>
                    </a:ext>
                  </a:extLst>
                </a:gridCol>
                <a:gridCol w="537519">
                  <a:extLst>
                    <a:ext uri="{9D8B030D-6E8A-4147-A177-3AD203B41FA5}">
                      <a16:colId xmlns:a16="http://schemas.microsoft.com/office/drawing/2014/main" val="2769841966"/>
                    </a:ext>
                  </a:extLst>
                </a:gridCol>
              </a:tblGrid>
              <a:tr h="19685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zh-TW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現任</a:t>
                      </a:r>
                      <a:r>
                        <a:rPr lang="zh-TW" altLang="en-US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研修</a:t>
                      </a:r>
                      <a:endParaRPr lang="zh-TW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行った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36434"/>
                  </a:ext>
                </a:extLst>
              </a:tr>
              <a:tr h="1968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行って</a:t>
                      </a:r>
                      <a:r>
                        <a:rPr lang="ja-JP" altLang="en-US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いない</a:t>
                      </a:r>
                      <a:endParaRPr lang="ja-JP" alt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endParaRPr lang="en-US" altLang="ja-JP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EC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385076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968995"/>
              </p:ext>
            </p:extLst>
          </p:nvPr>
        </p:nvGraphicFramePr>
        <p:xfrm>
          <a:off x="503420" y="3659705"/>
          <a:ext cx="8172268" cy="149748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172268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3067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現任研修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1190772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（内容）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相談支援専門員としての介入の仕方／持つべき視点／意思決定支援のすすめ方／チーム連携／地域支援の意識づけ</a:t>
                      </a: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地域資源についての情報提供／協議会（運営会議）への参加テーマ別の話合い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（受入体制）</a:t>
                      </a: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管内のインターバル担当者による事前打合わせ及び資料のすり合わせの実施／市主催のインターバル勉強会の開催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66395"/>
              </p:ext>
            </p:extLst>
          </p:nvPr>
        </p:nvGraphicFramePr>
        <p:xfrm>
          <a:off x="503420" y="5257483"/>
          <a:ext cx="8172000" cy="1218543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172000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236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工夫・課題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959463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社会資源についての説明と一覧表等の配布／ファシリテーター経験がない指導者に対して、指導のポイントの共有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が必要／指導する部門を行政と事業所が調整して分担／個別ケースは個別で、地域診断は集団で指導／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地域福祉計画等を使用し地域特性を説明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4658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57200" y="307937"/>
            <a:ext cx="8218488" cy="562350"/>
          </a:xfrm>
          <a:prstGeom prst="roundRect">
            <a:avLst/>
          </a:prstGeom>
          <a:gradFill flip="none" rotWithShape="1">
            <a:gsLst>
              <a:gs pos="82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44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３．人材育成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23528" y="963631"/>
            <a:ext cx="7931224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）インターバル（課題実習）について、気付いた点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13160"/>
              </p:ext>
            </p:extLst>
          </p:nvPr>
        </p:nvGraphicFramePr>
        <p:xfrm>
          <a:off x="457214" y="1487605"/>
          <a:ext cx="8218474" cy="122470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218474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237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初任者研修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965622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（利点）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社会資源の把握／受講生とインターバル受入先との関係性の構築</a:t>
                      </a: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（課題）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受講生の課題の理解度及び意識の差／インターバル受入先の受入体制及び意識の差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159845"/>
              </p:ext>
            </p:extLst>
          </p:nvPr>
        </p:nvGraphicFramePr>
        <p:xfrm>
          <a:off x="457200" y="2718801"/>
          <a:ext cx="8229600" cy="179698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1903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現任研修</a:t>
                      </a: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1537907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（利点）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基幹相談支援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との関係性の構築／他事業所とのケース検討によるあらたな視点の開拓</a:t>
                      </a: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（課題）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受講生の課題の理解度及び意識の差／インターバル受入先の受入体制及び意識の差／</a:t>
                      </a: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市町村による仕組みづくりが必要／自立支援協議会に参画・不参画による受講生の知識の差／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業務地域外での市町村でインターバルを受ける受講生については、地域の支援機関との関係性の構築や地域診断の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研修効果が損なわれる懸念がある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486099"/>
              </p:ext>
            </p:extLst>
          </p:nvPr>
        </p:nvGraphicFramePr>
        <p:xfrm>
          <a:off x="457200" y="4515788"/>
          <a:ext cx="8229600" cy="151541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3302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共通</a:t>
                      </a: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118513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（利点）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基幹相談支援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の人材育成機能が、受講生への指導、助言に発揮できる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（課題）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受入れにあたっての面接の調整が煩雑／助言するケースについての事前把握（より的確にまとめて助言することが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可能）／課題に取り組む時間と人の確保／マニュアルや手順書等の要否の検討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720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57200" y="130721"/>
            <a:ext cx="8218488" cy="561975"/>
          </a:xfrm>
          <a:prstGeom prst="roundRect">
            <a:avLst/>
          </a:prstGeom>
          <a:gradFill flip="none" rotWithShape="1">
            <a:gsLst>
              <a:gs pos="80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41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３．人材育成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769179"/>
            <a:ext cx="7931224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地域に主任相談支援専門員として加わる事で、人材育成の取組みがどのように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変わったか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042622"/>
              </p:ext>
            </p:extLst>
          </p:nvPr>
        </p:nvGraphicFramePr>
        <p:xfrm>
          <a:off x="480310" y="1243309"/>
          <a:ext cx="8172268" cy="1661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172268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1299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主な意見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862085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他事業所との関係性の構築、情報の共有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協議会を軸とした人材育成の基盤強化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自身の意識の変化（事業所を越えて支え合う視点／協議の場での積極的な情報発信／良質なコミュニケーションの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構築のための実践）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地域の相談体制、人材育成に着目する視点の向上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インターバルへの関わりを通じた主任相談支援専門員の役割の具現化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sp>
        <p:nvSpPr>
          <p:cNvPr id="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310" y="2845105"/>
            <a:ext cx="7931224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（７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人材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育成を行う上で、感じた課題や難しいと感じた点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348965"/>
              </p:ext>
            </p:extLst>
          </p:nvPr>
        </p:nvGraphicFramePr>
        <p:xfrm>
          <a:off x="457200" y="3262630"/>
          <a:ext cx="8229600" cy="3093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203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主な意見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862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（相談支援専門員の育成）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法人間の相互理解、課題や地域づくりについて話し合える場の醸成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１人職場の方など、潜在的に悩みを抱える相談員へのサポートや柔軟な対応／マニュアルの整備／担い手不足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行政、基幹相談支援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委託相談支援、指定特定相談支援の考え方の差／相談支援事業所の実態把握</a:t>
                      </a:r>
                    </a:p>
                    <a:p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（インターバル）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インターバル受入先の受入体制及び意識の差／インターバル受入先の質の担保／ファシリテーターとしての経験の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不足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（基幹相談支援センター）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リーダーシップの取り方、立ち位置の難しさ／基幹相談支援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の主任相談支援専門員と地域の主任相談支援専門員と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の人材育成における役割分担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（主任相談支援専門員の資質向上）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指導者の負担／主任相談支援員を継続養成／他のサービスの実務経験の不足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971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2426" y="799457"/>
            <a:ext cx="8413655" cy="397647"/>
          </a:xfrm>
        </p:spPr>
        <p:txBody>
          <a:bodyPr>
            <a:normAutofit/>
          </a:bodyPr>
          <a:lstStyle/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◆自立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支援協議会にはどのような形で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参画しているか。（複数回答）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457200" y="130721"/>
            <a:ext cx="8218488" cy="561975"/>
          </a:xfrm>
          <a:prstGeom prst="roundRect">
            <a:avLst/>
          </a:prstGeom>
          <a:gradFill flip="none" rotWithShape="1">
            <a:gsLst>
              <a:gs pos="85000">
                <a:srgbClr val="FFECDD"/>
              </a:gs>
              <a:gs pos="0">
                <a:schemeClr val="accent6">
                  <a:tint val="50000"/>
                  <a:satMod val="300000"/>
                </a:schemeClr>
              </a:gs>
              <a:gs pos="42000">
                <a:schemeClr val="accent6">
                  <a:tint val="37000"/>
                  <a:satMod val="30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．地域づくり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2388143"/>
            <a:ext cx="8064896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主任相談支援専門員として</a:t>
            </a:r>
            <a:r>
              <a:rPr lang="ja-JP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加わる</a:t>
            </a:r>
            <a:r>
              <a:rPr lang="ja-JP" altLang="en-US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r>
              <a:rPr lang="ja-JP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、地域づくりを行う</a:t>
            </a:r>
            <a:r>
              <a:rPr lang="ja-JP" altLang="ja-JP" sz="1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取組み</a:t>
            </a:r>
            <a:r>
              <a:rPr lang="ja-JP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にどのような変化が生じたか</a:t>
            </a:r>
            <a:endParaRPr kumimoji="1" lang="ja-JP" altLang="en-US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550427"/>
              </p:ext>
            </p:extLst>
          </p:nvPr>
        </p:nvGraphicFramePr>
        <p:xfrm>
          <a:off x="647180" y="2785790"/>
          <a:ext cx="7838528" cy="122847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838528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1882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主な意見</a:t>
                      </a: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969390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地域課題を意識／包括的な相談体制や地域生活支援拠点の地域づくりの機能の整備／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モニタリング回数等、計画相談支援の細部についての行政との検討／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ネットワークや研修会等の企画運営をバックアップする立場での関与／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行政から期待される役割の明確化／地域の情報収集を意識／特には変わりはない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382080"/>
              </p:ext>
            </p:extLst>
          </p:nvPr>
        </p:nvGraphicFramePr>
        <p:xfrm>
          <a:off x="1254076" y="1201465"/>
          <a:ext cx="6624736" cy="55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03942804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9892050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9036640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490306303"/>
                    </a:ext>
                  </a:extLst>
                </a:gridCol>
              </a:tblGrid>
              <a:tr h="262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運営主体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全体会・部会に参画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参画していない</a:t>
                      </a:r>
                    </a:p>
                  </a:txBody>
                  <a:tcPr anchor="ctr"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43114"/>
                  </a:ext>
                </a:extLst>
              </a:tr>
              <a:tr h="2928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34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EC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71473"/>
                  </a:ext>
                </a:extLst>
              </a:tr>
            </a:tbl>
          </a:graphicData>
        </a:graphic>
      </p:graphicFrame>
      <p:sp>
        <p:nvSpPr>
          <p:cNvPr id="1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672" y="1741678"/>
            <a:ext cx="6696744" cy="495104"/>
          </a:xfrm>
          <a:ln>
            <a:noFill/>
          </a:ln>
        </p:spPr>
        <p:txBody>
          <a:bodyPr anchor="ctr">
            <a:noAutofit/>
          </a:bodyPr>
          <a:lstStyle/>
          <a:p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（その他）事務局会議／定例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会議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にも参画／地域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課題のワーキング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出席／区協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議会に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参加／</a:t>
            </a:r>
            <a:endParaRPr lang="en-US" altLang="ja-JP" sz="1050" b="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委託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相談の立場で事務局として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参加／他</a:t>
            </a: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の協議会への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アドバイザー、</a:t>
            </a:r>
            <a:r>
              <a:rPr lang="en-US" altLang="ja-JP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SV</a:t>
            </a:r>
            <a:r>
              <a:rPr lang="ja-JP" altLang="en-US" sz="1050" b="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での</a:t>
            </a:r>
            <a:r>
              <a:rPr lang="ja-JP" altLang="en-US" sz="1050" b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endParaRPr kumimoji="1" lang="ja-JP" altLang="en-US" sz="105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49437" y="4110531"/>
            <a:ext cx="8064896" cy="397647"/>
          </a:xfrm>
          <a:ln>
            <a:noFill/>
          </a:ln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）地域づくり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を行う上で、感じた課題や難しいと感じた点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724447"/>
              </p:ext>
            </p:extLst>
          </p:nvPr>
        </p:nvGraphicFramePr>
        <p:xfrm>
          <a:off x="647179" y="4508178"/>
          <a:ext cx="7874917" cy="191692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874917">
                  <a:extLst>
                    <a:ext uri="{9D8B030D-6E8A-4147-A177-3AD203B41FA5}">
                      <a16:colId xmlns:a16="http://schemas.microsoft.com/office/drawing/2014/main" val="3532666151"/>
                    </a:ext>
                  </a:extLst>
                </a:gridCol>
              </a:tblGrid>
              <a:tr h="3141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初任者研修（回答とりまとめ）</a:t>
                      </a:r>
                    </a:p>
                  </a:txBody>
                  <a:tcPr>
                    <a:solidFill>
                      <a:srgbClr val="FFA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395960"/>
                  </a:ext>
                </a:extLst>
              </a:tr>
              <a:tr h="1533983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高齢、児童、生活困窮など他の福祉分野との関係性の構築、縦割り行政の変化／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自立支援協議会の形骸化／行政との意識の共有、官民の意識の差／行政区域による取組み及び中心的存在の差／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市の予算の確保／地域住民の協力／</a:t>
                      </a:r>
                      <a:r>
                        <a:rPr kumimoji="1" lang="ja-JP" altLang="en-US" sz="1200" b="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障がい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者支援の基軸となる単位の検証のための地域の実態把握／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基幹相談支援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委託相談支援、特定相談支援の役割の整理と連携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特定の事業所への負担増の解消を含む）／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相談支援の位置付けや役割の認知度が低い／担当者としての基幹相談支援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</a:t>
                      </a: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と特定相談支援の両立／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新規参入事業所、協議会に参画していない事業所との連携の構築／事業所の考え方や意識の差／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人事異動等に対応できる人材確保／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448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2462</Words>
  <Application>Microsoft Office PowerPoint</Application>
  <PresentationFormat>画面に合わせる (4:3)</PresentationFormat>
  <Paragraphs>225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2022-09-13T05:11:02Z</dcterms:created>
  <dcterms:modified xsi:type="dcterms:W3CDTF">2022-09-13T05:11:05Z</dcterms:modified>
</cp:coreProperties>
</file>