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96" r:id="rId3"/>
    <p:sldId id="285" r:id="rId4"/>
    <p:sldId id="282" r:id="rId5"/>
    <p:sldId id="283" r:id="rId6"/>
    <p:sldId id="280" r:id="rId7"/>
    <p:sldId id="281" r:id="rId8"/>
    <p:sldId id="291" r:id="rId9"/>
    <p:sldId id="293" r:id="rId10"/>
    <p:sldId id="292" r:id="rId11"/>
    <p:sldId id="298" r:id="rId12"/>
    <p:sldId id="286" r:id="rId13"/>
    <p:sldId id="299" r:id="rId14"/>
    <p:sldId id="300" r:id="rId15"/>
  </p:sldIdLst>
  <p:sldSz cx="12192000" cy="71993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FA395C-DFC3-E207-6337-2576003C5EE3}" name="加川　幸弘" initials="加川　幸弘" userId="S::KagawaYuki@lan.pref.osaka.jp::69f3c6d2-5131-4ded-bc7e-1267d17014d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DD7EE"/>
    <a:srgbClr val="5B9BD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5186" autoAdjust="0"/>
  </p:normalViewPr>
  <p:slideViewPr>
    <p:cSldViewPr snapToGrid="0">
      <p:cViewPr varScale="1">
        <p:scale>
          <a:sx n="71" d="100"/>
          <a:sy n="71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682C1-CA4B-4765-92FE-15FA00896F66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243013"/>
            <a:ext cx="56800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87CDD-7381-4311-9DA0-25F7BE68B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51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8222"/>
            <a:ext cx="9144000" cy="25064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1306"/>
            <a:ext cx="9144000" cy="1738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EE88-D45D-48EE-9821-BD432B51FE97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0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24D8-609F-422D-9AF3-890002C116ED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3297"/>
            <a:ext cx="2628900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3297"/>
            <a:ext cx="7734300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FBA6-695D-4CFE-96DF-985C4B1E1BEF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2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67" y="2236627"/>
            <a:ext cx="10363201" cy="1543186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1" y="4079611"/>
            <a:ext cx="8534400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AAE2-0FE0-4A08-A3DA-5423DACB5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86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9BF1-1699-43DD-BB4B-43B1F31C29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17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63" y="4626399"/>
            <a:ext cx="10363201" cy="1429864"/>
          </a:xfrm>
        </p:spPr>
        <p:txBody>
          <a:bodyPr anchor="t"/>
          <a:lstStyle>
            <a:lvl1pPr algn="l">
              <a:defRPr sz="4199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263" y="3051397"/>
            <a:ext cx="10363201" cy="157484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99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8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73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6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56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4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38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D4A8-1D2A-4FA4-B26E-F185639C51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107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9" y="1679855"/>
            <a:ext cx="5392617" cy="4751214"/>
          </a:xfrm>
        </p:spPr>
        <p:txBody>
          <a:bodyPr/>
          <a:lstStyle>
            <a:lvl1pPr>
              <a:defRPr sz="2939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89796" y="1679855"/>
            <a:ext cx="5392617" cy="4751214"/>
          </a:xfrm>
        </p:spPr>
        <p:txBody>
          <a:bodyPr/>
          <a:lstStyle>
            <a:lvl1pPr>
              <a:defRPr sz="2939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1EE4-B269-4DC3-AB07-32F03595D3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894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11513"/>
            <a:ext cx="5386754" cy="67160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13" indent="0">
              <a:buNone/>
              <a:defRPr sz="2100" b="1"/>
            </a:lvl2pPr>
            <a:lvl3pPr marL="959825" indent="0">
              <a:buNone/>
              <a:defRPr sz="1890" b="1"/>
            </a:lvl3pPr>
            <a:lvl4pPr marL="1439738" indent="0">
              <a:buNone/>
              <a:defRPr sz="1680" b="1"/>
            </a:lvl4pPr>
            <a:lvl5pPr marL="1919651" indent="0">
              <a:buNone/>
              <a:defRPr sz="1680" b="1"/>
            </a:lvl5pPr>
            <a:lvl6pPr marL="2399563" indent="0">
              <a:buNone/>
              <a:defRPr sz="1680" b="1"/>
            </a:lvl6pPr>
            <a:lvl7pPr marL="2879474" indent="0">
              <a:buNone/>
              <a:defRPr sz="1680" b="1"/>
            </a:lvl7pPr>
            <a:lvl8pPr marL="3359387" indent="0">
              <a:buNone/>
              <a:defRPr sz="1680" b="1"/>
            </a:lvl8pPr>
            <a:lvl9pPr marL="3839300" indent="0">
              <a:buNone/>
              <a:defRPr sz="168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283115"/>
            <a:ext cx="5386754" cy="41479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801" y="1611513"/>
            <a:ext cx="5388708" cy="67160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13" indent="0">
              <a:buNone/>
              <a:defRPr sz="2100" b="1"/>
            </a:lvl2pPr>
            <a:lvl3pPr marL="959825" indent="0">
              <a:buNone/>
              <a:defRPr sz="1890" b="1"/>
            </a:lvl3pPr>
            <a:lvl4pPr marL="1439738" indent="0">
              <a:buNone/>
              <a:defRPr sz="1680" b="1"/>
            </a:lvl4pPr>
            <a:lvl5pPr marL="1919651" indent="0">
              <a:buNone/>
              <a:defRPr sz="1680" b="1"/>
            </a:lvl5pPr>
            <a:lvl6pPr marL="2399563" indent="0">
              <a:buNone/>
              <a:defRPr sz="1680" b="1"/>
            </a:lvl6pPr>
            <a:lvl7pPr marL="2879474" indent="0">
              <a:buNone/>
              <a:defRPr sz="1680" b="1"/>
            </a:lvl7pPr>
            <a:lvl8pPr marL="3359387" indent="0">
              <a:buNone/>
              <a:defRPr sz="1680" b="1"/>
            </a:lvl8pPr>
            <a:lvl9pPr marL="3839300" indent="0">
              <a:buNone/>
              <a:defRPr sz="168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801" y="2283115"/>
            <a:ext cx="5388708" cy="41479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0FCE-CE8E-4B8A-813E-710D11AC2A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114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74E3-2667-4447-9052-DEBFAE8E76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072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7264-B7DA-4835-8084-5D84A09476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34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15" y="286640"/>
            <a:ext cx="4011247" cy="121988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7388" y="286668"/>
            <a:ext cx="6815017" cy="6144414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15" y="1506535"/>
            <a:ext cx="4011247" cy="4924531"/>
          </a:xfrm>
        </p:spPr>
        <p:txBody>
          <a:bodyPr/>
          <a:lstStyle>
            <a:lvl1pPr marL="0" indent="0">
              <a:buNone/>
              <a:defRPr sz="1470"/>
            </a:lvl1pPr>
            <a:lvl2pPr marL="479913" indent="0">
              <a:buNone/>
              <a:defRPr sz="1260"/>
            </a:lvl2pPr>
            <a:lvl3pPr marL="959825" indent="0">
              <a:buNone/>
              <a:defRPr sz="1050"/>
            </a:lvl3pPr>
            <a:lvl4pPr marL="1439738" indent="0">
              <a:buNone/>
              <a:defRPr sz="945"/>
            </a:lvl4pPr>
            <a:lvl5pPr marL="1919651" indent="0">
              <a:buNone/>
              <a:defRPr sz="945"/>
            </a:lvl5pPr>
            <a:lvl6pPr marL="2399563" indent="0">
              <a:buNone/>
              <a:defRPr sz="945"/>
            </a:lvl6pPr>
            <a:lvl7pPr marL="2879474" indent="0">
              <a:buNone/>
              <a:defRPr sz="945"/>
            </a:lvl7pPr>
            <a:lvl8pPr marL="3359387" indent="0">
              <a:buNone/>
              <a:defRPr sz="945"/>
            </a:lvl8pPr>
            <a:lvl9pPr marL="3839300" indent="0">
              <a:buNone/>
              <a:defRPr sz="94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3B69-162D-4DF0-A522-DF7C5CA68F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923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369-27DB-45DE-BE78-7346572D946C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62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5039520"/>
            <a:ext cx="7315200" cy="59494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554" y="643272"/>
            <a:ext cx="7315200" cy="4319588"/>
          </a:xfrm>
        </p:spPr>
        <p:txBody>
          <a:bodyPr rtlCol="0">
            <a:normAutofit/>
          </a:bodyPr>
          <a:lstStyle>
            <a:lvl1pPr marL="0" indent="0">
              <a:buNone/>
              <a:defRPr sz="3359"/>
            </a:lvl1pPr>
            <a:lvl2pPr marL="479913" indent="0">
              <a:buNone/>
              <a:defRPr sz="2939"/>
            </a:lvl2pPr>
            <a:lvl3pPr marL="959825" indent="0">
              <a:buNone/>
              <a:defRPr sz="2520"/>
            </a:lvl3pPr>
            <a:lvl4pPr marL="1439738" indent="0">
              <a:buNone/>
              <a:defRPr sz="2100"/>
            </a:lvl4pPr>
            <a:lvl5pPr marL="1919651" indent="0">
              <a:buNone/>
              <a:defRPr sz="2100"/>
            </a:lvl5pPr>
            <a:lvl6pPr marL="2399563" indent="0">
              <a:buNone/>
              <a:defRPr sz="2100"/>
            </a:lvl6pPr>
            <a:lvl7pPr marL="2879474" indent="0">
              <a:buNone/>
              <a:defRPr sz="2100"/>
            </a:lvl7pPr>
            <a:lvl8pPr marL="3359387" indent="0">
              <a:buNone/>
              <a:defRPr sz="2100"/>
            </a:lvl8pPr>
            <a:lvl9pPr marL="3839300" indent="0">
              <a:buNone/>
              <a:defRPr sz="21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554" y="5634464"/>
            <a:ext cx="7315200" cy="844919"/>
          </a:xfrm>
        </p:spPr>
        <p:txBody>
          <a:bodyPr/>
          <a:lstStyle>
            <a:lvl1pPr marL="0" indent="0">
              <a:buNone/>
              <a:defRPr sz="1470"/>
            </a:lvl1pPr>
            <a:lvl2pPr marL="479913" indent="0">
              <a:buNone/>
              <a:defRPr sz="1260"/>
            </a:lvl2pPr>
            <a:lvl3pPr marL="959825" indent="0">
              <a:buNone/>
              <a:defRPr sz="1050"/>
            </a:lvl3pPr>
            <a:lvl4pPr marL="1439738" indent="0">
              <a:buNone/>
              <a:defRPr sz="945"/>
            </a:lvl4pPr>
            <a:lvl5pPr marL="1919651" indent="0">
              <a:buNone/>
              <a:defRPr sz="945"/>
            </a:lvl5pPr>
            <a:lvl6pPr marL="2399563" indent="0">
              <a:buNone/>
              <a:defRPr sz="945"/>
            </a:lvl6pPr>
            <a:lvl7pPr marL="2879474" indent="0">
              <a:buNone/>
              <a:defRPr sz="945"/>
            </a:lvl7pPr>
            <a:lvl8pPr marL="3359387" indent="0">
              <a:buNone/>
              <a:defRPr sz="945"/>
            </a:lvl8pPr>
            <a:lvl9pPr marL="3839300" indent="0">
              <a:buNone/>
              <a:defRPr sz="94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9836-D63D-457E-83DA-315FB2B7C3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50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012A-2347-4E8C-9D27-7BA4248E17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94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5" y="288333"/>
            <a:ext cx="2743200" cy="614274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13" y="288333"/>
            <a:ext cx="8042031" cy="614274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89B7-043D-4C1E-A617-CCC74853A5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473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486E-A831-48A4-97E4-780F54F874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729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914470" y="639939"/>
            <a:ext cx="10363201" cy="57594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70" dirty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70" dirty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70">
                <a:solidFill>
                  <a:srgbClr val="000000"/>
                </a:solidFill>
                <a:latin typeface="ＭＳ Ｐゴシック"/>
              </a:defRPr>
            </a:lvl1pPr>
          </a:lstStyle>
          <a:p>
            <a:pPr>
              <a:defRPr/>
            </a:pPr>
            <a:fld id="{ACB748A7-5FAB-4F13-8F2A-20487A5D7F1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899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94830"/>
            <a:ext cx="10515600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7875"/>
            <a:ext cx="10515600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2B22-4B2F-4C00-AF6E-9CFB900DC201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0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6484"/>
            <a:ext cx="518160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484"/>
            <a:ext cx="518160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1ED4-A217-401E-98C1-8029BEFA22FC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26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3297"/>
            <a:ext cx="10515600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64832"/>
            <a:ext cx="5157787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29749"/>
            <a:ext cx="5157787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64832"/>
            <a:ext cx="5183188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29749"/>
            <a:ext cx="5183188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9632-F21A-4D5C-8997-CFBCA3EFD53A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9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6F87-611B-4363-8F4C-2DE16B44EAD2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F0BE-8A8B-4001-8A74-714418C2B897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79954"/>
            <a:ext cx="3932237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36569"/>
            <a:ext cx="6172200" cy="511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59794"/>
            <a:ext cx="3932237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D9B-8951-4856-A112-99FC6B884FD1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33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79954"/>
            <a:ext cx="3932237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36569"/>
            <a:ext cx="6172200" cy="51161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59794"/>
            <a:ext cx="3932237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251-EB2A-44DD-919F-3E84E64AA367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32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297"/>
            <a:ext cx="1051560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16484"/>
            <a:ext cx="1051560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72697"/>
            <a:ext cx="27432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DD6E-157A-462B-844D-F45305897829}" type="datetime1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72697"/>
            <a:ext cx="41148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72697"/>
            <a:ext cx="27432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0CB3-FBDA-4FDF-8A68-02BE07DD2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39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4" y="288307"/>
            <a:ext cx="10972800" cy="11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4" y="1679855"/>
            <a:ext cx="10972800" cy="47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672870"/>
            <a:ext cx="2844800" cy="383297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4" y="6672870"/>
            <a:ext cx="3860800" cy="383297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375134" y="6850209"/>
            <a:ext cx="2844800" cy="383297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6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1E457E58-6B06-4798-8352-5D5C8AE39DA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44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79913" algn="ctr" rtl="0" fontAlgn="base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59825" algn="ctr" rtl="0" fontAlgn="base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439738" algn="ctr" rtl="0" fontAlgn="base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919651" algn="ctr" rtl="0" fontAlgn="base">
        <a:spcBef>
          <a:spcPct val="0"/>
        </a:spcBef>
        <a:spcAft>
          <a:spcPct val="0"/>
        </a:spcAft>
        <a:defRPr kumimoji="1" sz="4619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59934" indent="-3599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359" kern="1200">
          <a:solidFill>
            <a:schemeClr val="tx1"/>
          </a:solidFill>
          <a:latin typeface="+mn-lt"/>
          <a:ea typeface="+mn-ea"/>
          <a:cs typeface="+mn-cs"/>
        </a:defRPr>
      </a:lvl1pPr>
      <a:lvl2pPr marL="779858" indent="-2999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2pPr>
      <a:lvl3pPr marL="1199782" indent="-2399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79694" indent="-2399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606" indent="-2399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9518" indent="-239956" algn="l" defTabSz="959825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31" indent="-239956" algn="l" defTabSz="959825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343" indent="-239956" algn="l" defTabSz="959825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9256" indent="-239956" algn="l" defTabSz="959825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13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825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738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51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563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474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387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300" algn="l" defTabSz="959825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143148" y="2596528"/>
            <a:ext cx="5953228" cy="1339749"/>
          </a:xfrm>
          <a:prstGeom prst="roundRect">
            <a:avLst/>
          </a:prstGeom>
          <a:gradFill flip="none" rotWithShape="1">
            <a:gsLst>
              <a:gs pos="65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参考資料１</a:t>
            </a:r>
            <a:endParaRPr kumimoji="1" lang="ja-JP" altLang="en-US" sz="252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34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19" y="97211"/>
            <a:ext cx="9864000" cy="68327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6929036"/>
            <a:ext cx="4567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（出典：令和</a:t>
            </a:r>
            <a:r>
              <a:rPr kumimoji="1" lang="en-US" altLang="ja-JP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年度相談支援従事者指導者養成研修会（フォローアップ）資料</a:t>
            </a:r>
            <a:endParaRPr kumimoji="1"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93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16" y="113264"/>
            <a:ext cx="10332000" cy="67770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6929036"/>
            <a:ext cx="4567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（出典：令和</a:t>
            </a:r>
            <a:r>
              <a:rPr kumimoji="1" lang="en-US" altLang="ja-JP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年度相談支援従事者指導者養成研修会（フォローアップ）資料</a:t>
            </a:r>
            <a:endParaRPr kumimoji="1"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3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964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60" y="457200"/>
            <a:ext cx="10746296" cy="62293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6929036"/>
            <a:ext cx="4567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（出典：令和</a:t>
            </a:r>
            <a:r>
              <a:rPr kumimoji="1" lang="en-US" altLang="ja-JP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年度相談支援従事者指導者養成研修会（フォローアップ）資料</a:t>
            </a:r>
            <a:endParaRPr kumimoji="1"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6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2" y="117290"/>
            <a:ext cx="10116000" cy="684167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6929036"/>
            <a:ext cx="4567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（出典：令和</a:t>
            </a:r>
            <a:r>
              <a:rPr kumimoji="1" lang="en-US" altLang="ja-JP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年度相談支援従事者指導者養成研修会（フォローアップ）資料</a:t>
            </a:r>
            <a:endParaRPr kumimoji="1"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10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704335" y="2275743"/>
            <a:ext cx="10725665" cy="3358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99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9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Ⅱ</a:t>
            </a:r>
            <a:r>
              <a:rPr lang="ja-JP" altLang="en-US" sz="189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指定特定・指定障がい児相談支援事業所等</a:t>
            </a:r>
            <a:r>
              <a:rPr lang="zh-TW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令和４年４月１日時点</a:t>
            </a:r>
            <a:r>
              <a:rPr lang="zh-TW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102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521" y="2611577"/>
            <a:ext cx="11084010" cy="212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＜事業所数＞</a:t>
            </a:r>
            <a:endParaRPr kumimoji="1" lang="en-US" altLang="ja-JP" sz="1890" b="1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○指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定相談支援事業所数（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R4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日現在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）：</a:t>
            </a:r>
            <a:r>
              <a:rPr kumimoji="1" lang="en-US" altLang="ja-JP" sz="189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1,198</a:t>
            </a:r>
            <a:r>
              <a:rPr kumimoji="1" lang="ja-JP" altLang="en-US" sz="189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重複あり</a:t>
            </a: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89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指定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特定：</a:t>
            </a: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1,188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か所、</a:t>
            </a:r>
            <a:r>
              <a:rPr kumimoji="1" lang="ja-JP" altLang="en-US" sz="1890" u="sng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指定障がい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児：</a:t>
            </a: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855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か所、指定一般：</a:t>
            </a: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451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endParaRPr kumimoji="1" lang="en-US" altLang="ja-JP" sz="1890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このうち、市町村から障がい者相談支援事業の委託を受けている事業所（委託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相談支援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事業所）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　</a:t>
            </a:r>
            <a:endParaRPr kumimoji="1" lang="en-US" altLang="ja-JP" sz="189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1,198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事業所中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154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事業所）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○指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定特定・</a:t>
            </a:r>
            <a:r>
              <a:rPr kumimoji="1" lang="ja-JP" altLang="en-US" sz="189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指定障がい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児相談支援事業所の対象者は、「３障がい＋障がい児」</a:t>
            </a:r>
            <a:r>
              <a:rPr kumimoji="1" lang="ja-JP" altLang="en-US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en-US" altLang="ja-JP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78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873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事業所</a:t>
            </a:r>
            <a:r>
              <a:rPr kumimoji="1" lang="ja-JP" altLang="en-US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</a:t>
            </a:r>
            <a:endParaRPr kumimoji="1" lang="en-US" altLang="ja-JP" sz="189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189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障がい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のみ」が</a:t>
            </a:r>
            <a:r>
              <a:rPr kumimoji="1" lang="en-US" altLang="ja-JP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199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事業所）、「</a:t>
            </a:r>
            <a:r>
              <a:rPr kumimoji="1" lang="ja-JP" altLang="en-US" sz="189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障がい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児のみ」</a:t>
            </a:r>
            <a:r>
              <a:rPr kumimoji="1" lang="ja-JP" altLang="en-US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en-US" altLang="ja-JP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r>
            <a:r>
              <a:rPr kumimoji="1" lang="ja-JP" altLang="en-US" sz="1890" dirty="0">
                <a:latin typeface="Meiryo UI" panose="020B0604030504040204" pitchFamily="50" charset="-128"/>
                <a:ea typeface="Meiryo UI" panose="020B0604030504040204" pitchFamily="50" charset="-128"/>
              </a:rPr>
              <a:t>事業所）</a:t>
            </a:r>
            <a:r>
              <a:rPr kumimoji="1" lang="ja-JP" altLang="en-US" sz="189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kumimoji="1" lang="en-US" altLang="ja-JP" sz="189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7401" y="4953415"/>
            <a:ext cx="10268464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＜従事者数＞</a:t>
            </a:r>
            <a:endParaRPr kumimoji="1" lang="en-US" altLang="ja-JP" sz="1890" b="1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○指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定特定・指定障がい児相談支援事業所で業務に従事する者の人数は、 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2,861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そのうち、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相談支援専門員（主任含む）として従事する者の数は</a:t>
            </a: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2,459</a:t>
            </a:r>
            <a:r>
              <a:rPr kumimoji="1" lang="ja-JP" altLang="en-US" sz="189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704335" y="818287"/>
            <a:ext cx="10725665" cy="3358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99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9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Ⅰ</a:t>
            </a:r>
            <a:r>
              <a:rPr lang="ja-JP" altLang="en-US" sz="189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基幹相談支援センター</a:t>
            </a:r>
            <a:r>
              <a:rPr lang="zh-TW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令和４年４月１日時点</a:t>
            </a:r>
            <a:r>
              <a:rPr lang="zh-TW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102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9115" y="1240232"/>
            <a:ext cx="9567020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980" indent="-299980" defTabSz="95993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84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市町村・</a:t>
            </a:r>
            <a:r>
              <a:rPr kumimoji="1" lang="en-US" altLang="ja-JP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kumimoji="1" lang="ja-JP" altLang="en-US" sz="189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箇所）が</a:t>
            </a:r>
            <a:r>
              <a:rPr kumimoji="1" lang="ja-JP" altLang="en-US" sz="189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99980" indent="-299980" defTabSz="95993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直営により設置しているのは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箇所）、委託による設置は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83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62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箇所）、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99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直営＋委託による設置は３％（２箇所）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A308CE7E-38AF-4245-8875-64FEE3832430}"/>
              </a:ext>
            </a:extLst>
          </p:cNvPr>
          <p:cNvSpPr txBox="1">
            <a:spLocks/>
          </p:cNvSpPr>
          <p:nvPr/>
        </p:nvSpPr>
        <p:spPr>
          <a:xfrm>
            <a:off x="609521" y="6073958"/>
            <a:ext cx="10725664" cy="3358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99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9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Ⅲ</a:t>
            </a:r>
            <a:r>
              <a:rPr lang="ja-JP" altLang="en-US" sz="189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セルフプラン率</a:t>
            </a:r>
            <a:r>
              <a:rPr lang="zh-TW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zh-TW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月時点</a:t>
            </a:r>
            <a:r>
              <a:rPr lang="zh-TW" altLang="en-US" sz="110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102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BAC026-B5DF-4E54-A9A1-0479589F4310}"/>
              </a:ext>
            </a:extLst>
          </p:cNvPr>
          <p:cNvSpPr txBox="1"/>
          <p:nvPr/>
        </p:nvSpPr>
        <p:spPr>
          <a:xfrm>
            <a:off x="827903" y="6457845"/>
            <a:ext cx="10057962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980" indent="-299980" defTabSz="95993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障害者総合支援法分：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受給者数　</a:t>
            </a:r>
            <a:r>
              <a:rPr kumimoji="1" lang="en-US" altLang="zh-TW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98,217</a:t>
            </a: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（うち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セルフプラン　</a:t>
            </a:r>
            <a:r>
              <a:rPr kumimoji="1" lang="en-US" altLang="ja-JP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40,607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人：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41.3</a:t>
            </a:r>
            <a:r>
              <a:rPr kumimoji="1" lang="en-US" altLang="zh-TW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pPr marL="299980" indent="-299980" defTabSz="95993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児童福祉法分　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：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受給者数　</a:t>
            </a:r>
            <a:r>
              <a:rPr kumimoji="1" lang="en-US" altLang="zh-TW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41,560</a:t>
            </a: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人（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うち</a:t>
            </a:r>
            <a:r>
              <a:rPr kumimoji="1" lang="ja-JP" altLang="en-US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セルフプラン　</a:t>
            </a:r>
            <a:r>
              <a:rPr kumimoji="1" lang="en-US" altLang="ja-JP" sz="189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20,987</a:t>
            </a:r>
            <a:r>
              <a:rPr kumimoji="1" lang="ja-JP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人：</a:t>
            </a:r>
            <a:r>
              <a:rPr kumimoji="1" lang="en-US" altLang="zh-TW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en-US" altLang="ja-JP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.5</a:t>
            </a:r>
            <a:r>
              <a:rPr kumimoji="1" lang="en-US" altLang="zh-TW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kumimoji="1" lang="zh-TW" altLang="en-US" sz="189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89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450255" y="6769171"/>
            <a:ext cx="435610" cy="383297"/>
          </a:xfrm>
        </p:spPr>
        <p:txBody>
          <a:bodyPr/>
          <a:lstStyle/>
          <a:p>
            <a:pPr defTabSz="479969">
              <a:defRPr/>
            </a:pPr>
            <a:fld id="{2ADEAB0B-3364-414D-832E-F3CDA843F507}" type="slidenum">
              <a:rPr kumimoji="1" lang="ja-JP" altLang="en-US" sz="945" b="1">
                <a:solidFill>
                  <a:schemeClr val="tx1"/>
                </a:solidFill>
                <a:latin typeface="Arial Black" panose="020B0A04020102020204" pitchFamily="34" charset="0"/>
                <a:ea typeface="游ゴシック" panose="020B0400000000000000" pitchFamily="50" charset="-128"/>
              </a:rPr>
              <a:pPr defTabSz="479969">
                <a:defRPr/>
              </a:pPr>
              <a:t>2</a:t>
            </a:fld>
            <a:endParaRPr kumimoji="1" lang="ja-JP" altLang="en-US" sz="945" b="1" dirty="0">
              <a:solidFill>
                <a:schemeClr val="tx1"/>
              </a:solidFill>
              <a:latin typeface="Arial Black" panose="020B0A0402010202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290481" y="40998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．府内の相談支援体制の現況</a:t>
            </a: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の調査（厚生労働省調査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 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1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74984" y="167560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．相談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支援体制に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関する項目</a:t>
            </a: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（大阪府独自調査） 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20914" y="986971"/>
            <a:ext cx="11507442" cy="531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◆調査結果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への協議会の専門部会について、設置は</a:t>
            </a:r>
            <a:r>
              <a:rPr kumimoji="1" lang="en-US" altLang="ja-JP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92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％（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37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箇所中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34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、 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未設置は</a:t>
            </a:r>
            <a:r>
              <a:rPr kumimoji="1" lang="en-US" altLang="ja-JP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8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％（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37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箇所中</a:t>
            </a:r>
            <a:r>
              <a:rPr kumimoji="1" lang="en-US" altLang="ja-JP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箇所）</a:t>
            </a: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◆協議会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の専門部会設置の種類は、課題別設置が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84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（回答数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kumimoji="1" lang="ja-JP" altLang="en-US" sz="14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45" y="1705695"/>
            <a:ext cx="3729025" cy="32742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65" y="1606245"/>
            <a:ext cx="5347707" cy="27142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918" y="4360873"/>
            <a:ext cx="5492148" cy="7426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551" y="5202855"/>
            <a:ext cx="6713805" cy="19046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9" y="5217035"/>
            <a:ext cx="5012338" cy="1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7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1800112" y="6803175"/>
            <a:ext cx="391887" cy="383297"/>
          </a:xfrm>
        </p:spPr>
        <p:txBody>
          <a:bodyPr/>
          <a:lstStyle/>
          <a:p>
            <a:fld id="{8FAA0CB3-FBDA-4FDF-8A68-02BE07DD261E}" type="slidenum">
              <a:rPr kumimoji="1" lang="ja-JP" altLang="en-US" b="1" smtClean="0"/>
              <a:t>4</a:t>
            </a:fld>
            <a:endParaRPr kumimoji="1" lang="ja-JP" altLang="en-US" b="1" dirty="0"/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374984" y="167560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２．基幹相談支援センターに関する項目①</a:t>
            </a: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の調査（大阪府独自調査）」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551" y="3692839"/>
            <a:ext cx="3725366" cy="34684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57" y="3650228"/>
            <a:ext cx="4044915" cy="3536244"/>
          </a:xfrm>
          <a:prstGeom prst="rect">
            <a:avLst/>
          </a:prstGeom>
        </p:spPr>
      </p:pic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374984" y="3756187"/>
            <a:ext cx="3364567" cy="321067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基幹相談支援センターの業務に従事する者は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、主任相談支援専門員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49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人）、相談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専門員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52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220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）、相談支援専門員以外の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37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156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業務に従事する者のうち、専門的職員の人数は社会福祉士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171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、精神保健福祉士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、介護福祉士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99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など。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人の者が複数の資格を有する場合は、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複数計上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6743" y="3592172"/>
            <a:ext cx="11681613" cy="3525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42" y="1057861"/>
            <a:ext cx="3611480" cy="104965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42" y="2176245"/>
            <a:ext cx="4239836" cy="136571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195" y="1054697"/>
            <a:ext cx="5734917" cy="23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74984" y="167560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２．基幹相談支援センターに関する項目②</a:t>
            </a: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の調査（大阪府独自調査）」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4631162"/>
            <a:ext cx="5989668" cy="2528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212" y="4659085"/>
            <a:ext cx="5387144" cy="2477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4" y="1712686"/>
            <a:ext cx="5989668" cy="2820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/>
          <p:cNvSpPr/>
          <p:nvPr/>
        </p:nvSpPr>
        <p:spPr>
          <a:xfrm>
            <a:off x="420914" y="1005075"/>
            <a:ext cx="1150744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◆上段の「総合的な・専門的な相談支援の実施」及び「地域相談支援体制の強化の取組」の効果があると感じている市町村が多い。</a:t>
            </a:r>
            <a:endParaRPr kumimoji="1" lang="ja-JP" altLang="en-US" sz="20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212" y="1701990"/>
            <a:ext cx="5387144" cy="2831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433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74984" y="167560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３．自立支援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議会に関する項目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の調査（厚生労働省調査）」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20914" y="914207"/>
            <a:ext cx="1150744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◆調査結果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への協議会の専門部会について、設置は</a:t>
            </a:r>
            <a:r>
              <a:rPr kumimoji="1" lang="en-US" altLang="ja-JP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92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％（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37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箇所中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34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、 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未設置は</a:t>
            </a:r>
            <a:r>
              <a:rPr kumimoji="1" lang="en-US" altLang="ja-JP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8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％（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37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箇所中</a:t>
            </a:r>
            <a:r>
              <a:rPr kumimoji="1" lang="en-US" altLang="ja-JP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箇所）</a:t>
            </a: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◆協議会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の専門部会設置の種類は、課題別設置が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84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</a:t>
            </a:r>
            <a:r>
              <a:rPr kumimoji="1" lang="ja-JP" altLang="en-US" sz="14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（回答数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kumimoji="1" lang="ja-JP" altLang="en-US" sz="14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88697" y="1611836"/>
            <a:ext cx="9725946" cy="1305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協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議会の運営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方法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・　全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43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市町村が協議会を設置（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７箇所）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・　協議会の運営方法は直営で実施が６０％（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２箇所）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・　委託で実施が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４％（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箇所）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endParaRPr lang="en-US" altLang="ja-JP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39" y="2917372"/>
            <a:ext cx="4740020" cy="44443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783541"/>
            <a:ext cx="4967901" cy="44989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371" y="1525030"/>
            <a:ext cx="376155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CB3-FBDA-4FDF-8A68-02BE07DD261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74984" y="75147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．相談支援専門員の人材養成、質の向上に関する項目</a:t>
            </a: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（大阪府独自調査） 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4" y="1266097"/>
            <a:ext cx="5673855" cy="30439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5" y="1266097"/>
            <a:ext cx="5738571" cy="30439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4" y="4730262"/>
            <a:ext cx="4115582" cy="23257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079" y="4730262"/>
            <a:ext cx="3921007" cy="234402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602" y="5099538"/>
            <a:ext cx="3260754" cy="1956456"/>
          </a:xfrm>
          <a:prstGeom prst="rect">
            <a:avLst/>
          </a:prstGeom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978665" y="4415515"/>
            <a:ext cx="4466492" cy="291490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ja-JP" altLang="en-US" sz="1400" b="1" dirty="0" smtClean="0"/>
              <a:t>相談支援専門員の資質向上</a:t>
            </a:r>
            <a:endParaRPr lang="ja-JP" altLang="en-US" sz="1400" b="1" dirty="0"/>
          </a:p>
        </p:txBody>
      </p:sp>
      <p:sp>
        <p:nvSpPr>
          <p:cNvPr id="12" name="タイトル 3"/>
          <p:cNvSpPr txBox="1">
            <a:spLocks/>
          </p:cNvSpPr>
          <p:nvPr/>
        </p:nvSpPr>
        <p:spPr>
          <a:xfrm>
            <a:off x="978665" y="898660"/>
            <a:ext cx="4466492" cy="291490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ja-JP" altLang="en-US" sz="1400" b="1" dirty="0" smtClean="0"/>
              <a:t>相談支援専門員の資質向上</a:t>
            </a:r>
            <a:endParaRPr lang="ja-JP" altLang="en-US" sz="1400" b="1" dirty="0"/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6825824" y="874795"/>
            <a:ext cx="4466492" cy="291490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ja-JP" altLang="en-US" sz="1400" b="1" dirty="0"/>
              <a:t>支援人材の養成・確保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13099" y="4776776"/>
            <a:ext cx="11553372" cy="2387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36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816016"/>
            <a:ext cx="2743200" cy="383297"/>
          </a:xfrm>
        </p:spPr>
        <p:txBody>
          <a:bodyPr/>
          <a:lstStyle/>
          <a:p>
            <a:fld id="{8FAA0CB3-FBDA-4FDF-8A68-02BE07DD261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74984" y="167560"/>
            <a:ext cx="11553372" cy="706658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ja-JP" altLang="en-US" sz="2000" b="1" dirty="0" smtClean="0"/>
              <a:t>４．主任</a:t>
            </a:r>
            <a:r>
              <a:rPr lang="ja-JP" altLang="en-US" sz="2000" b="1" dirty="0"/>
              <a:t>相談支援</a:t>
            </a:r>
            <a:r>
              <a:rPr lang="ja-JP" altLang="en-US" sz="2000" b="1" dirty="0" smtClean="0"/>
              <a:t>専門員に関する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項目</a:t>
            </a: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「令和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</a:t>
            </a:r>
            <a:r>
              <a:rPr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者相談支援事業の実施状況等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の調査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（大阪府独自調査） 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5" y="980757"/>
            <a:ext cx="6140284" cy="31711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7" y="994817"/>
            <a:ext cx="5432910" cy="16956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86" y="2796959"/>
            <a:ext cx="5209321" cy="147551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27" y="4258415"/>
            <a:ext cx="5296767" cy="10214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26" y="6372187"/>
            <a:ext cx="5227397" cy="74956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27" y="5459323"/>
            <a:ext cx="5227397" cy="80240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606" y="4528607"/>
            <a:ext cx="5175102" cy="259314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608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13394" y="6571989"/>
            <a:ext cx="2743200" cy="383297"/>
          </a:xfrm>
        </p:spPr>
        <p:txBody>
          <a:bodyPr/>
          <a:lstStyle/>
          <a:p>
            <a:fld id="{1C2C60DF-5D73-46A2-8FFF-B4A756D3B2D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554" y="620347"/>
            <a:ext cx="910458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90" b="1" u="sng" dirty="0"/>
              <a:t>◆相談支援従事者初任者研修及び現任研修</a:t>
            </a:r>
            <a:endParaRPr kumimoji="1" lang="ja-JP" altLang="en-US" sz="189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554" y="3331943"/>
            <a:ext cx="910458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90" b="1" u="sng" dirty="0"/>
              <a:t>◆専門コース別</a:t>
            </a:r>
            <a:r>
              <a:rPr lang="ja-JP" altLang="en-US" sz="1890" b="1" u="sng" dirty="0" smtClean="0"/>
              <a:t>研修</a:t>
            </a:r>
            <a:endParaRPr lang="ja-JP" altLang="en-US" sz="189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99740"/>
              </p:ext>
            </p:extLst>
          </p:nvPr>
        </p:nvGraphicFramePr>
        <p:xfrm>
          <a:off x="738555" y="1033774"/>
          <a:ext cx="10498012" cy="2221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094">
                  <a:extLst>
                    <a:ext uri="{9D8B030D-6E8A-4147-A177-3AD203B41FA5}">
                      <a16:colId xmlns:a16="http://schemas.microsoft.com/office/drawing/2014/main" val="3683404025"/>
                    </a:ext>
                  </a:extLst>
                </a:gridCol>
                <a:gridCol w="1298345">
                  <a:extLst>
                    <a:ext uri="{9D8B030D-6E8A-4147-A177-3AD203B41FA5}">
                      <a16:colId xmlns:a16="http://schemas.microsoft.com/office/drawing/2014/main" val="3292961942"/>
                    </a:ext>
                  </a:extLst>
                </a:gridCol>
                <a:gridCol w="1593315">
                  <a:extLst>
                    <a:ext uri="{9D8B030D-6E8A-4147-A177-3AD203B41FA5}">
                      <a16:colId xmlns:a16="http://schemas.microsoft.com/office/drawing/2014/main" val="539341054"/>
                    </a:ext>
                  </a:extLst>
                </a:gridCol>
                <a:gridCol w="1946770">
                  <a:extLst>
                    <a:ext uri="{9D8B030D-6E8A-4147-A177-3AD203B41FA5}">
                      <a16:colId xmlns:a16="http://schemas.microsoft.com/office/drawing/2014/main" val="3531924547"/>
                    </a:ext>
                  </a:extLst>
                </a:gridCol>
                <a:gridCol w="1475496">
                  <a:extLst>
                    <a:ext uri="{9D8B030D-6E8A-4147-A177-3AD203B41FA5}">
                      <a16:colId xmlns:a16="http://schemas.microsoft.com/office/drawing/2014/main" val="2400422688"/>
                    </a:ext>
                  </a:extLst>
                </a:gridCol>
                <a:gridCol w="1475496">
                  <a:extLst>
                    <a:ext uri="{9D8B030D-6E8A-4147-A177-3AD203B41FA5}">
                      <a16:colId xmlns:a16="http://schemas.microsoft.com/office/drawing/2014/main" val="2327550780"/>
                    </a:ext>
                  </a:extLst>
                </a:gridCol>
                <a:gridCol w="1475496">
                  <a:extLst>
                    <a:ext uri="{9D8B030D-6E8A-4147-A177-3AD203B41FA5}">
                      <a16:colId xmlns:a16="http://schemas.microsoft.com/office/drawing/2014/main" val="2233222566"/>
                    </a:ext>
                  </a:extLst>
                </a:gridCol>
              </a:tblGrid>
              <a:tr h="363170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指定研修事業者で実施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令和３年度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令和４年度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68556"/>
                  </a:ext>
                </a:extLst>
              </a:tr>
              <a:tr h="528376"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募集定員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修了者数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募集定員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修了者数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今後実施予定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の定員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922519"/>
                  </a:ext>
                </a:extLst>
              </a:tr>
              <a:tr h="443342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初任者研修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７日課程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432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391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486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305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162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45849"/>
                  </a:ext>
                </a:extLst>
              </a:tr>
              <a:tr h="44334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２日課程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1,500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1,746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1,800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591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1,200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29819"/>
                  </a:ext>
                </a:extLst>
              </a:tr>
              <a:tr h="443342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現任研修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384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361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408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209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193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397251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2306"/>
              </p:ext>
            </p:extLst>
          </p:nvPr>
        </p:nvGraphicFramePr>
        <p:xfrm>
          <a:off x="738553" y="3726103"/>
          <a:ext cx="10498015" cy="3201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9631">
                  <a:extLst>
                    <a:ext uri="{9D8B030D-6E8A-4147-A177-3AD203B41FA5}">
                      <a16:colId xmlns:a16="http://schemas.microsoft.com/office/drawing/2014/main" val="703653951"/>
                    </a:ext>
                  </a:extLst>
                </a:gridCol>
                <a:gridCol w="1422096">
                  <a:extLst>
                    <a:ext uri="{9D8B030D-6E8A-4147-A177-3AD203B41FA5}">
                      <a16:colId xmlns:a16="http://schemas.microsoft.com/office/drawing/2014/main" val="167237113"/>
                    </a:ext>
                  </a:extLst>
                </a:gridCol>
                <a:gridCol w="1422096">
                  <a:extLst>
                    <a:ext uri="{9D8B030D-6E8A-4147-A177-3AD203B41FA5}">
                      <a16:colId xmlns:a16="http://schemas.microsoft.com/office/drawing/2014/main" val="3290302362"/>
                    </a:ext>
                  </a:extLst>
                </a:gridCol>
                <a:gridCol w="1422096">
                  <a:extLst>
                    <a:ext uri="{9D8B030D-6E8A-4147-A177-3AD203B41FA5}">
                      <a16:colId xmlns:a16="http://schemas.microsoft.com/office/drawing/2014/main" val="3414860655"/>
                    </a:ext>
                  </a:extLst>
                </a:gridCol>
                <a:gridCol w="1422096">
                  <a:extLst>
                    <a:ext uri="{9D8B030D-6E8A-4147-A177-3AD203B41FA5}">
                      <a16:colId xmlns:a16="http://schemas.microsoft.com/office/drawing/2014/main" val="2155009463"/>
                    </a:ext>
                  </a:extLst>
                </a:gridCol>
              </a:tblGrid>
              <a:tr h="270877"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14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大阪府障がい</a:t>
                      </a:r>
                      <a:r>
                        <a:rPr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者自立相談</a:t>
                      </a:r>
                      <a:endParaRPr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支援センターで実施</a:t>
                      </a:r>
                      <a:endParaRPr kumimoji="1" lang="ja-JP" altLang="en-US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令和３年度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令和４年度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706725"/>
                  </a:ext>
                </a:extLst>
              </a:tr>
              <a:tr h="453346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募集定員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修了者数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募集定員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修了者数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29108"/>
                  </a:ext>
                </a:extLst>
              </a:tr>
              <a:tr h="480581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指導者養成・ファシリテーションコース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004289"/>
                  </a:ext>
                </a:extLst>
              </a:tr>
              <a:tr h="516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地域移行・地域定着支援コース（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令和元年度から実施）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77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946163"/>
                  </a:ext>
                </a:extLst>
              </a:tr>
              <a:tr h="504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主任相談支援専門員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養成研修（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令和元年度から実施）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23456"/>
                  </a:ext>
                </a:extLst>
              </a:tr>
              <a:tr h="487342">
                <a:tc>
                  <a:txBody>
                    <a:bodyPr/>
                    <a:lstStyle/>
                    <a:p>
                      <a:r>
                        <a:rPr kumimoji="1" lang="ja-JP" altLang="en-US" sz="14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障がい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児支援コース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06704"/>
                  </a:ext>
                </a:extLst>
              </a:tr>
              <a:tr h="46453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意思決定支援コース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991" marR="95991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945557"/>
                  </a:ext>
                </a:extLst>
              </a:tr>
            </a:tbl>
          </a:graphicData>
        </a:graphic>
      </p:graphicFrame>
      <p:sp>
        <p:nvSpPr>
          <p:cNvPr id="10" name="タイトル 3"/>
          <p:cNvSpPr txBox="1">
            <a:spLocks/>
          </p:cNvSpPr>
          <p:nvPr/>
        </p:nvSpPr>
        <p:spPr>
          <a:xfrm>
            <a:off x="237378" y="194783"/>
            <a:ext cx="11439644" cy="425564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9937">
              <a:defRPr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大阪府相談支援従事者研修の実施状況</a:t>
            </a:r>
          </a:p>
        </p:txBody>
      </p:sp>
    </p:spTree>
    <p:extLst>
      <p:ext uri="{BB962C8B-B14F-4D97-AF65-F5344CB8AC3E}">
        <p14:creationId xmlns:p14="http://schemas.microsoft.com/office/powerpoint/2010/main" val="19410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1139</Words>
  <Application>Microsoft Office PowerPoint</Application>
  <PresentationFormat>ユーザー設定</PresentationFormat>
  <Paragraphs>131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BIZ UDPゴシック</vt:lpstr>
      <vt:lpstr>Meiryo UI</vt:lpstr>
      <vt:lpstr>ＭＳ Ｐゴシック</vt:lpstr>
      <vt:lpstr>ＭＳ Ｐ明朝</vt:lpstr>
      <vt:lpstr>游ゴシック</vt:lpstr>
      <vt:lpstr>游ゴシック Light</vt:lpstr>
      <vt:lpstr>Arial</vt:lpstr>
      <vt:lpstr>Arial Black</vt:lpstr>
      <vt:lpstr>Calibri</vt:lpstr>
      <vt:lpstr>Calibri Light</vt:lpstr>
      <vt:lpstr>Times New Roman</vt:lpstr>
      <vt:lpstr>Office テーマ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2023-03-24T07:39:16Z</dcterms:created>
  <dcterms:modified xsi:type="dcterms:W3CDTF">2023-03-24T07:39:19Z</dcterms:modified>
</cp:coreProperties>
</file>