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 id="2147483672" r:id="rId2"/>
  </p:sldMasterIdLst>
  <p:notesMasterIdLst>
    <p:notesMasterId r:id="rId7"/>
  </p:notesMasterIdLst>
  <p:sldIdLst>
    <p:sldId id="264" r:id="rId3"/>
    <p:sldId id="273" r:id="rId4"/>
    <p:sldId id="297" r:id="rId5"/>
    <p:sldId id="294" r:id="rId6"/>
  </p:sldIdLst>
  <p:sldSz cx="12192000" cy="71993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0FA395C-DFC3-E207-6337-2576003C5EE3}" name="加川　幸弘" initials="加川　幸弘" userId="S::KagawaYuki@lan.pref.osaka.jp::69f3c6d2-5131-4ded-bc7e-1267d17014d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BDD7EE"/>
    <a:srgbClr val="5B9BD5"/>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00" autoAdjust="0"/>
    <p:restoredTop sz="95186" autoAdjust="0"/>
  </p:normalViewPr>
  <p:slideViewPr>
    <p:cSldViewPr snapToGrid="0">
      <p:cViewPr varScale="1">
        <p:scale>
          <a:sx n="71" d="100"/>
          <a:sy n="71" d="100"/>
        </p:scale>
        <p:origin x="59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26" Type="http://schemas.microsoft.com/office/2018/10/relationships/authors" Target="author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B9E682C1-CA4B-4765-92FE-15FA00896F66}" type="datetimeFigureOut">
              <a:rPr kumimoji="1" lang="ja-JP" altLang="en-US" smtClean="0"/>
              <a:t>2023/3/24</a:t>
            </a:fld>
            <a:endParaRPr kumimoji="1" lang="ja-JP" altLang="en-US"/>
          </a:p>
        </p:txBody>
      </p:sp>
      <p:sp>
        <p:nvSpPr>
          <p:cNvPr id="4" name="スライド イメージ プレースホルダー 3"/>
          <p:cNvSpPr>
            <a:spLocks noGrp="1" noRot="1" noChangeAspect="1"/>
          </p:cNvSpPr>
          <p:nvPr>
            <p:ph type="sldImg" idx="2"/>
          </p:nvPr>
        </p:nvSpPr>
        <p:spPr>
          <a:xfrm>
            <a:off x="563563" y="1243013"/>
            <a:ext cx="56800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4CB87CDD-7381-4311-9DA0-25F7BE68B715}" type="slidenum">
              <a:rPr kumimoji="1" lang="ja-JP" altLang="en-US" smtClean="0"/>
              <a:t>‹#›</a:t>
            </a:fld>
            <a:endParaRPr kumimoji="1" lang="ja-JP" altLang="en-US"/>
          </a:p>
        </p:txBody>
      </p:sp>
    </p:spTree>
    <p:extLst>
      <p:ext uri="{BB962C8B-B14F-4D97-AF65-F5344CB8AC3E}">
        <p14:creationId xmlns:p14="http://schemas.microsoft.com/office/powerpoint/2010/main" val="141251883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78222"/>
            <a:ext cx="9144000" cy="2506427"/>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781306"/>
            <a:ext cx="9144000" cy="173816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788EE88-D45D-48EE-9821-BD432B51FE97}" type="datetime1">
              <a:rPr kumimoji="1" lang="ja-JP" altLang="en-US" smtClean="0"/>
              <a:t>2023/3/24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AA0CB3-FBDA-4FDF-8A68-02BE07DD261E}" type="slidenum">
              <a:rPr kumimoji="1" lang="ja-JP" altLang="en-US" smtClean="0"/>
              <a:t>‹#›</a:t>
            </a:fld>
            <a:endParaRPr kumimoji="1" lang="ja-JP" altLang="en-US"/>
          </a:p>
        </p:txBody>
      </p:sp>
    </p:spTree>
    <p:extLst>
      <p:ext uri="{BB962C8B-B14F-4D97-AF65-F5344CB8AC3E}">
        <p14:creationId xmlns:p14="http://schemas.microsoft.com/office/powerpoint/2010/main" val="2503096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94624D8-609F-422D-9AF3-890002C116ED}" type="datetime1">
              <a:rPr kumimoji="1" lang="ja-JP" altLang="en-US" smtClean="0"/>
              <a:t>2023/3/24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AA0CB3-FBDA-4FDF-8A68-02BE07DD261E}" type="slidenum">
              <a:rPr kumimoji="1" lang="ja-JP" altLang="en-US" smtClean="0"/>
              <a:t>‹#›</a:t>
            </a:fld>
            <a:endParaRPr kumimoji="1" lang="ja-JP" altLang="en-US"/>
          </a:p>
        </p:txBody>
      </p:sp>
    </p:spTree>
    <p:extLst>
      <p:ext uri="{BB962C8B-B14F-4D97-AF65-F5344CB8AC3E}">
        <p14:creationId xmlns:p14="http://schemas.microsoft.com/office/powerpoint/2010/main" val="1341876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83297"/>
            <a:ext cx="2628900" cy="610108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83297"/>
            <a:ext cx="7734300" cy="610108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B64FBA6-695D-4CFE-96DF-985C4B1E1BEF}" type="datetime1">
              <a:rPr kumimoji="1" lang="ja-JP" altLang="en-US" smtClean="0"/>
              <a:t>2023/3/24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AA0CB3-FBDA-4FDF-8A68-02BE07DD261E}" type="slidenum">
              <a:rPr kumimoji="1" lang="ja-JP" altLang="en-US" smtClean="0"/>
              <a:t>‹#›</a:t>
            </a:fld>
            <a:endParaRPr kumimoji="1" lang="ja-JP" altLang="en-US"/>
          </a:p>
        </p:txBody>
      </p:sp>
    </p:spTree>
    <p:extLst>
      <p:ext uri="{BB962C8B-B14F-4D97-AF65-F5344CB8AC3E}">
        <p14:creationId xmlns:p14="http://schemas.microsoft.com/office/powerpoint/2010/main" val="8542232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67" y="2236627"/>
            <a:ext cx="10363201" cy="1543186"/>
          </a:xfrm>
        </p:spPr>
        <p:txBody>
          <a:bodyPr/>
          <a:lstStyle/>
          <a:p>
            <a:r>
              <a:rPr lang="ja-JP" altLang="en-US"/>
              <a:t>マスタ タイトルの書式設定</a:t>
            </a:r>
          </a:p>
        </p:txBody>
      </p:sp>
      <p:sp>
        <p:nvSpPr>
          <p:cNvPr id="3" name="サブタイトル 2"/>
          <p:cNvSpPr>
            <a:spLocks noGrp="1"/>
          </p:cNvSpPr>
          <p:nvPr>
            <p:ph type="subTitle" idx="1"/>
          </p:nvPr>
        </p:nvSpPr>
        <p:spPr>
          <a:xfrm>
            <a:off x="1828801" y="4079611"/>
            <a:ext cx="8534400" cy="1839824"/>
          </a:xfrm>
        </p:spPr>
        <p:txBody>
          <a:bodyPr/>
          <a:lstStyle>
            <a:lvl1pPr marL="0" indent="0" algn="ctr">
              <a:buNone/>
              <a:defRPr>
                <a:solidFill>
                  <a:schemeClr val="tx1">
                    <a:tint val="75000"/>
                  </a:schemeClr>
                </a:solidFill>
              </a:defRPr>
            </a:lvl1pPr>
            <a:lvl2pPr marL="479913" indent="0" algn="ctr">
              <a:buNone/>
              <a:defRPr>
                <a:solidFill>
                  <a:schemeClr val="tx1">
                    <a:tint val="75000"/>
                  </a:schemeClr>
                </a:solidFill>
              </a:defRPr>
            </a:lvl2pPr>
            <a:lvl3pPr marL="959825" indent="0" algn="ctr">
              <a:buNone/>
              <a:defRPr>
                <a:solidFill>
                  <a:schemeClr val="tx1">
                    <a:tint val="75000"/>
                  </a:schemeClr>
                </a:solidFill>
              </a:defRPr>
            </a:lvl3pPr>
            <a:lvl4pPr marL="1439738" indent="0" algn="ctr">
              <a:buNone/>
              <a:defRPr>
                <a:solidFill>
                  <a:schemeClr val="tx1">
                    <a:tint val="75000"/>
                  </a:schemeClr>
                </a:solidFill>
              </a:defRPr>
            </a:lvl4pPr>
            <a:lvl5pPr marL="1919651" indent="0" algn="ctr">
              <a:buNone/>
              <a:defRPr>
                <a:solidFill>
                  <a:schemeClr val="tx1">
                    <a:tint val="75000"/>
                  </a:schemeClr>
                </a:solidFill>
              </a:defRPr>
            </a:lvl5pPr>
            <a:lvl6pPr marL="2399563" indent="0" algn="ctr">
              <a:buNone/>
              <a:defRPr>
                <a:solidFill>
                  <a:schemeClr val="tx1">
                    <a:tint val="75000"/>
                  </a:schemeClr>
                </a:solidFill>
              </a:defRPr>
            </a:lvl6pPr>
            <a:lvl7pPr marL="2879474" indent="0" algn="ctr">
              <a:buNone/>
              <a:defRPr>
                <a:solidFill>
                  <a:schemeClr val="tx1">
                    <a:tint val="75000"/>
                  </a:schemeClr>
                </a:solidFill>
              </a:defRPr>
            </a:lvl7pPr>
            <a:lvl8pPr marL="3359387" indent="0" algn="ctr">
              <a:buNone/>
              <a:defRPr>
                <a:solidFill>
                  <a:schemeClr val="tx1">
                    <a:tint val="75000"/>
                  </a:schemeClr>
                </a:solidFill>
              </a:defRPr>
            </a:lvl8pPr>
            <a:lvl9pPr marL="38393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A29FAAE2-0FE0-4A08-A3DA-5423DACB58AD}" type="slidenum">
              <a:rPr lang="ja-JP" altLang="en-US"/>
              <a:pPr>
                <a:defRPr/>
              </a:pPr>
              <a:t>‹#›</a:t>
            </a:fld>
            <a:endParaRPr lang="ja-JP" altLang="en-US"/>
          </a:p>
        </p:txBody>
      </p:sp>
    </p:spTree>
    <p:extLst>
      <p:ext uri="{BB962C8B-B14F-4D97-AF65-F5344CB8AC3E}">
        <p14:creationId xmlns:p14="http://schemas.microsoft.com/office/powerpoint/2010/main" val="1148626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70C69BF1-1699-43DD-BB4B-43B1F31C2959}" type="slidenum">
              <a:rPr lang="ja-JP" altLang="en-US"/>
              <a:pPr>
                <a:defRPr/>
              </a:pPr>
              <a:t>‹#›</a:t>
            </a:fld>
            <a:endParaRPr lang="ja-JP" altLang="en-US"/>
          </a:p>
        </p:txBody>
      </p:sp>
    </p:spTree>
    <p:extLst>
      <p:ext uri="{BB962C8B-B14F-4D97-AF65-F5344CB8AC3E}">
        <p14:creationId xmlns:p14="http://schemas.microsoft.com/office/powerpoint/2010/main" val="25231757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263" y="4626399"/>
            <a:ext cx="10363201" cy="1429864"/>
          </a:xfrm>
        </p:spPr>
        <p:txBody>
          <a:bodyPr anchor="t"/>
          <a:lstStyle>
            <a:lvl1pPr algn="l">
              <a:defRPr sz="4199" b="1" cap="all"/>
            </a:lvl1pPr>
          </a:lstStyle>
          <a:p>
            <a:r>
              <a:rPr lang="ja-JP" altLang="en-US"/>
              <a:t>マスタ タイトルの書式設定</a:t>
            </a:r>
          </a:p>
        </p:txBody>
      </p:sp>
      <p:sp>
        <p:nvSpPr>
          <p:cNvPr id="3" name="テキスト プレースホルダ 2"/>
          <p:cNvSpPr>
            <a:spLocks noGrp="1"/>
          </p:cNvSpPr>
          <p:nvPr>
            <p:ph type="body" idx="1"/>
          </p:nvPr>
        </p:nvSpPr>
        <p:spPr>
          <a:xfrm>
            <a:off x="963263" y="3051397"/>
            <a:ext cx="10363201" cy="1574849"/>
          </a:xfrm>
        </p:spPr>
        <p:txBody>
          <a:bodyPr anchor="b"/>
          <a:lstStyle>
            <a:lvl1pPr marL="0" indent="0">
              <a:buNone/>
              <a:defRPr sz="2100">
                <a:solidFill>
                  <a:schemeClr val="tx1">
                    <a:tint val="75000"/>
                  </a:schemeClr>
                </a:solidFill>
              </a:defRPr>
            </a:lvl1pPr>
            <a:lvl2pPr marL="479913" indent="0">
              <a:buNone/>
              <a:defRPr sz="1890">
                <a:solidFill>
                  <a:schemeClr val="tx1">
                    <a:tint val="75000"/>
                  </a:schemeClr>
                </a:solidFill>
              </a:defRPr>
            </a:lvl2pPr>
            <a:lvl3pPr marL="959825" indent="0">
              <a:buNone/>
              <a:defRPr sz="1680">
                <a:solidFill>
                  <a:schemeClr val="tx1">
                    <a:tint val="75000"/>
                  </a:schemeClr>
                </a:solidFill>
              </a:defRPr>
            </a:lvl3pPr>
            <a:lvl4pPr marL="1439738" indent="0">
              <a:buNone/>
              <a:defRPr sz="1470">
                <a:solidFill>
                  <a:schemeClr val="tx1">
                    <a:tint val="75000"/>
                  </a:schemeClr>
                </a:solidFill>
              </a:defRPr>
            </a:lvl4pPr>
            <a:lvl5pPr marL="1919651" indent="0">
              <a:buNone/>
              <a:defRPr sz="1470">
                <a:solidFill>
                  <a:schemeClr val="tx1">
                    <a:tint val="75000"/>
                  </a:schemeClr>
                </a:solidFill>
              </a:defRPr>
            </a:lvl5pPr>
            <a:lvl6pPr marL="2399563" indent="0">
              <a:buNone/>
              <a:defRPr sz="1470">
                <a:solidFill>
                  <a:schemeClr val="tx1">
                    <a:tint val="75000"/>
                  </a:schemeClr>
                </a:solidFill>
              </a:defRPr>
            </a:lvl6pPr>
            <a:lvl7pPr marL="2879474" indent="0">
              <a:buNone/>
              <a:defRPr sz="1470">
                <a:solidFill>
                  <a:schemeClr val="tx1">
                    <a:tint val="75000"/>
                  </a:schemeClr>
                </a:solidFill>
              </a:defRPr>
            </a:lvl7pPr>
            <a:lvl8pPr marL="3359387" indent="0">
              <a:buNone/>
              <a:defRPr sz="1470">
                <a:solidFill>
                  <a:schemeClr val="tx1">
                    <a:tint val="75000"/>
                  </a:schemeClr>
                </a:solidFill>
              </a:defRPr>
            </a:lvl8pPr>
            <a:lvl9pPr marL="3839300" indent="0">
              <a:buNone/>
              <a:defRPr sz="147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D77CD4A8-1D2A-4FA4-B26E-F185639C5162}" type="slidenum">
              <a:rPr lang="ja-JP" altLang="en-US"/>
              <a:pPr>
                <a:defRPr/>
              </a:pPr>
              <a:t>‹#›</a:t>
            </a:fld>
            <a:endParaRPr lang="ja-JP" altLang="en-US"/>
          </a:p>
        </p:txBody>
      </p:sp>
    </p:spTree>
    <p:extLst>
      <p:ext uri="{BB962C8B-B14F-4D97-AF65-F5344CB8AC3E}">
        <p14:creationId xmlns:p14="http://schemas.microsoft.com/office/powerpoint/2010/main" val="31310715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09609" y="1679855"/>
            <a:ext cx="5392617" cy="4751214"/>
          </a:xfrm>
        </p:spPr>
        <p:txBody>
          <a:bodyPr/>
          <a:lstStyle>
            <a:lvl1pPr>
              <a:defRPr sz="2939"/>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6189796" y="1679855"/>
            <a:ext cx="5392617" cy="4751214"/>
          </a:xfrm>
        </p:spPr>
        <p:txBody>
          <a:bodyPr/>
          <a:lstStyle>
            <a:lvl1pPr>
              <a:defRPr sz="2939"/>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BA341EE4-B269-4DC3-AB07-32F03595D30A}" type="slidenum">
              <a:rPr lang="ja-JP" altLang="en-US"/>
              <a:pPr>
                <a:defRPr/>
              </a:pPr>
              <a:t>‹#›</a:t>
            </a:fld>
            <a:endParaRPr lang="ja-JP" altLang="en-US"/>
          </a:p>
        </p:txBody>
      </p:sp>
    </p:spTree>
    <p:extLst>
      <p:ext uri="{BB962C8B-B14F-4D97-AF65-F5344CB8AC3E}">
        <p14:creationId xmlns:p14="http://schemas.microsoft.com/office/powerpoint/2010/main" val="808942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609600" y="1611513"/>
            <a:ext cx="5386754" cy="671602"/>
          </a:xfrm>
        </p:spPr>
        <p:txBody>
          <a:bodyPr anchor="b"/>
          <a:lstStyle>
            <a:lvl1pPr marL="0" indent="0">
              <a:buNone/>
              <a:defRPr sz="2520" b="1"/>
            </a:lvl1pPr>
            <a:lvl2pPr marL="479913" indent="0">
              <a:buNone/>
              <a:defRPr sz="2100" b="1"/>
            </a:lvl2pPr>
            <a:lvl3pPr marL="959825" indent="0">
              <a:buNone/>
              <a:defRPr sz="1890" b="1"/>
            </a:lvl3pPr>
            <a:lvl4pPr marL="1439738" indent="0">
              <a:buNone/>
              <a:defRPr sz="1680" b="1"/>
            </a:lvl4pPr>
            <a:lvl5pPr marL="1919651" indent="0">
              <a:buNone/>
              <a:defRPr sz="1680" b="1"/>
            </a:lvl5pPr>
            <a:lvl6pPr marL="2399563" indent="0">
              <a:buNone/>
              <a:defRPr sz="1680" b="1"/>
            </a:lvl6pPr>
            <a:lvl7pPr marL="2879474" indent="0">
              <a:buNone/>
              <a:defRPr sz="1680" b="1"/>
            </a:lvl7pPr>
            <a:lvl8pPr marL="3359387" indent="0">
              <a:buNone/>
              <a:defRPr sz="1680" b="1"/>
            </a:lvl8pPr>
            <a:lvl9pPr marL="3839300" indent="0">
              <a:buNone/>
              <a:defRPr sz="168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609600" y="2283115"/>
            <a:ext cx="5386754" cy="414793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6193801" y="1611513"/>
            <a:ext cx="5388708" cy="671602"/>
          </a:xfrm>
        </p:spPr>
        <p:txBody>
          <a:bodyPr anchor="b"/>
          <a:lstStyle>
            <a:lvl1pPr marL="0" indent="0">
              <a:buNone/>
              <a:defRPr sz="2520" b="1"/>
            </a:lvl1pPr>
            <a:lvl2pPr marL="479913" indent="0">
              <a:buNone/>
              <a:defRPr sz="2100" b="1"/>
            </a:lvl2pPr>
            <a:lvl3pPr marL="959825" indent="0">
              <a:buNone/>
              <a:defRPr sz="1890" b="1"/>
            </a:lvl3pPr>
            <a:lvl4pPr marL="1439738" indent="0">
              <a:buNone/>
              <a:defRPr sz="1680" b="1"/>
            </a:lvl4pPr>
            <a:lvl5pPr marL="1919651" indent="0">
              <a:buNone/>
              <a:defRPr sz="1680" b="1"/>
            </a:lvl5pPr>
            <a:lvl6pPr marL="2399563" indent="0">
              <a:buNone/>
              <a:defRPr sz="1680" b="1"/>
            </a:lvl6pPr>
            <a:lvl7pPr marL="2879474" indent="0">
              <a:buNone/>
              <a:defRPr sz="1680" b="1"/>
            </a:lvl7pPr>
            <a:lvl8pPr marL="3359387" indent="0">
              <a:buNone/>
              <a:defRPr sz="1680" b="1"/>
            </a:lvl8pPr>
            <a:lvl9pPr marL="3839300" indent="0">
              <a:buNone/>
              <a:defRPr sz="168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6193801" y="2283115"/>
            <a:ext cx="5388708" cy="414793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9" name="スライド番号プレースホルダ 5"/>
          <p:cNvSpPr>
            <a:spLocks noGrp="1"/>
          </p:cNvSpPr>
          <p:nvPr>
            <p:ph type="sldNum" sz="quarter" idx="12"/>
          </p:nvPr>
        </p:nvSpPr>
        <p:spPr/>
        <p:txBody>
          <a:bodyPr/>
          <a:lstStyle>
            <a:lvl1pPr>
              <a:defRPr/>
            </a:lvl1pPr>
          </a:lstStyle>
          <a:p>
            <a:pPr>
              <a:defRPr/>
            </a:pPr>
            <a:fld id="{360A0FCE-CE8E-4B8A-813E-710D11AC2A80}" type="slidenum">
              <a:rPr lang="ja-JP" altLang="en-US"/>
              <a:pPr>
                <a:defRPr/>
              </a:pPr>
              <a:t>‹#›</a:t>
            </a:fld>
            <a:endParaRPr lang="ja-JP" altLang="en-US"/>
          </a:p>
        </p:txBody>
      </p:sp>
    </p:spTree>
    <p:extLst>
      <p:ext uri="{BB962C8B-B14F-4D97-AF65-F5344CB8AC3E}">
        <p14:creationId xmlns:p14="http://schemas.microsoft.com/office/powerpoint/2010/main" val="9211443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375974E3-2667-4447-9052-DEBFAE8E76E5}" type="slidenum">
              <a:rPr lang="ja-JP" altLang="en-US"/>
              <a:pPr>
                <a:defRPr/>
              </a:pPr>
              <a:t>‹#›</a:t>
            </a:fld>
            <a:endParaRPr lang="ja-JP" altLang="en-US"/>
          </a:p>
        </p:txBody>
      </p:sp>
    </p:spTree>
    <p:extLst>
      <p:ext uri="{BB962C8B-B14F-4D97-AF65-F5344CB8AC3E}">
        <p14:creationId xmlns:p14="http://schemas.microsoft.com/office/powerpoint/2010/main" val="5607218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 5"/>
          <p:cNvSpPr>
            <a:spLocks noGrp="1"/>
          </p:cNvSpPr>
          <p:nvPr>
            <p:ph type="sldNum" sz="quarter" idx="12"/>
          </p:nvPr>
        </p:nvSpPr>
        <p:spPr/>
        <p:txBody>
          <a:bodyPr/>
          <a:lstStyle>
            <a:lvl1pPr>
              <a:defRPr/>
            </a:lvl1pPr>
          </a:lstStyle>
          <a:p>
            <a:pPr>
              <a:defRPr/>
            </a:pPr>
            <a:fld id="{5F007264-B7DA-4835-8084-5D84A0947675}" type="slidenum">
              <a:rPr lang="ja-JP" altLang="en-US"/>
              <a:pPr>
                <a:defRPr/>
              </a:pPr>
              <a:t>‹#›</a:t>
            </a:fld>
            <a:endParaRPr lang="ja-JP" altLang="en-US"/>
          </a:p>
        </p:txBody>
      </p:sp>
    </p:spTree>
    <p:extLst>
      <p:ext uri="{BB962C8B-B14F-4D97-AF65-F5344CB8AC3E}">
        <p14:creationId xmlns:p14="http://schemas.microsoft.com/office/powerpoint/2010/main" val="22333400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15" y="286640"/>
            <a:ext cx="4011247" cy="1219884"/>
          </a:xfrm>
        </p:spPr>
        <p:txBody>
          <a:bodyPr anchor="b"/>
          <a:lstStyle>
            <a:lvl1pPr algn="l">
              <a:defRPr sz="2100" b="1"/>
            </a:lvl1pPr>
          </a:lstStyle>
          <a:p>
            <a:r>
              <a:rPr lang="ja-JP" altLang="en-US"/>
              <a:t>マスタ タイトルの書式設定</a:t>
            </a:r>
          </a:p>
        </p:txBody>
      </p:sp>
      <p:sp>
        <p:nvSpPr>
          <p:cNvPr id="3" name="コンテンツ プレースホルダ 2"/>
          <p:cNvSpPr>
            <a:spLocks noGrp="1"/>
          </p:cNvSpPr>
          <p:nvPr>
            <p:ph idx="1"/>
          </p:nvPr>
        </p:nvSpPr>
        <p:spPr>
          <a:xfrm>
            <a:off x="4767388" y="286668"/>
            <a:ext cx="6815017" cy="6144414"/>
          </a:xfrm>
        </p:spPr>
        <p:txBody>
          <a:bodyPr/>
          <a:lstStyle>
            <a:lvl1pPr>
              <a:defRPr sz="3359"/>
            </a:lvl1pPr>
            <a:lvl2pPr>
              <a:defRPr sz="2939"/>
            </a:lvl2pPr>
            <a:lvl3pPr>
              <a:defRPr sz="2520"/>
            </a:lvl3pPr>
            <a:lvl4pPr>
              <a:defRPr sz="2100"/>
            </a:lvl4pPr>
            <a:lvl5pPr>
              <a:defRPr sz="2100"/>
            </a:lvl5pPr>
            <a:lvl6pPr>
              <a:defRPr sz="2100"/>
            </a:lvl6pPr>
            <a:lvl7pPr>
              <a:defRPr sz="2100"/>
            </a:lvl7pPr>
            <a:lvl8pPr>
              <a:defRPr sz="2100"/>
            </a:lvl8pPr>
            <a:lvl9pPr>
              <a:defRPr sz="21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609615" y="1506535"/>
            <a:ext cx="4011247" cy="4924531"/>
          </a:xfrm>
        </p:spPr>
        <p:txBody>
          <a:bodyPr/>
          <a:lstStyle>
            <a:lvl1pPr marL="0" indent="0">
              <a:buNone/>
              <a:defRPr sz="1470"/>
            </a:lvl1pPr>
            <a:lvl2pPr marL="479913" indent="0">
              <a:buNone/>
              <a:defRPr sz="1260"/>
            </a:lvl2pPr>
            <a:lvl3pPr marL="959825" indent="0">
              <a:buNone/>
              <a:defRPr sz="1050"/>
            </a:lvl3pPr>
            <a:lvl4pPr marL="1439738" indent="0">
              <a:buNone/>
              <a:defRPr sz="945"/>
            </a:lvl4pPr>
            <a:lvl5pPr marL="1919651" indent="0">
              <a:buNone/>
              <a:defRPr sz="945"/>
            </a:lvl5pPr>
            <a:lvl6pPr marL="2399563" indent="0">
              <a:buNone/>
              <a:defRPr sz="945"/>
            </a:lvl6pPr>
            <a:lvl7pPr marL="2879474" indent="0">
              <a:buNone/>
              <a:defRPr sz="945"/>
            </a:lvl7pPr>
            <a:lvl8pPr marL="3359387" indent="0">
              <a:buNone/>
              <a:defRPr sz="945"/>
            </a:lvl8pPr>
            <a:lvl9pPr marL="3839300" indent="0">
              <a:buNone/>
              <a:defRPr sz="945"/>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CA4D3B69-162D-4DF0-A522-DF7C5CA68F38}" type="slidenum">
              <a:rPr lang="ja-JP" altLang="en-US"/>
              <a:pPr>
                <a:defRPr/>
              </a:pPr>
              <a:t>‹#›</a:t>
            </a:fld>
            <a:endParaRPr lang="ja-JP" altLang="en-US"/>
          </a:p>
        </p:txBody>
      </p:sp>
    </p:spTree>
    <p:extLst>
      <p:ext uri="{BB962C8B-B14F-4D97-AF65-F5344CB8AC3E}">
        <p14:creationId xmlns:p14="http://schemas.microsoft.com/office/powerpoint/2010/main" val="1539232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BFAB369-27DB-45DE-BE78-7346572D946C}" type="datetime1">
              <a:rPr kumimoji="1" lang="ja-JP" altLang="en-US" smtClean="0"/>
              <a:t>2023/3/24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AA0CB3-FBDA-4FDF-8A68-02BE07DD261E}" type="slidenum">
              <a:rPr kumimoji="1" lang="ja-JP" altLang="en-US" smtClean="0"/>
              <a:t>‹#›</a:t>
            </a:fld>
            <a:endParaRPr kumimoji="1" lang="ja-JP" altLang="en-US"/>
          </a:p>
        </p:txBody>
      </p:sp>
    </p:spTree>
    <p:extLst>
      <p:ext uri="{BB962C8B-B14F-4D97-AF65-F5344CB8AC3E}">
        <p14:creationId xmlns:p14="http://schemas.microsoft.com/office/powerpoint/2010/main" val="11546277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554" y="5039520"/>
            <a:ext cx="7315200" cy="594944"/>
          </a:xfrm>
        </p:spPr>
        <p:txBody>
          <a:bodyPr anchor="b"/>
          <a:lstStyle>
            <a:lvl1pPr algn="l">
              <a:defRPr sz="2100" b="1"/>
            </a:lvl1pPr>
          </a:lstStyle>
          <a:p>
            <a:r>
              <a:rPr lang="ja-JP" altLang="en-US"/>
              <a:t>マスタ タイトルの書式設定</a:t>
            </a:r>
          </a:p>
        </p:txBody>
      </p:sp>
      <p:sp>
        <p:nvSpPr>
          <p:cNvPr id="3" name="図プレースホルダ 2"/>
          <p:cNvSpPr>
            <a:spLocks noGrp="1"/>
          </p:cNvSpPr>
          <p:nvPr>
            <p:ph type="pic" idx="1"/>
          </p:nvPr>
        </p:nvSpPr>
        <p:spPr>
          <a:xfrm>
            <a:off x="2389554" y="643272"/>
            <a:ext cx="7315200" cy="4319588"/>
          </a:xfrm>
        </p:spPr>
        <p:txBody>
          <a:bodyPr rtlCol="0">
            <a:normAutofit/>
          </a:bodyPr>
          <a:lstStyle>
            <a:lvl1pPr marL="0" indent="0">
              <a:buNone/>
              <a:defRPr sz="3359"/>
            </a:lvl1pPr>
            <a:lvl2pPr marL="479913" indent="0">
              <a:buNone/>
              <a:defRPr sz="2939"/>
            </a:lvl2pPr>
            <a:lvl3pPr marL="959825" indent="0">
              <a:buNone/>
              <a:defRPr sz="2520"/>
            </a:lvl3pPr>
            <a:lvl4pPr marL="1439738" indent="0">
              <a:buNone/>
              <a:defRPr sz="2100"/>
            </a:lvl4pPr>
            <a:lvl5pPr marL="1919651" indent="0">
              <a:buNone/>
              <a:defRPr sz="2100"/>
            </a:lvl5pPr>
            <a:lvl6pPr marL="2399563" indent="0">
              <a:buNone/>
              <a:defRPr sz="2100"/>
            </a:lvl6pPr>
            <a:lvl7pPr marL="2879474" indent="0">
              <a:buNone/>
              <a:defRPr sz="2100"/>
            </a:lvl7pPr>
            <a:lvl8pPr marL="3359387" indent="0">
              <a:buNone/>
              <a:defRPr sz="2100"/>
            </a:lvl8pPr>
            <a:lvl9pPr marL="3839300" indent="0">
              <a:buNone/>
              <a:defRPr sz="2100"/>
            </a:lvl9pPr>
          </a:lstStyle>
          <a:p>
            <a:pPr lvl="0"/>
            <a:endParaRPr lang="ja-JP" altLang="en-US" noProof="0"/>
          </a:p>
        </p:txBody>
      </p:sp>
      <p:sp>
        <p:nvSpPr>
          <p:cNvPr id="4" name="テキスト プレースホルダ 3"/>
          <p:cNvSpPr>
            <a:spLocks noGrp="1"/>
          </p:cNvSpPr>
          <p:nvPr>
            <p:ph type="body" sz="half" idx="2"/>
          </p:nvPr>
        </p:nvSpPr>
        <p:spPr>
          <a:xfrm>
            <a:off x="2389554" y="5634464"/>
            <a:ext cx="7315200" cy="844919"/>
          </a:xfrm>
        </p:spPr>
        <p:txBody>
          <a:bodyPr/>
          <a:lstStyle>
            <a:lvl1pPr marL="0" indent="0">
              <a:buNone/>
              <a:defRPr sz="1470"/>
            </a:lvl1pPr>
            <a:lvl2pPr marL="479913" indent="0">
              <a:buNone/>
              <a:defRPr sz="1260"/>
            </a:lvl2pPr>
            <a:lvl3pPr marL="959825" indent="0">
              <a:buNone/>
              <a:defRPr sz="1050"/>
            </a:lvl3pPr>
            <a:lvl4pPr marL="1439738" indent="0">
              <a:buNone/>
              <a:defRPr sz="945"/>
            </a:lvl4pPr>
            <a:lvl5pPr marL="1919651" indent="0">
              <a:buNone/>
              <a:defRPr sz="945"/>
            </a:lvl5pPr>
            <a:lvl6pPr marL="2399563" indent="0">
              <a:buNone/>
              <a:defRPr sz="945"/>
            </a:lvl6pPr>
            <a:lvl7pPr marL="2879474" indent="0">
              <a:buNone/>
              <a:defRPr sz="945"/>
            </a:lvl7pPr>
            <a:lvl8pPr marL="3359387" indent="0">
              <a:buNone/>
              <a:defRPr sz="945"/>
            </a:lvl8pPr>
            <a:lvl9pPr marL="3839300" indent="0">
              <a:buNone/>
              <a:defRPr sz="945"/>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F9D69836-D63D-457E-83DA-315FB2B7C3EC}" type="slidenum">
              <a:rPr lang="ja-JP" altLang="en-US"/>
              <a:pPr>
                <a:defRPr/>
              </a:pPr>
              <a:t>‹#›</a:t>
            </a:fld>
            <a:endParaRPr lang="ja-JP" altLang="en-US"/>
          </a:p>
        </p:txBody>
      </p:sp>
    </p:spTree>
    <p:extLst>
      <p:ext uri="{BB962C8B-B14F-4D97-AF65-F5344CB8AC3E}">
        <p14:creationId xmlns:p14="http://schemas.microsoft.com/office/powerpoint/2010/main" val="9965009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5028012A-2347-4E8C-9D27-7BA4248E171D}" type="slidenum">
              <a:rPr lang="ja-JP" altLang="en-US"/>
              <a:pPr>
                <a:defRPr/>
              </a:pPr>
              <a:t>‹#›</a:t>
            </a:fld>
            <a:endParaRPr lang="ja-JP" altLang="en-US"/>
          </a:p>
        </p:txBody>
      </p:sp>
    </p:spTree>
    <p:extLst>
      <p:ext uri="{BB962C8B-B14F-4D97-AF65-F5344CB8AC3E}">
        <p14:creationId xmlns:p14="http://schemas.microsoft.com/office/powerpoint/2010/main" val="1261948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5" y="288333"/>
            <a:ext cx="2743200" cy="6142747"/>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09613" y="288333"/>
            <a:ext cx="8042031" cy="6142747"/>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B27589B7-043D-4C1E-A617-CCC74853A5CF}" type="slidenum">
              <a:rPr lang="ja-JP" altLang="en-US"/>
              <a:pPr>
                <a:defRPr/>
              </a:pPr>
              <a:t>‹#›</a:t>
            </a:fld>
            <a:endParaRPr lang="ja-JP" altLang="en-US"/>
          </a:p>
        </p:txBody>
      </p:sp>
    </p:spTree>
    <p:extLst>
      <p:ext uri="{BB962C8B-B14F-4D97-AF65-F5344CB8AC3E}">
        <p14:creationId xmlns:p14="http://schemas.microsoft.com/office/powerpoint/2010/main" val="36047320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35AC486E-A831-48A4-97E4-780F54F8746D}" type="slidenum">
              <a:rPr lang="ja-JP" altLang="en-US"/>
              <a:pPr>
                <a:defRPr/>
              </a:pPr>
              <a:t>‹#›</a:t>
            </a:fld>
            <a:endParaRPr lang="ja-JP" altLang="en-US"/>
          </a:p>
        </p:txBody>
      </p:sp>
    </p:spTree>
    <p:extLst>
      <p:ext uri="{BB962C8B-B14F-4D97-AF65-F5344CB8AC3E}">
        <p14:creationId xmlns:p14="http://schemas.microsoft.com/office/powerpoint/2010/main" val="392072988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914470" y="639939"/>
            <a:ext cx="10363201" cy="575945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4"/>
          <p:cNvSpPr>
            <a:spLocks noGrp="1" noChangeArrowheads="1"/>
          </p:cNvSpPr>
          <p:nvPr>
            <p:ph type="dt" sz="half" idx="10"/>
          </p:nvPr>
        </p:nvSpPr>
        <p:spPr/>
        <p:txBody>
          <a:bodyPr/>
          <a:lstStyle>
            <a:lvl1pPr fontAlgn="base">
              <a:spcBef>
                <a:spcPct val="0"/>
              </a:spcBef>
              <a:spcAft>
                <a:spcPct val="0"/>
              </a:spcAft>
              <a:defRPr sz="1470" dirty="0">
                <a:solidFill>
                  <a:srgbClr val="000000"/>
                </a:solidFill>
                <a:latin typeface="Times New Roman" charset="0"/>
              </a:defRPr>
            </a:lvl1pPr>
          </a:lstStyle>
          <a:p>
            <a:pPr>
              <a:defRPr/>
            </a:pPr>
            <a:endParaRPr lang="en-US" altLang="ja-JP"/>
          </a:p>
        </p:txBody>
      </p:sp>
      <p:sp>
        <p:nvSpPr>
          <p:cNvPr id="4" name="Rectangle 5"/>
          <p:cNvSpPr>
            <a:spLocks noGrp="1" noChangeArrowheads="1"/>
          </p:cNvSpPr>
          <p:nvPr>
            <p:ph type="ftr" sz="quarter" idx="11"/>
          </p:nvPr>
        </p:nvSpPr>
        <p:spPr/>
        <p:txBody>
          <a:bodyPr/>
          <a:lstStyle>
            <a:lvl1pPr fontAlgn="base">
              <a:spcBef>
                <a:spcPct val="0"/>
              </a:spcBef>
              <a:spcAft>
                <a:spcPct val="0"/>
              </a:spcAft>
              <a:defRPr sz="1470" dirty="0">
                <a:solidFill>
                  <a:srgbClr val="000000"/>
                </a:solidFill>
                <a:latin typeface="Times New Roman" charset="0"/>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fontAlgn="base">
              <a:spcBef>
                <a:spcPct val="0"/>
              </a:spcBef>
              <a:spcAft>
                <a:spcPct val="0"/>
              </a:spcAft>
              <a:defRPr sz="1470">
                <a:solidFill>
                  <a:srgbClr val="000000"/>
                </a:solidFill>
                <a:latin typeface="ＭＳ Ｐゴシック"/>
              </a:defRPr>
            </a:lvl1pPr>
          </a:lstStyle>
          <a:p>
            <a:pPr>
              <a:defRPr/>
            </a:pPr>
            <a:fld id="{ACB748A7-5FAB-4F13-8F2A-20487A5D7F1A}" type="slidenum">
              <a:rPr lang="en-US" altLang="ja-JP"/>
              <a:pPr>
                <a:defRPr/>
              </a:pPr>
              <a:t>‹#›</a:t>
            </a:fld>
            <a:endParaRPr lang="en-US" altLang="ja-JP" dirty="0"/>
          </a:p>
        </p:txBody>
      </p:sp>
    </p:spTree>
    <p:extLst>
      <p:ext uri="{BB962C8B-B14F-4D97-AF65-F5344CB8AC3E}">
        <p14:creationId xmlns:p14="http://schemas.microsoft.com/office/powerpoint/2010/main" val="3298991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94830"/>
            <a:ext cx="10515600" cy="2994714"/>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817875"/>
            <a:ext cx="10515600" cy="1574849"/>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3C72B22-4B2F-4C00-AF6E-9CFB900DC201}" type="datetime1">
              <a:rPr kumimoji="1" lang="ja-JP" altLang="en-US" smtClean="0"/>
              <a:t>2023/3/24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AA0CB3-FBDA-4FDF-8A68-02BE07DD261E}" type="slidenum">
              <a:rPr kumimoji="1" lang="ja-JP" altLang="en-US" smtClean="0"/>
              <a:t>‹#›</a:t>
            </a:fld>
            <a:endParaRPr kumimoji="1" lang="ja-JP" altLang="en-US"/>
          </a:p>
        </p:txBody>
      </p:sp>
    </p:spTree>
    <p:extLst>
      <p:ext uri="{BB962C8B-B14F-4D97-AF65-F5344CB8AC3E}">
        <p14:creationId xmlns:p14="http://schemas.microsoft.com/office/powerpoint/2010/main" val="2680026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916484"/>
            <a:ext cx="5181600" cy="456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916484"/>
            <a:ext cx="5181600" cy="456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25D1ED4-A217-401E-98C1-8029BEFA22FC}" type="datetime1">
              <a:rPr kumimoji="1" lang="ja-JP" altLang="en-US" smtClean="0"/>
              <a:t>2023/3/24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AA0CB3-FBDA-4FDF-8A68-02BE07DD261E}" type="slidenum">
              <a:rPr kumimoji="1" lang="ja-JP" altLang="en-US" smtClean="0"/>
              <a:t>‹#›</a:t>
            </a:fld>
            <a:endParaRPr kumimoji="1" lang="ja-JP" altLang="en-US"/>
          </a:p>
        </p:txBody>
      </p:sp>
    </p:spTree>
    <p:extLst>
      <p:ext uri="{BB962C8B-B14F-4D97-AF65-F5344CB8AC3E}">
        <p14:creationId xmlns:p14="http://schemas.microsoft.com/office/powerpoint/2010/main" val="3215261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83297"/>
            <a:ext cx="10515600" cy="1391534"/>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9" y="1764832"/>
            <a:ext cx="5157787" cy="86491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9" y="2629749"/>
            <a:ext cx="5157787" cy="386796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764832"/>
            <a:ext cx="5183188" cy="86491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629749"/>
            <a:ext cx="5183188" cy="386796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C9B9632-F21A-4D5C-8997-CFBCA3EFD53A}" type="datetime1">
              <a:rPr kumimoji="1" lang="ja-JP" altLang="en-US" smtClean="0"/>
              <a:t>2023/3/24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FAA0CB3-FBDA-4FDF-8A68-02BE07DD261E}" type="slidenum">
              <a:rPr kumimoji="1" lang="ja-JP" altLang="en-US" smtClean="0"/>
              <a:t>‹#›</a:t>
            </a:fld>
            <a:endParaRPr kumimoji="1" lang="ja-JP" altLang="en-US"/>
          </a:p>
        </p:txBody>
      </p:sp>
    </p:spTree>
    <p:extLst>
      <p:ext uri="{BB962C8B-B14F-4D97-AF65-F5344CB8AC3E}">
        <p14:creationId xmlns:p14="http://schemas.microsoft.com/office/powerpoint/2010/main" val="1818967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F276F87-611B-4363-8F4C-2DE16B44EAD2}" type="datetime1">
              <a:rPr kumimoji="1" lang="ja-JP" altLang="en-US" smtClean="0"/>
              <a:t>2023/3/24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FAA0CB3-FBDA-4FDF-8A68-02BE07DD261E}" type="slidenum">
              <a:rPr kumimoji="1" lang="ja-JP" altLang="en-US" smtClean="0"/>
              <a:t>‹#›</a:t>
            </a:fld>
            <a:endParaRPr kumimoji="1" lang="ja-JP" altLang="en-US"/>
          </a:p>
        </p:txBody>
      </p:sp>
    </p:spTree>
    <p:extLst>
      <p:ext uri="{BB962C8B-B14F-4D97-AF65-F5344CB8AC3E}">
        <p14:creationId xmlns:p14="http://schemas.microsoft.com/office/powerpoint/2010/main" val="1428273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43F0BE-8A8B-4001-8A74-714418C2B897}" type="datetime1">
              <a:rPr kumimoji="1" lang="ja-JP" altLang="en-US" smtClean="0"/>
              <a:t>2023/3/24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FAA0CB3-FBDA-4FDF-8A68-02BE07DD261E}" type="slidenum">
              <a:rPr kumimoji="1" lang="ja-JP" altLang="en-US" smtClean="0"/>
              <a:t>‹#›</a:t>
            </a:fld>
            <a:endParaRPr kumimoji="1" lang="ja-JP" altLang="en-US"/>
          </a:p>
        </p:txBody>
      </p:sp>
    </p:spTree>
    <p:extLst>
      <p:ext uri="{BB962C8B-B14F-4D97-AF65-F5344CB8AC3E}">
        <p14:creationId xmlns:p14="http://schemas.microsoft.com/office/powerpoint/2010/main" val="1274444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9" y="479954"/>
            <a:ext cx="3932237" cy="167984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1036569"/>
            <a:ext cx="6172200" cy="511617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9" y="2159794"/>
            <a:ext cx="3932237" cy="40012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0C00D9B-8951-4856-A112-99FC6B884FD1}" type="datetime1">
              <a:rPr kumimoji="1" lang="ja-JP" altLang="en-US" smtClean="0"/>
              <a:t>2023/3/24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AA0CB3-FBDA-4FDF-8A68-02BE07DD261E}" type="slidenum">
              <a:rPr kumimoji="1" lang="ja-JP" altLang="en-US" smtClean="0"/>
              <a:t>‹#›</a:t>
            </a:fld>
            <a:endParaRPr kumimoji="1" lang="ja-JP" altLang="en-US"/>
          </a:p>
        </p:txBody>
      </p:sp>
    </p:spTree>
    <p:extLst>
      <p:ext uri="{BB962C8B-B14F-4D97-AF65-F5344CB8AC3E}">
        <p14:creationId xmlns:p14="http://schemas.microsoft.com/office/powerpoint/2010/main" val="2526337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9" y="479954"/>
            <a:ext cx="3932237" cy="167984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1036569"/>
            <a:ext cx="6172200" cy="5116178"/>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839789" y="2159794"/>
            <a:ext cx="3932237" cy="40012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9BDE251-EB2A-44DD-919F-3E84E64AA367}" type="datetime1">
              <a:rPr kumimoji="1" lang="ja-JP" altLang="en-US" smtClean="0"/>
              <a:t>2023/3/24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AA0CB3-FBDA-4FDF-8A68-02BE07DD261E}" type="slidenum">
              <a:rPr kumimoji="1" lang="ja-JP" altLang="en-US" smtClean="0"/>
              <a:t>‹#›</a:t>
            </a:fld>
            <a:endParaRPr kumimoji="1" lang="ja-JP" altLang="en-US"/>
          </a:p>
        </p:txBody>
      </p:sp>
    </p:spTree>
    <p:extLst>
      <p:ext uri="{BB962C8B-B14F-4D97-AF65-F5344CB8AC3E}">
        <p14:creationId xmlns:p14="http://schemas.microsoft.com/office/powerpoint/2010/main" val="3888325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83297"/>
            <a:ext cx="10515600" cy="139153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916484"/>
            <a:ext cx="10515600" cy="456789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672697"/>
            <a:ext cx="2743200" cy="383297"/>
          </a:xfrm>
          <a:prstGeom prst="rect">
            <a:avLst/>
          </a:prstGeom>
        </p:spPr>
        <p:txBody>
          <a:bodyPr vert="horz" lIns="91440" tIns="45720" rIns="91440" bIns="45720" rtlCol="0" anchor="ctr"/>
          <a:lstStyle>
            <a:lvl1pPr algn="l">
              <a:defRPr sz="1200">
                <a:solidFill>
                  <a:schemeClr val="tx1">
                    <a:tint val="75000"/>
                  </a:schemeClr>
                </a:solidFill>
              </a:defRPr>
            </a:lvl1pPr>
          </a:lstStyle>
          <a:p>
            <a:fld id="{9D7FDD6E-157A-462B-844D-F45305897829}" type="datetime1">
              <a:rPr kumimoji="1" lang="ja-JP" altLang="en-US" smtClean="0"/>
              <a:t>2023/3/24</a:t>
            </a:fld>
            <a:endParaRPr kumimoji="1" lang="ja-JP" altLang="en-US"/>
          </a:p>
        </p:txBody>
      </p:sp>
      <p:sp>
        <p:nvSpPr>
          <p:cNvPr id="5" name="Footer Placeholder 4"/>
          <p:cNvSpPr>
            <a:spLocks noGrp="1"/>
          </p:cNvSpPr>
          <p:nvPr>
            <p:ph type="ftr" sz="quarter" idx="3"/>
          </p:nvPr>
        </p:nvSpPr>
        <p:spPr>
          <a:xfrm>
            <a:off x="4038600" y="6672697"/>
            <a:ext cx="4114800" cy="38329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672697"/>
            <a:ext cx="2743200" cy="383297"/>
          </a:xfrm>
          <a:prstGeom prst="rect">
            <a:avLst/>
          </a:prstGeom>
        </p:spPr>
        <p:txBody>
          <a:bodyPr vert="horz" lIns="91440" tIns="45720" rIns="91440" bIns="45720" rtlCol="0" anchor="ctr"/>
          <a:lstStyle>
            <a:lvl1pPr algn="r">
              <a:defRPr sz="1200">
                <a:solidFill>
                  <a:schemeClr val="tx1">
                    <a:tint val="75000"/>
                  </a:schemeClr>
                </a:solidFill>
              </a:defRPr>
            </a:lvl1pPr>
          </a:lstStyle>
          <a:p>
            <a:fld id="{8FAA0CB3-FBDA-4FDF-8A68-02BE07DD261E}" type="slidenum">
              <a:rPr kumimoji="1" lang="ja-JP" altLang="en-US" smtClean="0"/>
              <a:t>‹#›</a:t>
            </a:fld>
            <a:endParaRPr kumimoji="1" lang="ja-JP" altLang="en-US"/>
          </a:p>
        </p:txBody>
      </p:sp>
    </p:spTree>
    <p:extLst>
      <p:ext uri="{BB962C8B-B14F-4D97-AF65-F5344CB8AC3E}">
        <p14:creationId xmlns:p14="http://schemas.microsoft.com/office/powerpoint/2010/main" val="26253986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338" name="タイトル プレースホルダ 1"/>
          <p:cNvSpPr>
            <a:spLocks noGrp="1"/>
          </p:cNvSpPr>
          <p:nvPr>
            <p:ph type="title"/>
          </p:nvPr>
        </p:nvSpPr>
        <p:spPr bwMode="auto">
          <a:xfrm>
            <a:off x="609604" y="288307"/>
            <a:ext cx="10972800" cy="1199886"/>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a:t>マスタ タイトルの書式設定</a:t>
            </a:r>
          </a:p>
        </p:txBody>
      </p:sp>
      <p:sp>
        <p:nvSpPr>
          <p:cNvPr id="14339" name="テキスト プレースホルダ 2"/>
          <p:cNvSpPr>
            <a:spLocks noGrp="1"/>
          </p:cNvSpPr>
          <p:nvPr>
            <p:ph type="body" idx="1"/>
          </p:nvPr>
        </p:nvSpPr>
        <p:spPr bwMode="auto">
          <a:xfrm>
            <a:off x="609604" y="1679855"/>
            <a:ext cx="10972800" cy="4751214"/>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609600" y="6672870"/>
            <a:ext cx="2844800" cy="383297"/>
          </a:xfrm>
          <a:prstGeom prst="rect">
            <a:avLst/>
          </a:prstGeom>
        </p:spPr>
        <p:txBody>
          <a:bodyPr vert="horz" lIns="91430" tIns="45714" rIns="91430" bIns="45714" rtlCol="0" anchor="ctr"/>
          <a:lstStyle>
            <a:lvl1pPr algn="l">
              <a:defRPr sz="1260">
                <a:solidFill>
                  <a:schemeClr val="tx1">
                    <a:tint val="75000"/>
                  </a:schemeClr>
                </a:solidFill>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4165604" y="6672870"/>
            <a:ext cx="3860800" cy="383297"/>
          </a:xfrm>
          <a:prstGeom prst="rect">
            <a:avLst/>
          </a:prstGeom>
        </p:spPr>
        <p:txBody>
          <a:bodyPr vert="horz" lIns="91430" tIns="45714" rIns="91430" bIns="45714" rtlCol="0" anchor="ctr"/>
          <a:lstStyle>
            <a:lvl1pPr algn="ctr">
              <a:defRPr sz="1260">
                <a:solidFill>
                  <a:schemeClr val="tx1">
                    <a:tint val="75000"/>
                  </a:schemeClr>
                </a:solidFill>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9375134" y="6850209"/>
            <a:ext cx="2844800" cy="383297"/>
          </a:xfrm>
          <a:prstGeom prst="rect">
            <a:avLst/>
          </a:prstGeom>
        </p:spPr>
        <p:txBody>
          <a:bodyPr vert="horz" lIns="91430" tIns="45714" rIns="91430" bIns="45714" rtlCol="0" anchor="ctr"/>
          <a:lstStyle>
            <a:lvl1pPr algn="r">
              <a:defRPr sz="1260">
                <a:solidFill>
                  <a:srgbClr val="002060"/>
                </a:solidFill>
              </a:defRPr>
            </a:lvl1pPr>
          </a:lstStyle>
          <a:p>
            <a:pPr>
              <a:defRPr/>
            </a:pPr>
            <a:fld id="{1E457E58-6B06-4798-8352-5D5C8AE39DA2}" type="slidenum">
              <a:rPr lang="ja-JP" altLang="en-US" smtClean="0"/>
              <a:pPr>
                <a:defRPr/>
              </a:pPr>
              <a:t>‹#›</a:t>
            </a:fld>
            <a:endParaRPr lang="ja-JP" altLang="en-US"/>
          </a:p>
        </p:txBody>
      </p:sp>
    </p:spTree>
    <p:extLst>
      <p:ext uri="{BB962C8B-B14F-4D97-AF65-F5344CB8AC3E}">
        <p14:creationId xmlns:p14="http://schemas.microsoft.com/office/powerpoint/2010/main" val="17624451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hf hdr="0" ftr="0" dt="0"/>
  <p:txStyles>
    <p:titleStyle>
      <a:lvl1pPr algn="ctr" rtl="0" eaLnBrk="0" fontAlgn="base" hangingPunct="0">
        <a:spcBef>
          <a:spcPct val="0"/>
        </a:spcBef>
        <a:spcAft>
          <a:spcPct val="0"/>
        </a:spcAft>
        <a:defRPr kumimoji="1" sz="4619" kern="1200">
          <a:solidFill>
            <a:schemeClr val="tx1"/>
          </a:solidFill>
          <a:latin typeface="+mj-lt"/>
          <a:ea typeface="+mj-ea"/>
          <a:cs typeface="+mj-cs"/>
        </a:defRPr>
      </a:lvl1pPr>
      <a:lvl2pPr algn="ctr" rtl="0" eaLnBrk="0" fontAlgn="base" hangingPunct="0">
        <a:spcBef>
          <a:spcPct val="0"/>
        </a:spcBef>
        <a:spcAft>
          <a:spcPct val="0"/>
        </a:spcAft>
        <a:defRPr kumimoji="1" sz="4619">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619">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619">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619">
          <a:solidFill>
            <a:schemeClr val="tx1"/>
          </a:solidFill>
          <a:latin typeface="Calibri" pitchFamily="34" charset="0"/>
          <a:ea typeface="ＭＳ Ｐゴシック" charset="-128"/>
        </a:defRPr>
      </a:lvl5pPr>
      <a:lvl6pPr marL="479913" algn="ctr" rtl="0" fontAlgn="base">
        <a:spcBef>
          <a:spcPct val="0"/>
        </a:spcBef>
        <a:spcAft>
          <a:spcPct val="0"/>
        </a:spcAft>
        <a:defRPr kumimoji="1" sz="4619">
          <a:solidFill>
            <a:schemeClr val="tx1"/>
          </a:solidFill>
          <a:latin typeface="Calibri" pitchFamily="34" charset="0"/>
          <a:ea typeface="ＭＳ Ｐゴシック" charset="-128"/>
        </a:defRPr>
      </a:lvl6pPr>
      <a:lvl7pPr marL="959825" algn="ctr" rtl="0" fontAlgn="base">
        <a:spcBef>
          <a:spcPct val="0"/>
        </a:spcBef>
        <a:spcAft>
          <a:spcPct val="0"/>
        </a:spcAft>
        <a:defRPr kumimoji="1" sz="4619">
          <a:solidFill>
            <a:schemeClr val="tx1"/>
          </a:solidFill>
          <a:latin typeface="Calibri" pitchFamily="34" charset="0"/>
          <a:ea typeface="ＭＳ Ｐゴシック" charset="-128"/>
        </a:defRPr>
      </a:lvl7pPr>
      <a:lvl8pPr marL="1439738" algn="ctr" rtl="0" fontAlgn="base">
        <a:spcBef>
          <a:spcPct val="0"/>
        </a:spcBef>
        <a:spcAft>
          <a:spcPct val="0"/>
        </a:spcAft>
        <a:defRPr kumimoji="1" sz="4619">
          <a:solidFill>
            <a:schemeClr val="tx1"/>
          </a:solidFill>
          <a:latin typeface="Calibri" pitchFamily="34" charset="0"/>
          <a:ea typeface="ＭＳ Ｐゴシック" charset="-128"/>
        </a:defRPr>
      </a:lvl8pPr>
      <a:lvl9pPr marL="1919651" algn="ctr" rtl="0" fontAlgn="base">
        <a:spcBef>
          <a:spcPct val="0"/>
        </a:spcBef>
        <a:spcAft>
          <a:spcPct val="0"/>
        </a:spcAft>
        <a:defRPr kumimoji="1" sz="4619">
          <a:solidFill>
            <a:schemeClr val="tx1"/>
          </a:solidFill>
          <a:latin typeface="Calibri" pitchFamily="34" charset="0"/>
          <a:ea typeface="ＭＳ Ｐゴシック" charset="-128"/>
        </a:defRPr>
      </a:lvl9pPr>
    </p:titleStyle>
    <p:bodyStyle>
      <a:lvl1pPr marL="359934" indent="-359934" algn="l" rtl="0" eaLnBrk="0" fontAlgn="base" hangingPunct="0">
        <a:spcBef>
          <a:spcPct val="20000"/>
        </a:spcBef>
        <a:spcAft>
          <a:spcPct val="0"/>
        </a:spcAft>
        <a:buFont typeface="Arial" charset="0"/>
        <a:buChar char="•"/>
        <a:defRPr kumimoji="1" sz="3359" kern="1200">
          <a:solidFill>
            <a:schemeClr val="tx1"/>
          </a:solidFill>
          <a:latin typeface="+mn-lt"/>
          <a:ea typeface="+mn-ea"/>
          <a:cs typeface="+mn-cs"/>
        </a:defRPr>
      </a:lvl1pPr>
      <a:lvl2pPr marL="779858" indent="-299946" algn="l" rtl="0" eaLnBrk="0" fontAlgn="base" hangingPunct="0">
        <a:spcBef>
          <a:spcPct val="20000"/>
        </a:spcBef>
        <a:spcAft>
          <a:spcPct val="0"/>
        </a:spcAft>
        <a:buFont typeface="Arial" charset="0"/>
        <a:buChar char="–"/>
        <a:defRPr kumimoji="1" sz="2939" kern="1200">
          <a:solidFill>
            <a:schemeClr val="tx1"/>
          </a:solidFill>
          <a:latin typeface="+mn-lt"/>
          <a:ea typeface="+mn-ea"/>
          <a:cs typeface="+mn-cs"/>
        </a:defRPr>
      </a:lvl2pPr>
      <a:lvl3pPr marL="1199782" indent="-239956" algn="l" rtl="0" eaLnBrk="0" fontAlgn="base" hangingPunct="0">
        <a:spcBef>
          <a:spcPct val="20000"/>
        </a:spcBef>
        <a:spcAft>
          <a:spcPct val="0"/>
        </a:spcAft>
        <a:buFont typeface="Arial" charset="0"/>
        <a:buChar char="•"/>
        <a:defRPr kumimoji="1" sz="2520" kern="1200">
          <a:solidFill>
            <a:schemeClr val="tx1"/>
          </a:solidFill>
          <a:latin typeface="+mn-lt"/>
          <a:ea typeface="+mn-ea"/>
          <a:cs typeface="+mn-cs"/>
        </a:defRPr>
      </a:lvl3pPr>
      <a:lvl4pPr marL="1679694" indent="-239956" algn="l" rtl="0" eaLnBrk="0" fontAlgn="base" hangingPunct="0">
        <a:spcBef>
          <a:spcPct val="20000"/>
        </a:spcBef>
        <a:spcAft>
          <a:spcPct val="0"/>
        </a:spcAft>
        <a:buFont typeface="Arial" charset="0"/>
        <a:buChar char="–"/>
        <a:defRPr kumimoji="1" sz="2100" kern="1200">
          <a:solidFill>
            <a:schemeClr val="tx1"/>
          </a:solidFill>
          <a:latin typeface="+mn-lt"/>
          <a:ea typeface="+mn-ea"/>
          <a:cs typeface="+mn-cs"/>
        </a:defRPr>
      </a:lvl4pPr>
      <a:lvl5pPr marL="2159606" indent="-239956" algn="l" rtl="0" eaLnBrk="0" fontAlgn="base" hangingPunct="0">
        <a:spcBef>
          <a:spcPct val="20000"/>
        </a:spcBef>
        <a:spcAft>
          <a:spcPct val="0"/>
        </a:spcAft>
        <a:buFont typeface="Arial" charset="0"/>
        <a:buChar char="»"/>
        <a:defRPr kumimoji="1" sz="2100" kern="1200">
          <a:solidFill>
            <a:schemeClr val="tx1"/>
          </a:solidFill>
          <a:latin typeface="+mn-lt"/>
          <a:ea typeface="+mn-ea"/>
          <a:cs typeface="+mn-cs"/>
        </a:defRPr>
      </a:lvl5pPr>
      <a:lvl6pPr marL="2639518" indent="-239956" algn="l" defTabSz="959825" rtl="0" eaLnBrk="1" latinLnBrk="0" hangingPunct="1">
        <a:spcBef>
          <a:spcPct val="20000"/>
        </a:spcBef>
        <a:buFont typeface="Arial" pitchFamily="34" charset="0"/>
        <a:buChar char="•"/>
        <a:defRPr kumimoji="1" sz="2100" kern="1200">
          <a:solidFill>
            <a:schemeClr val="tx1"/>
          </a:solidFill>
          <a:latin typeface="+mn-lt"/>
          <a:ea typeface="+mn-ea"/>
          <a:cs typeface="+mn-cs"/>
        </a:defRPr>
      </a:lvl6pPr>
      <a:lvl7pPr marL="3119431" indent="-239956" algn="l" defTabSz="959825" rtl="0" eaLnBrk="1" latinLnBrk="0" hangingPunct="1">
        <a:spcBef>
          <a:spcPct val="20000"/>
        </a:spcBef>
        <a:buFont typeface="Arial" pitchFamily="34" charset="0"/>
        <a:buChar char="•"/>
        <a:defRPr kumimoji="1" sz="2100" kern="1200">
          <a:solidFill>
            <a:schemeClr val="tx1"/>
          </a:solidFill>
          <a:latin typeface="+mn-lt"/>
          <a:ea typeface="+mn-ea"/>
          <a:cs typeface="+mn-cs"/>
        </a:defRPr>
      </a:lvl7pPr>
      <a:lvl8pPr marL="3599343" indent="-239956" algn="l" defTabSz="959825" rtl="0" eaLnBrk="1" latinLnBrk="0" hangingPunct="1">
        <a:spcBef>
          <a:spcPct val="20000"/>
        </a:spcBef>
        <a:buFont typeface="Arial" pitchFamily="34" charset="0"/>
        <a:buChar char="•"/>
        <a:defRPr kumimoji="1" sz="2100" kern="1200">
          <a:solidFill>
            <a:schemeClr val="tx1"/>
          </a:solidFill>
          <a:latin typeface="+mn-lt"/>
          <a:ea typeface="+mn-ea"/>
          <a:cs typeface="+mn-cs"/>
        </a:defRPr>
      </a:lvl8pPr>
      <a:lvl9pPr marL="4079256" indent="-239956" algn="l" defTabSz="959825" rtl="0" eaLnBrk="1" latinLnBrk="0" hangingPunct="1">
        <a:spcBef>
          <a:spcPct val="20000"/>
        </a:spcBef>
        <a:buFont typeface="Arial" pitchFamily="34" charset="0"/>
        <a:buChar char="•"/>
        <a:defRPr kumimoji="1" sz="2100" kern="1200">
          <a:solidFill>
            <a:schemeClr val="tx1"/>
          </a:solidFill>
          <a:latin typeface="+mn-lt"/>
          <a:ea typeface="+mn-ea"/>
          <a:cs typeface="+mn-cs"/>
        </a:defRPr>
      </a:lvl9pPr>
    </p:bodyStyle>
    <p:otherStyle>
      <a:defPPr>
        <a:defRPr lang="ja-JP"/>
      </a:defPPr>
      <a:lvl1pPr marL="0" algn="l" defTabSz="959825" rtl="0" eaLnBrk="1" latinLnBrk="0" hangingPunct="1">
        <a:defRPr kumimoji="1" sz="1890" kern="1200">
          <a:solidFill>
            <a:schemeClr val="tx1"/>
          </a:solidFill>
          <a:latin typeface="+mn-lt"/>
          <a:ea typeface="+mn-ea"/>
          <a:cs typeface="+mn-cs"/>
        </a:defRPr>
      </a:lvl1pPr>
      <a:lvl2pPr marL="479913" algn="l" defTabSz="959825" rtl="0" eaLnBrk="1" latinLnBrk="0" hangingPunct="1">
        <a:defRPr kumimoji="1" sz="1890" kern="1200">
          <a:solidFill>
            <a:schemeClr val="tx1"/>
          </a:solidFill>
          <a:latin typeface="+mn-lt"/>
          <a:ea typeface="+mn-ea"/>
          <a:cs typeface="+mn-cs"/>
        </a:defRPr>
      </a:lvl2pPr>
      <a:lvl3pPr marL="959825" algn="l" defTabSz="959825" rtl="0" eaLnBrk="1" latinLnBrk="0" hangingPunct="1">
        <a:defRPr kumimoji="1" sz="1890" kern="1200">
          <a:solidFill>
            <a:schemeClr val="tx1"/>
          </a:solidFill>
          <a:latin typeface="+mn-lt"/>
          <a:ea typeface="+mn-ea"/>
          <a:cs typeface="+mn-cs"/>
        </a:defRPr>
      </a:lvl3pPr>
      <a:lvl4pPr marL="1439738" algn="l" defTabSz="959825" rtl="0" eaLnBrk="1" latinLnBrk="0" hangingPunct="1">
        <a:defRPr kumimoji="1" sz="1890" kern="1200">
          <a:solidFill>
            <a:schemeClr val="tx1"/>
          </a:solidFill>
          <a:latin typeface="+mn-lt"/>
          <a:ea typeface="+mn-ea"/>
          <a:cs typeface="+mn-cs"/>
        </a:defRPr>
      </a:lvl4pPr>
      <a:lvl5pPr marL="1919651" algn="l" defTabSz="959825" rtl="0" eaLnBrk="1" latinLnBrk="0" hangingPunct="1">
        <a:defRPr kumimoji="1" sz="1890" kern="1200">
          <a:solidFill>
            <a:schemeClr val="tx1"/>
          </a:solidFill>
          <a:latin typeface="+mn-lt"/>
          <a:ea typeface="+mn-ea"/>
          <a:cs typeface="+mn-cs"/>
        </a:defRPr>
      </a:lvl5pPr>
      <a:lvl6pPr marL="2399563" algn="l" defTabSz="959825" rtl="0" eaLnBrk="1" latinLnBrk="0" hangingPunct="1">
        <a:defRPr kumimoji="1" sz="1890" kern="1200">
          <a:solidFill>
            <a:schemeClr val="tx1"/>
          </a:solidFill>
          <a:latin typeface="+mn-lt"/>
          <a:ea typeface="+mn-ea"/>
          <a:cs typeface="+mn-cs"/>
        </a:defRPr>
      </a:lvl6pPr>
      <a:lvl7pPr marL="2879474" algn="l" defTabSz="959825" rtl="0" eaLnBrk="1" latinLnBrk="0" hangingPunct="1">
        <a:defRPr kumimoji="1" sz="1890" kern="1200">
          <a:solidFill>
            <a:schemeClr val="tx1"/>
          </a:solidFill>
          <a:latin typeface="+mn-lt"/>
          <a:ea typeface="+mn-ea"/>
          <a:cs typeface="+mn-cs"/>
        </a:defRPr>
      </a:lvl7pPr>
      <a:lvl8pPr marL="3359387" algn="l" defTabSz="959825" rtl="0" eaLnBrk="1" latinLnBrk="0" hangingPunct="1">
        <a:defRPr kumimoji="1" sz="1890" kern="1200">
          <a:solidFill>
            <a:schemeClr val="tx1"/>
          </a:solidFill>
          <a:latin typeface="+mn-lt"/>
          <a:ea typeface="+mn-ea"/>
          <a:cs typeface="+mn-cs"/>
        </a:defRPr>
      </a:lvl8pPr>
      <a:lvl9pPr marL="3839300" algn="l" defTabSz="959825" rtl="0" eaLnBrk="1" latinLnBrk="0" hangingPunct="1">
        <a:defRPr kumimoji="1"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449943" y="0"/>
            <a:ext cx="11350170" cy="37147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anose="020B0604030504040204" pitchFamily="50" charset="-128"/>
                <a:ea typeface="Meiryo UI" panose="020B0604030504040204" pitchFamily="50" charset="-128"/>
              </a:rPr>
              <a:t>令和</a:t>
            </a:r>
            <a:r>
              <a:rPr kumimoji="1" lang="en-US" altLang="ja-JP" b="1" dirty="0" smtClean="0">
                <a:solidFill>
                  <a:schemeClr val="tx1"/>
                </a:solidFill>
                <a:latin typeface="Meiryo UI" panose="020B0604030504040204" pitchFamily="50" charset="-128"/>
                <a:ea typeface="Meiryo UI" panose="020B0604030504040204" pitchFamily="50" charset="-128"/>
              </a:rPr>
              <a:t>4</a:t>
            </a:r>
            <a:r>
              <a:rPr kumimoji="1" lang="ja-JP" altLang="en-US" b="1" dirty="0" smtClean="0">
                <a:solidFill>
                  <a:schemeClr val="tx1"/>
                </a:solidFill>
                <a:latin typeface="Meiryo UI" panose="020B0604030504040204" pitchFamily="50" charset="-128"/>
                <a:ea typeface="Meiryo UI" panose="020B0604030504040204" pitchFamily="50" charset="-128"/>
              </a:rPr>
              <a:t>年度ケアマネジメント推進部会における検討事項（テーマ：市町村</a:t>
            </a:r>
            <a:r>
              <a:rPr kumimoji="1" lang="ja-JP" altLang="en-US" b="1" dirty="0">
                <a:solidFill>
                  <a:schemeClr val="tx1"/>
                </a:solidFill>
                <a:latin typeface="Meiryo UI" panose="020B0604030504040204" pitchFamily="50" charset="-128"/>
                <a:ea typeface="Meiryo UI" panose="020B0604030504040204" pitchFamily="50" charset="-128"/>
              </a:rPr>
              <a:t>における相談支援体制の</a:t>
            </a:r>
            <a:r>
              <a:rPr kumimoji="1" lang="ja-JP" altLang="en-US" b="1" dirty="0" smtClean="0">
                <a:solidFill>
                  <a:schemeClr val="tx1"/>
                </a:solidFill>
                <a:latin typeface="Meiryo UI" panose="020B0604030504040204" pitchFamily="50" charset="-128"/>
                <a:ea typeface="Meiryo UI" panose="020B0604030504040204" pitchFamily="50" charset="-128"/>
              </a:rPr>
              <a:t>再構築について）</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
        <p:nvSpPr>
          <p:cNvPr id="3" name="正方形/長方形 2"/>
          <p:cNvSpPr/>
          <p:nvPr/>
        </p:nvSpPr>
        <p:spPr>
          <a:xfrm>
            <a:off x="497519" y="625645"/>
            <a:ext cx="11468058" cy="299961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a:solidFill>
                  <a:schemeClr val="tx1"/>
                </a:solidFill>
                <a:latin typeface="HG丸ｺﾞｼｯｸM-PRO" panose="020F0600000000000000" pitchFamily="50" charset="-128"/>
                <a:ea typeface="HG丸ｺﾞｼｯｸM-PRO" panose="020F0600000000000000" pitchFamily="50" charset="-128"/>
              </a:rPr>
              <a:t>＜育成された人材が地域で活躍できる体制づくり＞</a:t>
            </a:r>
            <a:endParaRPr kumimoji="1" lang="en-US" altLang="ja-JP" sz="1200" b="1"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・ケアマネジメント</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推進部会では</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、今年度、より幅広い観点から議論するため、担任事務を下記のとおり改正（</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R4.9.22</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kern="100" dirty="0" smtClean="0">
                <a:solidFill>
                  <a:schemeClr val="tx1"/>
                </a:solidFill>
                <a:effectLst/>
                <a:latin typeface="HG丸ｺﾞｼｯｸM-PRO" panose="020F0600000000000000" pitchFamily="50" charset="-128"/>
                <a:ea typeface="HG丸ｺﾞｼｯｸM-PRO" panose="020F0600000000000000" pitchFamily="50" charset="-128"/>
              </a:rPr>
              <a:t>　</a:t>
            </a:r>
            <a:r>
              <a:rPr lang="ja-JP" altLang="ja-JP" sz="1200" kern="100" dirty="0" err="1" smtClean="0">
                <a:solidFill>
                  <a:schemeClr val="tx1"/>
                </a:solidFill>
                <a:effectLst/>
                <a:latin typeface="HG丸ｺﾞｼｯｸM-PRO" panose="020F0600000000000000" pitchFamily="50" charset="-128"/>
                <a:ea typeface="HG丸ｺﾞｼｯｸM-PRO" panose="020F0600000000000000" pitchFamily="50" charset="-128"/>
              </a:rPr>
              <a:t>障</a:t>
            </a:r>
            <a:r>
              <a:rPr lang="ja-JP" altLang="ja-JP" sz="1200" kern="100" dirty="0" err="1">
                <a:solidFill>
                  <a:schemeClr val="tx1"/>
                </a:solidFill>
                <a:effectLst/>
                <a:latin typeface="HG丸ｺﾞｼｯｸM-PRO" panose="020F0600000000000000" pitchFamily="50" charset="-128"/>
                <a:ea typeface="HG丸ｺﾞｼｯｸM-PRO" panose="020F0600000000000000" pitchFamily="50" charset="-128"/>
              </a:rPr>
              <a:t>がい</a:t>
            </a:r>
            <a:r>
              <a:rPr lang="ja-JP" altLang="ja-JP" sz="1200" kern="100" dirty="0">
                <a:solidFill>
                  <a:schemeClr val="tx1"/>
                </a:solidFill>
                <a:effectLst/>
                <a:latin typeface="HG丸ｺﾞｼｯｸM-PRO" panose="020F0600000000000000" pitchFamily="50" charset="-128"/>
                <a:ea typeface="HG丸ｺﾞｼｯｸM-PRO" panose="020F0600000000000000" pitchFamily="50" charset="-128"/>
              </a:rPr>
              <a:t>者の地域生活を支援するための障がい者</a:t>
            </a:r>
            <a:r>
              <a:rPr lang="ja-JP" altLang="ja-JP" sz="1200" u="sng" kern="100" dirty="0" smtClean="0">
                <a:solidFill>
                  <a:schemeClr val="tx1"/>
                </a:solidFill>
                <a:effectLst/>
                <a:latin typeface="HG丸ｺﾞｼｯｸM-PRO" panose="020F0600000000000000" pitchFamily="50" charset="-128"/>
                <a:ea typeface="HG丸ｺﾞｼｯｸM-PRO" panose="020F0600000000000000" pitchFamily="50" charset="-128"/>
              </a:rPr>
              <a:t>ケアマネジメント</a:t>
            </a:r>
            <a:r>
              <a:rPr lang="ja-JP" altLang="en-US" sz="1200" u="sng" kern="100" dirty="0" smtClean="0">
                <a:solidFill>
                  <a:schemeClr val="tx1"/>
                </a:solidFill>
                <a:effectLst/>
                <a:latin typeface="HG丸ｺﾞｼｯｸM-PRO" panose="020F0600000000000000" pitchFamily="50" charset="-128"/>
                <a:ea typeface="HG丸ｺﾞｼｯｸM-PRO" panose="020F0600000000000000" pitchFamily="50" charset="-128"/>
              </a:rPr>
              <a:t>従事者の養成・確保</a:t>
            </a:r>
            <a:r>
              <a:rPr lang="ja-JP" altLang="en-US" sz="1200" kern="100" dirty="0" smtClean="0">
                <a:solidFill>
                  <a:schemeClr val="tx1"/>
                </a:solidFill>
                <a:effectLst/>
                <a:latin typeface="HG丸ｺﾞｼｯｸM-PRO" panose="020F0600000000000000" pitchFamily="50" charset="-128"/>
                <a:ea typeface="HG丸ｺﾞｼｯｸM-PRO" panose="020F0600000000000000" pitchFamily="50" charset="-128"/>
              </a:rPr>
              <a:t>にかかる</a:t>
            </a:r>
            <a:r>
              <a:rPr lang="ja-JP" altLang="ja-JP" sz="1200" kern="100" dirty="0" smtClean="0">
                <a:solidFill>
                  <a:schemeClr val="tx1"/>
                </a:solidFill>
                <a:effectLst/>
                <a:latin typeface="HG丸ｺﾞｼｯｸM-PRO" panose="020F0600000000000000" pitchFamily="50" charset="-128"/>
                <a:ea typeface="HG丸ｺﾞｼｯｸM-PRO" panose="020F0600000000000000" pitchFamily="50" charset="-128"/>
              </a:rPr>
              <a:t>調査審議</a:t>
            </a:r>
            <a:r>
              <a:rPr lang="ja-JP" altLang="en-US" sz="1200" kern="1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kern="100" dirty="0" smtClean="0">
                <a:solidFill>
                  <a:schemeClr val="tx1"/>
                </a:solidFill>
                <a:effectLst/>
                <a:latin typeface="HG丸ｺﾞｼｯｸM-PRO" panose="020F0600000000000000" pitchFamily="50" charset="-128"/>
                <a:ea typeface="HG丸ｺﾞｼｯｸM-PRO" panose="020F0600000000000000" pitchFamily="50" charset="-128"/>
              </a:rPr>
              <a:t>⇒　・・・</a:t>
            </a:r>
            <a:r>
              <a:rPr lang="ja-JP" altLang="en-US" sz="1200" u="sng" kern="100" dirty="0" smtClean="0">
                <a:solidFill>
                  <a:schemeClr val="tx1"/>
                </a:solidFill>
                <a:effectLst/>
                <a:latin typeface="HG丸ｺﾞｼｯｸM-PRO" panose="020F0600000000000000" pitchFamily="50" charset="-128"/>
                <a:ea typeface="HG丸ｺﾞｼｯｸM-PRO" panose="020F0600000000000000" pitchFamily="50" charset="-128"/>
              </a:rPr>
              <a:t>ケアマネジメント体制</a:t>
            </a:r>
            <a:r>
              <a:rPr lang="ja-JP" altLang="en-US" sz="1200" kern="100" dirty="0" smtClean="0">
                <a:solidFill>
                  <a:schemeClr val="tx1"/>
                </a:solidFill>
                <a:effectLst/>
                <a:latin typeface="HG丸ｺﾞｼｯｸM-PRO" panose="020F0600000000000000" pitchFamily="50" charset="-128"/>
                <a:ea typeface="HG丸ｺﾞｼｯｸM-PRO" panose="020F0600000000000000" pitchFamily="50" charset="-128"/>
              </a:rPr>
              <a:t>にかかる調査審議</a:t>
            </a:r>
            <a:endParaRPr lang="en-US" altLang="ja-JP" sz="1200" kern="100" dirty="0" smtClean="0">
              <a:solidFill>
                <a:schemeClr val="tx1"/>
              </a:solidFill>
              <a:effectLst/>
              <a:latin typeface="HG丸ｺﾞｼｯｸM-PRO" panose="020F0600000000000000" pitchFamily="50" charset="-128"/>
              <a:ea typeface="HG丸ｺﾞｼｯｸM-PRO" panose="020F0600000000000000" pitchFamily="50" charset="-128"/>
            </a:endParaRPr>
          </a:p>
          <a:p>
            <a:r>
              <a:rPr lang="ja-JP" altLang="en-US" sz="1200" kern="100" dirty="0" smtClean="0">
                <a:solidFill>
                  <a:schemeClr val="tx1"/>
                </a:solidFill>
                <a:effectLst/>
                <a:latin typeface="HG丸ｺﾞｼｯｸM-PRO" panose="020F0600000000000000" pitchFamily="50" charset="-128"/>
                <a:ea typeface="HG丸ｺﾞｼｯｸM-PRO" panose="020F0600000000000000" pitchFamily="50" charset="-128"/>
              </a:rPr>
              <a:t>・</a:t>
            </a:r>
            <a:r>
              <a:rPr lang="ja-JP" altLang="ja-JP" sz="12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今年度</a:t>
            </a:r>
            <a:r>
              <a:rPr lang="ja-JP" altLang="ja-JP" sz="12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の検討テーマとしては、相談支援の中核的役割を果たす基幹相談支援センターの機能強化</a:t>
            </a:r>
            <a:r>
              <a:rPr lang="ja-JP" altLang="ja-JP" sz="12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や地域</a:t>
            </a:r>
            <a:r>
              <a:rPr lang="ja-JP" altLang="ja-JP" sz="12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実情に応じた</a:t>
            </a:r>
            <a:r>
              <a:rPr lang="ja-JP" altLang="ja-JP" sz="1200" u="sng"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相談支援体制の再構築への取組みを支援</a:t>
            </a:r>
            <a:r>
              <a:rPr lang="ja-JP" altLang="ja-JP" sz="1200" u="sng"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する</a:t>
            </a:r>
            <a:r>
              <a:rPr lang="ja-JP" altLang="en-US" sz="1200" u="sng"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en-US" altLang="ja-JP" sz="1200" u="sng"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ja-JP" sz="1200" u="sng"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こと</a:t>
            </a:r>
            <a:r>
              <a:rPr lang="ja-JP" altLang="ja-JP" sz="1200" u="sng"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により、市町村における相談支援体制の強化・充実を</a:t>
            </a:r>
            <a:r>
              <a:rPr lang="ja-JP" altLang="ja-JP" sz="1200" u="sng"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図る</a:t>
            </a:r>
            <a:r>
              <a:rPr lang="ja-JP" altLang="ja-JP" sz="12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こと</a:t>
            </a:r>
            <a:r>
              <a:rPr lang="ja-JP" altLang="ja-JP" sz="12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を設定し</a:t>
            </a:r>
            <a:r>
              <a:rPr lang="ja-JP" altLang="en-US" sz="12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ている。</a:t>
            </a:r>
            <a:endParaRPr lang="en-US" altLang="ja-JP" sz="12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endParaRPr lang="en-US" altLang="ja-JP" sz="1200" kern="100" dirty="0">
              <a:solidFill>
                <a:schemeClr val="tx1"/>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r>
              <a:rPr lang="ja-JP" altLang="en-US" sz="1200" b="1" kern="0" dirty="0">
                <a:solidFill>
                  <a:schemeClr val="tx1"/>
                </a:solidFill>
                <a:latin typeface="HG丸ｺﾞｼｯｸM-PRO" panose="020F0600000000000000" pitchFamily="50" charset="-128"/>
                <a:ea typeface="HG丸ｺﾞｼｯｸM-PRO" panose="020F0600000000000000" pitchFamily="50" charset="-128"/>
              </a:rPr>
              <a:t>＜本部会で把握してきた相談支援体制の課題＞</a:t>
            </a:r>
            <a:endParaRPr lang="en-US" altLang="ja-JP" sz="1200" b="1" kern="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kern="0" dirty="0">
                <a:solidFill>
                  <a:schemeClr val="tx1"/>
                </a:solidFill>
                <a:latin typeface="HG丸ｺﾞｼｯｸM-PRO" panose="020F0600000000000000" pitchFamily="50" charset="-128"/>
                <a:ea typeface="HG丸ｺﾞｼｯｸM-PRO" panose="020F0600000000000000" pitchFamily="50" charset="-128"/>
              </a:rPr>
              <a:t>１　相談支援</a:t>
            </a:r>
            <a:r>
              <a:rPr lang="ja-JP" altLang="en-US" sz="1200" kern="0" dirty="0" smtClean="0">
                <a:solidFill>
                  <a:schemeClr val="tx1"/>
                </a:solidFill>
                <a:latin typeface="HG丸ｺﾞｼｯｸM-PRO" panose="020F0600000000000000" pitchFamily="50" charset="-128"/>
                <a:ea typeface="HG丸ｺﾞｼｯｸM-PRO" panose="020F0600000000000000" pitchFamily="50" charset="-128"/>
              </a:rPr>
              <a:t>の組織にかかる</a:t>
            </a:r>
            <a:r>
              <a:rPr lang="ja-JP" altLang="en-US" sz="1200" kern="0" dirty="0">
                <a:solidFill>
                  <a:schemeClr val="tx1"/>
                </a:solidFill>
                <a:latin typeface="HG丸ｺﾞｼｯｸM-PRO" panose="020F0600000000000000" pitchFamily="50" charset="-128"/>
                <a:ea typeface="HG丸ｺﾞｼｯｸM-PRO" panose="020F0600000000000000" pitchFamily="50" charset="-128"/>
              </a:rPr>
              <a:t>課題</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gn="just"/>
            <a:r>
              <a:rPr lang="ja-JP" altLang="en-US" sz="1200"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　①三層構造の各機関が抱える課題（各機関の役割の整理と連携強化、基幹</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相談支援</a:t>
            </a:r>
            <a:r>
              <a:rPr lang="ja-JP" altLang="en-US" sz="1200"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センター設置</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の必要性及び</a:t>
            </a:r>
            <a:r>
              <a:rPr lang="ja-JP" altLang="en-US" sz="1200"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役割等）</a:t>
            </a:r>
            <a:endParaRPr lang="en-US" altLang="ja-JP" sz="1200"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lvl="0" algn="just" defTabSz="914400">
              <a:defRPr/>
            </a:pP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200" dirty="0">
                <a:solidFill>
                  <a:schemeClr val="tx1"/>
                </a:solidFill>
                <a:latin typeface="HG丸ｺﾞｼｯｸM-PRO" panose="020F0600000000000000" pitchFamily="50" charset="-128"/>
                <a:ea typeface="HG丸ｺﾞｼｯｸM-PRO" panose="020F0600000000000000" pitchFamily="50" charset="-128"/>
              </a:rPr>
              <a:t>②地域資源等にかかる課題（受け皿となる地域資源の拡充・開発、更なる連携、地域自立支援協議会の活性化等</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r>
              <a:rPr lang="ja-JP" altLang="en-US" sz="1200"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　③経営</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基盤からの課題</a:t>
            </a:r>
            <a:r>
              <a:rPr lang="ja-JP" altLang="en-US" sz="1200"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（報酬の低さ、セルフプラン率の増加、一人事業所等）</a:t>
            </a:r>
            <a:endParaRPr lang="en-US" altLang="ja-JP" sz="1200"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endParaRPr lang="en-US"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lvl="0" algn="just" defTabSz="914400">
              <a:defRPr/>
            </a:pPr>
            <a:r>
              <a:rPr lang="ja-JP" altLang="en-US" sz="1200" kern="0" dirty="0" smtClean="0">
                <a:solidFill>
                  <a:schemeClr val="tx1"/>
                </a:solidFill>
                <a:latin typeface="HG丸ｺﾞｼｯｸM-PRO" panose="020F0600000000000000" pitchFamily="50" charset="-128"/>
                <a:ea typeface="HG丸ｺﾞｼｯｸM-PRO" panose="020F0600000000000000" pitchFamily="50" charset="-128"/>
              </a:rPr>
              <a:t>２</a:t>
            </a:r>
            <a:r>
              <a:rPr lang="ja-JP" altLang="en-US" sz="1200" kern="0" dirty="0">
                <a:solidFill>
                  <a:schemeClr val="tx1"/>
                </a:solidFill>
                <a:latin typeface="HG丸ｺﾞｼｯｸM-PRO" panose="020F0600000000000000" pitchFamily="50" charset="-128"/>
                <a:ea typeface="HG丸ｺﾞｼｯｸM-PRO" panose="020F0600000000000000" pitchFamily="50" charset="-128"/>
              </a:rPr>
              <a:t>　相談支援に従事する人材にかかる</a:t>
            </a:r>
            <a:r>
              <a:rPr lang="ja-JP" altLang="en-US" sz="1200" kern="0" dirty="0" smtClean="0">
                <a:solidFill>
                  <a:schemeClr val="tx1"/>
                </a:solidFill>
                <a:latin typeface="HG丸ｺﾞｼｯｸM-PRO" panose="020F0600000000000000" pitchFamily="50" charset="-128"/>
                <a:ea typeface="HG丸ｺﾞｼｯｸM-PRO" panose="020F0600000000000000" pitchFamily="50" charset="-128"/>
              </a:rPr>
              <a:t>課題</a:t>
            </a:r>
            <a:endParaRPr lang="en-US" altLang="ja-JP" sz="1200" kern="0" dirty="0" smtClean="0">
              <a:solidFill>
                <a:schemeClr val="tx1"/>
              </a:solidFill>
              <a:latin typeface="HG丸ｺﾞｼｯｸM-PRO" panose="020F0600000000000000" pitchFamily="50" charset="-128"/>
              <a:ea typeface="HG丸ｺﾞｼｯｸM-PRO" panose="020F0600000000000000" pitchFamily="50" charset="-128"/>
            </a:endParaRPr>
          </a:p>
          <a:p>
            <a:pPr lvl="0" algn="just" defTabSz="914400">
              <a:defRPr/>
            </a:pPr>
            <a:r>
              <a:rPr lang="ja-JP" altLang="en-US" sz="1200" kern="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①相談</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支援専門員の確保</a:t>
            </a:r>
            <a:r>
              <a:rPr lang="ja-JP" altLang="en-US" sz="1200"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（幅広い業務量、一人</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あたり</a:t>
            </a:r>
            <a:r>
              <a:rPr lang="ja-JP" altLang="en-US" sz="1200"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の担当ケース数の多さ、報酬の低さ、セルフプラン</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の</a:t>
            </a:r>
            <a:r>
              <a:rPr lang="ja-JP" altLang="en-US" sz="1200"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課題等）</a:t>
            </a:r>
            <a:endParaRPr lang="en-US" altLang="ja-JP"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defTabSz="914400">
              <a:defRPr/>
            </a:pPr>
            <a:r>
              <a:rPr lang="ja-JP" altLang="en-US" sz="1200"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　②相談</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支援専門員の質の向上</a:t>
            </a:r>
            <a:r>
              <a:rPr lang="ja-JP" altLang="en-US" sz="1200"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（本人中心かつ的確なニーズアセスメント</a:t>
            </a:r>
            <a:r>
              <a:rPr lang="ja-JP" altLang="en-US" sz="1200" kern="100" dirty="0" smtClean="0">
                <a:solidFill>
                  <a:srgbClr val="FF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1200" kern="100" dirty="0" err="1"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障</a:t>
            </a:r>
            <a:r>
              <a:rPr lang="ja-JP" altLang="en-US" sz="1200" kern="100" dirty="0" err="1">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がい</a:t>
            </a:r>
            <a:r>
              <a:rPr lang="ja-JP" altLang="en-US" sz="1200"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状態・種別</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の複雑さから求められる専門性の</a:t>
            </a:r>
            <a:r>
              <a:rPr lang="ja-JP" altLang="en-US" sz="1200" kern="100" dirty="0" smtClean="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課題、研修修了者の確実な配置等</a:t>
            </a:r>
            <a:r>
              <a:rPr lang="ja-JP" altLang="en-US" sz="1200" kern="100" dirty="0">
                <a:solidFill>
                  <a:schemeClr val="tx1"/>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7" name="四角形: 角を丸くする 6">
            <a:extLst>
              <a:ext uri="{FF2B5EF4-FFF2-40B4-BE49-F238E27FC236}">
                <a16:creationId xmlns:a16="http://schemas.microsoft.com/office/drawing/2014/main" id="{D5DB402C-4DA0-4862-846D-46C9A34D876D}"/>
              </a:ext>
            </a:extLst>
          </p:cNvPr>
          <p:cNvSpPr/>
          <p:nvPr/>
        </p:nvSpPr>
        <p:spPr>
          <a:xfrm>
            <a:off x="449941" y="393915"/>
            <a:ext cx="1230489" cy="286569"/>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検討の背景</a:t>
            </a:r>
          </a:p>
        </p:txBody>
      </p:sp>
      <p:sp>
        <p:nvSpPr>
          <p:cNvPr id="19" name="正方形/長方形 18"/>
          <p:cNvSpPr/>
          <p:nvPr/>
        </p:nvSpPr>
        <p:spPr>
          <a:xfrm>
            <a:off x="497519" y="5251726"/>
            <a:ext cx="11468058" cy="18433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u="sng" dirty="0" smtClean="0">
                <a:solidFill>
                  <a:schemeClr val="tx1"/>
                </a:solidFill>
                <a:latin typeface="HG丸ｺﾞｼｯｸM-PRO" panose="020F0600000000000000" pitchFamily="50" charset="-128"/>
                <a:ea typeface="HG丸ｺﾞｼｯｸM-PRO" panose="020F0600000000000000" pitchFamily="50" charset="-128"/>
              </a:rPr>
              <a:t>１</a:t>
            </a:r>
            <a:r>
              <a:rPr kumimoji="1" lang="ja-JP" altLang="en-US" sz="1400" u="sng" dirty="0" err="1" smtClean="0">
                <a:solidFill>
                  <a:schemeClr val="tx1"/>
                </a:solidFill>
                <a:latin typeface="HG丸ｺﾞｼｯｸM-PRO" panose="020F0600000000000000" pitchFamily="50" charset="-128"/>
                <a:ea typeface="HG丸ｺﾞｼｯｸM-PRO" panose="020F0600000000000000" pitchFamily="50" charset="-128"/>
              </a:rPr>
              <a:t>障</a:t>
            </a:r>
            <a:r>
              <a:rPr kumimoji="1" lang="ja-JP" altLang="en-US" sz="1400" u="sng" dirty="0" err="1">
                <a:solidFill>
                  <a:schemeClr val="tx1"/>
                </a:solidFill>
                <a:latin typeface="HG丸ｺﾞｼｯｸM-PRO" panose="020F0600000000000000" pitchFamily="50" charset="-128"/>
                <a:ea typeface="HG丸ｺﾞｼｯｸM-PRO" panose="020F0600000000000000" pitchFamily="50" charset="-128"/>
              </a:rPr>
              <a:t>がい</a:t>
            </a:r>
            <a:r>
              <a:rPr kumimoji="1" lang="ja-JP" altLang="en-US" sz="1400" u="sng" dirty="0" smtClean="0">
                <a:solidFill>
                  <a:schemeClr val="tx1"/>
                </a:solidFill>
                <a:latin typeface="HG丸ｺﾞｼｯｸM-PRO" panose="020F0600000000000000" pitchFamily="50" charset="-128"/>
                <a:ea typeface="HG丸ｺﾞｼｯｸM-PRO" panose="020F0600000000000000" pitchFamily="50" charset="-128"/>
              </a:rPr>
              <a:t>者の地域移行を支えるための相談支援体制について</a:t>
            </a:r>
            <a:endParaRPr kumimoji="1" lang="en-US" altLang="ja-JP" sz="1400" u="sng"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400" u="sng" dirty="0" smtClean="0">
                <a:solidFill>
                  <a:schemeClr val="tx1"/>
                </a:solidFill>
                <a:latin typeface="HG丸ｺﾞｼｯｸM-PRO" panose="020F0600000000000000" pitchFamily="50" charset="-128"/>
                <a:ea typeface="HG丸ｺﾞｼｯｸM-PRO" panose="020F0600000000000000" pitchFamily="50" charset="-128"/>
              </a:rPr>
              <a:t>２市町村の相談支援の</a:t>
            </a:r>
            <a:r>
              <a:rPr kumimoji="1" lang="ja-JP" altLang="en-US" sz="1400" u="sng" dirty="0">
                <a:solidFill>
                  <a:schemeClr val="tx1"/>
                </a:solidFill>
                <a:latin typeface="HG丸ｺﾞｼｯｸM-PRO" panose="020F0600000000000000" pitchFamily="50" charset="-128"/>
                <a:ea typeface="HG丸ｺﾞｼｯｸM-PRO" panose="020F0600000000000000" pitchFamily="50" charset="-128"/>
              </a:rPr>
              <a:t>機能を発揮するために（基幹相談・委託</a:t>
            </a:r>
            <a:r>
              <a:rPr kumimoji="1" lang="ja-JP" altLang="en-US" sz="1400" u="sng" dirty="0" smtClean="0">
                <a:solidFill>
                  <a:schemeClr val="tx1"/>
                </a:solidFill>
                <a:latin typeface="HG丸ｺﾞｼｯｸM-PRO" panose="020F0600000000000000" pitchFamily="50" charset="-128"/>
                <a:ea typeface="HG丸ｺﾞｼｯｸM-PRO" panose="020F0600000000000000" pitchFamily="50" charset="-128"/>
              </a:rPr>
              <a:t>相談・指定特定の</a:t>
            </a:r>
            <a:r>
              <a:rPr kumimoji="1" lang="ja-JP" altLang="en-US" sz="1400" u="sng" dirty="0">
                <a:solidFill>
                  <a:schemeClr val="tx1"/>
                </a:solidFill>
                <a:latin typeface="HG丸ｺﾞｼｯｸM-PRO" panose="020F0600000000000000" pitchFamily="50" charset="-128"/>
                <a:ea typeface="HG丸ｺﾞｼｯｸM-PRO" panose="020F0600000000000000" pitchFamily="50" charset="-128"/>
              </a:rPr>
              <a:t>役割分担等を含む</a:t>
            </a:r>
            <a:r>
              <a:rPr kumimoji="1" lang="ja-JP" altLang="en-US" sz="1400" u="sng" dirty="0" smtClean="0">
                <a:solidFill>
                  <a:schemeClr val="tx1"/>
                </a:solidFill>
                <a:latin typeface="HG丸ｺﾞｼｯｸM-PRO" panose="020F0600000000000000" pitchFamily="50" charset="-128"/>
                <a:ea typeface="HG丸ｺﾞｼｯｸM-PRO" panose="020F0600000000000000" pitchFamily="50" charset="-128"/>
              </a:rPr>
              <a:t>）</a:t>
            </a:r>
            <a:endPar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400" u="sng" dirty="0" smtClean="0">
                <a:solidFill>
                  <a:schemeClr val="tx1"/>
                </a:solidFill>
                <a:latin typeface="HG丸ｺﾞｼｯｸM-PRO" panose="020F0600000000000000" pitchFamily="50" charset="-128"/>
                <a:ea typeface="HG丸ｺﾞｼｯｸM-PRO" panose="020F0600000000000000" pitchFamily="50" charset="-128"/>
              </a:rPr>
              <a:t>３</a:t>
            </a:r>
            <a:r>
              <a:rPr kumimoji="1" lang="ja-JP" altLang="en-US" sz="1400" u="sng" dirty="0">
                <a:solidFill>
                  <a:schemeClr val="tx1"/>
                </a:solidFill>
                <a:latin typeface="HG丸ｺﾞｼｯｸM-PRO" panose="020F0600000000000000" pitchFamily="50" charset="-128"/>
                <a:ea typeface="HG丸ｺﾞｼｯｸM-PRO" panose="020F0600000000000000" pitchFamily="50" charset="-128"/>
              </a:rPr>
              <a:t>これからの人材</a:t>
            </a:r>
            <a:r>
              <a:rPr kumimoji="1" lang="ja-JP" altLang="en-US" sz="1400" u="sng" dirty="0" smtClean="0">
                <a:solidFill>
                  <a:schemeClr val="tx1"/>
                </a:solidFill>
                <a:latin typeface="HG丸ｺﾞｼｯｸM-PRO" panose="020F0600000000000000" pitchFamily="50" charset="-128"/>
                <a:ea typeface="HG丸ｺﾞｼｯｸM-PRO" panose="020F0600000000000000" pitchFamily="50" charset="-128"/>
              </a:rPr>
              <a:t>育成と確保の</a:t>
            </a:r>
            <a:r>
              <a:rPr kumimoji="1" lang="ja-JP" altLang="en-US" sz="1400" u="sng" dirty="0">
                <a:solidFill>
                  <a:schemeClr val="tx1"/>
                </a:solidFill>
                <a:latin typeface="HG丸ｺﾞｼｯｸM-PRO" panose="020F0600000000000000" pitchFamily="50" charset="-128"/>
                <a:ea typeface="HG丸ｺﾞｼｯｸM-PRO" panose="020F0600000000000000" pitchFamily="50" charset="-128"/>
              </a:rPr>
              <a:t>ため</a:t>
            </a:r>
            <a:r>
              <a:rPr kumimoji="1" lang="ja-JP" altLang="en-US" sz="1400" u="sng" dirty="0" smtClean="0">
                <a:solidFill>
                  <a:schemeClr val="tx1"/>
                </a:solidFill>
                <a:latin typeface="HG丸ｺﾞｼｯｸM-PRO" panose="020F0600000000000000" pitchFamily="50" charset="-128"/>
                <a:ea typeface="HG丸ｺﾞｼｯｸM-PRO" panose="020F0600000000000000" pitchFamily="50" charset="-128"/>
              </a:rPr>
              <a:t>に</a:t>
            </a:r>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＜進行スケジュール＞</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R4</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第２回（</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3/14</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）テーマ１を踏まえて、テーマ２・３を議論　　　　</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R5</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第１回（４～５月予定）　　第２回（６～７月予定）　→　提言まとめ（７月予定）</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0" name="正方形/長方形 19"/>
          <p:cNvSpPr/>
          <p:nvPr/>
        </p:nvSpPr>
        <p:spPr>
          <a:xfrm>
            <a:off x="503322" y="4009386"/>
            <a:ext cx="11468058" cy="8728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〇市町村に</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より、基幹</a:t>
            </a:r>
            <a:r>
              <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rPr>
              <a:t>C</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の未設置、同一事業所</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による</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基幹と</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委託の</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併設、役割の曖昧さ等の課題があり、三層構造</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の</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機能・役割の整理が必要である。</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〇地域で</a:t>
            </a:r>
            <a:r>
              <a:rPr kumimoji="1" lang="ja-JP" altLang="en-US" sz="1200" dirty="0" err="1">
                <a:solidFill>
                  <a:schemeClr val="tx1"/>
                </a:solidFill>
                <a:latin typeface="HG丸ｺﾞｼｯｸM-PRO" panose="020F0600000000000000" pitchFamily="50" charset="-128"/>
                <a:ea typeface="HG丸ｺﾞｼｯｸM-PRO" panose="020F0600000000000000" pitchFamily="50" charset="-128"/>
              </a:rPr>
              <a:t>障がい</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者を</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支えていくため</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には、</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各市町村</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の体制や活用可能な資源を吟味した上で</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、求められる相談</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支援体制を検討する必要がある。</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〇障害者総合支援法の３年後の見直しに際して、自立支援協議会</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での守秘義務について規定される見込みであり、個別</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事例検討の必要性が指摘されている</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〇</a:t>
            </a:r>
            <a:r>
              <a:rPr kumimoji="1" lang="ja-JP" altLang="en-US" sz="1200" dirty="0" err="1" smtClean="0">
                <a:solidFill>
                  <a:schemeClr val="tx1"/>
                </a:solidFill>
                <a:latin typeface="HG丸ｺﾞｼｯｸM-PRO" panose="020F0600000000000000" pitchFamily="50" charset="-128"/>
                <a:ea typeface="HG丸ｺﾞｼｯｸM-PRO" panose="020F0600000000000000" pitchFamily="50" charset="-128"/>
              </a:rPr>
              <a:t>大阪府障がい</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者自立支援協議会では、施設からの「地域移行」をテーマに議論されており、相談支援体制の脆弱さが指摘されている。</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1" name="四角形: 角を丸くする 17">
            <a:extLst>
              <a:ext uri="{FF2B5EF4-FFF2-40B4-BE49-F238E27FC236}">
                <a16:creationId xmlns:a16="http://schemas.microsoft.com/office/drawing/2014/main" id="{7F4236CC-507A-4CE1-9324-8EE371DDA428}"/>
              </a:ext>
            </a:extLst>
          </p:cNvPr>
          <p:cNvSpPr/>
          <p:nvPr/>
        </p:nvSpPr>
        <p:spPr>
          <a:xfrm>
            <a:off x="449941" y="3741177"/>
            <a:ext cx="1230489" cy="337049"/>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検討の方向</a:t>
            </a:r>
          </a:p>
        </p:txBody>
      </p:sp>
      <p:sp>
        <p:nvSpPr>
          <p:cNvPr id="18" name="四角形: 角を丸くする 17">
            <a:extLst>
              <a:ext uri="{FF2B5EF4-FFF2-40B4-BE49-F238E27FC236}">
                <a16:creationId xmlns:a16="http://schemas.microsoft.com/office/drawing/2014/main" id="{7F4236CC-507A-4CE1-9324-8EE371DDA428}"/>
              </a:ext>
            </a:extLst>
          </p:cNvPr>
          <p:cNvSpPr/>
          <p:nvPr/>
        </p:nvSpPr>
        <p:spPr>
          <a:xfrm>
            <a:off x="449941" y="4990053"/>
            <a:ext cx="1653179" cy="34995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部会での検討</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テーマ</a:t>
            </a:r>
          </a:p>
        </p:txBody>
      </p:sp>
      <p:sp>
        <p:nvSpPr>
          <p:cNvPr id="10" name="矢印: 右 9">
            <a:extLst>
              <a:ext uri="{FF2B5EF4-FFF2-40B4-BE49-F238E27FC236}">
                <a16:creationId xmlns:a16="http://schemas.microsoft.com/office/drawing/2014/main" id="{AA686B94-86B3-4BB0-BEE7-F55979F58967}"/>
              </a:ext>
            </a:extLst>
          </p:cNvPr>
          <p:cNvSpPr/>
          <p:nvPr/>
        </p:nvSpPr>
        <p:spPr>
          <a:xfrm rot="5400000">
            <a:off x="6228549" y="3450487"/>
            <a:ext cx="374337" cy="581379"/>
          </a:xfrm>
          <a:prstGeom prst="rightArrow">
            <a:avLst/>
          </a:prstGeom>
          <a:solidFill>
            <a:schemeClr val="accent1">
              <a:lumMod val="60000"/>
              <a:lumOff val="4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1" name="矢印: 右 9">
            <a:extLst>
              <a:ext uri="{FF2B5EF4-FFF2-40B4-BE49-F238E27FC236}">
                <a16:creationId xmlns:a16="http://schemas.microsoft.com/office/drawing/2014/main" id="{AA686B94-86B3-4BB0-BEE7-F55979F58967}"/>
              </a:ext>
            </a:extLst>
          </p:cNvPr>
          <p:cNvSpPr/>
          <p:nvPr/>
        </p:nvSpPr>
        <p:spPr>
          <a:xfrm rot="5400000">
            <a:off x="6185321" y="4830201"/>
            <a:ext cx="438366" cy="581379"/>
          </a:xfrm>
          <a:prstGeom prst="rightArrow">
            <a:avLst/>
          </a:prstGeom>
          <a:solidFill>
            <a:schemeClr val="accent1">
              <a:lumMod val="60000"/>
              <a:lumOff val="4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2" name="テキスト ボックス 8"/>
          <p:cNvSpPr txBox="1"/>
          <p:nvPr/>
        </p:nvSpPr>
        <p:spPr>
          <a:xfrm>
            <a:off x="11347739" y="61147"/>
            <a:ext cx="823784" cy="307777"/>
          </a:xfrm>
          <a:prstGeom prst="rect">
            <a:avLst/>
          </a:prstGeom>
          <a:solidFill>
            <a:schemeClr val="bg1"/>
          </a:solidFill>
          <a:ln>
            <a:solidFill>
              <a:schemeClr val="tx1"/>
            </a:solidFill>
          </a:ln>
        </p:spPr>
        <p:txBody>
          <a:bodyPr wrap="square"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sz="1400" dirty="0" smtClean="0">
                <a:latin typeface="メイリオ" panose="020B0604030504040204" pitchFamily="50" charset="-128"/>
                <a:ea typeface="メイリオ" panose="020B0604030504040204" pitchFamily="50" charset="-128"/>
              </a:rPr>
              <a:t>資料</a:t>
            </a:r>
            <a:r>
              <a:rPr lang="ja-JP" altLang="en-US" sz="1400" dirty="0">
                <a:latin typeface="メイリオ" panose="020B0604030504040204" pitchFamily="50" charset="-128"/>
                <a:ea typeface="メイリオ" panose="020B0604030504040204" pitchFamily="50" charset="-128"/>
              </a:rPr>
              <a:t>１</a:t>
            </a:r>
            <a:endParaRPr kumimoji="1" lang="ja-JP" altLang="en-US" sz="1400"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2"/>
          </p:nvPr>
        </p:nvSpPr>
        <p:spPr>
          <a:xfrm>
            <a:off x="11691669" y="6711793"/>
            <a:ext cx="479854" cy="383297"/>
          </a:xfrm>
        </p:spPr>
        <p:txBody>
          <a:bodyPr/>
          <a:lstStyle/>
          <a:p>
            <a:fld id="{8FAA0CB3-FBDA-4FDF-8A68-02BE07DD261E}" type="slidenum">
              <a:rPr kumimoji="1" lang="ja-JP" altLang="en-US" b="1" smtClean="0"/>
              <a:t>1</a:t>
            </a:fld>
            <a:endParaRPr kumimoji="1" lang="ja-JP" altLang="en-US" b="1" dirty="0"/>
          </a:p>
        </p:txBody>
      </p:sp>
      <p:sp>
        <p:nvSpPr>
          <p:cNvPr id="5" name="角丸四角形 4"/>
          <p:cNvSpPr/>
          <p:nvPr/>
        </p:nvSpPr>
        <p:spPr>
          <a:xfrm>
            <a:off x="497519" y="5728447"/>
            <a:ext cx="8417881" cy="82518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06218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120315" y="501771"/>
            <a:ext cx="11959389" cy="4166482"/>
          </a:xfrm>
          <a:prstGeom prst="rect">
            <a:avLst/>
          </a:prstGeom>
          <a:ln w="19050">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pPr>
              <a:lnSpc>
                <a:spcPts val="1365"/>
              </a:lnSpc>
              <a:defRPr/>
            </a:pPr>
            <a:r>
              <a:rPr lang="en-US" altLang="ja-JP" sz="1200" b="1"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200" b="1" dirty="0" smtClean="0">
                <a:solidFill>
                  <a:prstClr val="black"/>
                </a:solidFill>
                <a:latin typeface="HG丸ｺﾞｼｯｸM-PRO" panose="020F0600000000000000" pitchFamily="50" charset="-128"/>
                <a:ea typeface="HG丸ｺﾞｼｯｸM-PRO" panose="020F0600000000000000" pitchFamily="50" charset="-128"/>
              </a:rPr>
              <a:t>論点１</a:t>
            </a:r>
            <a:r>
              <a:rPr lang="en-US" altLang="ja-JP" sz="1200" b="1"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入所者</a:t>
            </a:r>
            <a:r>
              <a:rPr lang="ja-JP" altLang="en-US" sz="1200" b="1" dirty="0">
                <a:solidFill>
                  <a:schemeClr val="tx1"/>
                </a:solidFill>
                <a:latin typeface="HG丸ｺﾞｼｯｸM-PRO" panose="020F0600000000000000" pitchFamily="50" charset="-128"/>
                <a:ea typeface="HG丸ｺﾞｼｯｸM-PRO" panose="020F0600000000000000" pitchFamily="50" charset="-128"/>
              </a:rPr>
              <a:t>全ての計画相談支援を導入する体制の整備に</a:t>
            </a:r>
            <a:r>
              <a:rPr lang="ja-JP" altLang="en-US" sz="1200" b="1" dirty="0" smtClean="0">
                <a:solidFill>
                  <a:schemeClr val="tx1"/>
                </a:solidFill>
                <a:latin typeface="HG丸ｺﾞｼｯｸM-PRO" panose="020F0600000000000000" pitchFamily="50" charset="-128"/>
                <a:ea typeface="HG丸ｺﾞｼｯｸM-PRO" panose="020F0600000000000000" pitchFamily="50" charset="-128"/>
              </a:rPr>
              <a:t>ついて　</a:t>
            </a:r>
            <a:r>
              <a:rPr lang="en-US" altLang="ja-JP" sz="1200" b="1" dirty="0" smtClean="0">
                <a:latin typeface="HG丸ｺﾞｼｯｸM-PRO" panose="020F0600000000000000" pitchFamily="50" charset="-128"/>
                <a:ea typeface="HG丸ｺﾞｼｯｸM-PRO" panose="020F0600000000000000" pitchFamily="50" charset="-128"/>
              </a:rPr>
              <a:t>【</a:t>
            </a:r>
            <a:r>
              <a:rPr lang="ja-JP" altLang="en-US" sz="1200" b="1" dirty="0" smtClean="0">
                <a:latin typeface="HG丸ｺﾞｼｯｸM-PRO" panose="020F0600000000000000" pitchFamily="50" charset="-128"/>
                <a:ea typeface="HG丸ｺﾞｼｯｸM-PRO" panose="020F0600000000000000" pitchFamily="50" charset="-128"/>
              </a:rPr>
              <a:t>論点</a:t>
            </a:r>
            <a:r>
              <a:rPr lang="ja-JP" altLang="en-US" sz="1200" b="1" dirty="0">
                <a:latin typeface="HG丸ｺﾞｼｯｸM-PRO" panose="020F0600000000000000" pitchFamily="50" charset="-128"/>
                <a:ea typeface="HG丸ｺﾞｼｯｸM-PRO" panose="020F0600000000000000" pitchFamily="50" charset="-128"/>
              </a:rPr>
              <a:t>２</a:t>
            </a:r>
            <a:r>
              <a:rPr lang="en-US" altLang="ja-JP" sz="1200" b="1" dirty="0" smtClean="0">
                <a:latin typeface="HG丸ｺﾞｼｯｸM-PRO" panose="020F0600000000000000" pitchFamily="50" charset="-128"/>
                <a:ea typeface="HG丸ｺﾞｼｯｸM-PRO" panose="020F0600000000000000" pitchFamily="50" charset="-128"/>
              </a:rPr>
              <a:t>】</a:t>
            </a:r>
            <a:r>
              <a:rPr lang="ja-JP" altLang="en-US" sz="1200" b="1" dirty="0" smtClean="0">
                <a:latin typeface="HG丸ｺﾞｼｯｸM-PRO" panose="020F0600000000000000" pitchFamily="50" charset="-128"/>
                <a:ea typeface="HG丸ｺﾞｼｯｸM-PRO" panose="020F0600000000000000" pitchFamily="50" charset="-128"/>
              </a:rPr>
              <a:t>入所者</a:t>
            </a:r>
            <a:r>
              <a:rPr lang="ja-JP" altLang="en-US" sz="1200" b="1" dirty="0">
                <a:latin typeface="HG丸ｺﾞｼｯｸM-PRO" panose="020F0600000000000000" pitchFamily="50" charset="-128"/>
                <a:ea typeface="HG丸ｺﾞｼｯｸM-PRO" panose="020F0600000000000000" pitchFamily="50" charset="-128"/>
              </a:rPr>
              <a:t>が地域で生活するための環境や支援者のモデルづくり</a:t>
            </a:r>
            <a:endParaRPr lang="en-US" altLang="ja-JP" sz="1200" b="1" dirty="0">
              <a:latin typeface="HG丸ｺﾞｼｯｸM-PRO" panose="020F0600000000000000" pitchFamily="50" charset="-128"/>
              <a:ea typeface="HG丸ｺﾞｼｯｸM-PRO" panose="020F0600000000000000" pitchFamily="50" charset="-128"/>
            </a:endParaRPr>
          </a:p>
          <a:p>
            <a:pPr>
              <a:lnSpc>
                <a:spcPts val="1365"/>
              </a:lnSpc>
              <a:defRPr/>
            </a:pPr>
            <a:r>
              <a:rPr kumimoji="1" lang="ja-JP" altLang="en-US" sz="1400" b="1" dirty="0" smtClean="0">
                <a:solidFill>
                  <a:schemeClr val="tx1"/>
                </a:solidFill>
                <a:latin typeface="HG丸ｺﾞｼｯｸM-PRO" panose="020F0600000000000000" pitchFamily="50" charset="-128"/>
                <a:ea typeface="HG丸ｺﾞｼｯｸM-PRO" panose="020F0600000000000000" pitchFamily="50" charset="-128"/>
              </a:rPr>
              <a:t>（委員からの主な意見）</a:t>
            </a:r>
            <a:endParaRPr kumimoji="1" lang="ja-JP" altLang="en-US" sz="1400" b="1" dirty="0">
              <a:solidFill>
                <a:schemeClr val="tx1"/>
              </a:solidFill>
              <a:latin typeface="HG丸ｺﾞｼｯｸM-PRO" panose="020F0600000000000000" pitchFamily="50" charset="-128"/>
              <a:ea typeface="HG丸ｺﾞｼｯｸM-PRO" panose="020F0600000000000000" pitchFamily="50" charset="-128"/>
            </a:endParaRPr>
          </a:p>
          <a:p>
            <a:pPr>
              <a:lnSpc>
                <a:spcPts val="1365"/>
              </a:lnSpc>
              <a:defRPr/>
            </a:pP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■相談支援体制（各機関）の課題</a:t>
            </a:r>
            <a:endParaRPr lang="en-US" altLang="ja-JP" sz="12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1365"/>
              </a:lnSpc>
              <a:defRPr/>
            </a:pPr>
            <a:r>
              <a:rPr lang="ja-JP" altLang="en-US" sz="1200" dirty="0">
                <a:solidFill>
                  <a:prstClr val="black"/>
                </a:solidFill>
                <a:latin typeface="HG丸ｺﾞｼｯｸM-PRO" panose="020F0600000000000000" pitchFamily="50" charset="-128"/>
                <a:ea typeface="HG丸ｺﾞｼｯｸM-PRO" panose="020F0600000000000000" pitchFamily="50" charset="-128"/>
              </a:rPr>
              <a:t>　</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○指定</a:t>
            </a:r>
            <a:r>
              <a:rPr lang="ja-JP" altLang="en-US" sz="1200" dirty="0">
                <a:solidFill>
                  <a:prstClr val="black"/>
                </a:solidFill>
                <a:latin typeface="HG丸ｺﾞｼｯｸM-PRO" panose="020F0600000000000000" pitchFamily="50" charset="-128"/>
                <a:ea typeface="HG丸ｺﾞｼｯｸM-PRO" panose="020F0600000000000000" pitchFamily="50" charset="-128"/>
              </a:rPr>
              <a:t>一般相談支援事業者が地域移行計画の策定できて</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いない（計画相談等の他業務に労力が取られている、施設に足を運んでいない、重度の方への意向確認が不十分）</a:t>
            </a:r>
            <a:endParaRPr lang="en-US" altLang="ja-JP" sz="12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1365"/>
              </a:lnSpc>
              <a:defRPr/>
            </a:pPr>
            <a:r>
              <a:rPr lang="ja-JP" altLang="en-US" sz="1200" dirty="0">
                <a:solidFill>
                  <a:prstClr val="black"/>
                </a:solidFill>
                <a:latin typeface="HG丸ｺﾞｼｯｸM-PRO" panose="020F0600000000000000" pitchFamily="50" charset="-128"/>
                <a:ea typeface="HG丸ｺﾞｼｯｸM-PRO" panose="020F0600000000000000" pitchFamily="50" charset="-128"/>
              </a:rPr>
              <a:t>　</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○基幹相談支援センターが本来の役割を遂行できていない　⇒　市町村の後押しが必要</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a:lnSpc>
                <a:spcPts val="1365"/>
              </a:lnSpc>
              <a:defRPr/>
            </a:pP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　○距離的課題（本人の意向を確認するのは相談支援専門員の役割だが遠方施設には実質的に訪問ができない。援護の実施市と施設所在市間での明確な取り決めもない）</a:t>
            </a:r>
            <a:endParaRPr lang="en-US" altLang="ja-JP" sz="12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1365"/>
              </a:lnSpc>
              <a:defRPr/>
            </a:pPr>
            <a:r>
              <a:rPr lang="ja-JP" altLang="en-US" sz="1200" dirty="0">
                <a:solidFill>
                  <a:prstClr val="black"/>
                </a:solidFill>
                <a:latin typeface="HG丸ｺﾞｼｯｸM-PRO" panose="020F0600000000000000" pitchFamily="50" charset="-128"/>
                <a:ea typeface="HG丸ｺﾞｼｯｸM-PRO" panose="020F0600000000000000" pitchFamily="50" charset="-128"/>
              </a:rPr>
              <a:t>　</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 ・各機関が役割分担を徹底した上で連携できる体制が必要（相談支援体制が適切に機能するための仕掛け）</a:t>
            </a:r>
            <a:endParaRPr lang="en-US" altLang="ja-JP" sz="12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1365"/>
              </a:lnSpc>
              <a:defRPr/>
            </a:pPr>
            <a:r>
              <a:rPr lang="ja-JP" altLang="en-US" sz="1200" dirty="0">
                <a:solidFill>
                  <a:prstClr val="black"/>
                </a:solidFill>
                <a:latin typeface="HG丸ｺﾞｼｯｸM-PRO" panose="020F0600000000000000" pitchFamily="50" charset="-128"/>
                <a:ea typeface="HG丸ｺﾞｼｯｸM-PRO" panose="020F0600000000000000" pitchFamily="50" charset="-128"/>
              </a:rPr>
              <a:t>　</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　</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a:lnSpc>
                <a:spcPts val="1365"/>
              </a:lnSpc>
              <a:defRPr/>
            </a:pP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■自立支援協議会との連携、活用にかかる課題</a:t>
            </a:r>
            <a:endParaRPr lang="en-US" altLang="ja-JP" sz="12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1365"/>
              </a:lnSpc>
              <a:defRPr/>
            </a:pPr>
            <a:r>
              <a:rPr lang="ja-JP" altLang="en-US" sz="1200" dirty="0">
                <a:solidFill>
                  <a:prstClr val="black"/>
                </a:solidFill>
                <a:latin typeface="HG丸ｺﾞｼｯｸM-PRO" panose="020F0600000000000000" pitchFamily="50" charset="-128"/>
                <a:ea typeface="HG丸ｺﾞｼｯｸM-PRO" panose="020F0600000000000000" pitchFamily="50" charset="-128"/>
              </a:rPr>
              <a:t>　</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○地域</a:t>
            </a:r>
            <a:r>
              <a:rPr lang="ja-JP" altLang="en-US" sz="1200" dirty="0">
                <a:solidFill>
                  <a:prstClr val="black"/>
                </a:solidFill>
                <a:latin typeface="HG丸ｺﾞｼｯｸM-PRO" panose="020F0600000000000000" pitchFamily="50" charset="-128"/>
                <a:ea typeface="HG丸ｺﾞｼｯｸM-PRO" panose="020F0600000000000000" pitchFamily="50" charset="-128"/>
              </a:rPr>
              <a:t>で生活していくためには</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地域資源に</a:t>
            </a:r>
            <a:r>
              <a:rPr lang="ja-JP" altLang="en-US" sz="1200" dirty="0">
                <a:solidFill>
                  <a:prstClr val="black"/>
                </a:solidFill>
                <a:latin typeface="HG丸ｺﾞｼｯｸM-PRO" panose="020F0600000000000000" pitchFamily="50" charset="-128"/>
                <a:ea typeface="HG丸ｺﾞｼｯｸM-PRO" panose="020F0600000000000000" pitchFamily="50" charset="-128"/>
              </a:rPr>
              <a:t>繋げる計画相談が必要であり、そのネットワーク</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を構築</a:t>
            </a:r>
            <a:r>
              <a:rPr lang="ja-JP" altLang="en-US" sz="1200" dirty="0">
                <a:solidFill>
                  <a:prstClr val="black"/>
                </a:solidFill>
                <a:latin typeface="HG丸ｺﾞｼｯｸM-PRO" panose="020F0600000000000000" pitchFamily="50" charset="-128"/>
                <a:ea typeface="HG丸ｺﾞｼｯｸM-PRO" panose="020F0600000000000000" pitchFamily="50" charset="-128"/>
              </a:rPr>
              <a:t>する協議会との連携が</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必要だが、実際には協議会の形骸化や地域資源の</a:t>
            </a:r>
            <a:endParaRPr lang="en-US" altLang="ja-JP" sz="12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1365"/>
              </a:lnSpc>
              <a:defRPr/>
            </a:pPr>
            <a:r>
              <a:rPr lang="ja-JP" altLang="en-US" sz="1200" dirty="0">
                <a:solidFill>
                  <a:prstClr val="black"/>
                </a:solidFill>
                <a:latin typeface="HG丸ｺﾞｼｯｸM-PRO" panose="020F0600000000000000" pitchFamily="50" charset="-128"/>
                <a:ea typeface="HG丸ｺﾞｼｯｸM-PRO" panose="020F0600000000000000" pitchFamily="50" charset="-128"/>
              </a:rPr>
              <a:t>　</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　不足、相談支援専門員の力量等の課題があり、有効に機能していない部分がある。</a:t>
            </a:r>
            <a:endParaRPr lang="en-US" altLang="ja-JP" sz="12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1365"/>
              </a:lnSpc>
              <a:defRPr/>
            </a:pPr>
            <a:r>
              <a:rPr lang="ja-JP" altLang="en-US" sz="1200" dirty="0">
                <a:solidFill>
                  <a:prstClr val="black"/>
                </a:solidFill>
                <a:latin typeface="HG丸ｺﾞｼｯｸM-PRO" panose="020F0600000000000000" pitchFamily="50" charset="-128"/>
                <a:ea typeface="HG丸ｺﾞｼｯｸM-PRO" panose="020F0600000000000000" pitchFamily="50" charset="-128"/>
              </a:rPr>
              <a:t>　</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○相談支援が協議会と繋がっていない状況は、バーンアウトになるリスクも高く、支えあう体制や人材育成の観点からも協議会との連携は欠かせない。</a:t>
            </a:r>
            <a:endParaRPr lang="en-US" altLang="ja-JP" sz="12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1365"/>
              </a:lnSpc>
              <a:defRPr/>
            </a:pPr>
            <a:r>
              <a:rPr lang="ja-JP" altLang="en-US" sz="1200" dirty="0">
                <a:solidFill>
                  <a:prstClr val="black"/>
                </a:solidFill>
                <a:latin typeface="HG丸ｺﾞｼｯｸM-PRO" panose="020F0600000000000000" pitchFamily="50" charset="-128"/>
                <a:ea typeface="HG丸ｺﾞｼｯｸM-PRO" panose="020F0600000000000000" pitchFamily="50" charset="-128"/>
              </a:rPr>
              <a:t>　</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 ・協議会の活性化と連携（地域で支えていくための連携体制構築（重層的支援体制）、</a:t>
            </a:r>
            <a:r>
              <a:rPr lang="ja-JP" altLang="en-US" sz="1200" dirty="0" err="1" smtClean="0">
                <a:solidFill>
                  <a:prstClr val="black"/>
                </a:solidFill>
                <a:latin typeface="HG丸ｺﾞｼｯｸM-PRO" panose="020F0600000000000000" pitchFamily="50" charset="-128"/>
                <a:ea typeface="HG丸ｺﾞｼｯｸM-PRO" panose="020F0600000000000000" pitchFamily="50" charset="-128"/>
              </a:rPr>
              <a:t>障がい</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児から障がい者への切れ目のない支援、</a:t>
            </a:r>
            <a:endParaRPr lang="en-US" altLang="ja-JP" sz="12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1365"/>
              </a:lnSpc>
              <a:defRPr/>
            </a:pP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　　　　　　　　　　　　　 　困難事例や地域資源の改善・開発等を検討する場、相談支援専門員と協議会との連携）</a:t>
            </a:r>
            <a:endParaRPr lang="en-US" altLang="ja-JP" sz="12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1365"/>
              </a:lnSpc>
              <a:defRPr/>
            </a:pPr>
            <a:endParaRPr lang="en-US" altLang="ja-JP" sz="1200" dirty="0" smtClean="0">
              <a:solidFill>
                <a:prstClr val="black"/>
              </a:solidFill>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地域資源</a:t>
            </a:r>
            <a:r>
              <a:rPr lang="ja-JP" altLang="en-US" sz="1200" dirty="0" smtClean="0">
                <a:latin typeface="HG丸ｺﾞｼｯｸM-PRO" panose="020F0600000000000000" pitchFamily="50" charset="-128"/>
                <a:ea typeface="HG丸ｺﾞｼｯｸM-PRO" panose="020F0600000000000000" pitchFamily="50" charset="-128"/>
              </a:rPr>
              <a:t>の改善</a:t>
            </a:r>
            <a:r>
              <a:rPr lang="ja-JP" altLang="en-US" sz="1200" dirty="0">
                <a:latin typeface="HG丸ｺﾞｼｯｸM-PRO" panose="020F0600000000000000" pitchFamily="50" charset="-128"/>
                <a:ea typeface="HG丸ｺﾞｼｯｸM-PRO" panose="020F0600000000000000" pitchFamily="50" charset="-128"/>
              </a:rPr>
              <a:t>・</a:t>
            </a:r>
            <a:r>
              <a:rPr lang="ja-JP" altLang="en-US" sz="1200" dirty="0" smtClean="0">
                <a:latin typeface="HG丸ｺﾞｼｯｸM-PRO" panose="020F0600000000000000" pitchFamily="50" charset="-128"/>
                <a:ea typeface="HG丸ｺﾞｼｯｸM-PRO" panose="020F0600000000000000" pitchFamily="50" charset="-128"/>
              </a:rPr>
              <a:t>開発の必要性</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en-US" altLang="ja-JP" sz="1200" dirty="0">
                <a:latin typeface="HG丸ｺﾞｼｯｸM-PRO" panose="020F0600000000000000" pitchFamily="50" charset="-128"/>
                <a:ea typeface="HG丸ｺﾞｼｯｸM-PRO" panose="020F0600000000000000" pitchFamily="50" charset="-128"/>
              </a:rPr>
              <a:t>GH</a:t>
            </a:r>
            <a:r>
              <a:rPr lang="ja-JP" altLang="en-US" sz="1200" dirty="0">
                <a:latin typeface="HG丸ｺﾞｼｯｸM-PRO" panose="020F0600000000000000" pitchFamily="50" charset="-128"/>
                <a:ea typeface="HG丸ｺﾞｼｯｸM-PRO" panose="020F0600000000000000" pitchFamily="50" charset="-128"/>
              </a:rPr>
              <a:t>や居宅、ヘルパーステーション、日中活動等の各地域資源が重度の方を支えることができる支援力の向上が</a:t>
            </a:r>
            <a:r>
              <a:rPr lang="ja-JP" altLang="en-US" sz="1200" dirty="0" smtClean="0">
                <a:latin typeface="HG丸ｺﾞｼｯｸM-PRO" panose="020F0600000000000000" pitchFamily="50" charset="-128"/>
                <a:ea typeface="HG丸ｺﾞｼｯｸM-PRO" panose="020F0600000000000000" pitchFamily="50" charset="-128"/>
              </a:rPr>
              <a:t>必要。外部からの</a:t>
            </a:r>
            <a:r>
              <a:rPr lang="en-US" altLang="ja-JP" sz="1200" dirty="0" smtClean="0">
                <a:latin typeface="HG丸ｺﾞｼｯｸM-PRO" panose="020F0600000000000000" pitchFamily="50" charset="-128"/>
                <a:ea typeface="HG丸ｺﾞｼｯｸM-PRO" panose="020F0600000000000000" pitchFamily="50" charset="-128"/>
              </a:rPr>
              <a:t>SV</a:t>
            </a:r>
            <a:r>
              <a:rPr lang="ja-JP" altLang="en-US" sz="1200" dirty="0" smtClean="0">
                <a:latin typeface="HG丸ｺﾞｼｯｸM-PRO" panose="020F0600000000000000" pitchFamily="50" charset="-128"/>
                <a:ea typeface="HG丸ｺﾞｼｯｸM-PRO" panose="020F0600000000000000" pitchFamily="50" charset="-128"/>
              </a:rPr>
              <a:t>も有効的。</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○各事業所が孤立せず、地域全体で支える</a:t>
            </a:r>
            <a:r>
              <a:rPr lang="ja-JP" altLang="en-US" sz="1200" dirty="0" smtClean="0">
                <a:latin typeface="HG丸ｺﾞｼｯｸM-PRO" panose="020F0600000000000000" pitchFamily="50" charset="-128"/>
                <a:ea typeface="HG丸ｺﾞｼｯｸM-PRO" panose="020F0600000000000000" pitchFamily="50" charset="-128"/>
              </a:rPr>
              <a:t>仕組みが</a:t>
            </a:r>
            <a:r>
              <a:rPr lang="ja-JP" altLang="en-US" sz="1200" dirty="0">
                <a:latin typeface="HG丸ｺﾞｼｯｸM-PRO" panose="020F0600000000000000" pitchFamily="50" charset="-128"/>
                <a:ea typeface="HG丸ｺﾞｼｯｸM-PRO" panose="020F0600000000000000" pitchFamily="50" charset="-128"/>
              </a:rPr>
              <a:t>必要。</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○高齢</a:t>
            </a:r>
            <a:r>
              <a:rPr lang="ja-JP" altLang="en-US" sz="1200" dirty="0">
                <a:latin typeface="HG丸ｺﾞｼｯｸM-PRO" panose="020F0600000000000000" pitchFamily="50" charset="-128"/>
                <a:ea typeface="HG丸ｺﾞｼｯｸM-PRO" panose="020F0600000000000000" pitchFamily="50" charset="-128"/>
              </a:rPr>
              <a:t>分野に比べて圧倒的に地域資源や人材が不足。事業所や市町村だけでは限界がある。</a:t>
            </a:r>
          </a:p>
          <a:p>
            <a:pPr>
              <a:lnSpc>
                <a:spcPts val="1365"/>
              </a:lnSpc>
              <a:defRPr/>
            </a:pP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　　</a:t>
            </a:r>
            <a:endParaRPr lang="en-US" altLang="ja-JP" sz="1200" dirty="0" smtClean="0">
              <a:solidFill>
                <a:prstClr val="black"/>
              </a:solidFill>
              <a:latin typeface="HG丸ｺﾞｼｯｸM-PRO" panose="020F0600000000000000" pitchFamily="50" charset="-128"/>
              <a:ea typeface="HG丸ｺﾞｼｯｸM-PRO" panose="020F0600000000000000" pitchFamily="50" charset="-128"/>
            </a:endParaRPr>
          </a:p>
          <a:p>
            <a:pPr>
              <a:lnSpc>
                <a:spcPts val="1365"/>
              </a:lnSpc>
              <a:defRPr/>
            </a:pP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■相談支援専門員の質にかかる課題（意思決定支援、家族支援、スキル向上、業務多忙等）</a:t>
            </a:r>
            <a:endParaRPr lang="en-US" altLang="ja-JP" sz="1200" dirty="0" smtClean="0">
              <a:solidFill>
                <a:prstClr val="black"/>
              </a:solidFill>
              <a:latin typeface="HG丸ｺﾞｼｯｸM-PRO" panose="020F0600000000000000" pitchFamily="50" charset="-128"/>
              <a:ea typeface="HG丸ｺﾞｼｯｸM-PRO" panose="020F0600000000000000" pitchFamily="50" charset="-128"/>
            </a:endParaRPr>
          </a:p>
        </p:txBody>
      </p:sp>
      <p:sp>
        <p:nvSpPr>
          <p:cNvPr id="7" name="テキスト ボックス 6"/>
          <p:cNvSpPr txBox="1"/>
          <p:nvPr/>
        </p:nvSpPr>
        <p:spPr>
          <a:xfrm>
            <a:off x="6557208" y="4790195"/>
            <a:ext cx="5522496" cy="1384995"/>
          </a:xfrm>
          <a:prstGeom prst="rect">
            <a:avLst/>
          </a:prstGeom>
          <a:noFill/>
          <a:ln w="3175">
            <a:solidFill>
              <a:schemeClr val="tx1"/>
            </a:solidFill>
          </a:ln>
        </p:spPr>
        <p:txBody>
          <a:bodyPr wrap="square" rtlCol="0">
            <a:spAutoFit/>
          </a:bodyPr>
          <a:lstStyle/>
          <a:p>
            <a:r>
              <a:rPr lang="en-US" altLang="ja-JP" sz="1200" dirty="0" smtClean="0">
                <a:latin typeface="HG丸ｺﾞｼｯｸM-PRO" panose="020F0600000000000000" pitchFamily="50" charset="-128"/>
                <a:ea typeface="HG丸ｺﾞｼｯｸM-PRO" panose="020F0600000000000000" pitchFamily="50" charset="-128"/>
              </a:rPr>
              <a:t>【</a:t>
            </a:r>
            <a:r>
              <a:rPr lang="ja-JP" altLang="en-US" sz="1200" dirty="0" smtClean="0">
                <a:latin typeface="HG丸ｺﾞｼｯｸM-PRO" panose="020F0600000000000000" pitchFamily="50" charset="-128"/>
                <a:ea typeface="HG丸ｺﾞｼｯｸM-PRO" panose="020F0600000000000000" pitchFamily="50" charset="-128"/>
              </a:rPr>
              <a:t>市町村調査結果概要に関する意見</a:t>
            </a:r>
            <a:r>
              <a:rPr lang="en-US" altLang="ja-JP" sz="1200" dirty="0" smtClean="0">
                <a:latin typeface="HG丸ｺﾞｼｯｸM-PRO" panose="020F0600000000000000" pitchFamily="50" charset="-128"/>
                <a:ea typeface="HG丸ｺﾞｼｯｸM-PRO" panose="020F0600000000000000" pitchFamily="50" charset="-128"/>
              </a:rPr>
              <a:t>】</a:t>
            </a:r>
          </a:p>
          <a:p>
            <a:r>
              <a:rPr lang="ja-JP" altLang="en-US" sz="1200" dirty="0" smtClean="0">
                <a:latin typeface="HG丸ｺﾞｼｯｸM-PRO" panose="020F0600000000000000" pitchFamily="50" charset="-128"/>
                <a:ea typeface="HG丸ｺﾞｼｯｸM-PRO" panose="020F0600000000000000" pitchFamily="50" charset="-128"/>
              </a:rPr>
              <a:t>■加算の取得状況　　　　　　　　　　　　　　　　　　　　　　　　</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○手続きの煩雑さが課題</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○事務説明会があると理解が深まる。動画配信等の工夫が必要。</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■セルフプランに対するアプローチ　　　　　　　　　　　　　　　　　　　　　　　　</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○一事業所だけでなく複数事業所</a:t>
            </a:r>
            <a:r>
              <a:rPr lang="ja-JP" altLang="en-US" sz="1200" dirty="0" smtClean="0">
                <a:latin typeface="HG丸ｺﾞｼｯｸM-PRO" panose="020F0600000000000000" pitchFamily="50" charset="-128"/>
                <a:ea typeface="HG丸ｺﾞｼｯｸM-PRO" panose="020F0600000000000000" pitchFamily="50" charset="-128"/>
              </a:rPr>
              <a:t>が関われるよう情報共有が</a:t>
            </a:r>
            <a:r>
              <a:rPr lang="ja-JP" altLang="en-US" sz="1200" dirty="0">
                <a:latin typeface="HG丸ｺﾞｼｯｸM-PRO" panose="020F0600000000000000" pitchFamily="50" charset="-128"/>
                <a:ea typeface="HG丸ｺﾞｼｯｸM-PRO" panose="020F0600000000000000" pitchFamily="50" charset="-128"/>
              </a:rPr>
              <a:t>必要</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○児の相談支援のネットワークの実態も調査項目にあればいいのではない</a:t>
            </a:r>
            <a:r>
              <a:rPr lang="ja-JP" altLang="en-US" sz="1200" dirty="0" smtClean="0">
                <a:latin typeface="HG丸ｺﾞｼｯｸM-PRO" panose="020F0600000000000000" pitchFamily="50" charset="-128"/>
                <a:ea typeface="HG丸ｺﾞｼｯｸM-PRO" panose="020F0600000000000000" pitchFamily="50" charset="-128"/>
              </a:rPr>
              <a:t>か</a:t>
            </a:r>
            <a:endParaRPr lang="ja-JP" altLang="en-US" sz="1200" dirty="0">
              <a:latin typeface="HG丸ｺﾞｼｯｸM-PRO" panose="020F0600000000000000" pitchFamily="50" charset="-128"/>
              <a:ea typeface="HG丸ｺﾞｼｯｸM-PRO" panose="020F0600000000000000" pitchFamily="50" charset="-128"/>
            </a:endParaRPr>
          </a:p>
        </p:txBody>
      </p:sp>
      <p:sp>
        <p:nvSpPr>
          <p:cNvPr id="11" name="スライド番号プレースホルダー 4"/>
          <p:cNvSpPr>
            <a:spLocks noGrp="1"/>
          </p:cNvSpPr>
          <p:nvPr>
            <p:ph type="sldNum" sz="quarter" idx="12"/>
          </p:nvPr>
        </p:nvSpPr>
        <p:spPr>
          <a:xfrm>
            <a:off x="11733450" y="6801060"/>
            <a:ext cx="458550" cy="383297"/>
          </a:xfrm>
        </p:spPr>
        <p:txBody>
          <a:bodyPr/>
          <a:lstStyle/>
          <a:p>
            <a:fld id="{1C2C60DF-5D73-46A2-8FFF-B4A756D3B2D0}" type="slidenum">
              <a:rPr kumimoji="1" lang="ja-JP" altLang="en-US" b="1" smtClean="0"/>
              <a:t>2</a:t>
            </a:fld>
            <a:endParaRPr kumimoji="1" lang="ja-JP" altLang="en-US" b="1" dirty="0"/>
          </a:p>
        </p:txBody>
      </p:sp>
      <p:sp>
        <p:nvSpPr>
          <p:cNvPr id="20" name="正方形/長方形 19"/>
          <p:cNvSpPr/>
          <p:nvPr/>
        </p:nvSpPr>
        <p:spPr>
          <a:xfrm>
            <a:off x="276726" y="71854"/>
            <a:ext cx="11718758" cy="36128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solidFill>
                <a:latin typeface="Meiryo UI" panose="020B0604030504040204" pitchFamily="50" charset="-128"/>
                <a:ea typeface="Meiryo UI" panose="020B0604030504040204" pitchFamily="50" charset="-128"/>
              </a:rPr>
              <a:t>（</a:t>
            </a:r>
            <a:r>
              <a:rPr kumimoji="1" lang="en-US" altLang="ja-JP" b="1" dirty="0">
                <a:solidFill>
                  <a:schemeClr val="tx1"/>
                </a:solidFill>
                <a:latin typeface="Meiryo UI" panose="020B0604030504040204" pitchFamily="50" charset="-128"/>
                <a:ea typeface="Meiryo UI" panose="020B0604030504040204" pitchFamily="50" charset="-128"/>
              </a:rPr>
              <a:t>12/5</a:t>
            </a:r>
            <a:r>
              <a:rPr kumimoji="1" lang="ja-JP" altLang="en-US" b="1" dirty="0">
                <a:solidFill>
                  <a:schemeClr val="tx1"/>
                </a:solidFill>
                <a:latin typeface="Meiryo UI" panose="020B0604030504040204" pitchFamily="50" charset="-128"/>
                <a:ea typeface="Meiryo UI" panose="020B0604030504040204" pitchFamily="50" charset="-128"/>
              </a:rPr>
              <a:t>議論経過</a:t>
            </a:r>
            <a:r>
              <a:rPr kumimoji="1" lang="ja-JP" altLang="en-US" b="1" dirty="0" smtClean="0">
                <a:solidFill>
                  <a:schemeClr val="tx1"/>
                </a:solidFill>
                <a:latin typeface="Meiryo UI" panose="020B0604030504040204" pitchFamily="50" charset="-128"/>
                <a:ea typeface="Meiryo UI" panose="020B0604030504040204" pitchFamily="50" charset="-128"/>
              </a:rPr>
              <a:t>）テーマ１</a:t>
            </a:r>
            <a:r>
              <a:rPr kumimoji="1" lang="en-US" altLang="ja-JP" b="1" dirty="0" smtClean="0">
                <a:solidFill>
                  <a:schemeClr val="tx1"/>
                </a:solidFill>
                <a:latin typeface="Meiryo UI" panose="020B0604030504040204" pitchFamily="50" charset="-128"/>
                <a:ea typeface="Meiryo UI" panose="020B0604030504040204" pitchFamily="50" charset="-128"/>
              </a:rPr>
              <a:t>.</a:t>
            </a:r>
            <a:r>
              <a:rPr kumimoji="1" lang="ja-JP" altLang="en-US" b="1" dirty="0" err="1" smtClean="0">
                <a:solidFill>
                  <a:schemeClr val="tx1"/>
                </a:solidFill>
                <a:latin typeface="Meiryo UI" panose="020B0604030504040204" pitchFamily="50" charset="-128"/>
                <a:ea typeface="Meiryo UI" panose="020B0604030504040204" pitchFamily="50" charset="-128"/>
              </a:rPr>
              <a:t>障がい</a:t>
            </a:r>
            <a:r>
              <a:rPr kumimoji="1" lang="ja-JP" altLang="en-US" b="1" dirty="0" smtClean="0">
                <a:solidFill>
                  <a:schemeClr val="tx1"/>
                </a:solidFill>
                <a:latin typeface="Meiryo UI" panose="020B0604030504040204" pitchFamily="50" charset="-128"/>
                <a:ea typeface="Meiryo UI" panose="020B0604030504040204" pitchFamily="50" charset="-128"/>
              </a:rPr>
              <a:t>者の地域移行を支えるための相談支援体制について</a:t>
            </a:r>
            <a:endParaRPr kumimoji="1" lang="en-US" altLang="ja-JP" b="1" dirty="0" smtClean="0">
              <a:solidFill>
                <a:schemeClr val="tx1"/>
              </a:solidFill>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120315" y="4790194"/>
            <a:ext cx="6316578" cy="1384995"/>
          </a:xfrm>
          <a:prstGeom prst="rect">
            <a:avLst/>
          </a:prstGeom>
          <a:noFill/>
          <a:ln w="3175">
            <a:solidFill>
              <a:schemeClr val="tx1"/>
            </a:solidFill>
          </a:ln>
        </p:spPr>
        <p:txBody>
          <a:bodyPr wrap="square" rtlCol="0">
            <a:spAutoFit/>
          </a:bodyPr>
          <a:lstStyle/>
          <a:p>
            <a:r>
              <a:rPr lang="en-US" altLang="ja-JP" sz="1200" dirty="0" smtClean="0">
                <a:latin typeface="HG丸ｺﾞｼｯｸM-PRO" panose="020F0600000000000000" pitchFamily="50" charset="-128"/>
                <a:ea typeface="HG丸ｺﾞｼｯｸM-PRO" panose="020F0600000000000000" pitchFamily="50" charset="-128"/>
              </a:rPr>
              <a:t>【</a:t>
            </a:r>
            <a:r>
              <a:rPr lang="ja-JP" altLang="en-US" sz="1200" dirty="0" smtClean="0">
                <a:latin typeface="HG丸ｺﾞｼｯｸM-PRO" panose="020F0600000000000000" pitchFamily="50" charset="-128"/>
                <a:ea typeface="HG丸ｺﾞｼｯｸM-PRO" panose="020F0600000000000000" pitchFamily="50" charset="-128"/>
              </a:rPr>
              <a:t>地域移行に関するその他の意見</a:t>
            </a:r>
            <a:r>
              <a:rPr lang="en-US" altLang="ja-JP" sz="1200" dirty="0" smtClean="0">
                <a:latin typeface="HG丸ｺﾞｼｯｸM-PRO" panose="020F0600000000000000" pitchFamily="50" charset="-128"/>
                <a:ea typeface="HG丸ｺﾞｼｯｸM-PRO" panose="020F0600000000000000" pitchFamily="50" charset="-128"/>
              </a:rPr>
              <a:t>】</a:t>
            </a:r>
          </a:p>
          <a:p>
            <a:r>
              <a:rPr lang="ja-JP" altLang="en-US" sz="1200" dirty="0" smtClean="0">
                <a:latin typeface="HG丸ｺﾞｼｯｸM-PRO" panose="020F0600000000000000" pitchFamily="50" charset="-128"/>
                <a:ea typeface="HG丸ｺﾞｼｯｸM-PRO" panose="020F0600000000000000" pitchFamily="50" charset="-128"/>
              </a:rPr>
              <a:t>・入所前待機者へのアプローチ（入口会議の設置、体験の機会で準備（人材とセットで）　　　　　　　　　　　</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・施設へのアプローチ（チラシ等を活用した職員の地域移行に対する意識改革、意思決定</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支援の重要性、地域資源との連携）</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200" dirty="0">
                <a:solidFill>
                  <a:prstClr val="black"/>
                </a:solidFill>
                <a:latin typeface="HG丸ｺﾞｼｯｸM-PRO" panose="020F0600000000000000" pitchFamily="50" charset="-128"/>
                <a:ea typeface="HG丸ｺﾞｼｯｸM-PRO" panose="020F0600000000000000" pitchFamily="50" charset="-128"/>
              </a:rPr>
              <a:t>インセンティブが働く仕組みが必要（施設からの地域移行計画を策定の場合等</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・退所後の地域生活を支える地域資源の強化・改善・開発・設備改修、地域生活移行プロ</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ジェクト、現実的な目標設定</a:t>
            </a:r>
            <a:r>
              <a:rPr lang="en-US" altLang="ja-JP" sz="1200" dirty="0" err="1" smtClean="0">
                <a:latin typeface="HG丸ｺﾞｼｯｸM-PRO" panose="020F0600000000000000" pitchFamily="50" charset="-128"/>
                <a:ea typeface="HG丸ｺﾞｼｯｸM-PRO" panose="020F0600000000000000" pitchFamily="50" charset="-128"/>
              </a:rPr>
              <a:t>etc</a:t>
            </a:r>
            <a:endParaRPr lang="ja-JP" altLang="en-US" sz="1200" dirty="0">
              <a:latin typeface="HG丸ｺﾞｼｯｸM-PRO" panose="020F0600000000000000" pitchFamily="50" charset="-128"/>
              <a:ea typeface="HG丸ｺﾞｼｯｸM-PRO" panose="020F0600000000000000" pitchFamily="50" charset="-128"/>
            </a:endParaRPr>
          </a:p>
        </p:txBody>
      </p:sp>
      <p:sp>
        <p:nvSpPr>
          <p:cNvPr id="12" name="テキスト ボックス 11"/>
          <p:cNvSpPr txBox="1"/>
          <p:nvPr/>
        </p:nvSpPr>
        <p:spPr>
          <a:xfrm>
            <a:off x="120314" y="6369458"/>
            <a:ext cx="11959389" cy="523220"/>
          </a:xfrm>
          <a:prstGeom prst="rect">
            <a:avLst/>
          </a:prstGeom>
          <a:noFill/>
          <a:ln w="3175">
            <a:solidFill>
              <a:schemeClr val="tx1"/>
            </a:solidFill>
          </a:ln>
        </p:spPr>
        <p:txBody>
          <a:bodyPr wrap="square" rtlCol="0">
            <a:spAutoFit/>
          </a:bodyPr>
          <a:lstStyle/>
          <a:p>
            <a:r>
              <a:rPr lang="ja-JP" altLang="en-US" sz="1400" dirty="0" smtClean="0">
                <a:latin typeface="HG丸ｺﾞｼｯｸM-PRO" panose="020F0600000000000000" pitchFamily="50" charset="-128"/>
                <a:ea typeface="HG丸ｺﾞｼｯｸM-PRO" panose="020F0600000000000000" pitchFamily="50" charset="-128"/>
              </a:rPr>
              <a:t>第２回ケアマネ部会での議論　テーマ２：</a:t>
            </a:r>
            <a:r>
              <a:rPr kumimoji="1" lang="ja-JP" altLang="en-US" sz="1400" dirty="0" smtClean="0">
                <a:latin typeface="HG丸ｺﾞｼｯｸM-PRO" panose="020F0600000000000000" pitchFamily="50" charset="-128"/>
                <a:ea typeface="HG丸ｺﾞｼｯｸM-PRO" panose="020F0600000000000000" pitchFamily="50" charset="-128"/>
              </a:rPr>
              <a:t>市町村</a:t>
            </a:r>
            <a:r>
              <a:rPr kumimoji="1" lang="ja-JP" altLang="en-US" sz="1400" dirty="0">
                <a:latin typeface="HG丸ｺﾞｼｯｸM-PRO" panose="020F0600000000000000" pitchFamily="50" charset="-128"/>
                <a:ea typeface="HG丸ｺﾞｼｯｸM-PRO" panose="020F0600000000000000" pitchFamily="50" charset="-128"/>
              </a:rPr>
              <a:t>の相談支援の機能を発揮するために（基幹相談・委託相談・指定特定の役割分担等を含む</a:t>
            </a:r>
            <a:r>
              <a:rPr kumimoji="1" lang="ja-JP" altLang="en-US" sz="1400" dirty="0" smtClean="0">
                <a:latin typeface="HG丸ｺﾞｼｯｸM-PRO" panose="020F0600000000000000" pitchFamily="50" charset="-128"/>
                <a:ea typeface="HG丸ｺﾞｼｯｸM-PRO" panose="020F0600000000000000" pitchFamily="50" charset="-128"/>
              </a:rPr>
              <a:t>）</a:t>
            </a:r>
            <a:endParaRPr kumimoji="1" lang="en-US" altLang="ja-JP" sz="1400" dirty="0" smtClean="0">
              <a:latin typeface="HG丸ｺﾞｼｯｸM-PRO" panose="020F0600000000000000" pitchFamily="50" charset="-128"/>
              <a:ea typeface="HG丸ｺﾞｼｯｸM-PRO" panose="020F0600000000000000" pitchFamily="50" charset="-128"/>
            </a:endParaRPr>
          </a:p>
          <a:p>
            <a:r>
              <a:rPr kumimoji="1" lang="ja-JP" altLang="en-US" sz="1400" dirty="0">
                <a:latin typeface="HG丸ｺﾞｼｯｸM-PRO" panose="020F0600000000000000" pitchFamily="50" charset="-128"/>
                <a:ea typeface="HG丸ｺﾞｼｯｸM-PRO" panose="020F0600000000000000" pitchFamily="50" charset="-128"/>
              </a:rPr>
              <a:t>　</a:t>
            </a:r>
            <a:r>
              <a:rPr kumimoji="1" lang="ja-JP" altLang="en-US" sz="1400" dirty="0" smtClean="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テーマ</a:t>
            </a:r>
            <a:r>
              <a:rPr kumimoji="1" lang="ja-JP" altLang="en-US" sz="1400" dirty="0" smtClean="0">
                <a:latin typeface="HG丸ｺﾞｼｯｸM-PRO" panose="020F0600000000000000" pitchFamily="50" charset="-128"/>
                <a:ea typeface="HG丸ｺﾞｼｯｸM-PRO" panose="020F0600000000000000" pitchFamily="50" charset="-128"/>
              </a:rPr>
              <a:t>３：これから</a:t>
            </a:r>
            <a:r>
              <a:rPr kumimoji="1" lang="ja-JP" altLang="en-US" sz="1400" dirty="0">
                <a:latin typeface="HG丸ｺﾞｼｯｸM-PRO" panose="020F0600000000000000" pitchFamily="50" charset="-128"/>
                <a:ea typeface="HG丸ｺﾞｼｯｸM-PRO" panose="020F0600000000000000" pitchFamily="50" charset="-128"/>
              </a:rPr>
              <a:t>の人材育成と確保のために</a:t>
            </a:r>
            <a:endParaRPr kumimoji="1" lang="en-US" altLang="ja-JP" sz="1400" dirty="0">
              <a:latin typeface="HG丸ｺﾞｼｯｸM-PRO" panose="020F0600000000000000" pitchFamily="50" charset="-128"/>
              <a:ea typeface="HG丸ｺﾞｼｯｸM-PRO" panose="020F0600000000000000" pitchFamily="50" charset="-128"/>
            </a:endParaRPr>
          </a:p>
        </p:txBody>
      </p:sp>
      <p:sp>
        <p:nvSpPr>
          <p:cNvPr id="2" name="下矢印 1"/>
          <p:cNvSpPr/>
          <p:nvPr/>
        </p:nvSpPr>
        <p:spPr>
          <a:xfrm>
            <a:off x="5029201" y="6044605"/>
            <a:ext cx="1287379" cy="3248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66979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252662" y="3156849"/>
            <a:ext cx="11646570" cy="392975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rPr>
              <a:t>■　最近の国の動向</a:t>
            </a:r>
            <a:endParaRPr kumimoji="1" lang="en-US" altLang="ja-JP" sz="1200" b="1"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b="1"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rPr>
              <a:t>◆障害者</a:t>
            </a:r>
            <a:r>
              <a:rPr kumimoji="1" lang="ja-JP" altLang="en-US" sz="1200" b="1" dirty="0">
                <a:solidFill>
                  <a:schemeClr val="tx1"/>
                </a:solidFill>
                <a:latin typeface="HG丸ｺﾞｼｯｸM-PRO" panose="020F0600000000000000" pitchFamily="50" charset="-128"/>
                <a:ea typeface="HG丸ｺﾞｼｯｸM-PRO" panose="020F0600000000000000" pitchFamily="50" charset="-128"/>
              </a:rPr>
              <a:t>総合</a:t>
            </a:r>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rPr>
              <a:t>支援法改正（第</a:t>
            </a:r>
            <a:r>
              <a:rPr kumimoji="1" lang="en-US" altLang="ja-JP" sz="1200" b="1" dirty="0" smtClean="0">
                <a:solidFill>
                  <a:schemeClr val="tx1"/>
                </a:solidFill>
                <a:latin typeface="HG丸ｺﾞｼｯｸM-PRO" panose="020F0600000000000000" pitchFamily="50" charset="-128"/>
                <a:ea typeface="HG丸ｺﾞｼｯｸM-PRO" panose="020F0600000000000000" pitchFamily="50" charset="-128"/>
              </a:rPr>
              <a:t>77</a:t>
            </a:r>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rPr>
              <a:t>条の２関係）令和４年</a:t>
            </a:r>
            <a:r>
              <a:rPr kumimoji="1" lang="en-US" altLang="ja-JP" sz="1200" b="1" dirty="0" smtClean="0">
                <a:solidFill>
                  <a:schemeClr val="tx1"/>
                </a:solidFill>
                <a:latin typeface="HG丸ｺﾞｼｯｸM-PRO" panose="020F0600000000000000" pitchFamily="50" charset="-128"/>
                <a:ea typeface="HG丸ｺﾞｼｯｸM-PRO" panose="020F0600000000000000" pitchFamily="50" charset="-128"/>
              </a:rPr>
              <a:t>12</a:t>
            </a:r>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rPr>
              <a:t>月</a:t>
            </a:r>
            <a:r>
              <a:rPr kumimoji="1" lang="en-US" altLang="ja-JP" sz="1200" b="1" dirty="0" smtClean="0">
                <a:solidFill>
                  <a:schemeClr val="tx1"/>
                </a:solidFill>
                <a:latin typeface="HG丸ｺﾞｼｯｸM-PRO" panose="020F0600000000000000" pitchFamily="50" charset="-128"/>
                <a:ea typeface="HG丸ｺﾞｼｯｸM-PRO" panose="020F0600000000000000" pitchFamily="50" charset="-128"/>
              </a:rPr>
              <a:t>16</a:t>
            </a:r>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rPr>
              <a:t>日公布</a:t>
            </a:r>
            <a:endParaRPr kumimoji="1" lang="en-US" altLang="ja-JP" sz="1200" b="1"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○令和６年４月から、各市町村において基幹相談支援センターの設置が努力義務化</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　○基幹相談支援センターの役割（業務）として、①</a:t>
            </a:r>
            <a:r>
              <a:rPr kumimoji="1" lang="ja-JP" altLang="en-US" sz="1200" u="sng" dirty="0" smtClean="0">
                <a:solidFill>
                  <a:schemeClr val="tx1"/>
                </a:solidFill>
                <a:latin typeface="HG丸ｺﾞｼｯｸM-PRO" panose="020F0600000000000000" pitchFamily="50" charset="-128"/>
                <a:ea typeface="HG丸ｺﾞｼｯｸM-PRO" panose="020F0600000000000000" pitchFamily="50" charset="-128"/>
              </a:rPr>
              <a:t>地域の相談支援の強化の取組</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と②</a:t>
            </a:r>
            <a:r>
              <a:rPr kumimoji="1" lang="ja-JP" altLang="en-US" sz="1200" u="sng" dirty="0" smtClean="0">
                <a:solidFill>
                  <a:schemeClr val="tx1"/>
                </a:solidFill>
                <a:latin typeface="HG丸ｺﾞｼｯｸM-PRO" panose="020F0600000000000000" pitchFamily="50" charset="-128"/>
                <a:ea typeface="HG丸ｺﾞｼｯｸM-PRO" panose="020F0600000000000000" pitchFamily="50" charset="-128"/>
              </a:rPr>
              <a:t>「地域づくり」</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を追加し、明確化</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　　　具体的には・・・</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　　　　①地域の相談支援従事者に対する助言等の支援者支援（従事者支援、事業所支援、業務の検討・検証等）</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　　　②自立支援協議会の運営への関与を通じた「地域づくり」の業務（計画相談支援事業所のバックアップ、多職種連携、地域住民との連携等）</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b="1"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b="1"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rPr>
              <a:t>　◆「障害福祉サービス等及び障害児通所支援等の円滑な実施を確保するための基本的な指針」改正後概要</a:t>
            </a:r>
            <a:r>
              <a:rPr kumimoji="1" lang="en-US" altLang="ja-JP" sz="1200" b="1"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rPr>
              <a:t>案</a:t>
            </a:r>
            <a:r>
              <a:rPr kumimoji="1" lang="en-US" altLang="ja-JP" sz="1200" b="1"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rPr>
              <a:t>抜粋</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（社会保障審議会障害者部会</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第</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135</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回</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a:t>
            </a:r>
            <a:r>
              <a:rPr kumimoji="1" lang="en-US" altLang="ja-JP" sz="1100" dirty="0" smtClean="0">
                <a:solidFill>
                  <a:schemeClr val="tx1"/>
                </a:solidFill>
                <a:latin typeface="HG丸ｺﾞｼｯｸM-PRO" panose="020F0600000000000000" pitchFamily="50" charset="-128"/>
                <a:ea typeface="HG丸ｺﾞｼｯｸM-PRO" panose="020F0600000000000000" pitchFamily="50" charset="-128"/>
              </a:rPr>
              <a:t>R5.2.27</a:t>
            </a:r>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11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rPr>
              <a:t>成果目標（案）⑥ 相談支援体制の充実・強化等に関する目標について</a:t>
            </a:r>
            <a:endParaRPr kumimoji="1" lang="en-US" altLang="ja-JP" sz="1200" b="1"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　　○令和８年度末までに、各市町村において、総合的な相談支援、地域の相談支援体制の強化及び関係機関等の連携の緊密化を通じた地域づくりの役割を担う基幹相談支援</a:t>
            </a:r>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センター</a:t>
            </a:r>
            <a:endParaRPr kumimoji="1" lang="en-US" altLang="ja-JP" sz="11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　　を</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設置（複数市町村による共同設置可）するとともに、基幹相談支援センターが地域の相談支援体制の強化を図る体制を確保する。</a:t>
            </a:r>
          </a:p>
          <a:p>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　　　</a:t>
            </a:r>
            <a:r>
              <a:rPr kumimoji="1" lang="en-US" altLang="ja-JP" sz="11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基幹相談支援センターを設置するまでの間においても、各市町村において地域の相談支援体制の強化に努める。</a:t>
            </a:r>
          </a:p>
          <a:p>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　　○協議会</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において、個別事例の検討を通じた地域サービス基盤の開発・改善等を行う取組を行うとともに、これらの取組を行うために必要な協議会の体制を確保する。</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新規</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rPr>
              <a:t>】</a:t>
            </a:r>
          </a:p>
          <a:p>
            <a:endParaRPr kumimoji="1" lang="en-US" altLang="ja-JP" sz="11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rPr>
              <a:t>活動指標（案）⑦相談支援体制の充実・強化等（市町村）</a:t>
            </a:r>
          </a:p>
          <a:p>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　　○ 基幹相談支援センターの設置</a:t>
            </a:r>
            <a:r>
              <a:rPr kumimoji="1" lang="en-US" altLang="ja-JP" sz="11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新設</a:t>
            </a:r>
            <a:r>
              <a:rPr kumimoji="1" lang="en-US" altLang="ja-JP" sz="11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　　　　　　　　　　　　　　　</a:t>
            </a:r>
            <a:r>
              <a:rPr kumimoji="1" lang="en-US" altLang="ja-JP" sz="1100" dirty="0" smtClean="0">
                <a:solidFill>
                  <a:schemeClr val="tx1"/>
                </a:solidFill>
                <a:latin typeface="HG丸ｺﾞｼｯｸM-PRO" panose="020F0600000000000000" pitchFamily="50" charset="-128"/>
                <a:ea typeface="HG丸ｺﾞｼｯｸM-PRO" panose="020F0600000000000000" pitchFamily="50" charset="-128"/>
              </a:rPr>
              <a:t>○ </a:t>
            </a:r>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基幹相談支援センターによる地域の</a:t>
            </a:r>
            <a:r>
              <a:rPr kumimoji="1" lang="ja-JP" altLang="en-US" sz="1100" u="sng" dirty="0" smtClean="0">
                <a:solidFill>
                  <a:schemeClr val="tx1"/>
                </a:solidFill>
                <a:latin typeface="HG丸ｺﾞｼｯｸM-PRO" panose="020F0600000000000000" pitchFamily="50" charset="-128"/>
                <a:ea typeface="HG丸ｺﾞｼｯｸM-PRO" panose="020F0600000000000000" pitchFamily="50" charset="-128"/>
              </a:rPr>
              <a:t>相談支援事業者に対する訪問等による専門的な指導・助言</a:t>
            </a:r>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件数</a:t>
            </a:r>
          </a:p>
          <a:p>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　　○ 基幹相談支援センターによる地域の</a:t>
            </a:r>
            <a:r>
              <a:rPr kumimoji="1" lang="ja-JP" altLang="en-US" sz="1100" u="sng" dirty="0" smtClean="0">
                <a:solidFill>
                  <a:schemeClr val="tx1"/>
                </a:solidFill>
                <a:latin typeface="HG丸ｺﾞｼｯｸM-PRO" panose="020F0600000000000000" pitchFamily="50" charset="-128"/>
                <a:ea typeface="HG丸ｺﾞｼｯｸM-PRO" panose="020F0600000000000000" pitchFamily="50" charset="-128"/>
              </a:rPr>
              <a:t>相談支援事業者の人材育成の支援</a:t>
            </a:r>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件数　○ 基幹相談支援センターによる地域の相談機関との連携強化の取組の実施回数</a:t>
            </a:r>
          </a:p>
          <a:p>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　　○ 協議会における個別事例の検討を通じた地域のサービスの開発・改善</a:t>
            </a:r>
            <a:r>
              <a:rPr kumimoji="1" lang="en-US" altLang="ja-JP" sz="1100" dirty="0" smtClean="0">
                <a:solidFill>
                  <a:schemeClr val="tx1"/>
                </a:solidFill>
                <a:latin typeface="HG丸ｺﾞｼｯｸM-PRO" panose="020F0600000000000000" pitchFamily="50" charset="-128"/>
                <a:ea typeface="HG丸ｺﾞｼｯｸM-PRO" panose="020F0600000000000000" pitchFamily="50" charset="-128"/>
              </a:rPr>
              <a:t>【</a:t>
            </a:r>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新設</a:t>
            </a:r>
            <a:r>
              <a:rPr kumimoji="1" lang="en-US" altLang="ja-JP" sz="1100" dirty="0" smtClean="0">
                <a:solidFill>
                  <a:schemeClr val="tx1"/>
                </a:solidFill>
                <a:latin typeface="HG丸ｺﾞｼｯｸM-PRO" panose="020F0600000000000000" pitchFamily="50" charset="-128"/>
                <a:ea typeface="HG丸ｺﾞｼｯｸM-PRO" panose="020F0600000000000000" pitchFamily="50" charset="-128"/>
              </a:rPr>
              <a:t>】</a:t>
            </a:r>
          </a:p>
          <a:p>
            <a:endParaRPr kumimoji="1" lang="en-US" altLang="ja-JP" sz="110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5" name="正方形/長方形 24"/>
          <p:cNvSpPr/>
          <p:nvPr/>
        </p:nvSpPr>
        <p:spPr>
          <a:xfrm>
            <a:off x="252663" y="581348"/>
            <a:ext cx="11646569" cy="1194289"/>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defTabSz="914400">
              <a:defRPr/>
            </a:pPr>
            <a:r>
              <a:rPr lang="ja-JP" altLang="en-US" sz="1600" b="1" dirty="0">
                <a:solidFill>
                  <a:schemeClr val="tx1"/>
                </a:solidFill>
                <a:latin typeface="HG丸ｺﾞｼｯｸM-PRO" panose="020F0600000000000000" pitchFamily="50" charset="-128"/>
                <a:ea typeface="HG丸ｺﾞｼｯｸM-PRO" panose="020F0600000000000000" pitchFamily="50" charset="-128"/>
              </a:rPr>
              <a:t>論点：基幹相談支援センターの果たすべき役割に</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ついて</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pPr algn="just" defTabSz="914400">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①地域事情に応じた市町村、基幹相談、委託相談、指定特定相談の各役割について</a:t>
            </a:r>
            <a:endPar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pPr defTabSz="914400">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②各機関</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が役割分担した上で、連携してネットワークを構築していくためには</a:t>
            </a:r>
            <a:endParaRPr kumimoji="1" lang="en-US" altLang="ja-JP" sz="1400" dirty="0">
              <a:solidFill>
                <a:schemeClr val="tx1"/>
              </a:solidFill>
              <a:latin typeface="HG丸ｺﾞｼｯｸM-PRO" panose="020F0600000000000000" pitchFamily="50" charset="-128"/>
              <a:ea typeface="HG丸ｺﾞｼｯｸM-PRO" panose="020F0600000000000000" pitchFamily="50" charset="-128"/>
            </a:endParaRPr>
          </a:p>
          <a:p>
            <a:pPr defTabSz="914400">
              <a:defRPr/>
            </a:pP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　③協議会を通じた「地域づくり」を進めていくためには</a:t>
            </a:r>
            <a:endPar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pPr defTabSz="914400">
              <a:defRPr/>
            </a:pP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　④相談支援体制の充実・強化に向けた府の役割について（基幹相談支援センターの設置促進、機能強化）　　　</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7" name="スライド番号プレースホルダー 6"/>
          <p:cNvSpPr>
            <a:spLocks noGrp="1"/>
          </p:cNvSpPr>
          <p:nvPr>
            <p:ph type="sldNum" sz="quarter" idx="12"/>
          </p:nvPr>
        </p:nvSpPr>
        <p:spPr>
          <a:xfrm>
            <a:off x="11800112" y="6803175"/>
            <a:ext cx="391887" cy="383297"/>
          </a:xfrm>
        </p:spPr>
        <p:txBody>
          <a:bodyPr/>
          <a:lstStyle/>
          <a:p>
            <a:fld id="{8FAA0CB3-FBDA-4FDF-8A68-02BE07DD261E}" type="slidenum">
              <a:rPr kumimoji="1" lang="ja-JP" altLang="en-US" b="1" smtClean="0"/>
              <a:t>3</a:t>
            </a:fld>
            <a:endParaRPr kumimoji="1" lang="ja-JP" altLang="en-US" b="1" dirty="0"/>
          </a:p>
        </p:txBody>
      </p:sp>
      <p:sp>
        <p:nvSpPr>
          <p:cNvPr id="15" name="正方形/長方形 14"/>
          <p:cNvSpPr/>
          <p:nvPr/>
        </p:nvSpPr>
        <p:spPr>
          <a:xfrm>
            <a:off x="252663" y="99672"/>
            <a:ext cx="11646569" cy="37147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solidFill>
                <a:latin typeface="Meiryo UI" panose="020B0604030504040204" pitchFamily="50" charset="-128"/>
                <a:ea typeface="Meiryo UI" panose="020B0604030504040204" pitchFamily="50" charset="-128"/>
              </a:rPr>
              <a:t>テーマ２　市町村の相談支援の機能を発揮するために（基幹相談・委託相談・指定特定の役割分担等を含む） </a:t>
            </a:r>
            <a:endParaRPr kumimoji="1" lang="en-US" altLang="ja-JP" b="1" dirty="0">
              <a:solidFill>
                <a:schemeClr val="tx1"/>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252662" y="1852358"/>
            <a:ext cx="11646570" cy="12380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chemeClr val="tx1"/>
                </a:solidFill>
                <a:latin typeface="HG丸ｺﾞｼｯｸM-PRO" panose="020F0600000000000000" pitchFamily="50" charset="-128"/>
                <a:ea typeface="HG丸ｺﾞｼｯｸM-PRO" panose="020F0600000000000000" pitchFamily="50" charset="-128"/>
              </a:rPr>
              <a:t>■ これまでの府の取組</a:t>
            </a:r>
            <a:endParaRPr kumimoji="1" lang="en-US" altLang="ja-JP" sz="1200" b="1"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　・地域自立支援協議会の構成メンバー（市町村、基幹相談支援センター、委託相談支援事業所等）を対象に好事例等を共有する情報交換会</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・相談支援アドバイザーの派遣による市町村相談支援体制の整備の支援</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・各種ハンドブック等の作成・周知（大阪府相談支援専門員人材育成ビジョン、相談支援専門員に求められる力、大阪府版相談支援従事者研修マニュアル、</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　大阪府サービス等利用計画策定のためのハンドブック、サポートツール　等）</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・相談支援専門員、主任相談支援専門員の養成</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4415892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252662" y="2792721"/>
            <a:ext cx="11646570" cy="429387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5" name="正方形/長方形 24"/>
          <p:cNvSpPr/>
          <p:nvPr/>
        </p:nvSpPr>
        <p:spPr>
          <a:xfrm>
            <a:off x="252663" y="561987"/>
            <a:ext cx="11646569" cy="1323849"/>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defTabSz="914400">
              <a:defRPr/>
            </a:pPr>
            <a:r>
              <a:rPr lang="ja-JP" altLang="en-US" sz="1600" b="1" dirty="0">
                <a:solidFill>
                  <a:schemeClr val="tx1"/>
                </a:solidFill>
                <a:latin typeface="HG丸ｺﾞｼｯｸM-PRO" panose="020F0600000000000000" pitchFamily="50" charset="-128"/>
                <a:ea typeface="HG丸ｺﾞｼｯｸM-PRO" panose="020F0600000000000000" pitchFamily="50" charset="-128"/>
              </a:rPr>
              <a:t>論点</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rPr>
              <a:t>：相談支援専門員の人材育成と確保について</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endParaRPr>
          </a:p>
          <a:p>
            <a:pPr algn="just" defTabSz="914400">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　①主任相談支援</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専門員及び相談支援専門員の計画的な配置について</a:t>
            </a:r>
            <a:endPar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pPr algn="just" defTabSz="914400">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②基幹相談支援センターにおける主任相談支援専門員の役割について</a:t>
            </a:r>
            <a:endPar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pPr algn="just" defTabSz="914400">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③適切な相談支援</a:t>
            </a: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を</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行うための相談支援専門員のスキルアップについて</a:t>
            </a:r>
            <a:endPar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pPr algn="just" defTabSz="914400">
              <a:defRPr/>
            </a:pPr>
            <a:r>
              <a:rPr kumimoji="1" lang="ja-JP" altLang="en-US" sz="1400" dirty="0">
                <a:solidFill>
                  <a:schemeClr val="tx1"/>
                </a:solidFill>
                <a:latin typeface="HG丸ｺﾞｼｯｸM-PRO" panose="020F0600000000000000" pitchFamily="50" charset="-128"/>
                <a:ea typeface="HG丸ｺﾞｼｯｸM-PRO" panose="020F0600000000000000" pitchFamily="50" charset="-128"/>
              </a:rPr>
              <a:t>　④</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相談支援事業所等の協働について</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7" name="スライド番号プレースホルダー 6"/>
          <p:cNvSpPr>
            <a:spLocks noGrp="1"/>
          </p:cNvSpPr>
          <p:nvPr>
            <p:ph type="sldNum" sz="quarter" idx="12"/>
          </p:nvPr>
        </p:nvSpPr>
        <p:spPr>
          <a:xfrm>
            <a:off x="11800112" y="6803175"/>
            <a:ext cx="391887" cy="383297"/>
          </a:xfrm>
        </p:spPr>
        <p:txBody>
          <a:bodyPr/>
          <a:lstStyle/>
          <a:p>
            <a:fld id="{8FAA0CB3-FBDA-4FDF-8A68-02BE07DD261E}" type="slidenum">
              <a:rPr kumimoji="1" lang="ja-JP" altLang="en-US" b="1" smtClean="0"/>
              <a:t>4</a:t>
            </a:fld>
            <a:endParaRPr kumimoji="1" lang="ja-JP" altLang="en-US" b="1" dirty="0"/>
          </a:p>
        </p:txBody>
      </p:sp>
      <p:sp>
        <p:nvSpPr>
          <p:cNvPr id="15" name="正方形/長方形 14"/>
          <p:cNvSpPr/>
          <p:nvPr/>
        </p:nvSpPr>
        <p:spPr>
          <a:xfrm>
            <a:off x="252663" y="99672"/>
            <a:ext cx="11646569" cy="37147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anose="020B0604030504040204" pitchFamily="50" charset="-128"/>
                <a:ea typeface="Meiryo UI" panose="020B0604030504040204" pitchFamily="50" charset="-128"/>
              </a:rPr>
              <a:t>テーマ３</a:t>
            </a:r>
            <a:r>
              <a:rPr kumimoji="1" lang="ja-JP" altLang="en-US" b="1" dirty="0">
                <a:solidFill>
                  <a:schemeClr val="tx1"/>
                </a:solidFill>
                <a:latin typeface="Meiryo UI" panose="020B0604030504040204" pitchFamily="50" charset="-128"/>
                <a:ea typeface="Meiryo UI" panose="020B0604030504040204" pitchFamily="50" charset="-128"/>
              </a:rPr>
              <a:t>　</a:t>
            </a:r>
            <a:r>
              <a:rPr kumimoji="1" lang="ja-JP" altLang="en-US" b="1" dirty="0" smtClean="0">
                <a:solidFill>
                  <a:schemeClr val="tx1"/>
                </a:solidFill>
                <a:latin typeface="Meiryo UI" panose="020B0604030504040204" pitchFamily="50" charset="-128"/>
                <a:ea typeface="Meiryo UI" panose="020B0604030504040204" pitchFamily="50" charset="-128"/>
              </a:rPr>
              <a:t>これから</a:t>
            </a:r>
            <a:r>
              <a:rPr kumimoji="1" lang="ja-JP" altLang="en-US" b="1" dirty="0">
                <a:solidFill>
                  <a:schemeClr val="tx1"/>
                </a:solidFill>
                <a:latin typeface="Meiryo UI" panose="020B0604030504040204" pitchFamily="50" charset="-128"/>
                <a:ea typeface="Meiryo UI" panose="020B0604030504040204" pitchFamily="50" charset="-128"/>
              </a:rPr>
              <a:t>の人材育成と確保のために</a:t>
            </a:r>
            <a:endParaRPr kumimoji="1" lang="en-US" altLang="ja-JP" b="1" dirty="0">
              <a:solidFill>
                <a:schemeClr val="tx1"/>
              </a:solidFill>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252662" y="2792721"/>
            <a:ext cx="9104580" cy="318549"/>
          </a:xfrm>
          <a:prstGeom prst="rect">
            <a:avLst/>
          </a:prstGeom>
          <a:noFill/>
        </p:spPr>
        <p:txBody>
          <a:bodyPr wrap="square" rtlCol="0">
            <a:spAutoFit/>
          </a:bodyPr>
          <a:lstStyle/>
          <a:p>
            <a:pPr defTabSz="959937">
              <a:defRPr/>
            </a:pPr>
            <a:r>
              <a:rPr kumimoji="1" lang="en-US" altLang="ja-JP" sz="1470" b="1" dirty="0">
                <a:solidFill>
                  <a:prstClr val="black"/>
                </a:solidFill>
                <a:latin typeface="Calibri"/>
                <a:ea typeface="ＭＳ Ｐゴシック" panose="020B0600070205080204" pitchFamily="50" charset="-128"/>
              </a:rPr>
              <a:t>【</a:t>
            </a:r>
            <a:r>
              <a:rPr kumimoji="1" lang="ja-JP" altLang="en-US" sz="1470" b="1" dirty="0" smtClean="0">
                <a:solidFill>
                  <a:prstClr val="black"/>
                </a:solidFill>
                <a:latin typeface="Calibri"/>
                <a:ea typeface="ＭＳ Ｐゴシック" panose="020B0600070205080204" pitchFamily="50" charset="-128"/>
              </a:rPr>
              <a:t>相談</a:t>
            </a:r>
            <a:r>
              <a:rPr kumimoji="1" lang="ja-JP" altLang="en-US" sz="1470" b="1" dirty="0">
                <a:solidFill>
                  <a:prstClr val="black"/>
                </a:solidFill>
                <a:latin typeface="Calibri"/>
                <a:ea typeface="ＭＳ Ｐゴシック" panose="020B0600070205080204" pitchFamily="50" charset="-128"/>
              </a:rPr>
              <a:t>支援従事者初任者研修及び現任</a:t>
            </a:r>
            <a:r>
              <a:rPr kumimoji="1" lang="ja-JP" altLang="en-US" sz="1470" b="1" dirty="0" smtClean="0">
                <a:solidFill>
                  <a:prstClr val="black"/>
                </a:solidFill>
                <a:latin typeface="Calibri"/>
                <a:ea typeface="ＭＳ Ｐゴシック" panose="020B0600070205080204" pitchFamily="50" charset="-128"/>
              </a:rPr>
              <a:t>研修修了</a:t>
            </a:r>
            <a:r>
              <a:rPr kumimoji="1" lang="ja-JP" altLang="en-US" sz="1400" b="1" dirty="0" smtClean="0">
                <a:solidFill>
                  <a:prstClr val="black"/>
                </a:solidFill>
                <a:latin typeface="Calibri"/>
                <a:ea typeface="ＭＳ Ｐゴシック" panose="020B0600070205080204" pitchFamily="50" charset="-128"/>
              </a:rPr>
              <a:t>状況</a:t>
            </a:r>
            <a:r>
              <a:rPr kumimoji="1" lang="en-US" altLang="ja-JP" sz="1470" b="1" dirty="0" smtClean="0">
                <a:solidFill>
                  <a:prstClr val="black"/>
                </a:solidFill>
                <a:latin typeface="Calibri"/>
                <a:ea typeface="ＭＳ Ｐゴシック" panose="020B0600070205080204" pitchFamily="50" charset="-128"/>
              </a:rPr>
              <a:t>】</a:t>
            </a:r>
            <a:endParaRPr kumimoji="1" lang="ja-JP" altLang="en-US" sz="1470" dirty="0">
              <a:solidFill>
                <a:prstClr val="black"/>
              </a:solidFill>
              <a:latin typeface="Calibri"/>
              <a:ea typeface="ＭＳ Ｐゴシック" panose="020B0600070205080204" pitchFamily="50" charset="-128"/>
            </a:endParaRPr>
          </a:p>
        </p:txBody>
      </p:sp>
      <p:graphicFrame>
        <p:nvGraphicFramePr>
          <p:cNvPr id="13" name="表 12"/>
          <p:cNvGraphicFramePr>
            <a:graphicFrameLocks noGrp="1"/>
          </p:cNvGraphicFramePr>
          <p:nvPr>
            <p:extLst/>
          </p:nvPr>
        </p:nvGraphicFramePr>
        <p:xfrm>
          <a:off x="396200" y="3082187"/>
          <a:ext cx="8186415" cy="1698202"/>
        </p:xfrm>
        <a:graphic>
          <a:graphicData uri="http://schemas.openxmlformats.org/drawingml/2006/table">
            <a:tbl>
              <a:tblPr firstRow="1" bandRow="1">
                <a:tableStyleId>{5C22544A-7EE6-4342-B048-85BDC9FD1C3A}</a:tableStyleId>
              </a:tblPr>
              <a:tblGrid>
                <a:gridCol w="2455904">
                  <a:extLst>
                    <a:ext uri="{9D8B030D-6E8A-4147-A177-3AD203B41FA5}">
                      <a16:colId xmlns:a16="http://schemas.microsoft.com/office/drawing/2014/main" val="3683404025"/>
                    </a:ext>
                  </a:extLst>
                </a:gridCol>
                <a:gridCol w="1074630">
                  <a:extLst>
                    <a:ext uri="{9D8B030D-6E8A-4147-A177-3AD203B41FA5}">
                      <a16:colId xmlns:a16="http://schemas.microsoft.com/office/drawing/2014/main" val="539341054"/>
                    </a:ext>
                  </a:extLst>
                </a:gridCol>
                <a:gridCol w="1074630">
                  <a:extLst>
                    <a:ext uri="{9D8B030D-6E8A-4147-A177-3AD203B41FA5}">
                      <a16:colId xmlns:a16="http://schemas.microsoft.com/office/drawing/2014/main" val="3531924547"/>
                    </a:ext>
                  </a:extLst>
                </a:gridCol>
                <a:gridCol w="1074630">
                  <a:extLst>
                    <a:ext uri="{9D8B030D-6E8A-4147-A177-3AD203B41FA5}">
                      <a16:colId xmlns:a16="http://schemas.microsoft.com/office/drawing/2014/main" val="2400422688"/>
                    </a:ext>
                  </a:extLst>
                </a:gridCol>
                <a:gridCol w="1074630">
                  <a:extLst>
                    <a:ext uri="{9D8B030D-6E8A-4147-A177-3AD203B41FA5}">
                      <a16:colId xmlns:a16="http://schemas.microsoft.com/office/drawing/2014/main" val="2327550780"/>
                    </a:ext>
                  </a:extLst>
                </a:gridCol>
                <a:gridCol w="1431991">
                  <a:extLst>
                    <a:ext uri="{9D8B030D-6E8A-4147-A177-3AD203B41FA5}">
                      <a16:colId xmlns:a16="http://schemas.microsoft.com/office/drawing/2014/main" val="2233222566"/>
                    </a:ext>
                  </a:extLst>
                </a:gridCol>
              </a:tblGrid>
              <a:tr h="359276">
                <a:tc rowSpan="2">
                  <a:txBody>
                    <a:bodyPr/>
                    <a:lstStyle/>
                    <a:p>
                      <a:pPr algn="ctr"/>
                      <a:r>
                        <a:rPr kumimoji="1" lang="ja-JP" altLang="en-US" sz="1300" dirty="0" smtClean="0">
                          <a:latin typeface="Meiryo UI" panose="020B0604030504040204" pitchFamily="50" charset="-128"/>
                          <a:ea typeface="Meiryo UI" panose="020B0604030504040204" pitchFamily="50" charset="-128"/>
                        </a:rPr>
                        <a:t>指定</a:t>
                      </a:r>
                      <a:r>
                        <a:rPr kumimoji="1" lang="ja-JP" altLang="en-US" sz="1300" dirty="0">
                          <a:latin typeface="Meiryo UI" panose="020B0604030504040204" pitchFamily="50" charset="-128"/>
                          <a:ea typeface="Meiryo UI" panose="020B0604030504040204" pitchFamily="50" charset="-128"/>
                        </a:rPr>
                        <a:t>研修事業者で</a:t>
                      </a:r>
                      <a:r>
                        <a:rPr kumimoji="1" lang="ja-JP" altLang="en-US" sz="1300" dirty="0" smtClean="0">
                          <a:latin typeface="Meiryo UI" panose="020B0604030504040204" pitchFamily="50" charset="-128"/>
                          <a:ea typeface="Meiryo UI" panose="020B0604030504040204" pitchFamily="50" charset="-128"/>
                        </a:rPr>
                        <a:t>実施</a:t>
                      </a:r>
                      <a:endParaRPr kumimoji="1" lang="en-US" altLang="ja-JP" sz="1300" dirty="0">
                        <a:latin typeface="Meiryo UI" panose="020B0604030504040204" pitchFamily="50" charset="-128"/>
                        <a:ea typeface="Meiryo UI" panose="020B0604030504040204" pitchFamily="50" charset="-128"/>
                      </a:endParaRPr>
                    </a:p>
                    <a:p>
                      <a:pPr algn="ctr"/>
                      <a:r>
                        <a:rPr kumimoji="1" lang="ja-JP" altLang="en-US" sz="1300" dirty="0">
                          <a:latin typeface="Meiryo UI" panose="020B0604030504040204" pitchFamily="50" charset="-128"/>
                          <a:ea typeface="Meiryo UI" panose="020B0604030504040204" pitchFamily="50" charset="-128"/>
                        </a:rPr>
                        <a:t>初任者：</a:t>
                      </a:r>
                      <a:r>
                        <a:rPr kumimoji="1" lang="en-US" altLang="ja-JP" sz="1300" dirty="0">
                          <a:latin typeface="Meiryo UI" panose="020B0604030504040204" pitchFamily="50" charset="-128"/>
                          <a:ea typeface="Meiryo UI" panose="020B0604030504040204" pitchFamily="50" charset="-128"/>
                        </a:rPr>
                        <a:t>3</a:t>
                      </a:r>
                      <a:r>
                        <a:rPr kumimoji="1" lang="ja-JP" altLang="en-US" sz="1300" dirty="0">
                          <a:latin typeface="Meiryo UI" panose="020B0604030504040204" pitchFamily="50" charset="-128"/>
                          <a:ea typeface="Meiryo UI" panose="020B0604030504040204" pitchFamily="50" charset="-128"/>
                        </a:rPr>
                        <a:t>事</a:t>
                      </a:r>
                      <a:r>
                        <a:rPr kumimoji="1" lang="ja-JP" altLang="en-US" sz="1300" dirty="0" smtClean="0">
                          <a:latin typeface="Meiryo UI" panose="020B0604030504040204" pitchFamily="50" charset="-128"/>
                          <a:ea typeface="Meiryo UI" panose="020B0604030504040204" pitchFamily="50" charset="-128"/>
                        </a:rPr>
                        <a:t>業者</a:t>
                      </a:r>
                      <a:endParaRPr kumimoji="1" lang="en-US" altLang="ja-JP" sz="1300" dirty="0" smtClean="0">
                        <a:latin typeface="Meiryo UI" panose="020B0604030504040204" pitchFamily="50" charset="-128"/>
                        <a:ea typeface="Meiryo UI" panose="020B0604030504040204" pitchFamily="50" charset="-128"/>
                      </a:endParaRPr>
                    </a:p>
                    <a:p>
                      <a:pPr algn="ctr"/>
                      <a:r>
                        <a:rPr kumimoji="1" lang="ja-JP" altLang="en-US" sz="1300" dirty="0" smtClean="0">
                          <a:latin typeface="Meiryo UI" panose="020B0604030504040204" pitchFamily="50" charset="-128"/>
                          <a:ea typeface="Meiryo UI" panose="020B0604030504040204" pitchFamily="50" charset="-128"/>
                        </a:rPr>
                        <a:t>現任</a:t>
                      </a:r>
                      <a:r>
                        <a:rPr kumimoji="1" lang="ja-JP" altLang="en-US" sz="1300" dirty="0">
                          <a:latin typeface="Meiryo UI" panose="020B0604030504040204" pitchFamily="50" charset="-128"/>
                          <a:ea typeface="Meiryo UI" panose="020B0604030504040204" pitchFamily="50" charset="-128"/>
                        </a:rPr>
                        <a:t>：</a:t>
                      </a:r>
                      <a:r>
                        <a:rPr kumimoji="1" lang="en-US" altLang="ja-JP" sz="1300" dirty="0">
                          <a:latin typeface="Meiryo UI" panose="020B0604030504040204" pitchFamily="50" charset="-128"/>
                          <a:ea typeface="Meiryo UI" panose="020B0604030504040204" pitchFamily="50" charset="-128"/>
                        </a:rPr>
                        <a:t>2</a:t>
                      </a:r>
                      <a:r>
                        <a:rPr kumimoji="1" lang="ja-JP" altLang="en-US" sz="1300" dirty="0">
                          <a:latin typeface="Meiryo UI" panose="020B0604030504040204" pitchFamily="50" charset="-128"/>
                          <a:ea typeface="Meiryo UI" panose="020B0604030504040204" pitchFamily="50" charset="-128"/>
                        </a:rPr>
                        <a:t>事業者</a:t>
                      </a:r>
                    </a:p>
                  </a:txBody>
                  <a:tcPr marL="95991" marR="95991" marT="47995" marB="479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smtClean="0">
                          <a:latin typeface="Meiryo UI" panose="020B0604030504040204" pitchFamily="50" charset="-128"/>
                          <a:ea typeface="Meiryo UI" panose="020B0604030504040204" pitchFamily="50" charset="-128"/>
                        </a:rPr>
                        <a:t>令和３年度</a:t>
                      </a:r>
                      <a:endParaRPr kumimoji="1" lang="ja-JP" altLang="en-US" sz="1300" dirty="0">
                        <a:latin typeface="Meiryo UI" panose="020B0604030504040204" pitchFamily="50" charset="-128"/>
                        <a:ea typeface="Meiryo UI" panose="020B0604030504040204" pitchFamily="50" charset="-128"/>
                      </a:endParaRPr>
                    </a:p>
                  </a:txBody>
                  <a:tcPr marL="95991" marR="95991" marT="47995" marB="479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smtClean="0">
                          <a:latin typeface="Meiryo UI" panose="020B0604030504040204" pitchFamily="50" charset="-128"/>
                          <a:ea typeface="Meiryo UI" panose="020B0604030504040204" pitchFamily="50" charset="-128"/>
                        </a:rPr>
                        <a:t>令和４年度</a:t>
                      </a:r>
                      <a:endParaRPr kumimoji="1" lang="ja-JP" altLang="en-US" sz="1300" dirty="0">
                        <a:latin typeface="Meiryo UI" panose="020B0604030504040204" pitchFamily="50" charset="-128"/>
                        <a:ea typeface="Meiryo UI" panose="020B0604030504040204" pitchFamily="50" charset="-128"/>
                      </a:endParaRPr>
                    </a:p>
                  </a:txBody>
                  <a:tcPr marL="95991" marR="95991" marT="47995" marB="479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31668556"/>
                  </a:ext>
                </a:extLst>
              </a:tr>
              <a:tr h="236652">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募集定員</a:t>
                      </a:r>
                    </a:p>
                  </a:txBody>
                  <a:tcPr marL="95991" marR="95991" marT="47995" marB="479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修了者数</a:t>
                      </a:r>
                    </a:p>
                  </a:txBody>
                  <a:tcPr marL="95991" marR="95991" marT="47995" marB="479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募集定員</a:t>
                      </a:r>
                    </a:p>
                  </a:txBody>
                  <a:tcPr marL="95991" marR="95991" marT="47995" marB="479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修了者数</a:t>
                      </a:r>
                    </a:p>
                  </a:txBody>
                  <a:tcPr marL="95991" marR="95991" marT="47995" marB="479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今後実施予定</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の定員</a:t>
                      </a:r>
                    </a:p>
                  </a:txBody>
                  <a:tcPr marL="95991" marR="95991" marT="47995" marB="479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59922519"/>
                  </a:ext>
                </a:extLst>
              </a:tr>
              <a:tr h="438588">
                <a:tc>
                  <a:txBody>
                    <a:bodyPr/>
                    <a:lstStyle/>
                    <a:p>
                      <a:pPr algn="ctr"/>
                      <a:r>
                        <a:rPr kumimoji="1" lang="ja-JP" altLang="en-US" sz="1300" dirty="0">
                          <a:latin typeface="Meiryo UI" panose="020B0604030504040204" pitchFamily="50" charset="-128"/>
                          <a:ea typeface="Meiryo UI" panose="020B0604030504040204" pitchFamily="50" charset="-128"/>
                        </a:rPr>
                        <a:t>初任者研修</a:t>
                      </a:r>
                    </a:p>
                  </a:txBody>
                  <a:tcPr marL="95991" marR="95991" marT="47995" marB="479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300" dirty="0" smtClean="0">
                          <a:latin typeface="Meiryo UI" panose="020B0604030504040204" pitchFamily="50" charset="-128"/>
                          <a:ea typeface="Meiryo UI" panose="020B0604030504040204" pitchFamily="50" charset="-128"/>
                        </a:rPr>
                        <a:t>432</a:t>
                      </a:r>
                      <a:r>
                        <a:rPr kumimoji="1" lang="ja-JP" altLang="en-US" sz="1300" dirty="0" smtClean="0">
                          <a:latin typeface="Meiryo UI" panose="020B0604030504040204" pitchFamily="50" charset="-128"/>
                          <a:ea typeface="Meiryo UI" panose="020B0604030504040204" pitchFamily="50" charset="-128"/>
                        </a:rPr>
                        <a:t>人</a:t>
                      </a:r>
                      <a:endParaRPr kumimoji="1" lang="ja-JP" altLang="en-US" sz="1300" dirty="0">
                        <a:latin typeface="Meiryo UI" panose="020B0604030504040204" pitchFamily="50" charset="-128"/>
                        <a:ea typeface="Meiryo UI" panose="020B0604030504040204" pitchFamily="50" charset="-128"/>
                      </a:endParaRPr>
                    </a:p>
                  </a:txBody>
                  <a:tcPr marL="95991" marR="95991" marT="47995" marB="479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300" dirty="0" smtClean="0">
                          <a:latin typeface="Meiryo UI" panose="020B0604030504040204" pitchFamily="50" charset="-128"/>
                          <a:ea typeface="Meiryo UI" panose="020B0604030504040204" pitchFamily="50" charset="-128"/>
                        </a:rPr>
                        <a:t>391</a:t>
                      </a:r>
                      <a:r>
                        <a:rPr kumimoji="1" lang="ja-JP" altLang="en-US" sz="1300" dirty="0" smtClean="0">
                          <a:latin typeface="Meiryo UI" panose="020B0604030504040204" pitchFamily="50" charset="-128"/>
                          <a:ea typeface="Meiryo UI" panose="020B0604030504040204" pitchFamily="50" charset="-128"/>
                        </a:rPr>
                        <a:t>人</a:t>
                      </a:r>
                      <a:endParaRPr kumimoji="1" lang="ja-JP" altLang="en-US" sz="1300" dirty="0">
                        <a:latin typeface="Meiryo UI" panose="020B0604030504040204" pitchFamily="50" charset="-128"/>
                        <a:ea typeface="Meiryo UI" panose="020B0604030504040204" pitchFamily="50" charset="-128"/>
                      </a:endParaRPr>
                    </a:p>
                  </a:txBody>
                  <a:tcPr marL="95991" marR="95991" marT="47995" marB="479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300" dirty="0" smtClean="0">
                          <a:latin typeface="Meiryo UI" panose="020B0604030504040204" pitchFamily="50" charset="-128"/>
                          <a:ea typeface="Meiryo UI" panose="020B0604030504040204" pitchFamily="50" charset="-128"/>
                        </a:rPr>
                        <a:t>486</a:t>
                      </a:r>
                      <a:r>
                        <a:rPr kumimoji="1" lang="ja-JP" altLang="en-US" sz="1300" dirty="0" smtClean="0">
                          <a:latin typeface="Meiryo UI" panose="020B0604030504040204" pitchFamily="50" charset="-128"/>
                          <a:ea typeface="Meiryo UI" panose="020B0604030504040204" pitchFamily="50" charset="-128"/>
                        </a:rPr>
                        <a:t>人</a:t>
                      </a:r>
                      <a:endParaRPr kumimoji="1" lang="ja-JP" altLang="en-US" sz="1300" dirty="0">
                        <a:latin typeface="Meiryo UI" panose="020B0604030504040204" pitchFamily="50" charset="-128"/>
                        <a:ea typeface="Meiryo UI" panose="020B0604030504040204" pitchFamily="50" charset="-128"/>
                      </a:endParaRPr>
                    </a:p>
                  </a:txBody>
                  <a:tcPr marL="95991" marR="95991" marT="47995" marB="479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300" dirty="0" smtClean="0">
                          <a:latin typeface="Meiryo UI" panose="020B0604030504040204" pitchFamily="50" charset="-128"/>
                          <a:ea typeface="Meiryo UI" panose="020B0604030504040204" pitchFamily="50" charset="-128"/>
                        </a:rPr>
                        <a:t>305</a:t>
                      </a:r>
                      <a:r>
                        <a:rPr kumimoji="1" lang="ja-JP" altLang="en-US" sz="1300" dirty="0" smtClean="0">
                          <a:latin typeface="Meiryo UI" panose="020B0604030504040204" pitchFamily="50" charset="-128"/>
                          <a:ea typeface="Meiryo UI" panose="020B0604030504040204" pitchFamily="50" charset="-128"/>
                        </a:rPr>
                        <a:t>人</a:t>
                      </a:r>
                      <a:endParaRPr kumimoji="1" lang="ja-JP" altLang="en-US" sz="1300" dirty="0">
                        <a:latin typeface="Meiryo UI" panose="020B0604030504040204" pitchFamily="50" charset="-128"/>
                        <a:ea typeface="Meiryo UI" panose="020B0604030504040204" pitchFamily="50" charset="-128"/>
                      </a:endParaRPr>
                    </a:p>
                  </a:txBody>
                  <a:tcPr marL="95991" marR="95991" marT="47995" marB="479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300" dirty="0" smtClean="0">
                          <a:latin typeface="Meiryo UI" panose="020B0604030504040204" pitchFamily="50" charset="-128"/>
                          <a:ea typeface="Meiryo UI" panose="020B0604030504040204" pitchFamily="50" charset="-128"/>
                        </a:rPr>
                        <a:t>162</a:t>
                      </a:r>
                      <a:r>
                        <a:rPr kumimoji="1" lang="ja-JP" altLang="en-US" sz="1300" dirty="0" smtClean="0">
                          <a:latin typeface="Meiryo UI" panose="020B0604030504040204" pitchFamily="50" charset="-128"/>
                          <a:ea typeface="Meiryo UI" panose="020B0604030504040204" pitchFamily="50" charset="-128"/>
                        </a:rPr>
                        <a:t>人</a:t>
                      </a:r>
                      <a:endParaRPr kumimoji="1" lang="ja-JP" altLang="en-US" sz="1300" dirty="0">
                        <a:latin typeface="Meiryo UI" panose="020B0604030504040204" pitchFamily="50" charset="-128"/>
                        <a:ea typeface="Meiryo UI" panose="020B0604030504040204" pitchFamily="50" charset="-128"/>
                      </a:endParaRPr>
                    </a:p>
                  </a:txBody>
                  <a:tcPr marL="95991" marR="95991" marT="47995" marB="479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7745849"/>
                  </a:ext>
                </a:extLst>
              </a:tr>
              <a:tr h="438588">
                <a:tc>
                  <a:txBody>
                    <a:bodyPr/>
                    <a:lstStyle/>
                    <a:p>
                      <a:pPr algn="ctr"/>
                      <a:r>
                        <a:rPr kumimoji="1" lang="ja-JP" altLang="en-US" sz="1300" dirty="0">
                          <a:latin typeface="Meiryo UI" panose="020B0604030504040204" pitchFamily="50" charset="-128"/>
                          <a:ea typeface="Meiryo UI" panose="020B0604030504040204" pitchFamily="50" charset="-128"/>
                        </a:rPr>
                        <a:t>現任研修</a:t>
                      </a:r>
                    </a:p>
                  </a:txBody>
                  <a:tcPr marL="95991" marR="95991" marT="47995" marB="479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300" dirty="0" smtClean="0">
                          <a:latin typeface="Meiryo UI" panose="020B0604030504040204" pitchFamily="50" charset="-128"/>
                          <a:ea typeface="Meiryo UI" panose="020B0604030504040204" pitchFamily="50" charset="-128"/>
                        </a:rPr>
                        <a:t>384</a:t>
                      </a:r>
                      <a:r>
                        <a:rPr kumimoji="1" lang="ja-JP" altLang="en-US" sz="1300" dirty="0" smtClean="0">
                          <a:latin typeface="Meiryo UI" panose="020B0604030504040204" pitchFamily="50" charset="-128"/>
                          <a:ea typeface="Meiryo UI" panose="020B0604030504040204" pitchFamily="50" charset="-128"/>
                        </a:rPr>
                        <a:t>人</a:t>
                      </a:r>
                      <a:endParaRPr kumimoji="1" lang="en-US" altLang="ja-JP" sz="1300" dirty="0">
                        <a:latin typeface="Meiryo UI" panose="020B0604030504040204" pitchFamily="50" charset="-128"/>
                        <a:ea typeface="Meiryo UI" panose="020B0604030504040204" pitchFamily="50" charset="-128"/>
                      </a:endParaRPr>
                    </a:p>
                  </a:txBody>
                  <a:tcPr marL="95991" marR="95991" marT="47995" marB="479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300" dirty="0" smtClean="0">
                          <a:latin typeface="Meiryo UI" panose="020B0604030504040204" pitchFamily="50" charset="-128"/>
                          <a:ea typeface="Meiryo UI" panose="020B0604030504040204" pitchFamily="50" charset="-128"/>
                        </a:rPr>
                        <a:t>361</a:t>
                      </a:r>
                      <a:r>
                        <a:rPr kumimoji="1" lang="ja-JP" altLang="en-US" sz="1300" dirty="0" smtClean="0">
                          <a:latin typeface="Meiryo UI" panose="020B0604030504040204" pitchFamily="50" charset="-128"/>
                          <a:ea typeface="Meiryo UI" panose="020B0604030504040204" pitchFamily="50" charset="-128"/>
                        </a:rPr>
                        <a:t>人</a:t>
                      </a:r>
                      <a:endParaRPr kumimoji="1" lang="en-US" altLang="ja-JP" sz="1300" dirty="0">
                        <a:latin typeface="Meiryo UI" panose="020B0604030504040204" pitchFamily="50" charset="-128"/>
                        <a:ea typeface="Meiryo UI" panose="020B0604030504040204" pitchFamily="50" charset="-128"/>
                      </a:endParaRPr>
                    </a:p>
                  </a:txBody>
                  <a:tcPr marL="95991" marR="95991" marT="47995" marB="479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300" dirty="0" smtClean="0">
                          <a:latin typeface="Meiryo UI" panose="020B0604030504040204" pitchFamily="50" charset="-128"/>
                          <a:ea typeface="Meiryo UI" panose="020B0604030504040204" pitchFamily="50" charset="-128"/>
                        </a:rPr>
                        <a:t>408</a:t>
                      </a:r>
                      <a:r>
                        <a:rPr kumimoji="1" lang="ja-JP" altLang="en-US" sz="1300" dirty="0" smtClean="0">
                          <a:latin typeface="Meiryo UI" panose="020B0604030504040204" pitchFamily="50" charset="-128"/>
                          <a:ea typeface="Meiryo UI" panose="020B0604030504040204" pitchFamily="50" charset="-128"/>
                        </a:rPr>
                        <a:t>人</a:t>
                      </a:r>
                      <a:endParaRPr kumimoji="1" lang="ja-JP" altLang="en-US" sz="1300" dirty="0">
                        <a:latin typeface="Meiryo UI" panose="020B0604030504040204" pitchFamily="50" charset="-128"/>
                        <a:ea typeface="Meiryo UI" panose="020B0604030504040204" pitchFamily="50" charset="-128"/>
                      </a:endParaRPr>
                    </a:p>
                  </a:txBody>
                  <a:tcPr marL="95991" marR="95991" marT="47995" marB="479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300" dirty="0" smtClean="0">
                          <a:latin typeface="Meiryo UI" panose="020B0604030504040204" pitchFamily="50" charset="-128"/>
                          <a:ea typeface="Meiryo UI" panose="020B0604030504040204" pitchFamily="50" charset="-128"/>
                        </a:rPr>
                        <a:t>209</a:t>
                      </a:r>
                      <a:r>
                        <a:rPr kumimoji="1" lang="ja-JP" altLang="en-US" sz="1300" dirty="0" smtClean="0">
                          <a:latin typeface="Meiryo UI" panose="020B0604030504040204" pitchFamily="50" charset="-128"/>
                          <a:ea typeface="Meiryo UI" panose="020B0604030504040204" pitchFamily="50" charset="-128"/>
                        </a:rPr>
                        <a:t>人</a:t>
                      </a:r>
                      <a:endParaRPr kumimoji="1" lang="ja-JP" altLang="en-US" sz="1300" dirty="0">
                        <a:latin typeface="Meiryo UI" panose="020B0604030504040204" pitchFamily="50" charset="-128"/>
                        <a:ea typeface="Meiryo UI" panose="020B0604030504040204" pitchFamily="50" charset="-128"/>
                      </a:endParaRPr>
                    </a:p>
                  </a:txBody>
                  <a:tcPr marL="95991" marR="95991" marT="47995" marB="479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300" dirty="0" smtClean="0">
                          <a:latin typeface="Meiryo UI" panose="020B0604030504040204" pitchFamily="50" charset="-128"/>
                          <a:ea typeface="Meiryo UI" panose="020B0604030504040204" pitchFamily="50" charset="-128"/>
                        </a:rPr>
                        <a:t>193</a:t>
                      </a:r>
                      <a:r>
                        <a:rPr kumimoji="1" lang="ja-JP" altLang="en-US" sz="1300" dirty="0" smtClean="0">
                          <a:latin typeface="Meiryo UI" panose="020B0604030504040204" pitchFamily="50" charset="-128"/>
                          <a:ea typeface="Meiryo UI" panose="020B0604030504040204" pitchFamily="50" charset="-128"/>
                        </a:rPr>
                        <a:t>人</a:t>
                      </a:r>
                      <a:endParaRPr kumimoji="1" lang="ja-JP" altLang="en-US" sz="1300" dirty="0">
                        <a:latin typeface="Meiryo UI" panose="020B0604030504040204" pitchFamily="50" charset="-128"/>
                        <a:ea typeface="Meiryo UI" panose="020B0604030504040204" pitchFamily="50" charset="-128"/>
                      </a:endParaRPr>
                    </a:p>
                  </a:txBody>
                  <a:tcPr marL="95991" marR="95991" marT="47995" marB="4799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18397251"/>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3415582271"/>
              </p:ext>
            </p:extLst>
          </p:nvPr>
        </p:nvGraphicFramePr>
        <p:xfrm>
          <a:off x="383843" y="5083326"/>
          <a:ext cx="9096809" cy="1951976"/>
        </p:xfrm>
        <a:graphic>
          <a:graphicData uri="http://schemas.openxmlformats.org/drawingml/2006/table">
            <a:tbl>
              <a:tblPr firstRow="1" bandRow="1"/>
              <a:tblGrid>
                <a:gridCol w="3453459">
                  <a:extLst>
                    <a:ext uri="{9D8B030D-6E8A-4147-A177-3AD203B41FA5}">
                      <a16:colId xmlns:a16="http://schemas.microsoft.com/office/drawing/2014/main" val="703653951"/>
                    </a:ext>
                  </a:extLst>
                </a:gridCol>
                <a:gridCol w="1128670">
                  <a:extLst>
                    <a:ext uri="{9D8B030D-6E8A-4147-A177-3AD203B41FA5}">
                      <a16:colId xmlns:a16="http://schemas.microsoft.com/office/drawing/2014/main" val="2788595651"/>
                    </a:ext>
                  </a:extLst>
                </a:gridCol>
                <a:gridCol w="1128670">
                  <a:extLst>
                    <a:ext uri="{9D8B030D-6E8A-4147-A177-3AD203B41FA5}">
                      <a16:colId xmlns:a16="http://schemas.microsoft.com/office/drawing/2014/main" val="3290302362"/>
                    </a:ext>
                  </a:extLst>
                </a:gridCol>
                <a:gridCol w="1128670">
                  <a:extLst>
                    <a:ext uri="{9D8B030D-6E8A-4147-A177-3AD203B41FA5}">
                      <a16:colId xmlns:a16="http://schemas.microsoft.com/office/drawing/2014/main" val="1019820005"/>
                    </a:ext>
                  </a:extLst>
                </a:gridCol>
                <a:gridCol w="1128670">
                  <a:extLst>
                    <a:ext uri="{9D8B030D-6E8A-4147-A177-3AD203B41FA5}">
                      <a16:colId xmlns:a16="http://schemas.microsoft.com/office/drawing/2014/main" val="2759058709"/>
                    </a:ext>
                  </a:extLst>
                </a:gridCol>
                <a:gridCol w="1128670">
                  <a:extLst>
                    <a:ext uri="{9D8B030D-6E8A-4147-A177-3AD203B41FA5}">
                      <a16:colId xmlns:a16="http://schemas.microsoft.com/office/drawing/2014/main" val="794809500"/>
                    </a:ext>
                  </a:extLst>
                </a:gridCol>
              </a:tblGrid>
              <a:tr h="634367">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l"/>
                      <a:r>
                        <a:rPr lang="ja-JP" altLang="en-US" sz="1300" dirty="0" err="1" smtClean="0">
                          <a:latin typeface="Meiryo UI" panose="020B0604030504040204" pitchFamily="50" charset="-128"/>
                          <a:ea typeface="Meiryo UI" panose="020B0604030504040204" pitchFamily="50" charset="-128"/>
                        </a:rPr>
                        <a:t>大阪府障がい</a:t>
                      </a:r>
                      <a:r>
                        <a:rPr lang="ja-JP" altLang="en-US" sz="1300" dirty="0" smtClean="0">
                          <a:latin typeface="Meiryo UI" panose="020B0604030504040204" pitchFamily="50" charset="-128"/>
                          <a:ea typeface="Meiryo UI" panose="020B0604030504040204" pitchFamily="50" charset="-128"/>
                        </a:rPr>
                        <a:t>者自立相談支援センターで実施</a:t>
                      </a:r>
                      <a:endParaRPr lang="en-US" altLang="ja-JP" sz="1300" dirty="0" smtClean="0">
                        <a:latin typeface="Meiryo UI" panose="020B0604030504040204" pitchFamily="50" charset="-128"/>
                        <a:ea typeface="Meiryo UI" panose="020B0604030504040204" pitchFamily="50" charset="-128"/>
                      </a:endParaRPr>
                    </a:p>
                  </a:txBody>
                  <a:tcPr marL="95991" marR="95991" marT="47995" marB="4799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79646"/>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smtClean="0">
                          <a:latin typeface="Meiryo UI" panose="020B0604030504040204" pitchFamily="50" charset="-128"/>
                          <a:ea typeface="Meiryo UI" panose="020B0604030504040204" pitchFamily="50" charset="-128"/>
                        </a:rPr>
                        <a:t>令和元年度</a:t>
                      </a:r>
                    </a:p>
                  </a:txBody>
                  <a:tcPr marL="95991" marR="95991" marT="47995" marB="4799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79646"/>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smtClean="0">
                          <a:latin typeface="Meiryo UI" panose="020B0604030504040204" pitchFamily="50" charset="-128"/>
                          <a:ea typeface="Meiryo UI" panose="020B0604030504040204" pitchFamily="50" charset="-128"/>
                        </a:rPr>
                        <a:t>令和２年度</a:t>
                      </a:r>
                    </a:p>
                  </a:txBody>
                  <a:tcPr marL="95991" marR="95991" marT="47995" marB="4799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79646"/>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smtClean="0">
                          <a:latin typeface="Meiryo UI" panose="020B0604030504040204" pitchFamily="50" charset="-128"/>
                          <a:ea typeface="Meiryo UI" panose="020B0604030504040204" pitchFamily="50" charset="-128"/>
                        </a:rPr>
                        <a:t>令和３年度</a:t>
                      </a:r>
                    </a:p>
                  </a:txBody>
                  <a:tcPr marL="95991" marR="95991" marT="47995" marB="4799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79646"/>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smtClean="0">
                          <a:latin typeface="Meiryo UI" panose="020B0604030504040204" pitchFamily="50" charset="-128"/>
                          <a:ea typeface="Meiryo UI" panose="020B0604030504040204" pitchFamily="50" charset="-128"/>
                        </a:rPr>
                        <a:t>令和４年度</a:t>
                      </a:r>
                    </a:p>
                  </a:txBody>
                  <a:tcPr marL="95991" marR="95991" marT="47995" marB="4799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79646"/>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smtClean="0">
                          <a:latin typeface="Meiryo UI" panose="020B0604030504040204" pitchFamily="50" charset="-128"/>
                          <a:ea typeface="Meiryo UI" panose="020B0604030504040204" pitchFamily="50" charset="-128"/>
                        </a:rPr>
                        <a:t>計</a:t>
                      </a:r>
                    </a:p>
                  </a:txBody>
                  <a:tcPr marL="95991" marR="95991" marT="47995" marB="4799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79646"/>
                    </a:solidFill>
                  </a:tcPr>
                </a:tc>
                <a:extLst>
                  <a:ext uri="{0D108BD9-81ED-4DB2-BD59-A6C34878D82A}">
                    <a16:rowId xmlns:a16="http://schemas.microsoft.com/office/drawing/2014/main" val="2747706725"/>
                  </a:ext>
                </a:extLst>
              </a:tr>
              <a:tr h="627259">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300" dirty="0" smtClean="0">
                          <a:latin typeface="Meiryo UI" panose="020B0604030504040204" pitchFamily="50" charset="-128"/>
                          <a:ea typeface="Meiryo UI" panose="020B0604030504040204" pitchFamily="50" charset="-128"/>
                        </a:rPr>
                        <a:t>主任相談支援専門員</a:t>
                      </a:r>
                      <a:r>
                        <a:rPr kumimoji="1" lang="ja-JP" altLang="en-US" sz="1300" dirty="0" smtClean="0">
                          <a:latin typeface="Meiryo UI" panose="020B0604030504040204" pitchFamily="50" charset="-128"/>
                          <a:ea typeface="Meiryo UI" panose="020B0604030504040204" pitchFamily="50" charset="-128"/>
                        </a:rPr>
                        <a:t>養成研修　修了者数</a:t>
                      </a:r>
                      <a:endParaRPr kumimoji="1" lang="en-US" altLang="ja-JP" sz="13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smtClean="0">
                          <a:latin typeface="Meiryo UI" panose="020B0604030504040204" pitchFamily="50" charset="-128"/>
                          <a:ea typeface="Meiryo UI" panose="020B0604030504040204" pitchFamily="50" charset="-128"/>
                        </a:rPr>
                        <a:t>（</a:t>
                      </a:r>
                      <a:r>
                        <a:rPr kumimoji="1" lang="en-US" altLang="ja-JP" sz="1300" dirty="0" smtClean="0">
                          <a:latin typeface="Meiryo UI" panose="020B0604030504040204" pitchFamily="50" charset="-128"/>
                          <a:ea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rPr>
                        <a:t>定員は各年</a:t>
                      </a:r>
                      <a:r>
                        <a:rPr kumimoji="1" lang="en-US" altLang="ja-JP" sz="1300" dirty="0" smtClean="0">
                          <a:latin typeface="Meiryo UI" panose="020B0604030504040204" pitchFamily="50" charset="-128"/>
                          <a:ea typeface="Meiryo UI" panose="020B0604030504040204" pitchFamily="50" charset="-128"/>
                        </a:rPr>
                        <a:t>50</a:t>
                      </a:r>
                      <a:r>
                        <a:rPr kumimoji="1" lang="ja-JP" altLang="en-US" sz="1300" dirty="0" smtClean="0">
                          <a:latin typeface="Meiryo UI" panose="020B0604030504040204" pitchFamily="50" charset="-128"/>
                          <a:ea typeface="Meiryo UI" panose="020B0604030504040204" pitchFamily="50" charset="-128"/>
                        </a:rPr>
                        <a:t>人）</a:t>
                      </a:r>
                      <a:endParaRPr kumimoji="1" lang="en-US" altLang="ja-JP" sz="1300" dirty="0" smtClean="0">
                        <a:latin typeface="Meiryo UI" panose="020B0604030504040204" pitchFamily="50" charset="-128"/>
                        <a:ea typeface="Meiryo UI" panose="020B0604030504040204" pitchFamily="50" charset="-128"/>
                      </a:endParaRPr>
                    </a:p>
                  </a:txBody>
                  <a:tcPr marL="95991" marR="95991" marT="47995" marB="4799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79646">
                        <a:tint val="2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300" b="0" dirty="0" smtClean="0">
                          <a:latin typeface="Meiryo UI" panose="020B0604030504040204" pitchFamily="50" charset="-128"/>
                          <a:ea typeface="Meiryo UI" panose="020B0604030504040204" pitchFamily="50" charset="-128"/>
                        </a:rPr>
                        <a:t>41</a:t>
                      </a:r>
                      <a:r>
                        <a:rPr kumimoji="1" lang="ja-JP" altLang="en-US" sz="1300" b="0" dirty="0" smtClean="0">
                          <a:latin typeface="Meiryo UI" panose="020B0604030504040204" pitchFamily="50" charset="-128"/>
                          <a:ea typeface="Meiryo UI" panose="020B0604030504040204" pitchFamily="50" charset="-128"/>
                        </a:rPr>
                        <a:t>人</a:t>
                      </a:r>
                    </a:p>
                  </a:txBody>
                  <a:tcPr marL="95991" marR="95991" marT="47995" marB="4799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79646">
                        <a:tint val="2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300" b="0" dirty="0" smtClean="0">
                          <a:latin typeface="Meiryo UI" panose="020B0604030504040204" pitchFamily="50" charset="-128"/>
                          <a:ea typeface="Meiryo UI" panose="020B0604030504040204" pitchFamily="50" charset="-128"/>
                        </a:rPr>
                        <a:t>39</a:t>
                      </a:r>
                      <a:r>
                        <a:rPr kumimoji="1" lang="ja-JP" altLang="en-US" sz="1300" b="0" dirty="0" smtClean="0">
                          <a:latin typeface="Meiryo UI" panose="020B0604030504040204" pitchFamily="50" charset="-128"/>
                          <a:ea typeface="Meiryo UI" panose="020B0604030504040204" pitchFamily="50" charset="-128"/>
                        </a:rPr>
                        <a:t>人</a:t>
                      </a:r>
                    </a:p>
                  </a:txBody>
                  <a:tcPr marL="95991" marR="95991" marT="47995" marB="4799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79646">
                        <a:tint val="2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300" b="0" dirty="0" smtClean="0">
                          <a:latin typeface="Meiryo UI" panose="020B0604030504040204" pitchFamily="50" charset="-128"/>
                          <a:ea typeface="Meiryo UI" panose="020B0604030504040204" pitchFamily="50" charset="-128"/>
                        </a:rPr>
                        <a:t>46</a:t>
                      </a:r>
                      <a:r>
                        <a:rPr kumimoji="1" lang="ja-JP" altLang="en-US" sz="1300" b="0" dirty="0" smtClean="0">
                          <a:latin typeface="Meiryo UI" panose="020B0604030504040204" pitchFamily="50" charset="-128"/>
                          <a:ea typeface="Meiryo UI" panose="020B0604030504040204" pitchFamily="50" charset="-128"/>
                        </a:rPr>
                        <a:t>人</a:t>
                      </a:r>
                    </a:p>
                  </a:txBody>
                  <a:tcPr marL="95991" marR="95991" marT="47995" marB="4799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79646">
                        <a:tint val="2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300" b="0" dirty="0" smtClean="0">
                          <a:latin typeface="Meiryo UI" panose="020B0604030504040204" pitchFamily="50" charset="-128"/>
                          <a:ea typeface="Meiryo UI" panose="020B0604030504040204" pitchFamily="50" charset="-128"/>
                        </a:rPr>
                        <a:t>40</a:t>
                      </a:r>
                      <a:r>
                        <a:rPr kumimoji="1" lang="ja-JP" altLang="en-US" sz="1300" b="0" dirty="0" smtClean="0">
                          <a:latin typeface="Meiryo UI" panose="020B0604030504040204" pitchFamily="50" charset="-128"/>
                          <a:ea typeface="Meiryo UI" panose="020B0604030504040204" pitchFamily="50" charset="-128"/>
                        </a:rPr>
                        <a:t>人</a:t>
                      </a:r>
                    </a:p>
                  </a:txBody>
                  <a:tcPr marL="95991" marR="95991" marT="47995" marB="4799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79646">
                        <a:tint val="2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300" b="0" dirty="0" smtClean="0">
                          <a:latin typeface="Meiryo UI" panose="020B0604030504040204" pitchFamily="50" charset="-128"/>
                          <a:ea typeface="Meiryo UI" panose="020B0604030504040204" pitchFamily="50" charset="-128"/>
                        </a:rPr>
                        <a:t>166</a:t>
                      </a:r>
                      <a:r>
                        <a:rPr kumimoji="1" lang="ja-JP" altLang="en-US" sz="1300" b="0" dirty="0" smtClean="0">
                          <a:latin typeface="Meiryo UI" panose="020B0604030504040204" pitchFamily="50" charset="-128"/>
                          <a:ea typeface="Meiryo UI" panose="020B0604030504040204" pitchFamily="50" charset="-128"/>
                        </a:rPr>
                        <a:t>人</a:t>
                      </a:r>
                    </a:p>
                  </a:txBody>
                  <a:tcPr marL="95991" marR="95991" marT="47995" marB="4799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79646">
                        <a:tint val="20000"/>
                      </a:srgbClr>
                    </a:solidFill>
                  </a:tcPr>
                </a:tc>
                <a:extLst>
                  <a:ext uri="{0D108BD9-81ED-4DB2-BD59-A6C34878D82A}">
                    <a16:rowId xmlns:a16="http://schemas.microsoft.com/office/drawing/2014/main" val="2000823456"/>
                  </a:ext>
                </a:extLst>
              </a:tr>
              <a:tr h="6297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smtClean="0">
                          <a:latin typeface="Meiryo UI" panose="020B0604030504040204" pitchFamily="50" charset="-128"/>
                          <a:ea typeface="Meiryo UI" panose="020B0604030504040204" pitchFamily="50" charset="-128"/>
                        </a:rPr>
                        <a:t>修了者のうち、基幹相談支援センターに配置されている主任相談支援専門員の人数</a:t>
                      </a:r>
                      <a:endParaRPr kumimoji="1" lang="en-US" altLang="ja-JP" sz="13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smtClean="0">
                          <a:latin typeface="Meiryo UI" panose="020B0604030504040204" pitchFamily="50" charset="-128"/>
                          <a:ea typeface="Meiryo UI" panose="020B0604030504040204" pitchFamily="50" charset="-128"/>
                        </a:rPr>
                        <a:t>（</a:t>
                      </a:r>
                      <a:r>
                        <a:rPr kumimoji="1" lang="en-US" altLang="ja-JP" sz="1300" dirty="0" smtClean="0">
                          <a:latin typeface="Meiryo UI" panose="020B0604030504040204" pitchFamily="50" charset="-128"/>
                          <a:ea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rPr>
                        <a:t>研修修了時点）</a:t>
                      </a:r>
                      <a:endParaRPr kumimoji="1" lang="en-US" altLang="ja-JP" sz="1300" dirty="0" smtClean="0">
                        <a:latin typeface="Meiryo UI" panose="020B0604030504040204" pitchFamily="50" charset="-128"/>
                        <a:ea typeface="Meiryo UI" panose="020B0604030504040204" pitchFamily="50" charset="-128"/>
                      </a:endParaRPr>
                    </a:p>
                  </a:txBody>
                  <a:tcPr marL="95991" marR="95991" marT="47995" marB="4799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79646">
                        <a:tint val="20000"/>
                      </a:srgb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300" b="0" dirty="0" smtClean="0">
                          <a:latin typeface="Meiryo UI" panose="020B0604030504040204" pitchFamily="50" charset="-128"/>
                          <a:ea typeface="Meiryo UI" panose="020B0604030504040204" pitchFamily="50" charset="-128"/>
                        </a:rPr>
                        <a:t>19</a:t>
                      </a:r>
                      <a:r>
                        <a:rPr kumimoji="1" lang="ja-JP" altLang="en-US" sz="1300" b="0" dirty="0" smtClean="0">
                          <a:latin typeface="Meiryo UI" panose="020B0604030504040204" pitchFamily="50" charset="-128"/>
                          <a:ea typeface="Meiryo UI" panose="020B0604030504040204" pitchFamily="50" charset="-128"/>
                        </a:rPr>
                        <a:t>人</a:t>
                      </a:r>
                    </a:p>
                  </a:txBody>
                  <a:tcPr marL="95991" marR="95991" marT="47995" marB="4799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79646">
                        <a:tint val="20000"/>
                      </a:srgb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300" b="0" dirty="0" smtClean="0">
                          <a:latin typeface="Meiryo UI" panose="020B0604030504040204" pitchFamily="50" charset="-128"/>
                          <a:ea typeface="Meiryo UI" panose="020B0604030504040204" pitchFamily="50" charset="-128"/>
                        </a:rPr>
                        <a:t>14</a:t>
                      </a:r>
                      <a:r>
                        <a:rPr kumimoji="1" lang="ja-JP" altLang="en-US" sz="1300" b="0" dirty="0" smtClean="0">
                          <a:latin typeface="Meiryo UI" panose="020B0604030504040204" pitchFamily="50" charset="-128"/>
                          <a:ea typeface="Meiryo UI" panose="020B0604030504040204" pitchFamily="50" charset="-128"/>
                        </a:rPr>
                        <a:t>人</a:t>
                      </a:r>
                    </a:p>
                  </a:txBody>
                  <a:tcPr marL="95991" marR="95991" marT="47995" marB="4799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79646">
                        <a:tint val="20000"/>
                      </a:srgb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300" b="0" dirty="0" smtClean="0">
                          <a:latin typeface="Meiryo UI" panose="020B0604030504040204" pitchFamily="50" charset="-128"/>
                          <a:ea typeface="Meiryo UI" panose="020B0604030504040204" pitchFamily="50" charset="-128"/>
                        </a:rPr>
                        <a:t>14</a:t>
                      </a:r>
                      <a:r>
                        <a:rPr kumimoji="1" lang="ja-JP" altLang="en-US" sz="1300" b="0" dirty="0" smtClean="0">
                          <a:latin typeface="Meiryo UI" panose="020B0604030504040204" pitchFamily="50" charset="-128"/>
                          <a:ea typeface="Meiryo UI" panose="020B0604030504040204" pitchFamily="50" charset="-128"/>
                        </a:rPr>
                        <a:t>人</a:t>
                      </a:r>
                    </a:p>
                  </a:txBody>
                  <a:tcPr marL="95991" marR="95991" marT="47995" marB="4799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79646">
                        <a:tint val="20000"/>
                      </a:srgb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300" b="0" dirty="0" smtClean="0">
                          <a:latin typeface="Meiryo UI" panose="020B0604030504040204" pitchFamily="50" charset="-128"/>
                          <a:ea typeface="Meiryo UI" panose="020B0604030504040204" pitchFamily="50" charset="-128"/>
                        </a:rPr>
                        <a:t>17</a:t>
                      </a:r>
                      <a:r>
                        <a:rPr kumimoji="1" lang="ja-JP" altLang="en-US" sz="1300" b="0" dirty="0" smtClean="0">
                          <a:latin typeface="Meiryo UI" panose="020B0604030504040204" pitchFamily="50" charset="-128"/>
                          <a:ea typeface="Meiryo UI" panose="020B0604030504040204" pitchFamily="50" charset="-128"/>
                        </a:rPr>
                        <a:t>人</a:t>
                      </a:r>
                    </a:p>
                  </a:txBody>
                  <a:tcPr marL="95991" marR="95991" marT="47995" marB="4799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79646">
                        <a:tint val="20000"/>
                      </a:srgb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300" b="0" dirty="0" smtClean="0">
                          <a:latin typeface="Meiryo UI" panose="020B0604030504040204" pitchFamily="50" charset="-128"/>
                          <a:ea typeface="Meiryo UI" panose="020B0604030504040204" pitchFamily="50" charset="-128"/>
                        </a:rPr>
                        <a:t>64</a:t>
                      </a:r>
                      <a:r>
                        <a:rPr kumimoji="1" lang="ja-JP" altLang="en-US" sz="1300" b="0" dirty="0" smtClean="0">
                          <a:latin typeface="Meiryo UI" panose="020B0604030504040204" pitchFamily="50" charset="-128"/>
                          <a:ea typeface="Meiryo UI" panose="020B0604030504040204" pitchFamily="50" charset="-128"/>
                        </a:rPr>
                        <a:t>人</a:t>
                      </a:r>
                    </a:p>
                  </a:txBody>
                  <a:tcPr marL="95991" marR="95991" marT="47995" marB="47995"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79646">
                        <a:tint val="20000"/>
                      </a:srgbClr>
                    </a:solidFill>
                  </a:tcPr>
                </a:tc>
                <a:extLst>
                  <a:ext uri="{0D108BD9-81ED-4DB2-BD59-A6C34878D82A}">
                    <a16:rowId xmlns:a16="http://schemas.microsoft.com/office/drawing/2014/main" val="2878130816"/>
                  </a:ext>
                </a:extLst>
              </a:tr>
            </a:tbl>
          </a:graphicData>
        </a:graphic>
      </p:graphicFrame>
      <p:sp>
        <p:nvSpPr>
          <p:cNvPr id="18" name="テキスト ボックス 17"/>
          <p:cNvSpPr txBox="1"/>
          <p:nvPr/>
        </p:nvSpPr>
        <p:spPr>
          <a:xfrm>
            <a:off x="252662" y="4744832"/>
            <a:ext cx="4099462" cy="383182"/>
          </a:xfrm>
          <a:prstGeom prst="rect">
            <a:avLst/>
          </a:prstGeom>
          <a:noFill/>
        </p:spPr>
        <p:txBody>
          <a:bodyPr wrap="square" rtlCol="0">
            <a:spAutoFit/>
          </a:bodyPr>
          <a:lstStyle/>
          <a:p>
            <a:pPr defTabSz="959937"/>
            <a:r>
              <a:rPr kumimoji="1" lang="en-US" altLang="ja-JP" sz="1470" b="1" dirty="0">
                <a:solidFill>
                  <a:prstClr val="black"/>
                </a:solidFill>
                <a:latin typeface="Calibri"/>
                <a:ea typeface="ＭＳ Ｐゴシック" panose="020B0600070205080204" pitchFamily="50" charset="-128"/>
              </a:rPr>
              <a:t>【</a:t>
            </a:r>
            <a:r>
              <a:rPr kumimoji="1" lang="ja-JP" altLang="en-US" sz="1400" b="1" dirty="0" smtClean="0">
                <a:solidFill>
                  <a:prstClr val="black"/>
                </a:solidFill>
                <a:latin typeface="Calibri"/>
                <a:ea typeface="ＭＳ Ｐゴシック" panose="020B0600070205080204" pitchFamily="50" charset="-128"/>
              </a:rPr>
              <a:t>主任相談支援専門員養成研修修了状況</a:t>
            </a:r>
            <a:r>
              <a:rPr kumimoji="1" lang="en-US" altLang="ja-JP" sz="1470" b="1" dirty="0" smtClean="0">
                <a:solidFill>
                  <a:prstClr val="black"/>
                </a:solidFill>
                <a:latin typeface="Calibri"/>
                <a:ea typeface="ＭＳ Ｐゴシック" panose="020B0600070205080204" pitchFamily="50" charset="-128"/>
              </a:rPr>
              <a:t>】</a:t>
            </a:r>
            <a:r>
              <a:rPr kumimoji="1" lang="en-US" altLang="ja-JP" sz="1890" dirty="0">
                <a:solidFill>
                  <a:prstClr val="black"/>
                </a:solidFill>
                <a:latin typeface="Calibri"/>
                <a:ea typeface="ＭＳ Ｐゴシック" panose="020B0600070205080204" pitchFamily="50" charset="-128"/>
              </a:rPr>
              <a:t>	</a:t>
            </a:r>
            <a:endParaRPr kumimoji="1" lang="ja-JP" altLang="en-US" sz="1890" dirty="0">
              <a:solidFill>
                <a:prstClr val="black"/>
              </a:solidFill>
              <a:latin typeface="Calibri"/>
              <a:ea typeface="ＭＳ Ｐゴシック" panose="020B0600070205080204"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682825859"/>
              </p:ext>
            </p:extLst>
          </p:nvPr>
        </p:nvGraphicFramePr>
        <p:xfrm>
          <a:off x="8726153" y="3814216"/>
          <a:ext cx="3118137" cy="951708"/>
        </p:xfrm>
        <a:graphic>
          <a:graphicData uri="http://schemas.openxmlformats.org/drawingml/2006/table">
            <a:tbl>
              <a:tblPr firstRow="1" bandRow="1">
                <a:tableStyleId>{BC89EF96-8CEA-46FF-86C4-4CE0E7609802}</a:tableStyleId>
              </a:tblPr>
              <a:tblGrid>
                <a:gridCol w="1039379">
                  <a:extLst>
                    <a:ext uri="{9D8B030D-6E8A-4147-A177-3AD203B41FA5}">
                      <a16:colId xmlns:a16="http://schemas.microsoft.com/office/drawing/2014/main" val="2993781365"/>
                    </a:ext>
                  </a:extLst>
                </a:gridCol>
                <a:gridCol w="1039379">
                  <a:extLst>
                    <a:ext uri="{9D8B030D-6E8A-4147-A177-3AD203B41FA5}">
                      <a16:colId xmlns:a16="http://schemas.microsoft.com/office/drawing/2014/main" val="3181779475"/>
                    </a:ext>
                  </a:extLst>
                </a:gridCol>
                <a:gridCol w="1039379">
                  <a:extLst>
                    <a:ext uri="{9D8B030D-6E8A-4147-A177-3AD203B41FA5}">
                      <a16:colId xmlns:a16="http://schemas.microsoft.com/office/drawing/2014/main" val="1735519245"/>
                    </a:ext>
                  </a:extLst>
                </a:gridCol>
              </a:tblGrid>
              <a:tr h="434045">
                <a:tc>
                  <a:txBody>
                    <a:bodyPr/>
                    <a:lstStyle/>
                    <a:p>
                      <a:pPr algn="ctr"/>
                      <a:r>
                        <a:rPr kumimoji="1" lang="ja-JP" altLang="en-US" sz="1200" dirty="0" smtClean="0">
                          <a:latin typeface="Meiryo UI" panose="020B0604030504040204" pitchFamily="50" charset="-128"/>
                          <a:ea typeface="Meiryo UI" panose="020B0604030504040204" pitchFamily="50" charset="-128"/>
                        </a:rPr>
                        <a:t>修了者数</a:t>
                      </a:r>
                      <a:r>
                        <a:rPr kumimoji="1" lang="en-US" altLang="ja-JP" sz="1000" b="0" dirty="0" smtClean="0">
                          <a:latin typeface="Meiryo UI" panose="020B0604030504040204" pitchFamily="50" charset="-128"/>
                          <a:ea typeface="Meiryo UI" panose="020B0604030504040204" pitchFamily="50" charset="-128"/>
                        </a:rPr>
                        <a:t>※1</a:t>
                      </a:r>
                      <a:endParaRPr kumimoji="1" lang="ja-JP" altLang="en-US" sz="1000" b="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従事者数</a:t>
                      </a:r>
                      <a:r>
                        <a:rPr kumimoji="1" lang="en-US" altLang="ja-JP" sz="1050" b="0" dirty="0" smtClean="0">
                          <a:latin typeface="Meiryo UI" panose="020B0604030504040204" pitchFamily="50" charset="-128"/>
                          <a:ea typeface="Meiryo UI" panose="020B0604030504040204" pitchFamily="50" charset="-128"/>
                        </a:rPr>
                        <a:t>※2</a:t>
                      </a:r>
                      <a:endParaRPr kumimoji="1" lang="en-US" altLang="ja-JP" sz="1200"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従事率</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66519803"/>
                  </a:ext>
                </a:extLst>
              </a:tr>
              <a:tr h="517663">
                <a:tc>
                  <a:txBody>
                    <a:bodyPr/>
                    <a:lstStyle/>
                    <a:p>
                      <a:pPr algn="ctr"/>
                      <a:r>
                        <a:rPr kumimoji="1" lang="en-US" altLang="ja-JP" sz="1300" dirty="0" smtClean="0">
                          <a:latin typeface="Meiryo UI" panose="020B0604030504040204" pitchFamily="50" charset="-128"/>
                          <a:ea typeface="Meiryo UI" panose="020B0604030504040204" pitchFamily="50" charset="-128"/>
                        </a:rPr>
                        <a:t>371</a:t>
                      </a:r>
                      <a:r>
                        <a:rPr kumimoji="1" lang="ja-JP" altLang="en-US" sz="1300" dirty="0" smtClean="0">
                          <a:latin typeface="Meiryo UI" panose="020B0604030504040204" pitchFamily="50" charset="-128"/>
                          <a:ea typeface="Meiryo UI" panose="020B0604030504040204" pitchFamily="50" charset="-128"/>
                        </a:rPr>
                        <a:t>人</a:t>
                      </a:r>
                      <a:endParaRPr kumimoji="1" lang="ja-JP" altLang="en-US" sz="13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300" dirty="0" smtClean="0">
                          <a:latin typeface="Meiryo UI" panose="020B0604030504040204" pitchFamily="50" charset="-128"/>
                          <a:ea typeface="Meiryo UI" panose="020B0604030504040204" pitchFamily="50" charset="-128"/>
                        </a:rPr>
                        <a:t>227</a:t>
                      </a:r>
                      <a:r>
                        <a:rPr kumimoji="1" lang="ja-JP" altLang="en-US" sz="1300" dirty="0" smtClean="0">
                          <a:latin typeface="Meiryo UI" panose="020B0604030504040204" pitchFamily="50" charset="-128"/>
                          <a:ea typeface="Meiryo UI" panose="020B0604030504040204" pitchFamily="50" charset="-128"/>
                        </a:rPr>
                        <a:t>人</a:t>
                      </a:r>
                      <a:endParaRPr kumimoji="1" lang="ja-JP" altLang="en-US" sz="13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300" dirty="0" smtClean="0">
                          <a:latin typeface="Meiryo UI" panose="020B0604030504040204" pitchFamily="50" charset="-128"/>
                          <a:ea typeface="Meiryo UI" panose="020B0604030504040204" pitchFamily="50" charset="-128"/>
                        </a:rPr>
                        <a:t>61.2</a:t>
                      </a:r>
                      <a:r>
                        <a:rPr kumimoji="1" lang="ja-JP" altLang="en-US" sz="1300" dirty="0" smtClean="0">
                          <a:latin typeface="Meiryo UI" panose="020B0604030504040204" pitchFamily="50" charset="-128"/>
                          <a:ea typeface="Meiryo UI" panose="020B0604030504040204" pitchFamily="50" charset="-128"/>
                        </a:rPr>
                        <a:t>％</a:t>
                      </a:r>
                      <a:endParaRPr kumimoji="1" lang="ja-JP" altLang="en-US" sz="13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708467087"/>
                  </a:ext>
                </a:extLst>
              </a:tr>
            </a:tbl>
          </a:graphicData>
        </a:graphic>
      </p:graphicFrame>
      <p:sp>
        <p:nvSpPr>
          <p:cNvPr id="21" name="テキスト ボックス 20"/>
          <p:cNvSpPr txBox="1"/>
          <p:nvPr/>
        </p:nvSpPr>
        <p:spPr>
          <a:xfrm>
            <a:off x="8665029" y="3006264"/>
            <a:ext cx="3261674" cy="743585"/>
          </a:xfrm>
          <a:prstGeom prst="rect">
            <a:avLst/>
          </a:prstGeom>
          <a:noFill/>
        </p:spPr>
        <p:txBody>
          <a:bodyPr wrap="square" rtlCol="0">
            <a:noAutofit/>
          </a:bodyPr>
          <a:lstStyle/>
          <a:p>
            <a:pPr defTabSz="959937"/>
            <a:r>
              <a:rPr kumimoji="1" lang="ja-JP" altLang="en-US" sz="1300" b="1" dirty="0" smtClean="0">
                <a:solidFill>
                  <a:prstClr val="black"/>
                </a:solidFill>
                <a:latin typeface="Meiryo UI" panose="020B0604030504040204" pitchFamily="50" charset="-128"/>
                <a:ea typeface="Meiryo UI" panose="020B0604030504040204" pitchFamily="50" charset="-128"/>
              </a:rPr>
              <a:t>◆令和</a:t>
            </a:r>
            <a:r>
              <a:rPr kumimoji="1" lang="en-US" altLang="ja-JP" sz="1300" b="1" dirty="0" smtClean="0">
                <a:solidFill>
                  <a:prstClr val="black"/>
                </a:solidFill>
                <a:latin typeface="Meiryo UI" panose="020B0604030504040204" pitchFamily="50" charset="-128"/>
                <a:ea typeface="Meiryo UI" panose="020B0604030504040204" pitchFamily="50" charset="-128"/>
              </a:rPr>
              <a:t>3</a:t>
            </a:r>
            <a:r>
              <a:rPr kumimoji="1" lang="ja-JP" altLang="en-US" sz="1300" b="1" dirty="0" smtClean="0">
                <a:solidFill>
                  <a:prstClr val="black"/>
                </a:solidFill>
                <a:latin typeface="Meiryo UI" panose="020B0604030504040204" pitchFamily="50" charset="-128"/>
                <a:ea typeface="Meiryo UI" panose="020B0604030504040204" pitchFamily="50" charset="-128"/>
              </a:rPr>
              <a:t>年度初任者研修修了者従事状況</a:t>
            </a:r>
            <a:endParaRPr kumimoji="1" lang="en-US" altLang="ja-JP" sz="1300" b="1" dirty="0" smtClean="0">
              <a:solidFill>
                <a:prstClr val="black"/>
              </a:solidFill>
              <a:latin typeface="Meiryo UI" panose="020B0604030504040204" pitchFamily="50" charset="-128"/>
              <a:ea typeface="Meiryo UI" panose="020B0604030504040204" pitchFamily="50" charset="-128"/>
            </a:endParaRPr>
          </a:p>
          <a:p>
            <a:pPr defTabSz="959937"/>
            <a:r>
              <a:rPr kumimoji="1" lang="ja-JP" altLang="en-US" sz="1100" dirty="0" smtClean="0">
                <a:solidFill>
                  <a:prstClr val="black"/>
                </a:solidFill>
                <a:latin typeface="Meiryo UI" panose="020B0604030504040204" pitchFamily="50" charset="-128"/>
                <a:ea typeface="Meiryo UI" panose="020B0604030504040204" pitchFamily="50" charset="-128"/>
              </a:rPr>
              <a:t>　</a:t>
            </a:r>
            <a:r>
              <a:rPr kumimoji="1" lang="en-US" altLang="ja-JP" sz="1100" dirty="0" smtClean="0">
                <a:solidFill>
                  <a:prstClr val="black"/>
                </a:solidFill>
                <a:latin typeface="Meiryo UI" panose="020B0604030504040204" pitchFamily="50" charset="-128"/>
                <a:ea typeface="Meiryo UI" panose="020B0604030504040204" pitchFamily="50" charset="-128"/>
              </a:rPr>
              <a:t>※1 </a:t>
            </a:r>
            <a:r>
              <a:rPr kumimoji="1" lang="ja-JP" altLang="en-US" sz="1100" dirty="0" smtClean="0">
                <a:solidFill>
                  <a:prstClr val="black"/>
                </a:solidFill>
                <a:latin typeface="Meiryo UI" panose="020B0604030504040204" pitchFamily="50" charset="-128"/>
                <a:ea typeface="Meiryo UI" panose="020B0604030504040204" pitchFamily="50" charset="-128"/>
              </a:rPr>
              <a:t>申込時に市町村への情報提供の了承を得て</a:t>
            </a:r>
            <a:endParaRPr kumimoji="1" lang="en-US" altLang="ja-JP" sz="1100" dirty="0" smtClean="0">
              <a:solidFill>
                <a:prstClr val="black"/>
              </a:solidFill>
              <a:latin typeface="Meiryo UI" panose="020B0604030504040204" pitchFamily="50" charset="-128"/>
              <a:ea typeface="Meiryo UI" panose="020B0604030504040204" pitchFamily="50" charset="-128"/>
            </a:endParaRPr>
          </a:p>
          <a:p>
            <a:pPr defTabSz="959937"/>
            <a:r>
              <a:rPr kumimoji="1" lang="ja-JP" altLang="en-US" sz="1100" dirty="0">
                <a:solidFill>
                  <a:prstClr val="black"/>
                </a:solidFill>
                <a:latin typeface="Meiryo UI" panose="020B0604030504040204" pitchFamily="50" charset="-128"/>
                <a:ea typeface="Meiryo UI" panose="020B0604030504040204" pitchFamily="50" charset="-128"/>
              </a:rPr>
              <a:t>　</a:t>
            </a:r>
            <a:r>
              <a:rPr kumimoji="1" lang="ja-JP" altLang="en-US" sz="1100" dirty="0" smtClean="0">
                <a:solidFill>
                  <a:prstClr val="black"/>
                </a:solidFill>
                <a:latin typeface="Meiryo UI" panose="020B0604030504040204" pitchFamily="50" charset="-128"/>
                <a:ea typeface="Meiryo UI" panose="020B0604030504040204" pitchFamily="50" charset="-128"/>
              </a:rPr>
              <a:t>　　　調査を行った人数</a:t>
            </a:r>
            <a:endParaRPr kumimoji="1" lang="en-US" altLang="ja-JP" sz="1100" dirty="0" smtClean="0">
              <a:solidFill>
                <a:prstClr val="black"/>
              </a:solidFill>
              <a:latin typeface="Meiryo UI" panose="020B0604030504040204" pitchFamily="50" charset="-128"/>
              <a:ea typeface="Meiryo UI" panose="020B0604030504040204" pitchFamily="50" charset="-128"/>
            </a:endParaRPr>
          </a:p>
          <a:p>
            <a:pPr defTabSz="959937"/>
            <a:r>
              <a:rPr kumimoji="1" lang="ja-JP" altLang="en-US" sz="1100" dirty="0" smtClean="0">
                <a:solidFill>
                  <a:prstClr val="black"/>
                </a:solidFill>
                <a:latin typeface="Meiryo UI" panose="020B0604030504040204" pitchFamily="50" charset="-128"/>
                <a:ea typeface="Meiryo UI" panose="020B0604030504040204" pitchFamily="50" charset="-128"/>
              </a:rPr>
              <a:t>　</a:t>
            </a:r>
            <a:r>
              <a:rPr kumimoji="1" lang="en-US" altLang="ja-JP" sz="1100" dirty="0" smtClean="0">
                <a:solidFill>
                  <a:prstClr val="black"/>
                </a:solidFill>
                <a:latin typeface="Meiryo UI" panose="020B0604030504040204" pitchFamily="50" charset="-128"/>
                <a:ea typeface="Meiryo UI" panose="020B0604030504040204" pitchFamily="50" charset="-128"/>
              </a:rPr>
              <a:t>※2 </a:t>
            </a:r>
            <a:r>
              <a:rPr kumimoji="1" lang="ja-JP" altLang="en-US" sz="1100" dirty="0">
                <a:solidFill>
                  <a:prstClr val="black"/>
                </a:solidFill>
                <a:latin typeface="Meiryo UI" panose="020B0604030504040204" pitchFamily="50" charset="-128"/>
                <a:ea typeface="Meiryo UI" panose="020B0604030504040204" pitchFamily="50" charset="-128"/>
              </a:rPr>
              <a:t>令和</a:t>
            </a:r>
            <a:r>
              <a:rPr kumimoji="1" lang="en-US" altLang="ja-JP" sz="1100" dirty="0">
                <a:solidFill>
                  <a:prstClr val="black"/>
                </a:solidFill>
                <a:latin typeface="Meiryo UI" panose="020B0604030504040204" pitchFamily="50" charset="-128"/>
                <a:ea typeface="Meiryo UI" panose="020B0604030504040204" pitchFamily="50" charset="-128"/>
              </a:rPr>
              <a:t>4</a:t>
            </a:r>
            <a:r>
              <a:rPr kumimoji="1" lang="ja-JP" altLang="en-US" sz="1100" dirty="0">
                <a:solidFill>
                  <a:prstClr val="black"/>
                </a:solidFill>
                <a:latin typeface="Meiryo UI" panose="020B0604030504040204" pitchFamily="50" charset="-128"/>
                <a:ea typeface="Meiryo UI" panose="020B0604030504040204" pitchFamily="50" charset="-128"/>
              </a:rPr>
              <a:t>年度末の配置予定を含む。</a:t>
            </a:r>
            <a:endParaRPr kumimoji="1" lang="en-US" altLang="ja-JP" sz="1100" dirty="0" smtClean="0">
              <a:solidFill>
                <a:prstClr val="black"/>
              </a:solidFill>
              <a:latin typeface="Meiryo UI" panose="020B0604030504040204" pitchFamily="50" charset="-128"/>
              <a:ea typeface="Meiryo UI" panose="020B0604030504040204" pitchFamily="50" charset="-128"/>
            </a:endParaRPr>
          </a:p>
        </p:txBody>
      </p:sp>
      <p:sp>
        <p:nvSpPr>
          <p:cNvPr id="22" name="正方形/長方形 21"/>
          <p:cNvSpPr/>
          <p:nvPr/>
        </p:nvSpPr>
        <p:spPr>
          <a:xfrm>
            <a:off x="252662" y="1988082"/>
            <a:ext cx="11646570" cy="7402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ＭＳ Ｐ明朝" panose="02020600040205080304" pitchFamily="18" charset="-128"/>
                <a:ea typeface="ＭＳ Ｐ明朝" panose="02020600040205080304" pitchFamily="18" charset="-128"/>
              </a:rPr>
              <a:t>◆令和</a:t>
            </a:r>
            <a:r>
              <a:rPr kumimoji="1" lang="en-US" altLang="ja-JP" sz="1400" dirty="0" smtClean="0">
                <a:solidFill>
                  <a:schemeClr val="tx1"/>
                </a:solidFill>
                <a:latin typeface="ＭＳ Ｐ明朝" panose="02020600040205080304" pitchFamily="18" charset="-128"/>
                <a:ea typeface="ＭＳ Ｐ明朝" panose="02020600040205080304" pitchFamily="18" charset="-128"/>
              </a:rPr>
              <a:t>3</a:t>
            </a:r>
            <a:r>
              <a:rPr kumimoji="1" lang="ja-JP" altLang="en-US" sz="1400" dirty="0" smtClean="0">
                <a:solidFill>
                  <a:schemeClr val="tx1"/>
                </a:solidFill>
                <a:latin typeface="ＭＳ Ｐ明朝" panose="02020600040205080304" pitchFamily="18" charset="-128"/>
                <a:ea typeface="ＭＳ Ｐ明朝" panose="02020600040205080304" pitchFamily="18" charset="-128"/>
              </a:rPr>
              <a:t>年度初任者研修修了者</a:t>
            </a:r>
            <a:r>
              <a:rPr kumimoji="1" lang="en-US" altLang="ja-JP" sz="1400" dirty="0" smtClean="0">
                <a:solidFill>
                  <a:schemeClr val="tx1"/>
                </a:solidFill>
                <a:latin typeface="ＭＳ Ｐ明朝" panose="02020600040205080304" pitchFamily="18" charset="-128"/>
                <a:ea typeface="ＭＳ Ｐ明朝" panose="02020600040205080304" pitchFamily="18" charset="-128"/>
              </a:rPr>
              <a:t>371</a:t>
            </a:r>
            <a:r>
              <a:rPr kumimoji="1" lang="ja-JP" altLang="en-US" sz="1400" dirty="0" smtClean="0">
                <a:solidFill>
                  <a:schemeClr val="tx1"/>
                </a:solidFill>
                <a:latin typeface="ＭＳ Ｐ明朝" panose="02020600040205080304" pitchFamily="18" charset="-128"/>
                <a:ea typeface="ＭＳ Ｐ明朝" panose="02020600040205080304" pitchFamily="18" charset="-128"/>
              </a:rPr>
              <a:t>人のうち、相談支援事業所等で従事しているのは　　</a:t>
            </a:r>
            <a:r>
              <a:rPr kumimoji="1" lang="en-US" altLang="ja-JP" sz="1400" dirty="0" smtClean="0">
                <a:solidFill>
                  <a:schemeClr val="tx1"/>
                </a:solidFill>
                <a:latin typeface="ＭＳ Ｐ明朝" panose="02020600040205080304" pitchFamily="18" charset="-128"/>
                <a:ea typeface="ＭＳ Ｐ明朝" panose="02020600040205080304" pitchFamily="18" charset="-128"/>
              </a:rPr>
              <a:t>227</a:t>
            </a:r>
            <a:r>
              <a:rPr kumimoji="1" lang="ja-JP" altLang="en-US" sz="1400" dirty="0" smtClean="0">
                <a:solidFill>
                  <a:schemeClr val="tx1"/>
                </a:solidFill>
                <a:latin typeface="ＭＳ Ｐ明朝" panose="02020600040205080304" pitchFamily="18" charset="-128"/>
                <a:ea typeface="ＭＳ Ｐ明朝" panose="02020600040205080304" pitchFamily="18" charset="-128"/>
              </a:rPr>
              <a:t>人（</a:t>
            </a:r>
            <a:r>
              <a:rPr kumimoji="1" lang="en-US" altLang="ja-JP" sz="1400" dirty="0" smtClean="0">
                <a:solidFill>
                  <a:schemeClr val="tx1"/>
                </a:solidFill>
                <a:latin typeface="ＭＳ Ｐ明朝" panose="02020600040205080304" pitchFamily="18" charset="-128"/>
                <a:ea typeface="ＭＳ Ｐ明朝" panose="02020600040205080304" pitchFamily="18" charset="-128"/>
              </a:rPr>
              <a:t>61.2</a:t>
            </a:r>
            <a:r>
              <a:rPr kumimoji="1" lang="ja-JP" altLang="en-US" sz="1400" dirty="0" smtClean="0">
                <a:solidFill>
                  <a:schemeClr val="tx1"/>
                </a:solidFill>
                <a:latin typeface="ＭＳ Ｐ明朝" panose="02020600040205080304" pitchFamily="18" charset="-128"/>
                <a:ea typeface="ＭＳ Ｐ明朝" panose="02020600040205080304" pitchFamily="18" charset="-128"/>
              </a:rPr>
              <a:t>％）であった。（</a:t>
            </a:r>
            <a:r>
              <a:rPr kumimoji="1" lang="en-US" altLang="ja-JP" sz="1400" dirty="0" smtClean="0">
                <a:solidFill>
                  <a:schemeClr val="tx1"/>
                </a:solidFill>
                <a:latin typeface="ＭＳ Ｐ明朝" panose="02020600040205080304" pitchFamily="18" charset="-128"/>
                <a:ea typeface="ＭＳ Ｐ明朝" panose="02020600040205080304" pitchFamily="18" charset="-128"/>
              </a:rPr>
              <a:t>※</a:t>
            </a:r>
            <a:r>
              <a:rPr kumimoji="1" lang="ja-JP" altLang="en-US" sz="1400" dirty="0" smtClean="0">
                <a:solidFill>
                  <a:schemeClr val="tx1"/>
                </a:solidFill>
                <a:latin typeface="ＭＳ Ｐ明朝" panose="02020600040205080304" pitchFamily="18" charset="-128"/>
                <a:ea typeface="ＭＳ Ｐ明朝" panose="02020600040205080304" pitchFamily="18" charset="-128"/>
              </a:rPr>
              <a:t>令和</a:t>
            </a:r>
            <a:r>
              <a:rPr kumimoji="1" lang="en-US" altLang="ja-JP" sz="1400" dirty="0" smtClean="0">
                <a:solidFill>
                  <a:schemeClr val="tx1"/>
                </a:solidFill>
                <a:latin typeface="ＭＳ Ｐ明朝" panose="02020600040205080304" pitchFamily="18" charset="-128"/>
                <a:ea typeface="ＭＳ Ｐ明朝" panose="02020600040205080304" pitchFamily="18" charset="-128"/>
              </a:rPr>
              <a:t>4</a:t>
            </a:r>
            <a:r>
              <a:rPr kumimoji="1" lang="ja-JP" altLang="en-US" sz="1400" dirty="0" smtClean="0">
                <a:solidFill>
                  <a:schemeClr val="tx1"/>
                </a:solidFill>
                <a:latin typeface="ＭＳ Ｐ明朝" panose="02020600040205080304" pitchFamily="18" charset="-128"/>
                <a:ea typeface="ＭＳ Ｐ明朝" panose="02020600040205080304" pitchFamily="18" charset="-128"/>
              </a:rPr>
              <a:t>年度末</a:t>
            </a:r>
            <a:r>
              <a:rPr kumimoji="1" lang="ja-JP" altLang="en-US" sz="1400" dirty="0">
                <a:solidFill>
                  <a:schemeClr val="tx1"/>
                </a:solidFill>
                <a:latin typeface="ＭＳ Ｐ明朝" panose="02020600040205080304" pitchFamily="18" charset="-128"/>
                <a:ea typeface="ＭＳ Ｐ明朝" panose="02020600040205080304" pitchFamily="18" charset="-128"/>
              </a:rPr>
              <a:t>の</a:t>
            </a:r>
            <a:r>
              <a:rPr kumimoji="1" lang="ja-JP" altLang="en-US" sz="1400" dirty="0" smtClean="0">
                <a:solidFill>
                  <a:schemeClr val="tx1"/>
                </a:solidFill>
                <a:latin typeface="ＭＳ Ｐ明朝" panose="02020600040205080304" pitchFamily="18" charset="-128"/>
                <a:ea typeface="ＭＳ Ｐ明朝" panose="02020600040205080304" pitchFamily="18" charset="-128"/>
              </a:rPr>
              <a:t>配置予定を含む。）</a:t>
            </a:r>
            <a:endParaRPr kumimoji="1" lang="en-US" altLang="ja-JP" sz="1400" dirty="0" smtClean="0">
              <a:solidFill>
                <a:schemeClr val="tx1"/>
              </a:solidFill>
              <a:latin typeface="ＭＳ Ｐ明朝" panose="02020600040205080304" pitchFamily="18" charset="-128"/>
              <a:ea typeface="ＭＳ Ｐ明朝" panose="02020600040205080304" pitchFamily="18" charset="-128"/>
            </a:endParaRPr>
          </a:p>
          <a:p>
            <a:r>
              <a:rPr kumimoji="1" lang="ja-JP" altLang="en-US" sz="1400" dirty="0" smtClean="0">
                <a:solidFill>
                  <a:schemeClr val="tx1"/>
                </a:solidFill>
                <a:latin typeface="ＭＳ Ｐ明朝" panose="02020600040205080304" pitchFamily="18" charset="-128"/>
                <a:ea typeface="ＭＳ Ｐ明朝" panose="02020600040205080304" pitchFamily="18" charset="-128"/>
              </a:rPr>
              <a:t>◆令和元年度から令和</a:t>
            </a:r>
            <a:r>
              <a:rPr kumimoji="1" lang="en-US" altLang="ja-JP" sz="1400" dirty="0" smtClean="0">
                <a:solidFill>
                  <a:schemeClr val="tx1"/>
                </a:solidFill>
                <a:latin typeface="ＭＳ Ｐ明朝" panose="02020600040205080304" pitchFamily="18" charset="-128"/>
                <a:ea typeface="ＭＳ Ｐ明朝" panose="02020600040205080304" pitchFamily="18" charset="-128"/>
              </a:rPr>
              <a:t>4</a:t>
            </a:r>
            <a:r>
              <a:rPr kumimoji="1" lang="ja-JP" altLang="en-US" sz="1400" dirty="0" smtClean="0">
                <a:solidFill>
                  <a:schemeClr val="tx1"/>
                </a:solidFill>
                <a:latin typeface="ＭＳ Ｐ明朝" panose="02020600040205080304" pitchFamily="18" charset="-128"/>
                <a:ea typeface="ＭＳ Ｐ明朝" panose="02020600040205080304" pitchFamily="18" charset="-128"/>
              </a:rPr>
              <a:t>年度までに主任相談支援専門員養成研修修了者１６６人のうち、</a:t>
            </a:r>
            <a:r>
              <a:rPr kumimoji="1" lang="en-US" altLang="ja-JP" sz="1400" dirty="0" smtClean="0">
                <a:solidFill>
                  <a:schemeClr val="tx1"/>
                </a:solidFill>
                <a:latin typeface="ＭＳ Ｐ明朝" panose="02020600040205080304" pitchFamily="18" charset="-128"/>
                <a:ea typeface="ＭＳ Ｐ明朝" panose="02020600040205080304" pitchFamily="18" charset="-128"/>
              </a:rPr>
              <a:t>64</a:t>
            </a:r>
            <a:r>
              <a:rPr kumimoji="1" lang="ja-JP" altLang="en-US" sz="1400" dirty="0" smtClean="0">
                <a:solidFill>
                  <a:schemeClr val="tx1"/>
                </a:solidFill>
                <a:latin typeface="ＭＳ Ｐ明朝" panose="02020600040205080304" pitchFamily="18" charset="-128"/>
                <a:ea typeface="ＭＳ Ｐ明朝" panose="02020600040205080304" pitchFamily="18" charset="-128"/>
              </a:rPr>
              <a:t>人（</a:t>
            </a:r>
            <a:r>
              <a:rPr kumimoji="1" lang="en-US" altLang="ja-JP" sz="1400" dirty="0" smtClean="0">
                <a:solidFill>
                  <a:schemeClr val="tx1"/>
                </a:solidFill>
                <a:latin typeface="ＭＳ Ｐ明朝" panose="02020600040205080304" pitchFamily="18" charset="-128"/>
                <a:ea typeface="ＭＳ Ｐ明朝" panose="02020600040205080304" pitchFamily="18" charset="-128"/>
              </a:rPr>
              <a:t>39%</a:t>
            </a:r>
            <a:r>
              <a:rPr kumimoji="1" lang="ja-JP" altLang="en-US" sz="1400" dirty="0" smtClean="0">
                <a:solidFill>
                  <a:schemeClr val="tx1"/>
                </a:solidFill>
                <a:latin typeface="ＭＳ Ｐ明朝" panose="02020600040205080304" pitchFamily="18" charset="-128"/>
                <a:ea typeface="ＭＳ Ｐ明朝" panose="02020600040205080304" pitchFamily="18" charset="-128"/>
              </a:rPr>
              <a:t>）が基幹相談支援センターに配置されていた。</a:t>
            </a:r>
            <a:endParaRPr kumimoji="1" lang="en-US" altLang="ja-JP" sz="1400" dirty="0" smtClean="0">
              <a:solidFill>
                <a:schemeClr val="tx1"/>
              </a:solidFill>
              <a:latin typeface="ＭＳ Ｐ明朝" panose="02020600040205080304" pitchFamily="18" charset="-128"/>
              <a:ea typeface="ＭＳ Ｐ明朝" panose="02020600040205080304" pitchFamily="18" charset="-128"/>
            </a:endParaRPr>
          </a:p>
          <a:p>
            <a:r>
              <a:rPr kumimoji="1" lang="ja-JP" altLang="en-US" sz="1400" dirty="0">
                <a:solidFill>
                  <a:schemeClr val="tx1"/>
                </a:solidFill>
                <a:latin typeface="ＭＳ Ｐ明朝" panose="02020600040205080304" pitchFamily="18" charset="-128"/>
                <a:ea typeface="ＭＳ Ｐ明朝" panose="02020600040205080304" pitchFamily="18" charset="-128"/>
              </a:rPr>
              <a:t>　</a:t>
            </a:r>
            <a:r>
              <a:rPr kumimoji="1" lang="ja-JP" altLang="en-US" sz="1400" dirty="0" smtClean="0">
                <a:solidFill>
                  <a:schemeClr val="tx1"/>
                </a:solidFill>
                <a:latin typeface="ＭＳ Ｐ明朝" panose="02020600040205080304" pitchFamily="18" charset="-128"/>
                <a:ea typeface="ＭＳ Ｐ明朝" panose="02020600040205080304" pitchFamily="18" charset="-128"/>
              </a:rPr>
              <a:t>　（</a:t>
            </a:r>
            <a:r>
              <a:rPr kumimoji="1" lang="en-US" altLang="ja-JP" sz="1400" dirty="0" smtClean="0">
                <a:solidFill>
                  <a:schemeClr val="tx1"/>
                </a:solidFill>
                <a:latin typeface="ＭＳ Ｐ明朝" panose="02020600040205080304" pitchFamily="18" charset="-128"/>
                <a:ea typeface="ＭＳ Ｐ明朝" panose="02020600040205080304" pitchFamily="18" charset="-128"/>
              </a:rPr>
              <a:t>※</a:t>
            </a:r>
            <a:r>
              <a:rPr kumimoji="1" lang="ja-JP" altLang="en-US" sz="1400" dirty="0" smtClean="0">
                <a:solidFill>
                  <a:schemeClr val="tx1"/>
                </a:solidFill>
                <a:latin typeface="ＭＳ Ｐ明朝" panose="02020600040205080304" pitchFamily="18" charset="-128"/>
                <a:ea typeface="ＭＳ Ｐ明朝" panose="02020600040205080304" pitchFamily="18" charset="-128"/>
              </a:rPr>
              <a:t>配置所属は研修修了時点）</a:t>
            </a:r>
            <a:endParaRPr kumimoji="1" lang="ja-JP" altLang="en-US" sz="2000" dirty="0">
              <a:solidFill>
                <a:schemeClr val="tx1"/>
              </a:solidFill>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29339080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2612</Words>
  <Application>Microsoft Office PowerPoint</Application>
  <PresentationFormat>ユーザー設定</PresentationFormat>
  <Paragraphs>172</Paragraphs>
  <Slides>4</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2</vt:i4>
      </vt:variant>
      <vt:variant>
        <vt:lpstr>スライド タイトル</vt:lpstr>
      </vt:variant>
      <vt:variant>
        <vt:i4>4</vt:i4>
      </vt:variant>
    </vt:vector>
  </HeadingPairs>
  <TitlesOfParts>
    <vt:vector size="17" baseType="lpstr">
      <vt:lpstr>HG丸ｺﾞｼｯｸM-PRO</vt:lpstr>
      <vt:lpstr>Meiryo UI</vt:lpstr>
      <vt:lpstr>ＭＳ Ｐゴシック</vt:lpstr>
      <vt:lpstr>ＭＳ Ｐ明朝</vt:lpstr>
      <vt:lpstr>メイリオ</vt:lpstr>
      <vt:lpstr>游ゴシック</vt:lpstr>
      <vt:lpstr>游ゴシック Light</vt:lpstr>
      <vt:lpstr>Arial</vt:lpstr>
      <vt:lpstr>Calibri</vt:lpstr>
      <vt:lpstr>Calibri Light</vt:lpstr>
      <vt:lpstr>Times New Roman</vt:lpstr>
      <vt:lpstr>Office テーマ</vt:lpstr>
      <vt:lpstr>3_デザインの設定</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2023-03-24T07:38:40Z</dcterms:created>
  <dcterms:modified xsi:type="dcterms:W3CDTF">2023-03-24T07:38:46Z</dcterms:modified>
</cp:coreProperties>
</file>