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8" r:id="rId3"/>
    <p:sldId id="259" r:id="rId4"/>
    <p:sldId id="260" r:id="rId5"/>
    <p:sldId id="263" r:id="rId6"/>
    <p:sldId id="261" r:id="rId7"/>
    <p:sldId id="262" r:id="rId8"/>
    <p:sldId id="264" r:id="rId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8E64E019-94AF-4458-86FD-C4A1B21E00CF}" type="datetimeFigureOut">
              <a:rPr kumimoji="1" lang="ja-JP" altLang="en-US" smtClean="0"/>
              <a:t>2021/3/23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2BA40D29-2331-4164-ADFB-FC7161DFE9E8}" type="slidenum">
              <a:rPr kumimoji="1" lang="ja-JP" altLang="en-US" smtClean="0"/>
              <a:t>‹#›</a:t>
            </a:fld>
            <a:endParaRPr kumimoji="1" lang="ja-JP" altLang="en-US"/>
          </a:p>
        </p:txBody>
      </p:sp>
    </p:spTree>
    <p:extLst>
      <p:ext uri="{BB962C8B-B14F-4D97-AF65-F5344CB8AC3E}">
        <p14:creationId xmlns:p14="http://schemas.microsoft.com/office/powerpoint/2010/main" val="4373250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F897AA8-F261-4A21-99C1-967257D37D9A}" type="datetimeFigureOut">
              <a:rPr kumimoji="1" lang="ja-JP" altLang="en-US" smtClean="0"/>
              <a:t>2021/3/23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B4F5AC3-5C82-447C-8E93-478823F8BB0B}" type="slidenum">
              <a:rPr kumimoji="1" lang="ja-JP" altLang="en-US" smtClean="0"/>
              <a:t>‹#›</a:t>
            </a:fld>
            <a:endParaRPr kumimoji="1" lang="ja-JP" altLang="en-US"/>
          </a:p>
        </p:txBody>
      </p:sp>
    </p:spTree>
    <p:extLst>
      <p:ext uri="{BB962C8B-B14F-4D97-AF65-F5344CB8AC3E}">
        <p14:creationId xmlns:p14="http://schemas.microsoft.com/office/powerpoint/2010/main" val="2982855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F897AA8-F261-4A21-99C1-967257D37D9A}" type="datetimeFigureOut">
              <a:rPr kumimoji="1" lang="ja-JP" altLang="en-US" smtClean="0"/>
              <a:t>2021/3/23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B4F5AC3-5C82-447C-8E93-478823F8BB0B}" type="slidenum">
              <a:rPr kumimoji="1" lang="ja-JP" altLang="en-US" smtClean="0"/>
              <a:t>‹#›</a:t>
            </a:fld>
            <a:endParaRPr kumimoji="1" lang="ja-JP" altLang="en-US"/>
          </a:p>
        </p:txBody>
      </p:sp>
    </p:spTree>
    <p:extLst>
      <p:ext uri="{BB962C8B-B14F-4D97-AF65-F5344CB8AC3E}">
        <p14:creationId xmlns:p14="http://schemas.microsoft.com/office/powerpoint/2010/main" val="4009186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F897AA8-F261-4A21-99C1-967257D37D9A}" type="datetimeFigureOut">
              <a:rPr kumimoji="1" lang="ja-JP" altLang="en-US" smtClean="0"/>
              <a:t>2021/3/23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B4F5AC3-5C82-447C-8E93-478823F8BB0B}" type="slidenum">
              <a:rPr kumimoji="1" lang="ja-JP" altLang="en-US" smtClean="0"/>
              <a:t>‹#›</a:t>
            </a:fld>
            <a:endParaRPr kumimoji="1" lang="ja-JP" altLang="en-US"/>
          </a:p>
        </p:txBody>
      </p:sp>
    </p:spTree>
    <p:extLst>
      <p:ext uri="{BB962C8B-B14F-4D97-AF65-F5344CB8AC3E}">
        <p14:creationId xmlns:p14="http://schemas.microsoft.com/office/powerpoint/2010/main" val="4210363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F897AA8-F261-4A21-99C1-967257D37D9A}" type="datetimeFigureOut">
              <a:rPr kumimoji="1" lang="ja-JP" altLang="en-US" smtClean="0"/>
              <a:t>2021/3/23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B4F5AC3-5C82-447C-8E93-478823F8BB0B}" type="slidenum">
              <a:rPr kumimoji="1" lang="ja-JP" altLang="en-US" smtClean="0"/>
              <a:t>‹#›</a:t>
            </a:fld>
            <a:endParaRPr kumimoji="1" lang="ja-JP" altLang="en-US"/>
          </a:p>
        </p:txBody>
      </p:sp>
    </p:spTree>
    <p:extLst>
      <p:ext uri="{BB962C8B-B14F-4D97-AF65-F5344CB8AC3E}">
        <p14:creationId xmlns:p14="http://schemas.microsoft.com/office/powerpoint/2010/main" val="473705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F897AA8-F261-4A21-99C1-967257D37D9A}" type="datetimeFigureOut">
              <a:rPr kumimoji="1" lang="ja-JP" altLang="en-US" smtClean="0"/>
              <a:t>2021/3/23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B4F5AC3-5C82-447C-8E93-478823F8BB0B}" type="slidenum">
              <a:rPr kumimoji="1" lang="ja-JP" altLang="en-US" smtClean="0"/>
              <a:t>‹#›</a:t>
            </a:fld>
            <a:endParaRPr kumimoji="1" lang="ja-JP" altLang="en-US"/>
          </a:p>
        </p:txBody>
      </p:sp>
    </p:spTree>
    <p:extLst>
      <p:ext uri="{BB962C8B-B14F-4D97-AF65-F5344CB8AC3E}">
        <p14:creationId xmlns:p14="http://schemas.microsoft.com/office/powerpoint/2010/main" val="654566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F897AA8-F261-4A21-99C1-967257D37D9A}" type="datetimeFigureOut">
              <a:rPr kumimoji="1" lang="ja-JP" altLang="en-US" smtClean="0"/>
              <a:t>2021/3/23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B4F5AC3-5C82-447C-8E93-478823F8BB0B}" type="slidenum">
              <a:rPr kumimoji="1" lang="ja-JP" altLang="en-US" smtClean="0"/>
              <a:t>‹#›</a:t>
            </a:fld>
            <a:endParaRPr kumimoji="1" lang="ja-JP" altLang="en-US"/>
          </a:p>
        </p:txBody>
      </p:sp>
    </p:spTree>
    <p:extLst>
      <p:ext uri="{BB962C8B-B14F-4D97-AF65-F5344CB8AC3E}">
        <p14:creationId xmlns:p14="http://schemas.microsoft.com/office/powerpoint/2010/main" val="1577431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F897AA8-F261-4A21-99C1-967257D37D9A}" type="datetimeFigureOut">
              <a:rPr kumimoji="1" lang="ja-JP" altLang="en-US" smtClean="0"/>
              <a:t>2021/3/23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B4F5AC3-5C82-447C-8E93-478823F8BB0B}" type="slidenum">
              <a:rPr kumimoji="1" lang="ja-JP" altLang="en-US" smtClean="0"/>
              <a:t>‹#›</a:t>
            </a:fld>
            <a:endParaRPr kumimoji="1" lang="ja-JP" altLang="en-US"/>
          </a:p>
        </p:txBody>
      </p:sp>
    </p:spTree>
    <p:extLst>
      <p:ext uri="{BB962C8B-B14F-4D97-AF65-F5344CB8AC3E}">
        <p14:creationId xmlns:p14="http://schemas.microsoft.com/office/powerpoint/2010/main" val="2687213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F897AA8-F261-4A21-99C1-967257D37D9A}" type="datetimeFigureOut">
              <a:rPr kumimoji="1" lang="ja-JP" altLang="en-US" smtClean="0"/>
              <a:t>2021/3/23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B4F5AC3-5C82-447C-8E93-478823F8BB0B}" type="slidenum">
              <a:rPr kumimoji="1" lang="ja-JP" altLang="en-US" smtClean="0"/>
              <a:t>‹#›</a:t>
            </a:fld>
            <a:endParaRPr kumimoji="1" lang="ja-JP" altLang="en-US"/>
          </a:p>
        </p:txBody>
      </p:sp>
    </p:spTree>
    <p:extLst>
      <p:ext uri="{BB962C8B-B14F-4D97-AF65-F5344CB8AC3E}">
        <p14:creationId xmlns:p14="http://schemas.microsoft.com/office/powerpoint/2010/main" val="630262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F897AA8-F261-4A21-99C1-967257D37D9A}" type="datetimeFigureOut">
              <a:rPr kumimoji="1" lang="ja-JP" altLang="en-US" smtClean="0"/>
              <a:t>2021/3/23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B4F5AC3-5C82-447C-8E93-478823F8BB0B}" type="slidenum">
              <a:rPr kumimoji="1" lang="ja-JP" altLang="en-US" smtClean="0"/>
              <a:t>‹#›</a:t>
            </a:fld>
            <a:endParaRPr kumimoji="1" lang="ja-JP" altLang="en-US"/>
          </a:p>
        </p:txBody>
      </p:sp>
    </p:spTree>
    <p:extLst>
      <p:ext uri="{BB962C8B-B14F-4D97-AF65-F5344CB8AC3E}">
        <p14:creationId xmlns:p14="http://schemas.microsoft.com/office/powerpoint/2010/main" val="2436569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F897AA8-F261-4A21-99C1-967257D37D9A}" type="datetimeFigureOut">
              <a:rPr kumimoji="1" lang="ja-JP" altLang="en-US" smtClean="0"/>
              <a:t>2021/3/23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B4F5AC3-5C82-447C-8E93-478823F8BB0B}" type="slidenum">
              <a:rPr kumimoji="1" lang="ja-JP" altLang="en-US" smtClean="0"/>
              <a:t>‹#›</a:t>
            </a:fld>
            <a:endParaRPr kumimoji="1" lang="ja-JP" altLang="en-US"/>
          </a:p>
        </p:txBody>
      </p:sp>
    </p:spTree>
    <p:extLst>
      <p:ext uri="{BB962C8B-B14F-4D97-AF65-F5344CB8AC3E}">
        <p14:creationId xmlns:p14="http://schemas.microsoft.com/office/powerpoint/2010/main" val="3709293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F897AA8-F261-4A21-99C1-967257D37D9A}" type="datetimeFigureOut">
              <a:rPr kumimoji="1" lang="ja-JP" altLang="en-US" smtClean="0"/>
              <a:t>2021/3/23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B4F5AC3-5C82-447C-8E93-478823F8BB0B}" type="slidenum">
              <a:rPr kumimoji="1" lang="ja-JP" altLang="en-US" smtClean="0"/>
              <a:t>‹#›</a:t>
            </a:fld>
            <a:endParaRPr kumimoji="1" lang="ja-JP" altLang="en-US"/>
          </a:p>
        </p:txBody>
      </p:sp>
    </p:spTree>
    <p:extLst>
      <p:ext uri="{BB962C8B-B14F-4D97-AF65-F5344CB8AC3E}">
        <p14:creationId xmlns:p14="http://schemas.microsoft.com/office/powerpoint/2010/main" val="2593011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897AA8-F261-4A21-99C1-967257D37D9A}" type="datetimeFigureOut">
              <a:rPr kumimoji="1" lang="ja-JP" altLang="en-US" smtClean="0"/>
              <a:t>2021/3/23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4F5AC3-5C82-447C-8E93-478823F8BB0B}" type="slidenum">
              <a:rPr kumimoji="1" lang="ja-JP" altLang="en-US" smtClean="0"/>
              <a:t>‹#›</a:t>
            </a:fld>
            <a:endParaRPr kumimoji="1" lang="ja-JP" altLang="en-US"/>
          </a:p>
        </p:txBody>
      </p:sp>
    </p:spTree>
    <p:extLst>
      <p:ext uri="{BB962C8B-B14F-4D97-AF65-F5344CB8AC3E}">
        <p14:creationId xmlns:p14="http://schemas.microsoft.com/office/powerpoint/2010/main" val="280003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pref.osaka.lg.jp/kaikei/madoguchi/index.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econtext.jp/support/cvs/7brand.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a:spLocks noChangeArrowheads="1"/>
          </p:cNvSpPr>
          <p:nvPr/>
        </p:nvSpPr>
        <p:spPr bwMode="auto">
          <a:xfrm>
            <a:off x="106973" y="836712"/>
            <a:ext cx="64813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400" dirty="0" smtClean="0">
                <a:solidFill>
                  <a:srgbClr val="000000"/>
                </a:solidFill>
                <a:latin typeface="メイリオ" pitchFamily="50" charset="-128"/>
                <a:ea typeface="メイリオ" pitchFamily="50" charset="-128"/>
                <a:cs typeface="メイリオ" pitchFamily="50" charset="-128"/>
              </a:rPr>
              <a:t>●</a:t>
            </a:r>
            <a:r>
              <a:rPr lang="en-US" altLang="ja-JP" sz="1600" b="1" u="sng" dirty="0" smtClean="0">
                <a:solidFill>
                  <a:srgbClr val="FF0000"/>
                </a:solidFill>
                <a:latin typeface="メイリオ" pitchFamily="50" charset="-128"/>
                <a:ea typeface="メイリオ" pitchFamily="50" charset="-128"/>
                <a:cs typeface="メイリオ" pitchFamily="50" charset="-128"/>
              </a:rPr>
              <a:t>POS</a:t>
            </a:r>
            <a:r>
              <a:rPr lang="ja-JP" altLang="en-US" sz="1600" b="1" u="sng" dirty="0" smtClean="0">
                <a:solidFill>
                  <a:srgbClr val="FF0000"/>
                </a:solidFill>
                <a:latin typeface="メイリオ" pitchFamily="50" charset="-128"/>
                <a:ea typeface="メイリオ" pitchFamily="50" charset="-128"/>
                <a:cs typeface="メイリオ" pitchFamily="50" charset="-128"/>
              </a:rPr>
              <a:t>レジによる収納</a:t>
            </a:r>
            <a:r>
              <a:rPr lang="ja-JP" altLang="en-US" sz="1400" dirty="0" smtClean="0">
                <a:solidFill>
                  <a:srgbClr val="FF0000"/>
                </a:solidFill>
                <a:latin typeface="メイリオ" pitchFamily="50" charset="-128"/>
                <a:ea typeface="メイリオ" pitchFamily="50" charset="-128"/>
                <a:cs typeface="メイリオ" pitchFamily="50" charset="-128"/>
              </a:rPr>
              <a:t>　</a:t>
            </a:r>
            <a:r>
              <a:rPr lang="ja-JP" altLang="en-US" sz="1400" dirty="0" smtClean="0">
                <a:latin typeface="メイリオ" pitchFamily="50" charset="-128"/>
                <a:ea typeface="メイリオ" pitchFamily="50" charset="-128"/>
                <a:cs typeface="メイリオ" pitchFamily="50" charset="-128"/>
              </a:rPr>
              <a:t>（主に来庁による申請方法）</a:t>
            </a:r>
            <a:endParaRPr lang="en-US" altLang="ja-JP" sz="1100" dirty="0">
              <a:solidFill>
                <a:srgbClr val="000000"/>
              </a:solidFill>
              <a:latin typeface="メイリオ" pitchFamily="50" charset="-128"/>
              <a:ea typeface="メイリオ" pitchFamily="50" charset="-128"/>
              <a:cs typeface="メイリオ" pitchFamily="50" charset="-128"/>
            </a:endParaRPr>
          </a:p>
        </p:txBody>
      </p:sp>
      <p:sp>
        <p:nvSpPr>
          <p:cNvPr id="5" name="テキスト ボックス 11"/>
          <p:cNvSpPr txBox="1">
            <a:spLocks noChangeArrowheads="1"/>
          </p:cNvSpPr>
          <p:nvPr/>
        </p:nvSpPr>
        <p:spPr bwMode="auto">
          <a:xfrm>
            <a:off x="231531" y="1253046"/>
            <a:ext cx="2562958"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200" dirty="0" smtClean="0">
                <a:solidFill>
                  <a:srgbClr val="000000"/>
                </a:solidFill>
                <a:latin typeface="メイリオ" pitchFamily="50" charset="-128"/>
                <a:ea typeface="メイリオ" pitchFamily="50" charset="-128"/>
                <a:cs typeface="メイリオ" pitchFamily="50" charset="-128"/>
              </a:rPr>
              <a:t>①</a:t>
            </a:r>
            <a:r>
              <a:rPr lang="en-US" altLang="ja-JP" sz="1200" dirty="0" smtClean="0">
                <a:solidFill>
                  <a:srgbClr val="000000"/>
                </a:solidFill>
                <a:latin typeface="メイリオ" pitchFamily="50" charset="-128"/>
                <a:ea typeface="メイリオ" pitchFamily="50" charset="-128"/>
                <a:cs typeface="メイリオ" pitchFamily="50" charset="-128"/>
              </a:rPr>
              <a:t>HP</a:t>
            </a:r>
            <a:r>
              <a:rPr lang="ja-JP" altLang="en-US" sz="1200" dirty="0" smtClean="0">
                <a:solidFill>
                  <a:srgbClr val="000000"/>
                </a:solidFill>
                <a:latin typeface="メイリオ" pitchFamily="50" charset="-128"/>
                <a:ea typeface="メイリオ" pitchFamily="50" charset="-128"/>
                <a:cs typeface="メイリオ" pitchFamily="50" charset="-128"/>
              </a:rPr>
              <a:t>から申請書をダウンロードし</a:t>
            </a:r>
            <a:endParaRPr lang="en-US" altLang="ja-JP" sz="1200" dirty="0" smtClean="0">
              <a:solidFill>
                <a:srgbClr val="000000"/>
              </a:solidFill>
              <a:latin typeface="メイリオ" pitchFamily="50" charset="-128"/>
              <a:ea typeface="メイリオ" pitchFamily="50" charset="-128"/>
              <a:cs typeface="メイリオ" pitchFamily="50" charset="-128"/>
            </a:endParaRPr>
          </a:p>
          <a:p>
            <a:pPr eaLnBrk="1" hangingPunct="1"/>
            <a:r>
              <a:rPr lang="ja-JP" altLang="en-US" sz="1200" dirty="0" smtClean="0">
                <a:solidFill>
                  <a:srgbClr val="000000"/>
                </a:solidFill>
                <a:latin typeface="メイリオ" pitchFamily="50" charset="-128"/>
                <a:ea typeface="メイリオ" pitchFamily="50" charset="-128"/>
                <a:cs typeface="メイリオ" pitchFamily="50" charset="-128"/>
              </a:rPr>
              <a:t>　必要</a:t>
            </a:r>
            <a:r>
              <a:rPr lang="ja-JP" altLang="en-US" sz="1200" dirty="0">
                <a:solidFill>
                  <a:srgbClr val="000000"/>
                </a:solidFill>
                <a:latin typeface="メイリオ" pitchFamily="50" charset="-128"/>
                <a:ea typeface="メイリオ" pitchFamily="50" charset="-128"/>
                <a:cs typeface="メイリオ" pitchFamily="50" charset="-128"/>
              </a:rPr>
              <a:t>事項</a:t>
            </a:r>
            <a:r>
              <a:rPr lang="ja-JP" altLang="en-US" sz="1200" dirty="0" smtClean="0">
                <a:solidFill>
                  <a:srgbClr val="000000"/>
                </a:solidFill>
                <a:latin typeface="メイリオ" pitchFamily="50" charset="-128"/>
                <a:ea typeface="メイリオ" pitchFamily="50" charset="-128"/>
                <a:cs typeface="メイリオ" pitchFamily="50" charset="-128"/>
              </a:rPr>
              <a:t>を記入</a:t>
            </a:r>
            <a:endParaRPr lang="en-US" altLang="ja-JP" sz="1200" dirty="0" smtClean="0">
              <a:solidFill>
                <a:srgbClr val="000000"/>
              </a:solidFill>
              <a:latin typeface="メイリオ" pitchFamily="50" charset="-128"/>
              <a:ea typeface="メイリオ" pitchFamily="50" charset="-128"/>
              <a:cs typeface="メイリオ" pitchFamily="50" charset="-128"/>
            </a:endParaRPr>
          </a:p>
          <a:p>
            <a:pPr eaLnBrk="1" hangingPunct="1"/>
            <a:r>
              <a:rPr lang="en-US" altLang="ja-JP" sz="1200" dirty="0" smtClean="0">
                <a:solidFill>
                  <a:srgbClr val="000000"/>
                </a:solidFill>
                <a:latin typeface="メイリオ" pitchFamily="50" charset="-128"/>
                <a:ea typeface="メイリオ" pitchFamily="50" charset="-128"/>
                <a:cs typeface="メイリオ" pitchFamily="50" charset="-128"/>
              </a:rPr>
              <a:t>※</a:t>
            </a:r>
            <a:r>
              <a:rPr lang="ja-JP" altLang="en-US" sz="1200" dirty="0" smtClean="0">
                <a:solidFill>
                  <a:srgbClr val="000000"/>
                </a:solidFill>
                <a:latin typeface="メイリオ" pitchFamily="50" charset="-128"/>
                <a:ea typeface="メイリオ" pitchFamily="50" charset="-128"/>
                <a:cs typeface="メイリオ" pitchFamily="50" charset="-128"/>
              </a:rPr>
              <a:t>バーコードが汚損されると</a:t>
            </a:r>
            <a:endParaRPr lang="en-US" altLang="ja-JP" sz="1200" dirty="0" smtClean="0">
              <a:solidFill>
                <a:srgbClr val="000000"/>
              </a:solidFill>
              <a:latin typeface="メイリオ" pitchFamily="50" charset="-128"/>
              <a:ea typeface="メイリオ" pitchFamily="50" charset="-128"/>
              <a:cs typeface="メイリオ" pitchFamily="50" charset="-128"/>
            </a:endParaRPr>
          </a:p>
          <a:p>
            <a:pPr eaLnBrk="1" hangingPunct="1"/>
            <a:r>
              <a:rPr lang="ja-JP" altLang="en-US" sz="1200" dirty="0" smtClean="0">
                <a:solidFill>
                  <a:srgbClr val="000000"/>
                </a:solidFill>
                <a:latin typeface="メイリオ" pitchFamily="50" charset="-128"/>
                <a:ea typeface="メイリオ" pitchFamily="50" charset="-128"/>
                <a:cs typeface="メイリオ" pitchFamily="50" charset="-128"/>
              </a:rPr>
              <a:t>　読み取りができませんので、</a:t>
            </a:r>
            <a:endParaRPr lang="en-US" altLang="ja-JP" sz="1200" dirty="0" smtClean="0">
              <a:solidFill>
                <a:srgbClr val="000000"/>
              </a:solidFill>
              <a:latin typeface="メイリオ" pitchFamily="50" charset="-128"/>
              <a:ea typeface="メイリオ" pitchFamily="50" charset="-128"/>
              <a:cs typeface="メイリオ" pitchFamily="50" charset="-128"/>
            </a:endParaRPr>
          </a:p>
          <a:p>
            <a:pPr eaLnBrk="1" hangingPunct="1"/>
            <a:r>
              <a:rPr lang="ja-JP" altLang="en-US" sz="1200" dirty="0" smtClean="0">
                <a:solidFill>
                  <a:srgbClr val="000000"/>
                </a:solidFill>
                <a:latin typeface="メイリオ" pitchFamily="50" charset="-128"/>
                <a:ea typeface="メイリオ" pitchFamily="50" charset="-128"/>
                <a:cs typeface="メイリオ" pitchFamily="50" charset="-128"/>
              </a:rPr>
              <a:t>　ご注意ください。</a:t>
            </a:r>
            <a:endParaRPr lang="en-US" altLang="ja-JP" sz="1200" dirty="0">
              <a:solidFill>
                <a:srgbClr val="000000"/>
              </a:solidFill>
              <a:latin typeface="メイリオ" pitchFamily="50" charset="-128"/>
              <a:ea typeface="メイリオ" pitchFamily="50" charset="-128"/>
              <a:cs typeface="メイリオ" pitchFamily="50" charset="-128"/>
            </a:endParaRPr>
          </a:p>
        </p:txBody>
      </p:sp>
      <p:sp>
        <p:nvSpPr>
          <p:cNvPr id="6" name="Rectangle 6"/>
          <p:cNvSpPr txBox="1">
            <a:spLocks noChangeArrowheads="1"/>
          </p:cNvSpPr>
          <p:nvPr/>
        </p:nvSpPr>
        <p:spPr bwMode="auto">
          <a:xfrm>
            <a:off x="189172" y="151868"/>
            <a:ext cx="8736542" cy="360809"/>
          </a:xfrm>
          <a:prstGeom prst="rect">
            <a:avLst/>
          </a:prstGeom>
          <a:noFill/>
          <a:ln>
            <a:miter lim="800000"/>
            <a:headEnd/>
            <a:tailEnd/>
          </a:ln>
        </p:spPr>
        <p:txBody>
          <a:bodyPr/>
          <a:lstStyle/>
          <a:p>
            <a:pPr fontAlgn="auto">
              <a:spcBef>
                <a:spcPts val="0"/>
              </a:spcBef>
              <a:spcAft>
                <a:spcPts val="0"/>
              </a:spcAft>
              <a:defRPr/>
            </a:pPr>
            <a:r>
              <a:rPr lang="ja-JP" altLang="en-US" sz="2000" b="1" kern="0"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手数料の納付方法は下記</a:t>
            </a:r>
            <a:r>
              <a:rPr lang="en-US" altLang="ja-JP" sz="2000" b="1" kern="0"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2000" b="1" kern="0"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種類からお選びいただけます。</a:t>
            </a:r>
            <a:endParaRPr lang="en-US" altLang="ja-JP" sz="1600" b="1" kern="0"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endParaRPr>
          </a:p>
          <a:p>
            <a:pPr fontAlgn="auto">
              <a:spcBef>
                <a:spcPts val="0"/>
              </a:spcBef>
              <a:spcAft>
                <a:spcPts val="0"/>
              </a:spcAft>
              <a:defRPr/>
            </a:pPr>
            <a:endParaRPr lang="en-US" altLang="ja-JP" sz="2000" b="1" kern="0"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11"/>
          <p:cNvSpPr txBox="1">
            <a:spLocks noChangeArrowheads="1"/>
          </p:cNvSpPr>
          <p:nvPr/>
        </p:nvSpPr>
        <p:spPr bwMode="auto">
          <a:xfrm>
            <a:off x="5804376" y="1268760"/>
            <a:ext cx="31601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200" dirty="0" smtClean="0">
                <a:solidFill>
                  <a:srgbClr val="000000"/>
                </a:solidFill>
                <a:latin typeface="メイリオ" pitchFamily="50" charset="-128"/>
                <a:ea typeface="メイリオ" pitchFamily="50" charset="-128"/>
                <a:cs typeface="メイリオ" pitchFamily="50" charset="-128"/>
              </a:rPr>
              <a:t>③申請窓口へ印字済みの申請書・その他</a:t>
            </a:r>
            <a:endParaRPr lang="en-US" altLang="ja-JP" sz="1200" dirty="0" smtClean="0">
              <a:solidFill>
                <a:srgbClr val="000000"/>
              </a:solidFill>
              <a:latin typeface="メイリオ" pitchFamily="50" charset="-128"/>
              <a:ea typeface="メイリオ" pitchFamily="50" charset="-128"/>
              <a:cs typeface="メイリオ" pitchFamily="50" charset="-128"/>
            </a:endParaRPr>
          </a:p>
          <a:p>
            <a:pPr eaLnBrk="1" hangingPunct="1"/>
            <a:r>
              <a:rPr lang="ja-JP" altLang="en-US" sz="1200" dirty="0">
                <a:solidFill>
                  <a:srgbClr val="000000"/>
                </a:solidFill>
                <a:latin typeface="メイリオ" pitchFamily="50" charset="-128"/>
                <a:ea typeface="メイリオ" pitchFamily="50" charset="-128"/>
                <a:cs typeface="メイリオ" pitchFamily="50" charset="-128"/>
              </a:rPr>
              <a:t>　</a:t>
            </a:r>
            <a:r>
              <a:rPr lang="ja-JP" altLang="en-US" sz="1200" dirty="0" smtClean="0">
                <a:solidFill>
                  <a:srgbClr val="000000"/>
                </a:solidFill>
                <a:latin typeface="メイリオ" pitchFamily="50" charset="-128"/>
                <a:ea typeface="メイリオ" pitchFamily="50" charset="-128"/>
                <a:cs typeface="メイリオ" pitchFamily="50" charset="-128"/>
              </a:rPr>
              <a:t>必要書類を提出</a:t>
            </a:r>
            <a:endParaRPr lang="en-US" altLang="ja-JP" sz="1200" dirty="0" smtClean="0">
              <a:solidFill>
                <a:srgbClr val="000000"/>
              </a:solidFill>
              <a:latin typeface="メイリオ" pitchFamily="50" charset="-128"/>
              <a:ea typeface="メイリオ" pitchFamily="50" charset="-128"/>
              <a:cs typeface="メイリオ" pitchFamily="50" charset="-128"/>
            </a:endParaRPr>
          </a:p>
        </p:txBody>
      </p:sp>
      <p:pic>
        <p:nvPicPr>
          <p:cNvPr id="8" name="図 11" descr="086363.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1581" y="2256879"/>
            <a:ext cx="985430" cy="1067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二等辺三角形 8"/>
          <p:cNvSpPr/>
          <p:nvPr/>
        </p:nvSpPr>
        <p:spPr>
          <a:xfrm rot="5400000">
            <a:off x="2207336" y="2161890"/>
            <a:ext cx="363537" cy="190500"/>
          </a:xfrm>
          <a:prstGeom prst="triangle">
            <a:avLst>
              <a:gd name="adj" fmla="val 46774"/>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dirty="0"/>
          </a:p>
        </p:txBody>
      </p:sp>
      <p:pic>
        <p:nvPicPr>
          <p:cNvPr id="10" name="図 18" descr="2 (2) のコピー.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97293" y="1788034"/>
            <a:ext cx="838200" cy="90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二等辺三角形 10"/>
          <p:cNvSpPr/>
          <p:nvPr/>
        </p:nvSpPr>
        <p:spPr>
          <a:xfrm rot="5400000">
            <a:off x="5690096" y="2179141"/>
            <a:ext cx="363538" cy="191965"/>
          </a:xfrm>
          <a:prstGeom prst="triangle">
            <a:avLst>
              <a:gd name="adj" fmla="val 46774"/>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dirty="0"/>
          </a:p>
        </p:txBody>
      </p:sp>
      <p:sp>
        <p:nvSpPr>
          <p:cNvPr id="12" name="テキスト ボックス 11"/>
          <p:cNvSpPr txBox="1">
            <a:spLocks noChangeArrowheads="1"/>
          </p:cNvSpPr>
          <p:nvPr/>
        </p:nvSpPr>
        <p:spPr bwMode="auto">
          <a:xfrm>
            <a:off x="2794489" y="1253047"/>
            <a:ext cx="317335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200" dirty="0" smtClean="0">
                <a:solidFill>
                  <a:srgbClr val="000000"/>
                </a:solidFill>
                <a:latin typeface="メイリオ" pitchFamily="50" charset="-128"/>
                <a:ea typeface="メイリオ" pitchFamily="50" charset="-128"/>
                <a:cs typeface="メイリオ" pitchFamily="50" charset="-128"/>
              </a:rPr>
              <a:t>②府庁等に設置された納付窓口へ</a:t>
            </a:r>
            <a:endParaRPr lang="en-US" altLang="ja-JP" sz="1200" dirty="0" smtClean="0">
              <a:solidFill>
                <a:srgbClr val="000000"/>
              </a:solidFill>
              <a:latin typeface="メイリオ" pitchFamily="50" charset="-128"/>
              <a:ea typeface="メイリオ" pitchFamily="50" charset="-128"/>
              <a:cs typeface="メイリオ" pitchFamily="50" charset="-128"/>
            </a:endParaRPr>
          </a:p>
          <a:p>
            <a:pPr eaLnBrk="1" hangingPunct="1"/>
            <a:r>
              <a:rPr lang="ja-JP" altLang="en-US" sz="1200" dirty="0">
                <a:solidFill>
                  <a:srgbClr val="000000"/>
                </a:solidFill>
                <a:latin typeface="メイリオ" pitchFamily="50" charset="-128"/>
                <a:ea typeface="メイリオ" pitchFamily="50" charset="-128"/>
                <a:cs typeface="メイリオ" pitchFamily="50" charset="-128"/>
              </a:rPr>
              <a:t>　</a:t>
            </a:r>
            <a:r>
              <a:rPr lang="ja-JP" altLang="en-US" sz="1200" dirty="0" smtClean="0">
                <a:solidFill>
                  <a:srgbClr val="000000"/>
                </a:solidFill>
                <a:latin typeface="メイリオ" pitchFamily="50" charset="-128"/>
                <a:ea typeface="メイリオ" pitchFamily="50" charset="-128"/>
                <a:cs typeface="メイリオ" pitchFamily="50" charset="-128"/>
              </a:rPr>
              <a:t>申請書を提出し、手数料のお支払い</a:t>
            </a:r>
            <a:endParaRPr lang="en-US" altLang="ja-JP" sz="1200" dirty="0">
              <a:solidFill>
                <a:srgbClr val="000000"/>
              </a:solidFill>
              <a:latin typeface="メイリオ" pitchFamily="50" charset="-128"/>
              <a:ea typeface="メイリオ" pitchFamily="50" charset="-128"/>
              <a:cs typeface="メイリオ" pitchFamily="50" charset="-128"/>
            </a:endParaRPr>
          </a:p>
        </p:txBody>
      </p:sp>
      <p:grpSp>
        <p:nvGrpSpPr>
          <p:cNvPr id="13" name="グループ化 28"/>
          <p:cNvGrpSpPr>
            <a:grpSpLocks/>
          </p:cNvGrpSpPr>
          <p:nvPr/>
        </p:nvGrpSpPr>
        <p:grpSpPr bwMode="auto">
          <a:xfrm>
            <a:off x="3989620" y="1884515"/>
            <a:ext cx="978877" cy="798512"/>
            <a:chOff x="360104" y="4733041"/>
            <a:chExt cx="1547505" cy="1305056"/>
          </a:xfrm>
        </p:grpSpPr>
        <p:pic>
          <p:nvPicPr>
            <p:cNvPr id="14" name="Picture 39" descr="レジ ピクトグラム シルエット イラスト"/>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848485" y="4802648"/>
              <a:ext cx="1059124" cy="119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0" descr="男人人基本的なボディーラン ゲージ姿勢スティック図絵文字アイコン ストックフォト - 18911138"/>
            <p:cNvPicPr>
              <a:picLocks noChangeAspect="1" noChangeArrowheads="1"/>
            </p:cNvPicPr>
            <p:nvPr/>
          </p:nvPicPr>
          <p:blipFill>
            <a:blip r:embed="rId5">
              <a:extLst>
                <a:ext uri="{28A0092B-C50C-407E-A947-70E740481C1C}">
                  <a14:useLocalDpi xmlns:a14="http://schemas.microsoft.com/office/drawing/2010/main" val="0"/>
                </a:ext>
              </a:extLst>
            </a:blip>
            <a:srcRect l="23386" t="67928" r="57507"/>
            <a:stretch>
              <a:fillRect/>
            </a:stretch>
          </p:blipFill>
          <p:spPr bwMode="auto">
            <a:xfrm>
              <a:off x="360104" y="4733041"/>
              <a:ext cx="777457" cy="1305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図 34" descr="名称未設定.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801925" y="1994907"/>
            <a:ext cx="372900" cy="4568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右矢印 16"/>
          <p:cNvSpPr/>
          <p:nvPr/>
        </p:nvSpPr>
        <p:spPr>
          <a:xfrm>
            <a:off x="3575539" y="2225680"/>
            <a:ext cx="184638" cy="144463"/>
          </a:xfrm>
          <a:prstGeom prst="rightArrow">
            <a:avLst/>
          </a:prstGeom>
          <a:solidFill>
            <a:schemeClr val="tx1"/>
          </a:solidFill>
          <a:ln>
            <a:noFill/>
          </a:ln>
        </p:spPr>
        <p:style>
          <a:lnRef idx="2">
            <a:schemeClr val="dk1"/>
          </a:lnRef>
          <a:fillRef idx="1">
            <a:schemeClr val="lt1"/>
          </a:fillRef>
          <a:effectRef idx="0">
            <a:schemeClr val="dk1"/>
          </a:effectRef>
          <a:fontRef idx="minor">
            <a:schemeClr val="dk1"/>
          </a:fontRef>
        </p:style>
        <p:txBody>
          <a:bodyPr lIns="0" tIns="0" rIns="0" bIns="0" anchor="ctr"/>
          <a:lstStyle/>
          <a:p>
            <a:pPr algn="ctr">
              <a:defRPr/>
            </a:pPr>
            <a:endParaRPr lang="ja-JP" altLang="en-US" sz="1000" dirty="0">
              <a:latin typeface="+mn-ea"/>
            </a:endParaRPr>
          </a:p>
        </p:txBody>
      </p:sp>
      <p:sp>
        <p:nvSpPr>
          <p:cNvPr id="18" name="正方形/長方形 49"/>
          <p:cNvSpPr>
            <a:spLocks noChangeArrowheads="1"/>
          </p:cNvSpPr>
          <p:nvPr/>
        </p:nvSpPr>
        <p:spPr bwMode="auto">
          <a:xfrm>
            <a:off x="2910987" y="2694497"/>
            <a:ext cx="219368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1000" dirty="0" smtClean="0">
                <a:latin typeface="メイリオ" pitchFamily="50" charset="-128"/>
                <a:ea typeface="メイリオ" pitchFamily="50" charset="-128"/>
                <a:cs typeface="メイリオ" pitchFamily="50" charset="-128"/>
              </a:rPr>
              <a:t>申請書右上に手数料納付済みの</a:t>
            </a:r>
            <a:endParaRPr lang="en-US" altLang="ja-JP" sz="1000" dirty="0" smtClean="0">
              <a:latin typeface="メイリオ" pitchFamily="50" charset="-128"/>
              <a:ea typeface="メイリオ" pitchFamily="50" charset="-128"/>
              <a:cs typeface="メイリオ" pitchFamily="50" charset="-128"/>
            </a:endParaRPr>
          </a:p>
          <a:p>
            <a:pPr algn="ctr" eaLnBrk="1" hangingPunct="1"/>
            <a:r>
              <a:rPr lang="ja-JP" altLang="en-US" sz="1000" dirty="0" smtClean="0">
                <a:latin typeface="メイリオ" pitchFamily="50" charset="-128"/>
                <a:ea typeface="メイリオ" pitchFamily="50" charset="-128"/>
                <a:cs typeface="メイリオ" pitchFamily="50" charset="-128"/>
              </a:rPr>
              <a:t>証明として印字致します。</a:t>
            </a:r>
            <a:endParaRPr lang="en-US" altLang="ja-JP" sz="1000" dirty="0" smtClean="0">
              <a:latin typeface="メイリオ" pitchFamily="50" charset="-128"/>
              <a:ea typeface="メイリオ" pitchFamily="50" charset="-128"/>
              <a:cs typeface="メイリオ" pitchFamily="50" charset="-128"/>
            </a:endParaRPr>
          </a:p>
        </p:txBody>
      </p:sp>
      <p:pic>
        <p:nvPicPr>
          <p:cNvPr id="19" name="Picture 10" descr="男人人基本的なボディーラン ゲージ姿勢スティック図絵文字アイコン ストックフォト - 18911138"/>
          <p:cNvPicPr>
            <a:picLocks noChangeAspect="1" noChangeArrowheads="1"/>
          </p:cNvPicPr>
          <p:nvPr/>
        </p:nvPicPr>
        <p:blipFill>
          <a:blip r:embed="rId5">
            <a:extLst>
              <a:ext uri="{28A0092B-C50C-407E-A947-70E740481C1C}">
                <a14:useLocalDpi xmlns:a14="http://schemas.microsoft.com/office/drawing/2010/main" val="0"/>
              </a:ext>
            </a:extLst>
          </a:blip>
          <a:srcRect l="23386" t="67928" r="57507"/>
          <a:stretch>
            <a:fillRect/>
          </a:stretch>
        </p:blipFill>
        <p:spPr bwMode="auto">
          <a:xfrm>
            <a:off x="6232109" y="1916832"/>
            <a:ext cx="602151" cy="977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128542" y="2010520"/>
            <a:ext cx="611809" cy="7126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21" name="直線コネクタ 20"/>
          <p:cNvCxnSpPr/>
          <p:nvPr/>
        </p:nvCxnSpPr>
        <p:spPr>
          <a:xfrm>
            <a:off x="250825" y="3356992"/>
            <a:ext cx="8785671" cy="0"/>
          </a:xfrm>
          <a:prstGeom prst="line">
            <a:avLst/>
          </a:prstGeom>
          <a:ln w="19050">
            <a:solidFill>
              <a:srgbClr val="2846A0"/>
            </a:solidFill>
          </a:ln>
        </p:spPr>
        <p:style>
          <a:lnRef idx="1">
            <a:schemeClr val="accent5"/>
          </a:lnRef>
          <a:fillRef idx="0">
            <a:schemeClr val="accent5"/>
          </a:fillRef>
          <a:effectRef idx="0">
            <a:schemeClr val="accent5"/>
          </a:effectRef>
          <a:fontRef idx="minor">
            <a:schemeClr val="tx1"/>
          </a:fontRef>
        </p:style>
      </p:cxnSp>
      <p:sp>
        <p:nvSpPr>
          <p:cNvPr id="22" name="テキスト ボックス 3"/>
          <p:cNvSpPr txBox="1">
            <a:spLocks noChangeArrowheads="1"/>
          </p:cNvSpPr>
          <p:nvPr/>
        </p:nvSpPr>
        <p:spPr bwMode="auto">
          <a:xfrm>
            <a:off x="107504" y="3501008"/>
            <a:ext cx="9649072"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400" dirty="0" smtClean="0">
                <a:solidFill>
                  <a:srgbClr val="000000"/>
                </a:solidFill>
                <a:latin typeface="メイリオ" pitchFamily="50" charset="-128"/>
                <a:ea typeface="メイリオ" pitchFamily="50" charset="-128"/>
                <a:cs typeface="メイリオ" pitchFamily="50" charset="-128"/>
              </a:rPr>
              <a:t>●</a:t>
            </a:r>
            <a:r>
              <a:rPr lang="ja-JP" altLang="en-US" sz="1600" b="1" u="sng" dirty="0" smtClean="0">
                <a:solidFill>
                  <a:srgbClr val="FF0000"/>
                </a:solidFill>
                <a:latin typeface="メイリオ" pitchFamily="50" charset="-128"/>
                <a:ea typeface="メイリオ" pitchFamily="50" charset="-128"/>
                <a:cs typeface="メイリオ" pitchFamily="50" charset="-128"/>
              </a:rPr>
              <a:t>コンビニにおける収納</a:t>
            </a:r>
            <a:r>
              <a:rPr lang="ja-JP" altLang="en-US" sz="1400" dirty="0" smtClean="0">
                <a:latin typeface="メイリオ" pitchFamily="50" charset="-128"/>
                <a:ea typeface="メイリオ" pitchFamily="50" charset="-128"/>
                <a:cs typeface="メイリオ" pitchFamily="50" charset="-128"/>
              </a:rPr>
              <a:t>　（主に郵送による申請方法）</a:t>
            </a:r>
            <a:r>
              <a:rPr lang="ja-JP" altLang="en-US" sz="1400" dirty="0">
                <a:latin typeface="メイリオ" pitchFamily="50" charset="-128"/>
                <a:ea typeface="メイリオ" pitchFamily="50" charset="-128"/>
                <a:cs typeface="メイリオ" pitchFamily="50" charset="-128"/>
              </a:rPr>
              <a:t>　</a:t>
            </a:r>
            <a:r>
              <a:rPr lang="ja-JP" altLang="en-US" sz="1400" dirty="0" smtClean="0">
                <a:latin typeface="メイリオ" pitchFamily="50" charset="-128"/>
                <a:ea typeface="メイリオ" pitchFamily="50" charset="-128"/>
                <a:cs typeface="メイリオ" pitchFamily="50" charset="-128"/>
              </a:rPr>
              <a:t>　</a:t>
            </a:r>
            <a:endParaRPr lang="en-US" altLang="ja-JP" sz="1400" dirty="0" smtClean="0">
              <a:latin typeface="メイリオ" pitchFamily="50" charset="-128"/>
              <a:ea typeface="メイリオ" pitchFamily="50" charset="-128"/>
              <a:cs typeface="メイリオ" pitchFamily="50" charset="-128"/>
            </a:endParaRPr>
          </a:p>
          <a:p>
            <a:pPr eaLnBrk="1" hangingPunct="1"/>
            <a:r>
              <a:rPr lang="en-US" altLang="ja-JP" sz="1400" b="1" dirty="0" smtClean="0">
                <a:latin typeface="メイリオ" pitchFamily="50" charset="-128"/>
                <a:ea typeface="メイリオ" pitchFamily="50" charset="-128"/>
                <a:cs typeface="メイリオ" pitchFamily="50" charset="-128"/>
              </a:rPr>
              <a:t>※</a:t>
            </a:r>
            <a:r>
              <a:rPr lang="ja-JP" altLang="en-US" sz="1400" b="1" dirty="0" smtClean="0">
                <a:latin typeface="メイリオ" pitchFamily="50" charset="-128"/>
                <a:ea typeface="メイリオ" pitchFamily="50" charset="-128"/>
                <a:cs typeface="メイリオ" pitchFamily="50" charset="-128"/>
              </a:rPr>
              <a:t>一部選択いただけないコンビニもございます。</a:t>
            </a:r>
            <a:r>
              <a:rPr lang="ja-JP" altLang="en-US" sz="1400" b="1" dirty="0" smtClean="0">
                <a:solidFill>
                  <a:srgbClr val="FF0000"/>
                </a:solidFill>
                <a:latin typeface="メイリオ" pitchFamily="50" charset="-128"/>
                <a:ea typeface="メイリオ" pitchFamily="50" charset="-128"/>
                <a:cs typeface="メイリオ" pitchFamily="50" charset="-128"/>
              </a:rPr>
              <a:t>コンビニ取扱手数料が別途必要です</a:t>
            </a:r>
            <a:r>
              <a:rPr lang="ja-JP" altLang="en-US" sz="1400" b="1" dirty="0">
                <a:solidFill>
                  <a:srgbClr val="FF0000"/>
                </a:solidFill>
                <a:latin typeface="メイリオ" pitchFamily="50" charset="-128"/>
                <a:ea typeface="メイリオ" pitchFamily="50" charset="-128"/>
                <a:cs typeface="メイリオ" pitchFamily="50" charset="-128"/>
              </a:rPr>
              <a:t>。</a:t>
            </a:r>
            <a:endParaRPr lang="en-US" altLang="ja-JP" sz="1400" b="1" dirty="0" smtClean="0">
              <a:solidFill>
                <a:srgbClr val="FF0000"/>
              </a:solidFill>
              <a:latin typeface="メイリオ" pitchFamily="50" charset="-128"/>
              <a:ea typeface="メイリオ" pitchFamily="50" charset="-128"/>
              <a:cs typeface="メイリオ" pitchFamily="50" charset="-128"/>
            </a:endParaRPr>
          </a:p>
        </p:txBody>
      </p:sp>
      <p:sp>
        <p:nvSpPr>
          <p:cNvPr id="23" name="テキスト ボックス 11"/>
          <p:cNvSpPr txBox="1">
            <a:spLocks noChangeArrowheads="1"/>
          </p:cNvSpPr>
          <p:nvPr/>
        </p:nvSpPr>
        <p:spPr bwMode="auto">
          <a:xfrm>
            <a:off x="5076056" y="4335487"/>
            <a:ext cx="172898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200" dirty="0" smtClean="0">
                <a:solidFill>
                  <a:srgbClr val="000000"/>
                </a:solidFill>
                <a:latin typeface="メイリオ" pitchFamily="50" charset="-128"/>
                <a:ea typeface="メイリオ" pitchFamily="50" charset="-128"/>
                <a:cs typeface="メイリオ" pitchFamily="50" charset="-128"/>
              </a:rPr>
              <a:t>③レジ</a:t>
            </a:r>
            <a:r>
              <a:rPr lang="ja-JP" altLang="en-US" sz="1200" dirty="0">
                <a:solidFill>
                  <a:srgbClr val="000000"/>
                </a:solidFill>
                <a:latin typeface="メイリオ" pitchFamily="50" charset="-128"/>
                <a:ea typeface="メイリオ" pitchFamily="50" charset="-128"/>
                <a:cs typeface="メイリオ" pitchFamily="50" charset="-128"/>
              </a:rPr>
              <a:t>での</a:t>
            </a:r>
            <a:r>
              <a:rPr lang="ja-JP" altLang="en-US" sz="1200" dirty="0" smtClean="0">
                <a:solidFill>
                  <a:srgbClr val="000000"/>
                </a:solidFill>
                <a:latin typeface="メイリオ" pitchFamily="50" charset="-128"/>
                <a:ea typeface="メイリオ" pitchFamily="50" charset="-128"/>
                <a:cs typeface="メイリオ" pitchFamily="50" charset="-128"/>
              </a:rPr>
              <a:t>お支払い</a:t>
            </a:r>
            <a:endParaRPr lang="en-US" altLang="ja-JP" sz="1200" dirty="0" smtClean="0">
              <a:solidFill>
                <a:srgbClr val="000000"/>
              </a:solidFill>
              <a:latin typeface="メイリオ" pitchFamily="50" charset="-128"/>
              <a:ea typeface="メイリオ" pitchFamily="50" charset="-128"/>
              <a:cs typeface="メイリオ" pitchFamily="50" charset="-128"/>
            </a:endParaRPr>
          </a:p>
        </p:txBody>
      </p:sp>
      <p:sp>
        <p:nvSpPr>
          <p:cNvPr id="24" name="角丸四角形 23"/>
          <p:cNvSpPr/>
          <p:nvPr/>
        </p:nvSpPr>
        <p:spPr bwMode="auto">
          <a:xfrm>
            <a:off x="315466" y="6151197"/>
            <a:ext cx="1800225" cy="509588"/>
          </a:xfrm>
          <a:prstGeom prst="roundRect">
            <a:avLst/>
          </a:prstGeom>
          <a:solidFill>
            <a:schemeClr val="bg1"/>
          </a:solidFill>
          <a:ln w="9525" cap="flat" cmpd="sng" algn="ctr">
            <a:solidFill>
              <a:schemeClr val="tx1"/>
            </a:solidFill>
            <a:prstDash val="solid"/>
            <a:round/>
            <a:headEnd type="none" w="med" len="med"/>
            <a:tailEnd type="none" w="med" len="med"/>
          </a:ln>
          <a:effectLst/>
        </p:spPr>
        <p:txBody>
          <a:bodyPr wrap="none" anchor="ctr"/>
          <a:lstStyle/>
          <a:p>
            <a:pPr>
              <a:defRPr/>
            </a:pPr>
            <a:r>
              <a:rPr lang="ja-JP" altLang="en-US" sz="1050" dirty="0" smtClean="0">
                <a:latin typeface="Meiryo UI" pitchFamily="50" charset="-128"/>
                <a:ea typeface="Meiryo UI" pitchFamily="50" charset="-128"/>
                <a:cs typeface="Meiryo UI" pitchFamily="50" charset="-128"/>
              </a:rPr>
              <a:t>（例）</a:t>
            </a:r>
            <a:endParaRPr lang="en-US" altLang="ja-JP" sz="1050" dirty="0" smtClean="0">
              <a:latin typeface="Meiryo UI" pitchFamily="50" charset="-128"/>
              <a:ea typeface="Meiryo UI" pitchFamily="50" charset="-128"/>
              <a:cs typeface="Meiryo UI" pitchFamily="50" charset="-128"/>
            </a:endParaRPr>
          </a:p>
          <a:p>
            <a:pPr>
              <a:defRPr/>
            </a:pPr>
            <a:r>
              <a:rPr lang="ja-JP" altLang="en-US" sz="1050" dirty="0" smtClean="0">
                <a:latin typeface="Meiryo UI" pitchFamily="50" charset="-128"/>
                <a:ea typeface="Meiryo UI" pitchFamily="50" charset="-128"/>
                <a:cs typeface="Meiryo UI" pitchFamily="50" charset="-128"/>
              </a:rPr>
              <a:t>受付</a:t>
            </a:r>
            <a:r>
              <a:rPr lang="ja-JP" altLang="en-US" sz="1050" dirty="0">
                <a:latin typeface="Meiryo UI" pitchFamily="50" charset="-128"/>
                <a:ea typeface="Meiryo UI" pitchFamily="50" charset="-128"/>
                <a:cs typeface="Meiryo UI" pitchFamily="50" charset="-128"/>
              </a:rPr>
              <a:t>番号：</a:t>
            </a:r>
            <a:r>
              <a:rPr lang="en-US" altLang="ja-JP" sz="1050" dirty="0">
                <a:latin typeface="Meiryo UI" pitchFamily="50" charset="-128"/>
                <a:ea typeface="Meiryo UI" pitchFamily="50" charset="-128"/>
                <a:cs typeface="Meiryo UI" pitchFamily="50" charset="-128"/>
              </a:rPr>
              <a:t>123456</a:t>
            </a:r>
          </a:p>
          <a:p>
            <a:pPr>
              <a:defRPr/>
            </a:pPr>
            <a:r>
              <a:rPr lang="ja-JP" altLang="en-US" sz="1050" dirty="0">
                <a:latin typeface="Meiryo UI" pitchFamily="50" charset="-128"/>
                <a:ea typeface="Meiryo UI" pitchFamily="50" charset="-128"/>
                <a:cs typeface="Meiryo UI" pitchFamily="50" charset="-128"/>
              </a:rPr>
              <a:t>電話番号：</a:t>
            </a:r>
            <a:r>
              <a:rPr lang="en-US" altLang="ja-JP" sz="1050" dirty="0">
                <a:latin typeface="Meiryo UI" pitchFamily="50" charset="-128"/>
                <a:ea typeface="Meiryo UI" pitchFamily="50" charset="-128"/>
                <a:cs typeface="Meiryo UI" pitchFamily="50" charset="-128"/>
              </a:rPr>
              <a:t>0312345678</a:t>
            </a:r>
            <a:endParaRPr lang="ja-JP" altLang="en-US" sz="1050" dirty="0">
              <a:latin typeface="Meiryo UI" pitchFamily="50" charset="-128"/>
              <a:ea typeface="Meiryo UI" pitchFamily="50" charset="-128"/>
              <a:cs typeface="Meiryo UI" pitchFamily="50" charset="-128"/>
            </a:endParaRPr>
          </a:p>
        </p:txBody>
      </p:sp>
      <p:sp>
        <p:nvSpPr>
          <p:cNvPr id="25" name="正方形/長方形 10"/>
          <p:cNvSpPr>
            <a:spLocks noChangeArrowheads="1"/>
          </p:cNvSpPr>
          <p:nvPr/>
        </p:nvSpPr>
        <p:spPr bwMode="auto">
          <a:xfrm>
            <a:off x="242441" y="5955935"/>
            <a:ext cx="1944688"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800" dirty="0">
                <a:latin typeface="メイリオ" pitchFamily="50" charset="-128"/>
                <a:ea typeface="メイリオ" pitchFamily="50" charset="-128"/>
                <a:cs typeface="メイリオ" pitchFamily="50" charset="-128"/>
              </a:rPr>
              <a:t>▼</a:t>
            </a:r>
            <a:r>
              <a:rPr lang="ja-JP" altLang="en-US" sz="800" dirty="0">
                <a:latin typeface="メイリオ" pitchFamily="50" charset="-128"/>
                <a:ea typeface="メイリオ" pitchFamily="50" charset="-128"/>
                <a:cs typeface="メイリオ" pitchFamily="50" charset="-128"/>
              </a:rPr>
              <a:t>お申込み時に発行される支払用番号</a:t>
            </a:r>
            <a:endParaRPr lang="en-US" altLang="ja-JP" sz="800" dirty="0">
              <a:latin typeface="メイリオ" pitchFamily="50" charset="-128"/>
              <a:ea typeface="メイリオ" pitchFamily="50" charset="-128"/>
              <a:cs typeface="メイリオ" pitchFamily="50" charset="-128"/>
            </a:endParaRPr>
          </a:p>
        </p:txBody>
      </p:sp>
      <p:pic>
        <p:nvPicPr>
          <p:cNvPr id="26" name="図 11" descr="086363.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7741" y="5198697"/>
            <a:ext cx="796925"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図 12" descr="img_0.pn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3078510" y="4648628"/>
            <a:ext cx="1079500" cy="110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二等辺三角形 27"/>
          <p:cNvSpPr/>
          <p:nvPr/>
        </p:nvSpPr>
        <p:spPr>
          <a:xfrm rot="5400000">
            <a:off x="2398043" y="5494766"/>
            <a:ext cx="363537" cy="206375"/>
          </a:xfrm>
          <a:prstGeom prst="triangle">
            <a:avLst>
              <a:gd name="adj" fmla="val 46774"/>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dirty="0"/>
          </a:p>
        </p:txBody>
      </p:sp>
      <p:pic>
        <p:nvPicPr>
          <p:cNvPr id="29" name="図 18" descr="2 (2) のコピー.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703141" y="5111401"/>
            <a:ext cx="908050" cy="90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正方形/長方形 19"/>
          <p:cNvSpPr>
            <a:spLocks noChangeArrowheads="1"/>
          </p:cNvSpPr>
          <p:nvPr/>
        </p:nvSpPr>
        <p:spPr bwMode="auto">
          <a:xfrm>
            <a:off x="2771800" y="6115362"/>
            <a:ext cx="1967728"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000" dirty="0" smtClean="0">
                <a:latin typeface="メイリオ" pitchFamily="50" charset="-128"/>
                <a:ea typeface="メイリオ" pitchFamily="50" charset="-128"/>
                <a:cs typeface="メイリオ" pitchFamily="50" charset="-128"/>
              </a:rPr>
              <a:t> コンビニ</a:t>
            </a:r>
            <a:r>
              <a:rPr lang="ja-JP" altLang="en-US" sz="1000" dirty="0">
                <a:latin typeface="メイリオ" pitchFamily="50" charset="-128"/>
                <a:ea typeface="メイリオ" pitchFamily="50" charset="-128"/>
                <a:cs typeface="メイリオ" pitchFamily="50" charset="-128"/>
              </a:rPr>
              <a:t>設置の端末</a:t>
            </a:r>
            <a:r>
              <a:rPr lang="ja-JP" altLang="en-US" sz="1000" dirty="0" smtClean="0">
                <a:latin typeface="メイリオ" pitchFamily="50" charset="-128"/>
                <a:ea typeface="メイリオ" pitchFamily="50" charset="-128"/>
                <a:cs typeface="メイリオ" pitchFamily="50" charset="-128"/>
              </a:rPr>
              <a:t>で</a:t>
            </a:r>
            <a:endParaRPr lang="en-US" altLang="ja-JP" sz="1000" dirty="0">
              <a:latin typeface="メイリオ" pitchFamily="50" charset="-128"/>
              <a:ea typeface="メイリオ" pitchFamily="50" charset="-128"/>
              <a:cs typeface="メイリオ" pitchFamily="50" charset="-128"/>
            </a:endParaRPr>
          </a:p>
          <a:p>
            <a:pPr eaLnBrk="1" hangingPunct="1"/>
            <a:r>
              <a:rPr lang="ja-JP" altLang="en-US" sz="1000" dirty="0" smtClean="0">
                <a:latin typeface="メイリオ" pitchFamily="50" charset="-128"/>
                <a:ea typeface="メイリオ" pitchFamily="50" charset="-128"/>
                <a:cs typeface="メイリオ" pitchFamily="50" charset="-128"/>
              </a:rPr>
              <a:t>「</a:t>
            </a:r>
            <a:r>
              <a:rPr lang="ja-JP" altLang="en-US" sz="1000" dirty="0">
                <a:latin typeface="メイリオ" pitchFamily="50" charset="-128"/>
                <a:ea typeface="メイリオ" pitchFamily="50" charset="-128"/>
                <a:cs typeface="メイリオ" pitchFamily="50" charset="-128"/>
              </a:rPr>
              <a:t>受付番号」・「電話番号」</a:t>
            </a:r>
            <a:r>
              <a:rPr lang="ja-JP" altLang="en-US" sz="1000" dirty="0" smtClean="0">
                <a:latin typeface="メイリオ" pitchFamily="50" charset="-128"/>
                <a:ea typeface="メイリオ" pitchFamily="50" charset="-128"/>
                <a:cs typeface="メイリオ" pitchFamily="50" charset="-128"/>
              </a:rPr>
              <a:t>を</a:t>
            </a:r>
            <a:endParaRPr lang="en-US" altLang="ja-JP" sz="1000" dirty="0" smtClean="0">
              <a:latin typeface="メイリオ" pitchFamily="50" charset="-128"/>
              <a:ea typeface="メイリオ" pitchFamily="50" charset="-128"/>
              <a:cs typeface="メイリオ" pitchFamily="50" charset="-128"/>
            </a:endParaRPr>
          </a:p>
          <a:p>
            <a:pPr eaLnBrk="1" hangingPunct="1"/>
            <a:r>
              <a:rPr lang="ja-JP" altLang="en-US" sz="1000" dirty="0" smtClean="0">
                <a:latin typeface="メイリオ" pitchFamily="50" charset="-128"/>
                <a:ea typeface="メイリオ" pitchFamily="50" charset="-128"/>
                <a:cs typeface="メイリオ" pitchFamily="50" charset="-128"/>
              </a:rPr>
              <a:t> 入力し</a:t>
            </a:r>
            <a:r>
              <a:rPr lang="ja-JP" altLang="en-US" sz="1000" b="1" dirty="0" smtClean="0">
                <a:solidFill>
                  <a:srgbClr val="FF0000"/>
                </a:solidFill>
                <a:latin typeface="メイリオ" pitchFamily="50" charset="-128"/>
                <a:ea typeface="メイリオ" pitchFamily="50" charset="-128"/>
                <a:cs typeface="メイリオ" pitchFamily="50" charset="-128"/>
              </a:rPr>
              <a:t>申込券</a:t>
            </a:r>
            <a:r>
              <a:rPr lang="ja-JP" altLang="en-US" sz="1000" dirty="0">
                <a:latin typeface="メイリオ" pitchFamily="50" charset="-128"/>
                <a:ea typeface="メイリオ" pitchFamily="50" charset="-128"/>
                <a:cs typeface="メイリオ" pitchFamily="50" charset="-128"/>
              </a:rPr>
              <a:t>を出力する</a:t>
            </a:r>
            <a:endParaRPr lang="en-US" altLang="ja-JP" sz="1000" dirty="0">
              <a:latin typeface="メイリオ" pitchFamily="50" charset="-128"/>
              <a:ea typeface="メイリオ" pitchFamily="50" charset="-128"/>
              <a:cs typeface="メイリオ" pitchFamily="50" charset="-128"/>
            </a:endParaRPr>
          </a:p>
        </p:txBody>
      </p:sp>
      <p:sp>
        <p:nvSpPr>
          <p:cNvPr id="31" name="二等辺三角形 30"/>
          <p:cNvSpPr/>
          <p:nvPr/>
        </p:nvSpPr>
        <p:spPr>
          <a:xfrm rot="5400000">
            <a:off x="4926260" y="5511956"/>
            <a:ext cx="363538" cy="207962"/>
          </a:xfrm>
          <a:prstGeom prst="triangle">
            <a:avLst>
              <a:gd name="adj" fmla="val 46774"/>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dirty="0"/>
          </a:p>
        </p:txBody>
      </p:sp>
      <p:sp>
        <p:nvSpPr>
          <p:cNvPr id="32" name="テキスト ボックス 11"/>
          <p:cNvSpPr txBox="1">
            <a:spLocks noChangeArrowheads="1"/>
          </p:cNvSpPr>
          <p:nvPr/>
        </p:nvSpPr>
        <p:spPr bwMode="auto">
          <a:xfrm>
            <a:off x="2843808" y="4308725"/>
            <a:ext cx="212468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200" dirty="0">
                <a:solidFill>
                  <a:srgbClr val="000000"/>
                </a:solidFill>
                <a:latin typeface="メイリオ" pitchFamily="50" charset="-128"/>
                <a:ea typeface="メイリオ" pitchFamily="50" charset="-128"/>
                <a:cs typeface="メイリオ" pitchFamily="50" charset="-128"/>
              </a:rPr>
              <a:t>②コンビニ店内端末で</a:t>
            </a:r>
            <a:r>
              <a:rPr lang="ja-JP" altLang="en-US" sz="1200" dirty="0" smtClean="0">
                <a:solidFill>
                  <a:srgbClr val="000000"/>
                </a:solidFill>
                <a:latin typeface="メイリオ" pitchFamily="50" charset="-128"/>
                <a:ea typeface="メイリオ" pitchFamily="50" charset="-128"/>
                <a:cs typeface="メイリオ" pitchFamily="50" charset="-128"/>
              </a:rPr>
              <a:t>の</a:t>
            </a:r>
            <a:endParaRPr lang="en-US" altLang="ja-JP" sz="1200" dirty="0" smtClean="0">
              <a:solidFill>
                <a:srgbClr val="000000"/>
              </a:solidFill>
              <a:latin typeface="メイリオ" pitchFamily="50" charset="-128"/>
              <a:ea typeface="メイリオ" pitchFamily="50" charset="-128"/>
              <a:cs typeface="メイリオ" pitchFamily="50" charset="-128"/>
            </a:endParaRPr>
          </a:p>
          <a:p>
            <a:pPr eaLnBrk="1" hangingPunct="1"/>
            <a:r>
              <a:rPr lang="ja-JP" altLang="en-US" sz="1200" dirty="0">
                <a:solidFill>
                  <a:srgbClr val="000000"/>
                </a:solidFill>
                <a:latin typeface="メイリオ" pitchFamily="50" charset="-128"/>
                <a:ea typeface="メイリオ" pitchFamily="50" charset="-128"/>
                <a:cs typeface="メイリオ" pitchFamily="50" charset="-128"/>
              </a:rPr>
              <a:t>　</a:t>
            </a:r>
            <a:r>
              <a:rPr lang="ja-JP" altLang="en-US" sz="1200" dirty="0" smtClean="0">
                <a:solidFill>
                  <a:srgbClr val="000000"/>
                </a:solidFill>
                <a:latin typeface="メイリオ" pitchFamily="50" charset="-128"/>
                <a:ea typeface="メイリオ" pitchFamily="50" charset="-128"/>
                <a:cs typeface="メイリオ" pitchFamily="50" charset="-128"/>
              </a:rPr>
              <a:t>操作・発券</a:t>
            </a:r>
            <a:endParaRPr lang="en-US" altLang="ja-JP" sz="1200" dirty="0">
              <a:solidFill>
                <a:srgbClr val="000000"/>
              </a:solidFill>
              <a:latin typeface="メイリオ" pitchFamily="50" charset="-128"/>
              <a:ea typeface="メイリオ" pitchFamily="50" charset="-128"/>
              <a:cs typeface="メイリオ" pitchFamily="50" charset="-128"/>
            </a:endParaRPr>
          </a:p>
        </p:txBody>
      </p:sp>
      <p:pic>
        <p:nvPicPr>
          <p:cNvPr id="33" name="図 25" descr="2 (4) のコピー.png"/>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3676637" y="5033960"/>
            <a:ext cx="1061343" cy="10613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4" name="グループ化 28"/>
          <p:cNvGrpSpPr>
            <a:grpSpLocks/>
          </p:cNvGrpSpPr>
          <p:nvPr/>
        </p:nvGrpSpPr>
        <p:grpSpPr bwMode="auto">
          <a:xfrm>
            <a:off x="5383758" y="5130964"/>
            <a:ext cx="1060450" cy="798512"/>
            <a:chOff x="360104" y="4733041"/>
            <a:chExt cx="1547505" cy="1305056"/>
          </a:xfrm>
        </p:grpSpPr>
        <p:pic>
          <p:nvPicPr>
            <p:cNvPr id="35" name="Picture 39" descr="レジ ピクトグラム シルエット イラスト"/>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flipH="1">
              <a:off x="848485" y="4802648"/>
              <a:ext cx="1059124" cy="119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Picture 10" descr="男人人基本的なボディーラン ゲージ姿勢スティック図絵文字アイコン ストックフォト - 18911138"/>
            <p:cNvPicPr>
              <a:picLocks noChangeAspect="1" noChangeArrowheads="1"/>
            </p:cNvPicPr>
            <p:nvPr/>
          </p:nvPicPr>
          <p:blipFill>
            <a:blip r:embed="rId5">
              <a:extLst>
                <a:ext uri="{28A0092B-C50C-407E-A947-70E740481C1C}">
                  <a14:useLocalDpi xmlns:a14="http://schemas.microsoft.com/office/drawing/2010/main" val="0"/>
                </a:ext>
              </a:extLst>
            </a:blip>
            <a:srcRect l="23386" t="67928" r="57507"/>
            <a:stretch>
              <a:fillRect/>
            </a:stretch>
          </p:blipFill>
          <p:spPr bwMode="auto">
            <a:xfrm>
              <a:off x="360104" y="4733041"/>
              <a:ext cx="777457" cy="1305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7" name="正方形/長方形 36"/>
          <p:cNvSpPr>
            <a:spLocks noChangeArrowheads="1"/>
          </p:cNvSpPr>
          <p:nvPr/>
        </p:nvSpPr>
        <p:spPr bwMode="auto">
          <a:xfrm>
            <a:off x="5228084" y="4685134"/>
            <a:ext cx="143214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1000" b="1" dirty="0">
                <a:solidFill>
                  <a:srgbClr val="FF0000"/>
                </a:solidFill>
                <a:latin typeface="メイリオ" pitchFamily="50" charset="-128"/>
                <a:ea typeface="メイリオ" pitchFamily="50" charset="-128"/>
                <a:cs typeface="メイリオ" pitchFamily="50" charset="-128"/>
              </a:rPr>
              <a:t>申込券</a:t>
            </a:r>
            <a:r>
              <a:rPr lang="ja-JP" altLang="en-US" sz="1000" dirty="0">
                <a:latin typeface="メイリオ" pitchFamily="50" charset="-128"/>
                <a:ea typeface="メイリオ" pitchFamily="50" charset="-128"/>
                <a:cs typeface="メイリオ" pitchFamily="50" charset="-128"/>
              </a:rPr>
              <a:t>をレジに提示</a:t>
            </a:r>
            <a:endParaRPr lang="en-US" altLang="ja-JP" sz="1000" dirty="0">
              <a:latin typeface="メイリオ" pitchFamily="50" charset="-128"/>
              <a:ea typeface="メイリオ" pitchFamily="50" charset="-128"/>
              <a:cs typeface="メイリオ" pitchFamily="50" charset="-128"/>
            </a:endParaRPr>
          </a:p>
          <a:p>
            <a:pPr algn="ctr" eaLnBrk="1" hangingPunct="1"/>
            <a:r>
              <a:rPr lang="ja-JP" altLang="en-US" sz="1000" dirty="0">
                <a:latin typeface="メイリオ" pitchFamily="50" charset="-128"/>
                <a:ea typeface="メイリオ" pitchFamily="50" charset="-128"/>
                <a:cs typeface="メイリオ" pitchFamily="50" charset="-128"/>
              </a:rPr>
              <a:t>お支払いをする</a:t>
            </a:r>
            <a:endParaRPr lang="en-US" altLang="ja-JP" sz="1000" dirty="0">
              <a:latin typeface="メイリオ" pitchFamily="50" charset="-128"/>
              <a:ea typeface="メイリオ" pitchFamily="50" charset="-128"/>
              <a:cs typeface="メイリオ" pitchFamily="50" charset="-128"/>
            </a:endParaRPr>
          </a:p>
        </p:txBody>
      </p:sp>
      <p:grpSp>
        <p:nvGrpSpPr>
          <p:cNvPr id="38" name="図形グループ 3"/>
          <p:cNvGrpSpPr>
            <a:grpSpLocks/>
          </p:cNvGrpSpPr>
          <p:nvPr/>
        </p:nvGrpSpPr>
        <p:grpSpPr bwMode="auto">
          <a:xfrm>
            <a:off x="4233924" y="5116683"/>
            <a:ext cx="582612" cy="893763"/>
            <a:chOff x="4540764" y="2474910"/>
            <a:chExt cx="1278100" cy="1278100"/>
          </a:xfrm>
        </p:grpSpPr>
        <p:pic>
          <p:nvPicPr>
            <p:cNvPr id="39" name="図 13" descr="ATM のコピーのコピー2.png"/>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4540764" y="2474910"/>
              <a:ext cx="1278100" cy="127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 name="正方形/長方形 39"/>
            <p:cNvSpPr/>
            <p:nvPr/>
          </p:nvSpPr>
          <p:spPr>
            <a:xfrm>
              <a:off x="5014393" y="3201361"/>
              <a:ext cx="501489" cy="433601"/>
            </a:xfrm>
            <a:prstGeom prst="rect">
              <a:avLst/>
            </a:prstGeom>
            <a:solidFill>
              <a:srgbClr val="00000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dirty="0"/>
            </a:p>
          </p:txBody>
        </p:sp>
      </p:grpSp>
      <p:sp>
        <p:nvSpPr>
          <p:cNvPr id="41" name="テキスト ボックス 11"/>
          <p:cNvSpPr txBox="1">
            <a:spLocks noChangeArrowheads="1"/>
          </p:cNvSpPr>
          <p:nvPr/>
        </p:nvSpPr>
        <p:spPr bwMode="auto">
          <a:xfrm>
            <a:off x="179512" y="4297692"/>
            <a:ext cx="2808312"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200" dirty="0" smtClean="0">
                <a:solidFill>
                  <a:srgbClr val="000000"/>
                </a:solidFill>
                <a:latin typeface="メイリオ" pitchFamily="50" charset="-128"/>
                <a:ea typeface="メイリオ" pitchFamily="50" charset="-128"/>
                <a:cs typeface="メイリオ" pitchFamily="50" charset="-128"/>
              </a:rPr>
              <a:t>①</a:t>
            </a:r>
            <a:r>
              <a:rPr lang="en-US" altLang="ja-JP" sz="1200" dirty="0" smtClean="0">
                <a:solidFill>
                  <a:srgbClr val="000000"/>
                </a:solidFill>
                <a:latin typeface="メイリオ" pitchFamily="50" charset="-128"/>
                <a:ea typeface="メイリオ" pitchFamily="50" charset="-128"/>
                <a:cs typeface="メイリオ" pitchFamily="50" charset="-128"/>
              </a:rPr>
              <a:t>HP</a:t>
            </a:r>
            <a:r>
              <a:rPr lang="ja-JP" altLang="en-US" sz="1200" dirty="0" smtClean="0">
                <a:solidFill>
                  <a:srgbClr val="000000"/>
                </a:solidFill>
                <a:latin typeface="メイリオ" pitchFamily="50" charset="-128"/>
                <a:ea typeface="メイリオ" pitchFamily="50" charset="-128"/>
                <a:cs typeface="メイリオ" pitchFamily="50" charset="-128"/>
              </a:rPr>
              <a:t>から申請書をダウンロードし</a:t>
            </a:r>
            <a:endParaRPr lang="en-US" altLang="ja-JP" sz="1200" dirty="0" smtClean="0">
              <a:solidFill>
                <a:srgbClr val="000000"/>
              </a:solidFill>
              <a:latin typeface="メイリオ" pitchFamily="50" charset="-128"/>
              <a:ea typeface="メイリオ" pitchFamily="50" charset="-128"/>
              <a:cs typeface="メイリオ" pitchFamily="50" charset="-128"/>
            </a:endParaRPr>
          </a:p>
          <a:p>
            <a:pPr eaLnBrk="1" hangingPunct="1"/>
            <a:r>
              <a:rPr lang="ja-JP" altLang="en-US" sz="1200" dirty="0" smtClean="0">
                <a:solidFill>
                  <a:srgbClr val="000000"/>
                </a:solidFill>
                <a:latin typeface="メイリオ" pitchFamily="50" charset="-128"/>
                <a:ea typeface="メイリオ" pitchFamily="50" charset="-128"/>
                <a:cs typeface="メイリオ" pitchFamily="50" charset="-128"/>
              </a:rPr>
              <a:t>　必要</a:t>
            </a:r>
            <a:r>
              <a:rPr lang="ja-JP" altLang="en-US" sz="1200" dirty="0">
                <a:solidFill>
                  <a:srgbClr val="000000"/>
                </a:solidFill>
                <a:latin typeface="メイリオ" pitchFamily="50" charset="-128"/>
                <a:ea typeface="メイリオ" pitchFamily="50" charset="-128"/>
                <a:cs typeface="メイリオ" pitchFamily="50" charset="-128"/>
              </a:rPr>
              <a:t>事項</a:t>
            </a:r>
            <a:r>
              <a:rPr lang="ja-JP" altLang="en-US" sz="1200" dirty="0" smtClean="0">
                <a:solidFill>
                  <a:srgbClr val="000000"/>
                </a:solidFill>
                <a:latin typeface="メイリオ" pitchFamily="50" charset="-128"/>
                <a:ea typeface="メイリオ" pitchFamily="50" charset="-128"/>
                <a:cs typeface="メイリオ" pitchFamily="50" charset="-128"/>
              </a:rPr>
              <a:t>を記入</a:t>
            </a:r>
            <a:endParaRPr lang="en-US" altLang="ja-JP" sz="1200" dirty="0" smtClean="0">
              <a:solidFill>
                <a:srgbClr val="000000"/>
              </a:solidFill>
              <a:latin typeface="メイリオ" pitchFamily="50" charset="-128"/>
              <a:ea typeface="メイリオ" pitchFamily="50" charset="-128"/>
              <a:cs typeface="メイリオ" pitchFamily="50" charset="-128"/>
            </a:endParaRPr>
          </a:p>
          <a:p>
            <a:pPr eaLnBrk="1" hangingPunct="1"/>
            <a:r>
              <a:rPr lang="ja-JP" altLang="en-US" sz="1200" dirty="0">
                <a:solidFill>
                  <a:srgbClr val="000000"/>
                </a:solidFill>
                <a:latin typeface="メイリオ" pitchFamily="50" charset="-128"/>
                <a:ea typeface="メイリオ" pitchFamily="50" charset="-128"/>
                <a:cs typeface="メイリオ" pitchFamily="50" charset="-128"/>
              </a:rPr>
              <a:t>　</a:t>
            </a:r>
            <a:r>
              <a:rPr lang="en-US" altLang="ja-JP" sz="1200" b="1" dirty="0" smtClean="0">
                <a:solidFill>
                  <a:srgbClr val="FF0000"/>
                </a:solidFill>
                <a:latin typeface="メイリオ" pitchFamily="50" charset="-128"/>
                <a:ea typeface="メイリオ" pitchFamily="50" charset="-128"/>
                <a:cs typeface="メイリオ" pitchFamily="50" charset="-128"/>
              </a:rPr>
              <a:t>HP</a:t>
            </a:r>
            <a:r>
              <a:rPr lang="ja-JP" altLang="en-US" sz="1200" b="1" dirty="0" smtClean="0">
                <a:solidFill>
                  <a:srgbClr val="FF0000"/>
                </a:solidFill>
                <a:latin typeface="メイリオ" pitchFamily="50" charset="-128"/>
                <a:ea typeface="メイリオ" pitchFamily="50" charset="-128"/>
                <a:cs typeface="メイリオ" pitchFamily="50" charset="-128"/>
              </a:rPr>
              <a:t>内の</a:t>
            </a:r>
            <a:r>
              <a:rPr lang="ja-JP" altLang="en-US" sz="1200" b="1" dirty="0">
                <a:solidFill>
                  <a:srgbClr val="FF0000"/>
                </a:solidFill>
                <a:latin typeface="メイリオ" pitchFamily="50" charset="-128"/>
                <a:ea typeface="メイリオ" pitchFamily="50" charset="-128"/>
                <a:cs typeface="メイリオ" pitchFamily="50" charset="-128"/>
              </a:rPr>
              <a:t>大阪府</a:t>
            </a:r>
            <a:r>
              <a:rPr lang="ja-JP" altLang="en-US" sz="1200" b="1" dirty="0" smtClean="0">
                <a:solidFill>
                  <a:srgbClr val="FF0000"/>
                </a:solidFill>
                <a:latin typeface="メイリオ" pitchFamily="50" charset="-128"/>
                <a:ea typeface="メイリオ" pitchFamily="50" charset="-128"/>
                <a:cs typeface="メイリオ" pitchFamily="50" charset="-128"/>
              </a:rPr>
              <a:t>コンビニ納付サービ</a:t>
            </a:r>
            <a:endParaRPr lang="en-US" altLang="ja-JP" sz="1200" b="1" dirty="0" smtClean="0">
              <a:solidFill>
                <a:srgbClr val="FF0000"/>
              </a:solidFill>
              <a:latin typeface="メイリオ" pitchFamily="50" charset="-128"/>
              <a:ea typeface="メイリオ" pitchFamily="50" charset="-128"/>
              <a:cs typeface="メイリオ" pitchFamily="50" charset="-128"/>
            </a:endParaRPr>
          </a:p>
          <a:p>
            <a:pPr eaLnBrk="1" hangingPunct="1"/>
            <a:r>
              <a:rPr lang="ja-JP" altLang="en-US" sz="1200" b="1" dirty="0" smtClean="0">
                <a:solidFill>
                  <a:srgbClr val="FF0000"/>
                </a:solidFill>
                <a:latin typeface="メイリオ" pitchFamily="50" charset="-128"/>
                <a:ea typeface="メイリオ" pitchFamily="50" charset="-128"/>
                <a:cs typeface="メイリオ" pitchFamily="50" charset="-128"/>
              </a:rPr>
              <a:t>　スから申込みを行い、支払い用番号</a:t>
            </a:r>
            <a:endParaRPr lang="en-US" altLang="ja-JP" sz="1200" b="1" dirty="0" smtClean="0">
              <a:solidFill>
                <a:srgbClr val="FF0000"/>
              </a:solidFill>
              <a:latin typeface="メイリオ" pitchFamily="50" charset="-128"/>
              <a:ea typeface="メイリオ" pitchFamily="50" charset="-128"/>
              <a:cs typeface="メイリオ" pitchFamily="50" charset="-128"/>
            </a:endParaRPr>
          </a:p>
          <a:p>
            <a:pPr eaLnBrk="1" hangingPunct="1"/>
            <a:r>
              <a:rPr lang="ja-JP" altLang="en-US" sz="1200" b="1" dirty="0">
                <a:solidFill>
                  <a:srgbClr val="FF0000"/>
                </a:solidFill>
                <a:latin typeface="メイリオ" pitchFamily="50" charset="-128"/>
                <a:ea typeface="メイリオ" pitchFamily="50" charset="-128"/>
                <a:cs typeface="メイリオ" pitchFamily="50" charset="-128"/>
              </a:rPr>
              <a:t>　</a:t>
            </a:r>
            <a:r>
              <a:rPr lang="ja-JP" altLang="en-US" sz="1200" b="1" dirty="0" smtClean="0">
                <a:solidFill>
                  <a:srgbClr val="FF0000"/>
                </a:solidFill>
                <a:latin typeface="メイリオ" pitchFamily="50" charset="-128"/>
                <a:ea typeface="メイリオ" pitchFamily="50" charset="-128"/>
                <a:cs typeface="メイリオ" pitchFamily="50" charset="-128"/>
              </a:rPr>
              <a:t>を取得</a:t>
            </a:r>
            <a:endParaRPr lang="en-US" altLang="ja-JP" sz="1200" b="1" dirty="0" smtClean="0">
              <a:solidFill>
                <a:srgbClr val="FF0000"/>
              </a:solidFill>
              <a:latin typeface="メイリオ" pitchFamily="50" charset="-128"/>
              <a:ea typeface="メイリオ" pitchFamily="50" charset="-128"/>
              <a:cs typeface="メイリオ" pitchFamily="50" charset="-128"/>
            </a:endParaRPr>
          </a:p>
        </p:txBody>
      </p:sp>
      <p:sp>
        <p:nvSpPr>
          <p:cNvPr id="42" name="テキスト ボックス 11"/>
          <p:cNvSpPr txBox="1">
            <a:spLocks noChangeArrowheads="1"/>
          </p:cNvSpPr>
          <p:nvPr/>
        </p:nvSpPr>
        <p:spPr bwMode="auto">
          <a:xfrm>
            <a:off x="6732240" y="4355520"/>
            <a:ext cx="223224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200" dirty="0" smtClean="0">
                <a:solidFill>
                  <a:srgbClr val="000000"/>
                </a:solidFill>
                <a:latin typeface="メイリオ" pitchFamily="50" charset="-128"/>
                <a:ea typeface="メイリオ" pitchFamily="50" charset="-128"/>
                <a:cs typeface="メイリオ" pitchFamily="50" charset="-128"/>
              </a:rPr>
              <a:t>④申請窓口へ申請書・</a:t>
            </a:r>
            <a:endParaRPr lang="en-US" altLang="ja-JP" sz="1200" dirty="0" smtClean="0">
              <a:solidFill>
                <a:srgbClr val="000000"/>
              </a:solidFill>
              <a:latin typeface="メイリオ" pitchFamily="50" charset="-128"/>
              <a:ea typeface="メイリオ" pitchFamily="50" charset="-128"/>
              <a:cs typeface="メイリオ" pitchFamily="50" charset="-128"/>
            </a:endParaRPr>
          </a:p>
          <a:p>
            <a:pPr eaLnBrk="1" hangingPunct="1"/>
            <a:r>
              <a:rPr lang="ja-JP" altLang="en-US" sz="1200" dirty="0">
                <a:solidFill>
                  <a:srgbClr val="000000"/>
                </a:solidFill>
                <a:latin typeface="メイリオ" pitchFamily="50" charset="-128"/>
                <a:ea typeface="メイリオ" pitchFamily="50" charset="-128"/>
                <a:cs typeface="メイリオ" pitchFamily="50" charset="-128"/>
              </a:rPr>
              <a:t>　</a:t>
            </a:r>
            <a:r>
              <a:rPr lang="ja-JP" altLang="en-US" sz="1200" dirty="0" smtClean="0">
                <a:solidFill>
                  <a:srgbClr val="000000"/>
                </a:solidFill>
                <a:latin typeface="メイリオ" pitchFamily="50" charset="-128"/>
                <a:ea typeface="メイリオ" pitchFamily="50" charset="-128"/>
                <a:cs typeface="メイリオ" pitchFamily="50" charset="-128"/>
              </a:rPr>
              <a:t>その他必要書類・</a:t>
            </a:r>
            <a:endParaRPr lang="en-US" altLang="ja-JP" sz="1200" dirty="0" smtClean="0">
              <a:solidFill>
                <a:srgbClr val="000000"/>
              </a:solidFill>
              <a:latin typeface="メイリオ" pitchFamily="50" charset="-128"/>
              <a:ea typeface="メイリオ" pitchFamily="50" charset="-128"/>
              <a:cs typeface="メイリオ" pitchFamily="50" charset="-128"/>
            </a:endParaRPr>
          </a:p>
          <a:p>
            <a:pPr eaLnBrk="1" hangingPunct="1"/>
            <a:r>
              <a:rPr lang="ja-JP" altLang="en-US" sz="1200" dirty="0">
                <a:solidFill>
                  <a:srgbClr val="000000"/>
                </a:solidFill>
                <a:latin typeface="メイリオ" pitchFamily="50" charset="-128"/>
                <a:ea typeface="メイリオ" pitchFamily="50" charset="-128"/>
                <a:cs typeface="メイリオ" pitchFamily="50" charset="-128"/>
              </a:rPr>
              <a:t>　</a:t>
            </a:r>
            <a:r>
              <a:rPr lang="ja-JP" altLang="en-US" sz="1200" dirty="0" smtClean="0">
                <a:solidFill>
                  <a:srgbClr val="000000"/>
                </a:solidFill>
                <a:latin typeface="メイリオ" pitchFamily="50" charset="-128"/>
                <a:ea typeface="メイリオ" pitchFamily="50" charset="-128"/>
                <a:cs typeface="メイリオ" pitchFamily="50" charset="-128"/>
              </a:rPr>
              <a:t>大阪府手数料納付済証</a:t>
            </a:r>
            <a:endParaRPr lang="en-US" altLang="ja-JP" sz="1200" dirty="0" smtClean="0">
              <a:solidFill>
                <a:srgbClr val="000000"/>
              </a:solidFill>
              <a:latin typeface="メイリオ" pitchFamily="50" charset="-128"/>
              <a:ea typeface="メイリオ" pitchFamily="50" charset="-128"/>
              <a:cs typeface="メイリオ" pitchFamily="50" charset="-128"/>
            </a:endParaRPr>
          </a:p>
          <a:p>
            <a:pPr eaLnBrk="1" hangingPunct="1"/>
            <a:r>
              <a:rPr lang="ja-JP" altLang="en-US" sz="1200" dirty="0">
                <a:solidFill>
                  <a:srgbClr val="000000"/>
                </a:solidFill>
                <a:latin typeface="メイリオ" pitchFamily="50" charset="-128"/>
                <a:ea typeface="メイリオ" pitchFamily="50" charset="-128"/>
                <a:cs typeface="メイリオ" pitchFamily="50" charset="-128"/>
              </a:rPr>
              <a:t>　</a:t>
            </a:r>
            <a:r>
              <a:rPr lang="ja-JP" altLang="en-US" sz="1200" dirty="0" smtClean="0">
                <a:solidFill>
                  <a:srgbClr val="000000"/>
                </a:solidFill>
                <a:latin typeface="メイリオ" pitchFamily="50" charset="-128"/>
                <a:ea typeface="メイリオ" pitchFamily="50" charset="-128"/>
                <a:cs typeface="メイリオ" pitchFamily="50" charset="-128"/>
              </a:rPr>
              <a:t>を郵送（来庁申請も可）</a:t>
            </a:r>
            <a:endParaRPr lang="en-US" altLang="ja-JP" sz="1200" dirty="0">
              <a:solidFill>
                <a:srgbClr val="000000"/>
              </a:solidFill>
              <a:latin typeface="メイリオ" pitchFamily="50" charset="-128"/>
              <a:ea typeface="メイリオ" pitchFamily="50" charset="-128"/>
              <a:cs typeface="メイリオ" pitchFamily="50" charset="-128"/>
            </a:endParaRPr>
          </a:p>
        </p:txBody>
      </p:sp>
      <p:sp>
        <p:nvSpPr>
          <p:cNvPr id="43" name="二等辺三角形 42"/>
          <p:cNvSpPr/>
          <p:nvPr/>
        </p:nvSpPr>
        <p:spPr>
          <a:xfrm rot="5400000">
            <a:off x="6590506" y="5503208"/>
            <a:ext cx="363538" cy="207962"/>
          </a:xfrm>
          <a:prstGeom prst="triangle">
            <a:avLst>
              <a:gd name="adj" fmla="val 46774"/>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dirty="0"/>
          </a:p>
        </p:txBody>
      </p:sp>
      <p:pic>
        <p:nvPicPr>
          <p:cNvPr id="44" name="Picture 2" descr="http://www.sozai-library.com/wp-content/uploads/2013/05/00287-450x337.jpg"/>
          <p:cNvPicPr>
            <a:picLocks noChangeAspect="1" noChangeArrowheads="1"/>
          </p:cNvPicPr>
          <p:nvPr/>
        </p:nvPicPr>
        <p:blipFill rotWithShape="1">
          <a:blip r:embed="rId12" cstate="print">
            <a:extLst>
              <a:ext uri="{28A0092B-C50C-407E-A947-70E740481C1C}">
                <a14:useLocalDpi xmlns:a14="http://schemas.microsoft.com/office/drawing/2010/main" val="0"/>
              </a:ext>
            </a:extLst>
          </a:blip>
          <a:srcRect l="30775" t="14893" r="34812" b="19507"/>
          <a:stretch/>
        </p:blipFill>
        <p:spPr bwMode="auto">
          <a:xfrm>
            <a:off x="7740352" y="5374334"/>
            <a:ext cx="464688" cy="663381"/>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10" descr="男人人基本的なボディーラン ゲージ姿勢スティック図絵文字アイコン ストックフォト - 18911138"/>
          <p:cNvPicPr>
            <a:picLocks noChangeAspect="1" noChangeArrowheads="1"/>
          </p:cNvPicPr>
          <p:nvPr/>
        </p:nvPicPr>
        <p:blipFill>
          <a:blip r:embed="rId5">
            <a:extLst>
              <a:ext uri="{28A0092B-C50C-407E-A947-70E740481C1C}">
                <a14:useLocalDpi xmlns:a14="http://schemas.microsoft.com/office/drawing/2010/main" val="0"/>
              </a:ext>
            </a:extLst>
          </a:blip>
          <a:srcRect l="23386" t="67928" r="57507"/>
          <a:stretch>
            <a:fillRect/>
          </a:stretch>
        </p:blipFill>
        <p:spPr bwMode="auto">
          <a:xfrm>
            <a:off x="6905771" y="5353412"/>
            <a:ext cx="491782" cy="79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 name="図 34" descr="名称未設定.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7295444" y="5421551"/>
            <a:ext cx="372900" cy="4568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正方形/長方形 36"/>
          <p:cNvSpPr>
            <a:spLocks noChangeArrowheads="1"/>
          </p:cNvSpPr>
          <p:nvPr/>
        </p:nvSpPr>
        <p:spPr bwMode="auto">
          <a:xfrm>
            <a:off x="5150388" y="6021288"/>
            <a:ext cx="1725868"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000" b="1" dirty="0">
                <a:solidFill>
                  <a:srgbClr val="FF0000"/>
                </a:solidFill>
                <a:latin typeface="メイリオ" pitchFamily="50" charset="-128"/>
                <a:ea typeface="メイリオ" pitchFamily="50" charset="-128"/>
                <a:cs typeface="メイリオ" pitchFamily="50" charset="-128"/>
              </a:rPr>
              <a:t>受け取った</a:t>
            </a:r>
            <a:r>
              <a:rPr lang="ja-JP" altLang="en-US" sz="1000" b="1" dirty="0" smtClean="0">
                <a:solidFill>
                  <a:srgbClr val="FF0000"/>
                </a:solidFill>
                <a:latin typeface="メイリオ" pitchFamily="50" charset="-128"/>
                <a:ea typeface="メイリオ" pitchFamily="50" charset="-128"/>
                <a:cs typeface="メイリオ" pitchFamily="50" charset="-128"/>
              </a:rPr>
              <a:t>「大阪府手数料納付済証」は申請に必要となるため、なくさないように注意してください。</a:t>
            </a:r>
            <a:endParaRPr lang="en-US" altLang="ja-JP" sz="1000" dirty="0">
              <a:latin typeface="メイリオ" pitchFamily="50" charset="-128"/>
              <a:ea typeface="メイリオ" pitchFamily="50" charset="-128"/>
              <a:cs typeface="メイリオ" pitchFamily="50" charset="-128"/>
            </a:endParaRPr>
          </a:p>
        </p:txBody>
      </p:sp>
      <p:sp>
        <p:nvSpPr>
          <p:cNvPr id="2" name="正方形/長方形 1"/>
          <p:cNvSpPr/>
          <p:nvPr/>
        </p:nvSpPr>
        <p:spPr>
          <a:xfrm>
            <a:off x="106973" y="764704"/>
            <a:ext cx="8818741" cy="4571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1764803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txBox="1">
            <a:spLocks noChangeArrowheads="1"/>
          </p:cNvSpPr>
          <p:nvPr/>
        </p:nvSpPr>
        <p:spPr bwMode="auto">
          <a:xfrm>
            <a:off x="189172" y="151868"/>
            <a:ext cx="8736542" cy="360809"/>
          </a:xfrm>
          <a:prstGeom prst="rect">
            <a:avLst/>
          </a:prstGeom>
          <a:noFill/>
          <a:ln>
            <a:miter lim="800000"/>
            <a:headEnd/>
            <a:tailEnd/>
          </a:ln>
        </p:spPr>
        <p:txBody>
          <a:bodyPr/>
          <a:lstStyle/>
          <a:p>
            <a:pPr fontAlgn="auto">
              <a:spcBef>
                <a:spcPts val="0"/>
              </a:spcBef>
              <a:spcAft>
                <a:spcPts val="0"/>
              </a:spcAft>
              <a:defRPr/>
            </a:pPr>
            <a:r>
              <a:rPr lang="en-US" altLang="ja-JP" sz="2000" b="1" kern="0"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POS</a:t>
            </a:r>
            <a:r>
              <a:rPr lang="ja-JP" altLang="en-US" sz="2000" b="1" kern="0"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レジにおける現金収納について</a:t>
            </a:r>
            <a:endParaRPr lang="en-US" altLang="ja-JP" sz="2000" b="1" kern="0"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endParaRPr>
          </a:p>
          <a:p>
            <a:pPr fontAlgn="auto">
              <a:spcBef>
                <a:spcPts val="0"/>
              </a:spcBef>
              <a:spcAft>
                <a:spcPts val="0"/>
              </a:spcAft>
              <a:defRPr/>
            </a:pPr>
            <a:endParaRPr lang="en-US" altLang="ja-JP" sz="2800" b="1" kern="0"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a:spLocks noChangeArrowheads="1"/>
          </p:cNvSpPr>
          <p:nvPr/>
        </p:nvSpPr>
        <p:spPr bwMode="auto">
          <a:xfrm>
            <a:off x="106973" y="1052736"/>
            <a:ext cx="6481396"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400" dirty="0" smtClean="0">
                <a:solidFill>
                  <a:srgbClr val="000000"/>
                </a:solidFill>
                <a:latin typeface="メイリオ" pitchFamily="50" charset="-128"/>
                <a:ea typeface="メイリオ" pitchFamily="50" charset="-128"/>
                <a:cs typeface="メイリオ" pitchFamily="50" charset="-128"/>
              </a:rPr>
              <a:t>●</a:t>
            </a:r>
            <a:r>
              <a:rPr lang="en-US" altLang="ja-JP" sz="1400" b="1" u="sng" dirty="0" smtClean="0">
                <a:solidFill>
                  <a:srgbClr val="FF0000"/>
                </a:solidFill>
                <a:latin typeface="メイリオ" pitchFamily="50" charset="-128"/>
                <a:ea typeface="メイリオ" pitchFamily="50" charset="-128"/>
                <a:cs typeface="メイリオ" pitchFamily="50" charset="-128"/>
              </a:rPr>
              <a:t>POS</a:t>
            </a:r>
            <a:r>
              <a:rPr lang="ja-JP" altLang="en-US" sz="1400" b="1" u="sng" dirty="0" smtClean="0">
                <a:solidFill>
                  <a:srgbClr val="FF0000"/>
                </a:solidFill>
                <a:latin typeface="メイリオ" pitchFamily="50" charset="-128"/>
                <a:ea typeface="メイリオ" pitchFamily="50" charset="-128"/>
                <a:cs typeface="メイリオ" pitchFamily="50" charset="-128"/>
              </a:rPr>
              <a:t>レジの設置場所　営業時間について</a:t>
            </a:r>
            <a:endParaRPr lang="en-US" altLang="ja-JP" sz="1100" dirty="0">
              <a:solidFill>
                <a:srgbClr val="000000"/>
              </a:solidFill>
              <a:latin typeface="メイリオ" pitchFamily="50" charset="-128"/>
              <a:ea typeface="メイリオ" pitchFamily="50" charset="-128"/>
              <a:cs typeface="メイリオ" pitchFamily="50" charset="-128"/>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9171" y="1556792"/>
            <a:ext cx="6039013" cy="1147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a:spLocks noChangeArrowheads="1"/>
          </p:cNvSpPr>
          <p:nvPr/>
        </p:nvSpPr>
        <p:spPr bwMode="auto">
          <a:xfrm>
            <a:off x="107504" y="3122613"/>
            <a:ext cx="6481396"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400" dirty="0" smtClean="0">
                <a:solidFill>
                  <a:srgbClr val="000000"/>
                </a:solidFill>
                <a:latin typeface="メイリオ" pitchFamily="50" charset="-128"/>
                <a:ea typeface="メイリオ" pitchFamily="50" charset="-128"/>
                <a:cs typeface="メイリオ" pitchFamily="50" charset="-128"/>
              </a:rPr>
              <a:t>●</a:t>
            </a:r>
            <a:r>
              <a:rPr lang="ja-JP" altLang="en-US" sz="1400" b="1" u="sng" dirty="0">
                <a:solidFill>
                  <a:srgbClr val="FF0000"/>
                </a:solidFill>
                <a:latin typeface="メイリオ" pitchFamily="50" charset="-128"/>
                <a:ea typeface="メイリオ" pitchFamily="50" charset="-128"/>
                <a:cs typeface="メイリオ" pitchFamily="50" charset="-128"/>
              </a:rPr>
              <a:t>申請</a:t>
            </a:r>
            <a:r>
              <a:rPr lang="ja-JP" altLang="en-US" sz="1400" b="1" u="sng" dirty="0" smtClean="0">
                <a:solidFill>
                  <a:srgbClr val="FF0000"/>
                </a:solidFill>
                <a:latin typeface="メイリオ" pitchFamily="50" charset="-128"/>
                <a:ea typeface="メイリオ" pitchFamily="50" charset="-128"/>
                <a:cs typeface="メイリオ" pitchFamily="50" charset="-128"/>
              </a:rPr>
              <a:t>時の注意点</a:t>
            </a:r>
            <a:endParaRPr lang="en-US" altLang="ja-JP" sz="1100" dirty="0">
              <a:solidFill>
                <a:srgbClr val="000000"/>
              </a:solidFill>
              <a:latin typeface="メイリオ" pitchFamily="50" charset="-128"/>
              <a:ea typeface="メイリオ" pitchFamily="50" charset="-128"/>
              <a:cs typeface="メイリオ" pitchFamily="50" charset="-128"/>
            </a:endParaRPr>
          </a:p>
        </p:txBody>
      </p:sp>
      <p:sp>
        <p:nvSpPr>
          <p:cNvPr id="12" name="テキスト ボックス 11"/>
          <p:cNvSpPr txBox="1">
            <a:spLocks noChangeArrowheads="1"/>
          </p:cNvSpPr>
          <p:nvPr/>
        </p:nvSpPr>
        <p:spPr bwMode="auto">
          <a:xfrm>
            <a:off x="107504" y="3559075"/>
            <a:ext cx="881821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400" dirty="0" smtClean="0">
                <a:latin typeface="メイリオ" pitchFamily="50" charset="-128"/>
                <a:ea typeface="メイリオ" pitchFamily="50" charset="-128"/>
                <a:cs typeface="メイリオ" pitchFamily="50" charset="-128"/>
              </a:rPr>
              <a:t>・来庁申請は予約制です。事前にご連絡をお願いいたします。</a:t>
            </a:r>
            <a:endParaRPr lang="en-US" altLang="ja-JP" sz="1400" dirty="0" smtClean="0">
              <a:latin typeface="メイリオ" pitchFamily="50" charset="-128"/>
              <a:ea typeface="メイリオ" pitchFamily="50" charset="-128"/>
              <a:cs typeface="メイリオ" pitchFamily="50" charset="-128"/>
            </a:endParaRPr>
          </a:p>
          <a:p>
            <a:pPr eaLnBrk="1" hangingPunct="1"/>
            <a:r>
              <a:rPr lang="ja-JP" altLang="en-US" sz="1400" dirty="0" smtClean="0">
                <a:latin typeface="メイリオ" pitchFamily="50" charset="-128"/>
                <a:ea typeface="メイリオ" pitchFamily="50" charset="-128"/>
                <a:cs typeface="メイリオ" pitchFamily="50" charset="-128"/>
              </a:rPr>
              <a:t>　予約無しで来庁いただいた場合、担当者不在等により対応できない場合がございます。</a:t>
            </a:r>
            <a:endParaRPr lang="en-US" altLang="ja-JP" sz="1400" dirty="0" smtClean="0">
              <a:latin typeface="メイリオ" pitchFamily="50" charset="-128"/>
              <a:ea typeface="メイリオ" pitchFamily="50" charset="-128"/>
              <a:cs typeface="メイリオ" pitchFamily="50" charset="-128"/>
            </a:endParaRPr>
          </a:p>
          <a:p>
            <a:pPr eaLnBrk="1" hangingPunct="1"/>
            <a:endParaRPr lang="en-US" altLang="ja-JP" sz="1400" dirty="0">
              <a:latin typeface="メイリオ" pitchFamily="50" charset="-128"/>
              <a:ea typeface="メイリオ" pitchFamily="50" charset="-128"/>
              <a:cs typeface="メイリオ" pitchFamily="50" charset="-128"/>
            </a:endParaRPr>
          </a:p>
          <a:p>
            <a:pPr eaLnBrk="1" hangingPunct="1"/>
            <a:r>
              <a:rPr lang="ja-JP" altLang="en-US" sz="1400" dirty="0" smtClean="0">
                <a:latin typeface="メイリオ" pitchFamily="50" charset="-128"/>
                <a:ea typeface="メイリオ" pitchFamily="50" charset="-128"/>
                <a:cs typeface="メイリオ" pitchFamily="50" charset="-128"/>
              </a:rPr>
              <a:t>・提出先は</a:t>
            </a:r>
            <a:r>
              <a:rPr lang="ja-JP" altLang="en-US" sz="1400" dirty="0" err="1" smtClean="0">
                <a:latin typeface="メイリオ" pitchFamily="50" charset="-128"/>
                <a:ea typeface="メイリオ" pitchFamily="50" charset="-128"/>
                <a:cs typeface="メイリオ" pitchFamily="50" charset="-128"/>
              </a:rPr>
              <a:t>障がい</a:t>
            </a:r>
            <a:r>
              <a:rPr lang="ja-JP" altLang="en-US" sz="1400" dirty="0" smtClean="0">
                <a:latin typeface="メイリオ" pitchFamily="50" charset="-128"/>
                <a:ea typeface="メイリオ" pitchFamily="50" charset="-128"/>
                <a:cs typeface="メイリオ" pitchFamily="50" charset="-128"/>
              </a:rPr>
              <a:t>福祉室と高齢介護室の</a:t>
            </a:r>
            <a:r>
              <a:rPr lang="en-US" altLang="ja-JP" sz="1400" dirty="0" smtClean="0">
                <a:latin typeface="メイリオ" pitchFamily="50" charset="-128"/>
                <a:ea typeface="メイリオ" pitchFamily="50" charset="-128"/>
                <a:cs typeface="メイリオ" pitchFamily="50" charset="-128"/>
              </a:rPr>
              <a:t>2</a:t>
            </a:r>
            <a:r>
              <a:rPr lang="ja-JP" altLang="en-US" sz="1400" dirty="0" smtClean="0">
                <a:latin typeface="メイリオ" pitchFamily="50" charset="-128"/>
                <a:ea typeface="メイリオ" pitchFamily="50" charset="-128"/>
                <a:cs typeface="メイリオ" pitchFamily="50" charset="-128"/>
              </a:rPr>
              <a:t>つございます。申請書様式も各窓口で異なっておりますので</a:t>
            </a:r>
            <a:endParaRPr lang="en-US" altLang="ja-JP" sz="1400" dirty="0" smtClean="0">
              <a:latin typeface="メイリオ" pitchFamily="50" charset="-128"/>
              <a:ea typeface="メイリオ" pitchFamily="50" charset="-128"/>
              <a:cs typeface="メイリオ" pitchFamily="50" charset="-128"/>
            </a:endParaRPr>
          </a:p>
          <a:p>
            <a:pPr eaLnBrk="1" hangingPunct="1"/>
            <a:r>
              <a:rPr lang="en-US" altLang="ja-JP" sz="1400" dirty="0">
                <a:latin typeface="メイリオ" pitchFamily="50" charset="-128"/>
                <a:ea typeface="メイリオ" pitchFamily="50" charset="-128"/>
                <a:cs typeface="メイリオ" pitchFamily="50" charset="-128"/>
              </a:rPr>
              <a:t> </a:t>
            </a:r>
            <a:r>
              <a:rPr lang="en-US" altLang="ja-JP" sz="1400" dirty="0" smtClean="0">
                <a:latin typeface="メイリオ" pitchFamily="50" charset="-128"/>
                <a:ea typeface="メイリオ" pitchFamily="50" charset="-128"/>
                <a:cs typeface="メイリオ" pitchFamily="50" charset="-128"/>
              </a:rPr>
              <a:t>  </a:t>
            </a:r>
            <a:r>
              <a:rPr lang="ja-JP" altLang="en-US" sz="1400" dirty="0" smtClean="0">
                <a:latin typeface="メイリオ" pitchFamily="50" charset="-128"/>
                <a:ea typeface="メイリオ" pitchFamily="50" charset="-128"/>
                <a:cs typeface="メイリオ" pitchFamily="50" charset="-128"/>
              </a:rPr>
              <a:t>手数料を納付する前に、再度申請書・提出先のご確認をお願いいたします。</a:t>
            </a:r>
            <a:endParaRPr lang="en-US" altLang="ja-JP" sz="1400" dirty="0" smtClean="0">
              <a:latin typeface="メイリオ" pitchFamily="50" charset="-128"/>
              <a:ea typeface="メイリオ" pitchFamily="50" charset="-128"/>
              <a:cs typeface="メイリオ" pitchFamily="50" charset="-128"/>
            </a:endParaRPr>
          </a:p>
          <a:p>
            <a:pPr eaLnBrk="1" hangingPunct="1"/>
            <a:endParaRPr lang="en-US" altLang="ja-JP" sz="1400" dirty="0" smtClean="0">
              <a:latin typeface="メイリオ" pitchFamily="50" charset="-128"/>
              <a:ea typeface="メイリオ" pitchFamily="50" charset="-128"/>
              <a:cs typeface="メイリオ" pitchFamily="50" charset="-128"/>
            </a:endParaRPr>
          </a:p>
          <a:p>
            <a:pPr eaLnBrk="1" hangingPunct="1"/>
            <a:r>
              <a:rPr lang="ja-JP" altLang="en-US" sz="1400" dirty="0" smtClean="0">
                <a:latin typeface="メイリオ" pitchFamily="50" charset="-128"/>
                <a:ea typeface="メイリオ" pitchFamily="50" charset="-128"/>
                <a:cs typeface="メイリオ" pitchFamily="50" charset="-128"/>
              </a:rPr>
              <a:t>・申請書の様式・余白は変更しないようにお願いいたします。バーコードが読み取れない場合や、</a:t>
            </a:r>
            <a:endParaRPr lang="en-US" altLang="ja-JP" sz="1400" dirty="0" smtClean="0">
              <a:latin typeface="メイリオ" pitchFamily="50" charset="-128"/>
              <a:ea typeface="メイリオ" pitchFamily="50" charset="-128"/>
              <a:cs typeface="メイリオ" pitchFamily="50" charset="-128"/>
            </a:endParaRPr>
          </a:p>
          <a:p>
            <a:pPr eaLnBrk="1" hangingPunct="1"/>
            <a:r>
              <a:rPr lang="ja-JP" altLang="en-US" sz="1400" dirty="0">
                <a:latin typeface="メイリオ" pitchFamily="50" charset="-128"/>
                <a:ea typeface="メイリオ" pitchFamily="50" charset="-128"/>
                <a:cs typeface="メイリオ" pitchFamily="50" charset="-128"/>
              </a:rPr>
              <a:t>　</a:t>
            </a:r>
            <a:r>
              <a:rPr lang="ja-JP" altLang="en-US" sz="1400" dirty="0" smtClean="0">
                <a:latin typeface="メイリオ" pitchFamily="50" charset="-128"/>
                <a:ea typeface="メイリオ" pitchFamily="50" charset="-128"/>
                <a:cs typeface="メイリオ" pitchFamily="50" charset="-128"/>
              </a:rPr>
              <a:t>手数料納付済の印字が正しく行えない場合は、申請書の受理が出来ない</a:t>
            </a:r>
            <a:r>
              <a:rPr lang="ja-JP" altLang="en-US" sz="1400" dirty="0">
                <a:latin typeface="メイリオ" pitchFamily="50" charset="-128"/>
                <a:ea typeface="メイリオ" pitchFamily="50" charset="-128"/>
                <a:cs typeface="メイリオ" pitchFamily="50" charset="-128"/>
              </a:rPr>
              <a:t>こと</a:t>
            </a:r>
            <a:r>
              <a:rPr lang="ja-JP" altLang="en-US" sz="1400" dirty="0" smtClean="0">
                <a:latin typeface="メイリオ" pitchFamily="50" charset="-128"/>
                <a:ea typeface="メイリオ" pitchFamily="50" charset="-128"/>
                <a:cs typeface="メイリオ" pitchFamily="50" charset="-128"/>
              </a:rPr>
              <a:t>がございます。</a:t>
            </a:r>
            <a:endParaRPr lang="en-US" altLang="ja-JP" sz="1400" dirty="0" smtClean="0">
              <a:latin typeface="メイリオ" pitchFamily="50" charset="-128"/>
              <a:ea typeface="メイリオ" pitchFamily="50" charset="-128"/>
              <a:cs typeface="メイリオ" pitchFamily="50" charset="-128"/>
            </a:endParaRPr>
          </a:p>
          <a:p>
            <a:pPr eaLnBrk="1" hangingPunct="1"/>
            <a:endParaRPr lang="en-US" altLang="ja-JP" sz="1400" dirty="0">
              <a:latin typeface="メイリオ" pitchFamily="50" charset="-128"/>
              <a:ea typeface="メイリオ" pitchFamily="50" charset="-128"/>
              <a:cs typeface="メイリオ" pitchFamily="50" charset="-128"/>
            </a:endParaRPr>
          </a:p>
          <a:p>
            <a:pPr eaLnBrk="1" hangingPunct="1"/>
            <a:r>
              <a:rPr lang="ja-JP" altLang="en-US" sz="1400" dirty="0" smtClean="0">
                <a:latin typeface="メイリオ" pitchFamily="50" charset="-128"/>
                <a:ea typeface="メイリオ" pitchFamily="50" charset="-128"/>
                <a:cs typeface="メイリオ" pitchFamily="50" charset="-128"/>
              </a:rPr>
              <a:t>・手数料納付済の印字は</a:t>
            </a:r>
            <a:r>
              <a:rPr lang="en-US" altLang="ja-JP" sz="1400" dirty="0" smtClean="0">
                <a:latin typeface="メイリオ" pitchFamily="50" charset="-128"/>
                <a:ea typeface="メイリオ" pitchFamily="50" charset="-128"/>
                <a:cs typeface="メイリオ" pitchFamily="50" charset="-128"/>
              </a:rPr>
              <a:t>1</a:t>
            </a:r>
            <a:r>
              <a:rPr lang="ja-JP" altLang="en-US" sz="1400" dirty="0" smtClean="0">
                <a:latin typeface="メイリオ" pitchFamily="50" charset="-128"/>
                <a:ea typeface="メイリオ" pitchFamily="50" charset="-128"/>
                <a:cs typeface="メイリオ" pitchFamily="50" charset="-128"/>
              </a:rPr>
              <a:t>度しか行われません。印字が確認できない申請書を提出いただいた場合</a:t>
            </a:r>
            <a:endParaRPr lang="en-US" altLang="ja-JP" sz="1400" dirty="0" smtClean="0">
              <a:latin typeface="メイリオ" pitchFamily="50" charset="-128"/>
              <a:ea typeface="メイリオ" pitchFamily="50" charset="-128"/>
              <a:cs typeface="メイリオ" pitchFamily="50" charset="-128"/>
            </a:endParaRPr>
          </a:p>
          <a:p>
            <a:pPr eaLnBrk="1" hangingPunct="1"/>
            <a:r>
              <a:rPr lang="ja-JP" altLang="en-US" sz="1400" dirty="0">
                <a:latin typeface="メイリオ" pitchFamily="50" charset="-128"/>
                <a:ea typeface="メイリオ" pitchFamily="50" charset="-128"/>
                <a:cs typeface="メイリオ" pitchFamily="50" charset="-128"/>
              </a:rPr>
              <a:t>　</a:t>
            </a:r>
            <a:r>
              <a:rPr lang="ja-JP" altLang="en-US" sz="1400" dirty="0" smtClean="0">
                <a:latin typeface="メイリオ" pitchFamily="50" charset="-128"/>
                <a:ea typeface="メイリオ" pitchFamily="50" charset="-128"/>
                <a:cs typeface="メイリオ" pitchFamily="50" charset="-128"/>
              </a:rPr>
              <a:t>手数料納付の確認に時間を要する場合がございますのでご了承ください。</a:t>
            </a:r>
            <a:endParaRPr lang="en-US" altLang="ja-JP" sz="1100" dirty="0">
              <a:latin typeface="メイリオ" pitchFamily="50" charset="-128"/>
              <a:ea typeface="メイリオ" pitchFamily="50" charset="-128"/>
              <a:cs typeface="メイリオ" pitchFamily="50" charset="-128"/>
            </a:endParaRPr>
          </a:p>
        </p:txBody>
      </p:sp>
      <p:pic>
        <p:nvPicPr>
          <p:cNvPr id="13"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69555" y="2276872"/>
            <a:ext cx="1050917" cy="12241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角丸四角形吹き出し 13"/>
          <p:cNvSpPr/>
          <p:nvPr/>
        </p:nvSpPr>
        <p:spPr>
          <a:xfrm>
            <a:off x="6300192" y="908720"/>
            <a:ext cx="1656184" cy="1717264"/>
          </a:xfrm>
          <a:prstGeom prst="wedgeRoundRectCallout">
            <a:avLst>
              <a:gd name="adj1" fmla="val 48460"/>
              <a:gd name="adj2" fmla="val 59268"/>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6444207" y="980728"/>
            <a:ext cx="1440161" cy="1600438"/>
          </a:xfrm>
          <a:prstGeom prst="rect">
            <a:avLst/>
          </a:prstGeom>
          <a:noFill/>
        </p:spPr>
        <p:txBody>
          <a:bodyPr wrap="square" rtlCol="0">
            <a:spAutoFit/>
          </a:bodyPr>
          <a:lstStyle/>
          <a:p>
            <a:r>
              <a:rPr lang="ja-JP" altLang="en-US" sz="1400" dirty="0" smtClean="0"/>
              <a:t>どこでお支払いただいても構いません（料金も同じです）。営業時間がそれぞれ異なりますので、ご注意ください。</a:t>
            </a:r>
            <a:endParaRPr lang="en-US" altLang="ja-JP" sz="1400" dirty="0" smtClean="0"/>
          </a:p>
        </p:txBody>
      </p:sp>
      <p:sp>
        <p:nvSpPr>
          <p:cNvPr id="11" name="正方形/長方形 10"/>
          <p:cNvSpPr/>
          <p:nvPr/>
        </p:nvSpPr>
        <p:spPr>
          <a:xfrm>
            <a:off x="106973" y="548680"/>
            <a:ext cx="8818741" cy="4571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87755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txBox="1">
            <a:spLocks noChangeArrowheads="1"/>
          </p:cNvSpPr>
          <p:nvPr/>
        </p:nvSpPr>
        <p:spPr bwMode="auto">
          <a:xfrm>
            <a:off x="189172" y="151868"/>
            <a:ext cx="8736542" cy="360809"/>
          </a:xfrm>
          <a:prstGeom prst="rect">
            <a:avLst/>
          </a:prstGeom>
          <a:noFill/>
          <a:ln>
            <a:miter lim="800000"/>
            <a:headEnd/>
            <a:tailEnd/>
          </a:ln>
        </p:spPr>
        <p:txBody>
          <a:bodyPr/>
          <a:lstStyle/>
          <a:p>
            <a:pPr fontAlgn="auto">
              <a:spcBef>
                <a:spcPts val="0"/>
              </a:spcBef>
              <a:spcAft>
                <a:spcPts val="0"/>
              </a:spcAft>
              <a:defRPr/>
            </a:pPr>
            <a:r>
              <a:rPr lang="en-US" altLang="ja-JP" sz="2000" b="1" kern="0"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POS</a:t>
            </a:r>
            <a:r>
              <a:rPr lang="ja-JP" altLang="en-US" sz="2000" b="1" kern="0"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レジにおける収納について　</a:t>
            </a:r>
            <a:r>
              <a:rPr lang="en-US" altLang="ja-JP" sz="2000" b="1" kern="0"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2000" b="1" kern="0"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b="1" kern="0"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A</a:t>
            </a:r>
          </a:p>
          <a:p>
            <a:pPr fontAlgn="auto">
              <a:spcBef>
                <a:spcPts val="0"/>
              </a:spcBef>
              <a:spcAft>
                <a:spcPts val="0"/>
              </a:spcAft>
              <a:defRPr/>
            </a:pPr>
            <a:endParaRPr lang="en-US" altLang="ja-JP" sz="2800" b="1" kern="0"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a:spLocks noChangeArrowheads="1"/>
          </p:cNvSpPr>
          <p:nvPr/>
        </p:nvSpPr>
        <p:spPr bwMode="auto">
          <a:xfrm>
            <a:off x="107504" y="692696"/>
            <a:ext cx="972108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400" dirty="0" smtClean="0">
                <a:solidFill>
                  <a:srgbClr val="000000"/>
                </a:solidFill>
                <a:latin typeface="メイリオ" pitchFamily="50" charset="-128"/>
                <a:ea typeface="メイリオ" pitchFamily="50" charset="-128"/>
                <a:cs typeface="メイリオ" pitchFamily="50" charset="-128"/>
              </a:rPr>
              <a:t>●</a:t>
            </a:r>
            <a:r>
              <a:rPr lang="ja-JP" altLang="en-US" sz="1400" b="1" u="sng" dirty="0">
                <a:solidFill>
                  <a:srgbClr val="FF0000"/>
                </a:solidFill>
                <a:latin typeface="メイリオ" pitchFamily="50" charset="-128"/>
                <a:ea typeface="メイリオ" pitchFamily="50" charset="-128"/>
                <a:cs typeface="メイリオ" pitchFamily="50" charset="-128"/>
              </a:rPr>
              <a:t>よく</a:t>
            </a:r>
            <a:r>
              <a:rPr lang="ja-JP" altLang="en-US" sz="1400" b="1" u="sng" dirty="0" smtClean="0">
                <a:solidFill>
                  <a:srgbClr val="FF0000"/>
                </a:solidFill>
                <a:latin typeface="メイリオ" pitchFamily="50" charset="-128"/>
                <a:ea typeface="メイリオ" pitchFamily="50" charset="-128"/>
                <a:cs typeface="メイリオ" pitchFamily="50" charset="-128"/>
              </a:rPr>
              <a:t>あるお問い合わせ</a:t>
            </a:r>
            <a:r>
              <a:rPr lang="ja-JP" altLang="en-US" sz="1400" dirty="0" smtClean="0">
                <a:latin typeface="メイリオ" pitchFamily="50" charset="-128"/>
                <a:ea typeface="メイリオ" pitchFamily="50" charset="-128"/>
                <a:cs typeface="メイリオ" pitchFamily="50" charset="-128"/>
              </a:rPr>
              <a:t>　</a:t>
            </a:r>
            <a:endParaRPr lang="en-US" altLang="ja-JP" sz="1100" dirty="0">
              <a:solidFill>
                <a:srgbClr val="000000"/>
              </a:solidFill>
              <a:latin typeface="メイリオ" pitchFamily="50" charset="-128"/>
              <a:ea typeface="メイリオ" pitchFamily="50" charset="-128"/>
              <a:cs typeface="メイリオ" pitchFamily="50" charset="-128"/>
            </a:endParaRPr>
          </a:p>
        </p:txBody>
      </p:sp>
      <p:sp>
        <p:nvSpPr>
          <p:cNvPr id="12" name="テキスト ボックス 11"/>
          <p:cNvSpPr txBox="1">
            <a:spLocks noChangeArrowheads="1"/>
          </p:cNvSpPr>
          <p:nvPr/>
        </p:nvSpPr>
        <p:spPr bwMode="auto">
          <a:xfrm>
            <a:off x="117650" y="980728"/>
            <a:ext cx="9710934" cy="5478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400" dirty="0" smtClean="0">
                <a:latin typeface="メイリオ" pitchFamily="50" charset="-128"/>
                <a:ea typeface="メイリオ" pitchFamily="50" charset="-128"/>
                <a:cs typeface="メイリオ" pitchFamily="50" charset="-128"/>
              </a:rPr>
              <a:t>Ｑ</a:t>
            </a:r>
            <a:r>
              <a:rPr lang="en-US" altLang="ja-JP" sz="1400" dirty="0" smtClean="0">
                <a:latin typeface="メイリオ" pitchFamily="50" charset="-128"/>
                <a:ea typeface="メイリオ" pitchFamily="50" charset="-128"/>
                <a:cs typeface="メイリオ" pitchFamily="50" charset="-128"/>
              </a:rPr>
              <a:t>.POS</a:t>
            </a:r>
            <a:r>
              <a:rPr lang="ja-JP" altLang="en-US" sz="1400" dirty="0" smtClean="0">
                <a:latin typeface="メイリオ" pitchFamily="50" charset="-128"/>
                <a:ea typeface="メイリオ" pitchFamily="50" charset="-128"/>
                <a:cs typeface="メイリオ" pitchFamily="50" charset="-128"/>
              </a:rPr>
              <a:t>レジの設置場所が</a:t>
            </a:r>
            <a:r>
              <a:rPr lang="en-US" altLang="ja-JP" sz="1400" dirty="0" smtClean="0">
                <a:latin typeface="メイリオ" pitchFamily="50" charset="-128"/>
                <a:ea typeface="メイリオ" pitchFamily="50" charset="-128"/>
                <a:cs typeface="メイリオ" pitchFamily="50" charset="-128"/>
              </a:rPr>
              <a:t>3</a:t>
            </a:r>
            <a:r>
              <a:rPr lang="ja-JP" altLang="en-US" sz="1400" dirty="0" smtClean="0">
                <a:latin typeface="メイリオ" pitchFamily="50" charset="-128"/>
                <a:ea typeface="メイリオ" pitchFamily="50" charset="-128"/>
                <a:cs typeface="メイリオ" pitchFamily="50" charset="-128"/>
              </a:rPr>
              <a:t>か所ありますが、どこで手数料を支払ってもよいのでしょうか？</a:t>
            </a:r>
            <a:endParaRPr lang="en-US" altLang="ja-JP" sz="1400" dirty="0" smtClean="0">
              <a:latin typeface="メイリオ" pitchFamily="50" charset="-128"/>
              <a:ea typeface="メイリオ" pitchFamily="50" charset="-128"/>
              <a:cs typeface="メイリオ" pitchFamily="50" charset="-128"/>
            </a:endParaRPr>
          </a:p>
          <a:p>
            <a:pPr eaLnBrk="1" hangingPunct="1"/>
            <a:r>
              <a:rPr lang="ja-JP" altLang="en-US" sz="1400" dirty="0" smtClean="0">
                <a:latin typeface="メイリオ" pitchFamily="50" charset="-128"/>
                <a:ea typeface="メイリオ" pitchFamily="50" charset="-128"/>
                <a:cs typeface="メイリオ" pitchFamily="50" charset="-128"/>
              </a:rPr>
              <a:t>Ａ</a:t>
            </a:r>
            <a:r>
              <a:rPr lang="en-US" altLang="ja-JP" sz="1400" dirty="0" smtClean="0">
                <a:latin typeface="メイリオ" pitchFamily="50" charset="-128"/>
                <a:ea typeface="メイリオ" pitchFamily="50" charset="-128"/>
                <a:cs typeface="メイリオ" pitchFamily="50" charset="-128"/>
              </a:rPr>
              <a:t>.</a:t>
            </a:r>
            <a:r>
              <a:rPr lang="ja-JP" altLang="en-US" sz="1400" dirty="0" smtClean="0">
                <a:latin typeface="メイリオ" pitchFamily="50" charset="-128"/>
                <a:ea typeface="メイリオ" pitchFamily="50" charset="-128"/>
                <a:cs typeface="メイリオ" pitchFamily="50" charset="-128"/>
              </a:rPr>
              <a:t>どこでお支払いただいても構いません。各設置場所で営業時間が異なっているため、ご注意ください。</a:t>
            </a:r>
            <a:endParaRPr lang="en-US" altLang="ja-JP" sz="1400" dirty="0" smtClean="0">
              <a:latin typeface="メイリオ" pitchFamily="50" charset="-128"/>
              <a:ea typeface="メイリオ" pitchFamily="50" charset="-128"/>
              <a:cs typeface="メイリオ" pitchFamily="50" charset="-128"/>
            </a:endParaRPr>
          </a:p>
          <a:p>
            <a:pPr eaLnBrk="1" hangingPunct="1"/>
            <a:endParaRPr lang="en-US" altLang="ja-JP" sz="1400" dirty="0" smtClean="0">
              <a:latin typeface="メイリオ" pitchFamily="50" charset="-128"/>
              <a:ea typeface="メイリオ" pitchFamily="50" charset="-128"/>
              <a:cs typeface="メイリオ" pitchFamily="50" charset="-128"/>
            </a:endParaRPr>
          </a:p>
          <a:p>
            <a:pPr eaLnBrk="1" hangingPunct="1"/>
            <a:r>
              <a:rPr lang="en-US" altLang="ja-JP" sz="1400" dirty="0">
                <a:latin typeface="メイリオ" pitchFamily="50" charset="-128"/>
                <a:ea typeface="メイリオ" pitchFamily="50" charset="-128"/>
                <a:cs typeface="メイリオ" pitchFamily="50" charset="-128"/>
              </a:rPr>
              <a:t>Q</a:t>
            </a:r>
            <a:r>
              <a:rPr lang="en-US" altLang="ja-JP" sz="1400" dirty="0" smtClean="0">
                <a:latin typeface="メイリオ" pitchFamily="50" charset="-128"/>
                <a:ea typeface="メイリオ" pitchFamily="50" charset="-128"/>
                <a:cs typeface="メイリオ" pitchFamily="50" charset="-128"/>
              </a:rPr>
              <a:t>.</a:t>
            </a:r>
            <a:r>
              <a:rPr lang="ja-JP" altLang="en-US" sz="1400" dirty="0" smtClean="0">
                <a:latin typeface="メイリオ" pitchFamily="50" charset="-128"/>
                <a:ea typeface="メイリオ" pitchFamily="50" charset="-128"/>
                <a:cs typeface="メイリオ" pitchFamily="50" charset="-128"/>
              </a:rPr>
              <a:t>複数</a:t>
            </a:r>
            <a:r>
              <a:rPr lang="ja-JP" altLang="en-US" sz="1400" dirty="0">
                <a:latin typeface="メイリオ" pitchFamily="50" charset="-128"/>
                <a:ea typeface="メイリオ" pitchFamily="50" charset="-128"/>
                <a:cs typeface="メイリオ" pitchFamily="50" charset="-128"/>
              </a:rPr>
              <a:t>の</a:t>
            </a:r>
            <a:r>
              <a:rPr lang="ja-JP" altLang="en-US" sz="1400" dirty="0" smtClean="0">
                <a:latin typeface="メイリオ" pitchFamily="50" charset="-128"/>
                <a:ea typeface="メイリオ" pitchFamily="50" charset="-128"/>
                <a:cs typeface="メイリオ" pitchFamily="50" charset="-128"/>
              </a:rPr>
              <a:t>事業者登録申請を</a:t>
            </a:r>
            <a:r>
              <a:rPr lang="en-US" altLang="ja-JP" sz="1400" dirty="0" smtClean="0">
                <a:latin typeface="メイリオ" pitchFamily="50" charset="-128"/>
                <a:ea typeface="メイリオ" pitchFamily="50" charset="-128"/>
                <a:cs typeface="メイリオ" pitchFamily="50" charset="-128"/>
              </a:rPr>
              <a:t>1</a:t>
            </a:r>
            <a:r>
              <a:rPr lang="ja-JP" altLang="en-US" sz="1400" dirty="0" smtClean="0">
                <a:latin typeface="メイリオ" pitchFamily="50" charset="-128"/>
                <a:ea typeface="メイリオ" pitchFamily="50" charset="-128"/>
                <a:cs typeface="メイリオ" pitchFamily="50" charset="-128"/>
              </a:rPr>
              <a:t>人で来庁申請することは可能でしょうか？</a:t>
            </a:r>
            <a:endParaRPr lang="en-US" altLang="ja-JP" sz="1400" dirty="0" smtClean="0">
              <a:latin typeface="メイリオ" pitchFamily="50" charset="-128"/>
              <a:ea typeface="メイリオ" pitchFamily="50" charset="-128"/>
              <a:cs typeface="メイリオ" pitchFamily="50" charset="-128"/>
            </a:endParaRPr>
          </a:p>
          <a:p>
            <a:pPr eaLnBrk="1" hangingPunct="1"/>
            <a:r>
              <a:rPr lang="ja-JP" altLang="en-US" sz="1400" dirty="0">
                <a:latin typeface="メイリオ" pitchFamily="50" charset="-128"/>
                <a:ea typeface="メイリオ" pitchFamily="50" charset="-128"/>
                <a:cs typeface="メイリオ" pitchFamily="50" charset="-128"/>
              </a:rPr>
              <a:t>　</a:t>
            </a:r>
            <a:r>
              <a:rPr lang="ja-JP" altLang="en-US" sz="1400" dirty="0" smtClean="0">
                <a:latin typeface="メイリオ" pitchFamily="50" charset="-128"/>
                <a:ea typeface="メイリオ" pitchFamily="50" charset="-128"/>
                <a:cs typeface="メイリオ" pitchFamily="50" charset="-128"/>
              </a:rPr>
              <a:t>また、来庁するのは管理者でなければいけませんか？</a:t>
            </a:r>
            <a:endParaRPr lang="en-US" altLang="ja-JP" sz="1400" dirty="0">
              <a:latin typeface="メイリオ" pitchFamily="50" charset="-128"/>
              <a:ea typeface="メイリオ" pitchFamily="50" charset="-128"/>
              <a:cs typeface="メイリオ" pitchFamily="50" charset="-128"/>
            </a:endParaRPr>
          </a:p>
          <a:p>
            <a:pPr eaLnBrk="1" hangingPunct="1"/>
            <a:r>
              <a:rPr lang="en-US" altLang="ja-JP" sz="1400" dirty="0">
                <a:latin typeface="メイリオ" pitchFamily="50" charset="-128"/>
                <a:ea typeface="メイリオ" pitchFamily="50" charset="-128"/>
                <a:cs typeface="メイリオ" pitchFamily="50" charset="-128"/>
              </a:rPr>
              <a:t>A</a:t>
            </a:r>
            <a:r>
              <a:rPr lang="en-US" altLang="ja-JP" sz="1400" dirty="0" smtClean="0">
                <a:latin typeface="メイリオ" pitchFamily="50" charset="-128"/>
                <a:ea typeface="メイリオ" pitchFamily="50" charset="-128"/>
                <a:cs typeface="メイリオ" pitchFamily="50" charset="-128"/>
              </a:rPr>
              <a:t>.</a:t>
            </a:r>
            <a:r>
              <a:rPr lang="ja-JP" altLang="en-US" sz="1400" dirty="0" smtClean="0">
                <a:latin typeface="メイリオ" pitchFamily="50" charset="-128"/>
                <a:ea typeface="メイリオ" pitchFamily="50" charset="-128"/>
                <a:cs typeface="メイリオ" pitchFamily="50" charset="-128"/>
              </a:rPr>
              <a:t>可能です。また、来庁いただく方の役職等は問いません。</a:t>
            </a:r>
            <a:endParaRPr lang="en-US" altLang="ja-JP" sz="1400" dirty="0">
              <a:latin typeface="メイリオ" pitchFamily="50" charset="-128"/>
              <a:ea typeface="メイリオ" pitchFamily="50" charset="-128"/>
              <a:cs typeface="メイリオ" pitchFamily="50" charset="-128"/>
            </a:endParaRPr>
          </a:p>
          <a:p>
            <a:pPr eaLnBrk="1" hangingPunct="1"/>
            <a:endParaRPr lang="en-US" altLang="ja-JP" sz="1400" dirty="0" smtClean="0">
              <a:latin typeface="メイリオ" pitchFamily="50" charset="-128"/>
              <a:ea typeface="メイリオ" pitchFamily="50" charset="-128"/>
              <a:cs typeface="メイリオ" pitchFamily="50" charset="-128"/>
            </a:endParaRPr>
          </a:p>
          <a:p>
            <a:pPr eaLnBrk="1" hangingPunct="1"/>
            <a:r>
              <a:rPr lang="en-US" altLang="ja-JP" sz="1400" dirty="0" smtClean="0">
                <a:latin typeface="メイリオ" pitchFamily="50" charset="-128"/>
                <a:ea typeface="メイリオ" pitchFamily="50" charset="-128"/>
                <a:cs typeface="メイリオ" pitchFamily="50" charset="-128"/>
              </a:rPr>
              <a:t>Q.POS</a:t>
            </a:r>
            <a:r>
              <a:rPr lang="ja-JP" altLang="en-US" sz="1400" dirty="0" smtClean="0">
                <a:latin typeface="メイリオ" pitchFamily="50" charset="-128"/>
                <a:ea typeface="メイリオ" pitchFamily="50" charset="-128"/>
                <a:cs typeface="メイリオ" pitchFamily="50" charset="-128"/>
              </a:rPr>
              <a:t>レジで手数料を収めた際に受け取った領収証</a:t>
            </a:r>
            <a:r>
              <a:rPr lang="en-US" altLang="ja-JP" sz="1400" dirty="0" smtClean="0">
                <a:latin typeface="メイリオ" pitchFamily="50" charset="-128"/>
                <a:ea typeface="メイリオ" pitchFamily="50" charset="-128"/>
                <a:cs typeface="メイリオ" pitchFamily="50" charset="-128"/>
              </a:rPr>
              <a:t>(</a:t>
            </a:r>
            <a:r>
              <a:rPr lang="ja-JP" altLang="en-US" sz="1400" dirty="0" smtClean="0">
                <a:latin typeface="メイリオ" pitchFamily="50" charset="-128"/>
                <a:ea typeface="メイリオ" pitchFamily="50" charset="-128"/>
                <a:cs typeface="メイリオ" pitchFamily="50" charset="-128"/>
              </a:rPr>
              <a:t>レシート</a:t>
            </a:r>
            <a:r>
              <a:rPr lang="en-US" altLang="ja-JP" sz="1400" dirty="0" smtClean="0">
                <a:latin typeface="メイリオ" pitchFamily="50" charset="-128"/>
                <a:ea typeface="メイリオ" pitchFamily="50" charset="-128"/>
                <a:cs typeface="メイリオ" pitchFamily="50" charset="-128"/>
              </a:rPr>
              <a:t>)</a:t>
            </a:r>
            <a:r>
              <a:rPr lang="ja-JP" altLang="en-US" sz="1400" dirty="0" smtClean="0">
                <a:latin typeface="メイリオ" pitchFamily="50" charset="-128"/>
                <a:ea typeface="メイリオ" pitchFamily="50" charset="-128"/>
                <a:cs typeface="メイリオ" pitchFamily="50" charset="-128"/>
              </a:rPr>
              <a:t>は保管が必要でしょうか？</a:t>
            </a:r>
            <a:endParaRPr lang="en-US" altLang="ja-JP" sz="1400" dirty="0" smtClean="0">
              <a:latin typeface="メイリオ" pitchFamily="50" charset="-128"/>
              <a:ea typeface="メイリオ" pitchFamily="50" charset="-128"/>
              <a:cs typeface="メイリオ" pitchFamily="50" charset="-128"/>
            </a:endParaRPr>
          </a:p>
          <a:p>
            <a:pPr eaLnBrk="1" hangingPunct="1"/>
            <a:r>
              <a:rPr lang="en-US" altLang="ja-JP" sz="1400" dirty="0" smtClean="0">
                <a:latin typeface="メイリオ" pitchFamily="50" charset="-128"/>
                <a:ea typeface="メイリオ" pitchFamily="50" charset="-128"/>
                <a:cs typeface="メイリオ" pitchFamily="50" charset="-128"/>
              </a:rPr>
              <a:t>A.</a:t>
            </a:r>
            <a:r>
              <a:rPr lang="ja-JP" altLang="en-US" sz="1400" dirty="0" smtClean="0">
                <a:latin typeface="メイリオ" pitchFamily="50" charset="-128"/>
                <a:ea typeface="メイリオ" pitchFamily="50" charset="-128"/>
                <a:cs typeface="メイリオ" pitchFamily="50" charset="-128"/>
              </a:rPr>
              <a:t>申請</a:t>
            </a:r>
            <a:r>
              <a:rPr lang="ja-JP" altLang="en-US" sz="1400" dirty="0">
                <a:latin typeface="メイリオ" pitchFamily="50" charset="-128"/>
                <a:ea typeface="メイリオ" pitchFamily="50" charset="-128"/>
                <a:cs typeface="メイリオ" pitchFamily="50" charset="-128"/>
              </a:rPr>
              <a:t>手続</a:t>
            </a:r>
            <a:r>
              <a:rPr lang="ja-JP" altLang="en-US" sz="1400" dirty="0" smtClean="0">
                <a:latin typeface="メイリオ" pitchFamily="50" charset="-128"/>
                <a:ea typeface="メイリオ" pitchFamily="50" charset="-128"/>
                <a:cs typeface="メイリオ" pitchFamily="50" charset="-128"/>
              </a:rPr>
              <a:t>きが完了するまで保管ください。紛失されると誤納付の際に返金手続きが出来ない場合が</a:t>
            </a:r>
            <a:endParaRPr lang="en-US" altLang="ja-JP" sz="1400" dirty="0" smtClean="0">
              <a:latin typeface="メイリオ" pitchFamily="50" charset="-128"/>
              <a:ea typeface="メイリオ" pitchFamily="50" charset="-128"/>
              <a:cs typeface="メイリオ" pitchFamily="50" charset="-128"/>
            </a:endParaRPr>
          </a:p>
          <a:p>
            <a:pPr eaLnBrk="1" hangingPunct="1"/>
            <a:r>
              <a:rPr lang="ja-JP" altLang="en-US" sz="1400" dirty="0">
                <a:latin typeface="メイリオ" pitchFamily="50" charset="-128"/>
                <a:ea typeface="メイリオ" pitchFamily="50" charset="-128"/>
                <a:cs typeface="メイリオ" pitchFamily="50" charset="-128"/>
              </a:rPr>
              <a:t>　ございます</a:t>
            </a:r>
            <a:r>
              <a:rPr lang="ja-JP" altLang="en-US" sz="1400" dirty="0" smtClean="0">
                <a:latin typeface="メイリオ" pitchFamily="50" charset="-128"/>
                <a:ea typeface="メイリオ" pitchFamily="50" charset="-128"/>
                <a:cs typeface="メイリオ" pitchFamily="50" charset="-128"/>
              </a:rPr>
              <a:t>。</a:t>
            </a:r>
            <a:endParaRPr lang="en-US" altLang="ja-JP" sz="1400" dirty="0" smtClean="0">
              <a:latin typeface="メイリオ" pitchFamily="50" charset="-128"/>
              <a:ea typeface="メイリオ" pitchFamily="50" charset="-128"/>
              <a:cs typeface="メイリオ" pitchFamily="50" charset="-128"/>
            </a:endParaRPr>
          </a:p>
          <a:p>
            <a:pPr eaLnBrk="1" hangingPunct="1"/>
            <a:endParaRPr lang="en-US" altLang="ja-JP" sz="1400" dirty="0" smtClean="0">
              <a:latin typeface="メイリオ" pitchFamily="50" charset="-128"/>
              <a:ea typeface="メイリオ" pitchFamily="50" charset="-128"/>
              <a:cs typeface="メイリオ" pitchFamily="50" charset="-128"/>
            </a:endParaRPr>
          </a:p>
          <a:p>
            <a:pPr eaLnBrk="1" hangingPunct="1"/>
            <a:r>
              <a:rPr lang="en-US" altLang="ja-JP" sz="1400" dirty="0" smtClean="0">
                <a:latin typeface="メイリオ" pitchFamily="50" charset="-128"/>
                <a:ea typeface="メイリオ" pitchFamily="50" charset="-128"/>
                <a:cs typeface="メイリオ" pitchFamily="50" charset="-128"/>
              </a:rPr>
              <a:t>Q.</a:t>
            </a:r>
            <a:r>
              <a:rPr lang="ja-JP" altLang="en-US" sz="1400" dirty="0" smtClean="0">
                <a:latin typeface="メイリオ" pitchFamily="50" charset="-128"/>
                <a:ea typeface="メイリオ" pitchFamily="50" charset="-128"/>
                <a:cs typeface="メイリオ" pitchFamily="50" charset="-128"/>
              </a:rPr>
              <a:t>間違って手数料を支払ってしまいました。返金は可能でしょうか？</a:t>
            </a:r>
            <a:endParaRPr lang="en-US" altLang="ja-JP" sz="1400" dirty="0" smtClean="0">
              <a:latin typeface="メイリオ" pitchFamily="50" charset="-128"/>
              <a:ea typeface="メイリオ" pitchFamily="50" charset="-128"/>
              <a:cs typeface="メイリオ" pitchFamily="50" charset="-128"/>
            </a:endParaRPr>
          </a:p>
          <a:p>
            <a:pPr eaLnBrk="1" hangingPunct="1"/>
            <a:r>
              <a:rPr lang="en-US" altLang="ja-JP" sz="1400" dirty="0" smtClean="0">
                <a:latin typeface="メイリオ" pitchFamily="50" charset="-128"/>
                <a:ea typeface="メイリオ" pitchFamily="50" charset="-128"/>
                <a:cs typeface="メイリオ" pitchFamily="50" charset="-128"/>
              </a:rPr>
              <a:t>A.</a:t>
            </a:r>
            <a:r>
              <a:rPr lang="ja-JP" altLang="en-US" sz="1400" dirty="0" smtClean="0">
                <a:latin typeface="メイリオ" pitchFamily="50" charset="-128"/>
                <a:ea typeface="メイリオ" pitchFamily="50" charset="-128"/>
                <a:cs typeface="メイリオ" pitchFamily="50" charset="-128"/>
              </a:rPr>
              <a:t>手数料を支払った当日であれば可能です。レシートと申請書を喀痰吸引担当まで提出ください。</a:t>
            </a:r>
            <a:endParaRPr lang="en-US" altLang="ja-JP" sz="1400" dirty="0" smtClean="0">
              <a:latin typeface="メイリオ" pitchFamily="50" charset="-128"/>
              <a:ea typeface="メイリオ" pitchFamily="50" charset="-128"/>
              <a:cs typeface="メイリオ" pitchFamily="50" charset="-128"/>
            </a:endParaRPr>
          </a:p>
          <a:p>
            <a:pPr eaLnBrk="1" hangingPunct="1"/>
            <a:r>
              <a:rPr lang="ja-JP" altLang="en-US" sz="1400" dirty="0" smtClean="0">
                <a:latin typeface="メイリオ" pitchFamily="50" charset="-128"/>
                <a:ea typeface="メイリオ" pitchFamily="50" charset="-128"/>
                <a:cs typeface="メイリオ" pitchFamily="50" charset="-128"/>
              </a:rPr>
              <a:t>　後日の場合は、確認や返金に時間を要する場合がございます。喀痰吸引担当までご連絡ください。</a:t>
            </a:r>
            <a:endParaRPr lang="en-US" altLang="ja-JP" sz="1400" dirty="0" smtClean="0">
              <a:latin typeface="メイリオ" pitchFamily="50" charset="-128"/>
              <a:ea typeface="メイリオ" pitchFamily="50" charset="-128"/>
              <a:cs typeface="メイリオ" pitchFamily="50" charset="-128"/>
            </a:endParaRPr>
          </a:p>
          <a:p>
            <a:pPr eaLnBrk="1" hangingPunct="1"/>
            <a:endParaRPr lang="en-US" altLang="ja-JP" sz="1400" dirty="0" smtClean="0">
              <a:latin typeface="メイリオ" pitchFamily="50" charset="-128"/>
              <a:ea typeface="メイリオ" pitchFamily="50" charset="-128"/>
              <a:cs typeface="メイリオ" pitchFamily="50" charset="-128"/>
            </a:endParaRPr>
          </a:p>
          <a:p>
            <a:pPr eaLnBrk="1" hangingPunct="1"/>
            <a:r>
              <a:rPr lang="en-US" altLang="ja-JP" sz="1400" dirty="0" smtClean="0">
                <a:latin typeface="メイリオ" pitchFamily="50" charset="-128"/>
                <a:ea typeface="メイリオ" pitchFamily="50" charset="-128"/>
                <a:cs typeface="メイリオ" pitchFamily="50" charset="-128"/>
              </a:rPr>
              <a:t>Q.</a:t>
            </a:r>
            <a:r>
              <a:rPr lang="ja-JP" altLang="en-US" sz="1400" dirty="0" smtClean="0">
                <a:latin typeface="メイリオ" pitchFamily="50" charset="-128"/>
                <a:ea typeface="メイリオ" pitchFamily="50" charset="-128"/>
                <a:cs typeface="メイリオ" pitchFamily="50" charset="-128"/>
              </a:rPr>
              <a:t>現金以外の支払い方法はありますか？</a:t>
            </a:r>
            <a:endParaRPr lang="en-US" altLang="ja-JP" sz="1400" dirty="0">
              <a:latin typeface="メイリオ" pitchFamily="50" charset="-128"/>
              <a:ea typeface="メイリオ" pitchFamily="50" charset="-128"/>
              <a:cs typeface="メイリオ" pitchFamily="50" charset="-128"/>
            </a:endParaRPr>
          </a:p>
          <a:p>
            <a:pPr eaLnBrk="1" hangingPunct="1"/>
            <a:r>
              <a:rPr lang="en-US" altLang="ja-JP" sz="1400" dirty="0">
                <a:latin typeface="メイリオ" pitchFamily="50" charset="-128"/>
                <a:ea typeface="メイリオ" pitchFamily="50" charset="-128"/>
                <a:cs typeface="メイリオ" pitchFamily="50" charset="-128"/>
              </a:rPr>
              <a:t>A</a:t>
            </a:r>
            <a:r>
              <a:rPr lang="en-US" altLang="ja-JP" sz="1400" dirty="0" smtClean="0">
                <a:latin typeface="メイリオ" pitchFamily="50" charset="-128"/>
                <a:ea typeface="メイリオ" pitchFamily="50" charset="-128"/>
                <a:cs typeface="メイリオ" pitchFamily="50" charset="-128"/>
              </a:rPr>
              <a:t>.</a:t>
            </a:r>
            <a:r>
              <a:rPr lang="ja-JP" altLang="en-US" sz="1400" dirty="0" smtClean="0">
                <a:latin typeface="メイリオ" pitchFamily="50" charset="-128"/>
                <a:ea typeface="メイリオ" pitchFamily="50" charset="-128"/>
                <a:cs typeface="メイリオ" pitchFamily="50" charset="-128"/>
              </a:rPr>
              <a:t>クレジットカード、</a:t>
            </a:r>
            <a:r>
              <a:rPr lang="ja-JP" altLang="en-US" sz="1400" dirty="0" smtClean="0">
                <a:latin typeface="メイリオ" pitchFamily="50" charset="-128"/>
                <a:ea typeface="メイリオ" pitchFamily="50" charset="-128"/>
                <a:cs typeface="メイリオ" pitchFamily="50" charset="-128"/>
              </a:rPr>
              <a:t>電子マネー（交通系</a:t>
            </a:r>
            <a:r>
              <a:rPr lang="en-US" altLang="ja-JP" sz="1400" dirty="0" smtClean="0">
                <a:latin typeface="メイリオ" pitchFamily="50" charset="-128"/>
                <a:ea typeface="メイリオ" pitchFamily="50" charset="-128"/>
                <a:cs typeface="メイリオ" pitchFamily="50" charset="-128"/>
              </a:rPr>
              <a:t>IC</a:t>
            </a:r>
            <a:r>
              <a:rPr lang="ja-JP" altLang="en-US" sz="1400" dirty="0" smtClean="0">
                <a:latin typeface="メイリオ" pitchFamily="50" charset="-128"/>
                <a:ea typeface="メイリオ" pitchFamily="50" charset="-128"/>
                <a:cs typeface="メイリオ" pitchFamily="50" charset="-128"/>
              </a:rPr>
              <a:t>カード（「</a:t>
            </a:r>
            <a:r>
              <a:rPr lang="en-US" altLang="ja-JP" sz="1400" dirty="0" smtClean="0">
                <a:latin typeface="メイリオ" pitchFamily="50" charset="-128"/>
                <a:ea typeface="メイリオ" pitchFamily="50" charset="-128"/>
                <a:cs typeface="メイリオ" pitchFamily="50" charset="-128"/>
              </a:rPr>
              <a:t>ICOCA</a:t>
            </a:r>
            <a:r>
              <a:rPr lang="ja-JP" altLang="en-US" sz="1400" dirty="0" smtClean="0">
                <a:latin typeface="メイリオ" pitchFamily="50" charset="-128"/>
                <a:ea typeface="メイリオ" pitchFamily="50" charset="-128"/>
                <a:cs typeface="メイリオ" pitchFamily="50" charset="-128"/>
              </a:rPr>
              <a:t>」等）</a:t>
            </a:r>
            <a:r>
              <a:rPr lang="ja-JP" altLang="en-US" sz="1400" dirty="0" smtClean="0">
                <a:latin typeface="メイリオ" pitchFamily="50" charset="-128"/>
                <a:ea typeface="メイリオ" pitchFamily="50" charset="-128"/>
                <a:cs typeface="メイリオ" pitchFamily="50" charset="-128"/>
              </a:rPr>
              <a:t>及びスマートフォン決済が</a:t>
            </a:r>
            <a:r>
              <a:rPr lang="ja-JP" altLang="en-US" sz="1400" dirty="0" smtClean="0">
                <a:latin typeface="メイリオ" pitchFamily="50" charset="-128"/>
                <a:ea typeface="メイリオ" pitchFamily="50" charset="-128"/>
                <a:cs typeface="メイリオ" pitchFamily="50" charset="-128"/>
              </a:rPr>
              <a:t>可能です。</a:t>
            </a:r>
            <a:endParaRPr lang="en-US" altLang="ja-JP" sz="1400" dirty="0" smtClean="0">
              <a:latin typeface="メイリオ" pitchFamily="50" charset="-128"/>
              <a:ea typeface="メイリオ" pitchFamily="50" charset="-128"/>
              <a:cs typeface="メイリオ" pitchFamily="50" charset="-128"/>
            </a:endParaRPr>
          </a:p>
          <a:p>
            <a:pPr eaLnBrk="1" hangingPunct="1"/>
            <a:r>
              <a:rPr lang="ja-JP" altLang="en-US" sz="1400" dirty="0">
                <a:latin typeface="メイリオ" pitchFamily="50" charset="-128"/>
                <a:ea typeface="メイリオ" pitchFamily="50" charset="-128"/>
                <a:cs typeface="メイリオ" pitchFamily="50" charset="-128"/>
              </a:rPr>
              <a:t>　</a:t>
            </a:r>
            <a:r>
              <a:rPr lang="en-US" altLang="ja-JP" sz="1400" dirty="0" smtClean="0">
                <a:latin typeface="メイリオ" pitchFamily="50" charset="-128"/>
                <a:ea typeface="メイリオ" pitchFamily="50" charset="-128"/>
                <a:cs typeface="メイリオ" pitchFamily="50" charset="-128"/>
              </a:rPr>
              <a:t>※</a:t>
            </a:r>
            <a:r>
              <a:rPr lang="ja-JP" altLang="en-US" sz="1400" dirty="0" smtClean="0">
                <a:latin typeface="メイリオ" pitchFamily="50" charset="-128"/>
                <a:ea typeface="メイリオ" pitchFamily="50" charset="-128"/>
                <a:cs typeface="メイリオ" pitchFamily="50" charset="-128"/>
              </a:rPr>
              <a:t>詳しくは、</a:t>
            </a:r>
            <a:r>
              <a:rPr lang="en-US" altLang="ja-JP" sz="1400" dirty="0">
                <a:latin typeface="メイリオ" pitchFamily="50" charset="-128"/>
                <a:ea typeface="メイリオ" pitchFamily="50" charset="-128"/>
                <a:cs typeface="メイリオ" pitchFamily="50" charset="-128"/>
                <a:hlinkClick r:id="rId2"/>
              </a:rPr>
              <a:t>http://</a:t>
            </a:r>
            <a:r>
              <a:rPr lang="en-US" altLang="ja-JP" sz="1400" dirty="0" smtClean="0">
                <a:latin typeface="メイリオ" pitchFamily="50" charset="-128"/>
                <a:ea typeface="メイリオ" pitchFamily="50" charset="-128"/>
                <a:cs typeface="メイリオ" pitchFamily="50" charset="-128"/>
                <a:hlinkClick r:id="rId2"/>
              </a:rPr>
              <a:t>www.pref.osaka.lg.jp/kaikei/madoguchi/index.html</a:t>
            </a:r>
            <a:r>
              <a:rPr lang="ja-JP" altLang="en-US" sz="1400" dirty="0" smtClean="0">
                <a:latin typeface="メイリオ" pitchFamily="50" charset="-128"/>
                <a:ea typeface="メイリオ" pitchFamily="50" charset="-128"/>
                <a:cs typeface="メイリオ" pitchFamily="50" charset="-128"/>
              </a:rPr>
              <a:t>をご覧ください。</a:t>
            </a:r>
            <a:endParaRPr lang="en-US" altLang="ja-JP" sz="1400" dirty="0">
              <a:latin typeface="メイリオ" pitchFamily="50" charset="-128"/>
              <a:ea typeface="メイリオ" pitchFamily="50" charset="-128"/>
              <a:cs typeface="メイリオ" pitchFamily="50" charset="-128"/>
            </a:endParaRPr>
          </a:p>
          <a:p>
            <a:pPr eaLnBrk="1" hangingPunct="1"/>
            <a:endParaRPr lang="en-US" altLang="ja-JP" sz="1400" dirty="0">
              <a:latin typeface="メイリオ" pitchFamily="50" charset="-128"/>
              <a:ea typeface="メイリオ" pitchFamily="50" charset="-128"/>
              <a:cs typeface="メイリオ" pitchFamily="50" charset="-128"/>
            </a:endParaRPr>
          </a:p>
          <a:p>
            <a:pPr eaLnBrk="1" hangingPunct="1"/>
            <a:r>
              <a:rPr lang="en-US" altLang="ja-JP" sz="1400" dirty="0">
                <a:latin typeface="メイリオ" pitchFamily="50" charset="-128"/>
                <a:ea typeface="メイリオ" pitchFamily="50" charset="-128"/>
                <a:cs typeface="メイリオ" pitchFamily="50" charset="-128"/>
              </a:rPr>
              <a:t>Q</a:t>
            </a:r>
            <a:r>
              <a:rPr lang="en-US" altLang="ja-JP" sz="1400" dirty="0" smtClean="0">
                <a:latin typeface="メイリオ" pitchFamily="50" charset="-128"/>
                <a:ea typeface="メイリオ" pitchFamily="50" charset="-128"/>
                <a:cs typeface="メイリオ" pitchFamily="50" charset="-128"/>
              </a:rPr>
              <a:t>.</a:t>
            </a:r>
            <a:r>
              <a:rPr lang="ja-JP" altLang="en-US" sz="1400" dirty="0" smtClean="0">
                <a:latin typeface="メイリオ" pitchFamily="50" charset="-128"/>
                <a:ea typeface="メイリオ" pitchFamily="50" charset="-128"/>
                <a:cs typeface="メイリオ" pitchFamily="50" charset="-128"/>
              </a:rPr>
              <a:t>一部をキャッシュレス、残りを現金で支払えますか？</a:t>
            </a:r>
            <a:endParaRPr lang="en-US" altLang="ja-JP" sz="1400" dirty="0">
              <a:latin typeface="メイリオ" pitchFamily="50" charset="-128"/>
              <a:ea typeface="メイリオ" pitchFamily="50" charset="-128"/>
              <a:cs typeface="メイリオ" pitchFamily="50" charset="-128"/>
            </a:endParaRPr>
          </a:p>
          <a:p>
            <a:pPr eaLnBrk="1" hangingPunct="1"/>
            <a:r>
              <a:rPr lang="en-US" altLang="ja-JP" sz="1400" dirty="0">
                <a:latin typeface="メイリオ" pitchFamily="50" charset="-128"/>
                <a:ea typeface="メイリオ" pitchFamily="50" charset="-128"/>
                <a:cs typeface="メイリオ" pitchFamily="50" charset="-128"/>
              </a:rPr>
              <a:t>A</a:t>
            </a:r>
            <a:r>
              <a:rPr lang="en-US" altLang="ja-JP" sz="1400" dirty="0" smtClean="0">
                <a:latin typeface="メイリオ" pitchFamily="50" charset="-128"/>
                <a:ea typeface="メイリオ" pitchFamily="50" charset="-128"/>
                <a:cs typeface="メイリオ" pitchFamily="50" charset="-128"/>
              </a:rPr>
              <a:t>.</a:t>
            </a:r>
            <a:r>
              <a:rPr lang="ja-JP" altLang="en-US" sz="1400" dirty="0" smtClean="0">
                <a:latin typeface="メイリオ" pitchFamily="50" charset="-128"/>
                <a:ea typeface="メイリオ" pitchFamily="50" charset="-128"/>
                <a:cs typeface="メイリオ" pitchFamily="50" charset="-128"/>
              </a:rPr>
              <a:t>決済</a:t>
            </a:r>
            <a:r>
              <a:rPr lang="ja-JP" altLang="en-US" sz="1400" dirty="0">
                <a:latin typeface="メイリオ" pitchFamily="50" charset="-128"/>
                <a:ea typeface="メイリオ" pitchFamily="50" charset="-128"/>
                <a:cs typeface="メイリオ" pitchFamily="50" charset="-128"/>
              </a:rPr>
              <a:t>方法</a:t>
            </a:r>
            <a:r>
              <a:rPr lang="ja-JP" altLang="en-US" sz="1400" dirty="0" smtClean="0">
                <a:latin typeface="メイリオ" pitchFamily="50" charset="-128"/>
                <a:ea typeface="メイリオ" pitchFamily="50" charset="-128"/>
                <a:cs typeface="メイリオ" pitchFamily="50" charset="-128"/>
              </a:rPr>
              <a:t>の組み合わせはできません。一つだけお選びください。</a:t>
            </a:r>
            <a:endParaRPr lang="en-US" altLang="ja-JP" sz="1400" dirty="0" smtClean="0">
              <a:latin typeface="メイリオ" pitchFamily="50" charset="-128"/>
              <a:ea typeface="メイリオ" pitchFamily="50" charset="-128"/>
              <a:cs typeface="メイリオ" pitchFamily="50" charset="-128"/>
            </a:endParaRPr>
          </a:p>
          <a:p>
            <a:pPr eaLnBrk="1" hangingPunct="1"/>
            <a:r>
              <a:rPr lang="ja-JP" altLang="en-US" sz="1400" dirty="0">
                <a:latin typeface="メイリオ" pitchFamily="50" charset="-128"/>
                <a:ea typeface="メイリオ" pitchFamily="50" charset="-128"/>
                <a:cs typeface="メイリオ" pitchFamily="50" charset="-128"/>
              </a:rPr>
              <a:t>　</a:t>
            </a:r>
            <a:r>
              <a:rPr lang="ja-JP" altLang="en-US" sz="1400" dirty="0" smtClean="0">
                <a:latin typeface="メイリオ" pitchFamily="50" charset="-128"/>
                <a:ea typeface="メイリオ" pitchFamily="50" charset="-128"/>
                <a:cs typeface="メイリオ" pitchFamily="50" charset="-128"/>
              </a:rPr>
              <a:t>また各決済方法は、いずれも一括支払いのみです。</a:t>
            </a:r>
            <a:endParaRPr lang="en-US" altLang="ja-JP" sz="1400" dirty="0" smtClean="0">
              <a:latin typeface="メイリオ" pitchFamily="50" charset="-128"/>
              <a:ea typeface="メイリオ" pitchFamily="50" charset="-128"/>
              <a:cs typeface="メイリオ" pitchFamily="50" charset="-128"/>
            </a:endParaRPr>
          </a:p>
          <a:p>
            <a:pPr eaLnBrk="1" hangingPunct="1"/>
            <a:endParaRPr lang="en-US" altLang="ja-JP" sz="1400" dirty="0">
              <a:latin typeface="メイリオ" pitchFamily="50" charset="-128"/>
              <a:ea typeface="メイリオ" pitchFamily="50" charset="-128"/>
              <a:cs typeface="メイリオ" pitchFamily="50" charset="-128"/>
            </a:endParaRPr>
          </a:p>
          <a:p>
            <a:pPr eaLnBrk="1" hangingPunct="1"/>
            <a:r>
              <a:rPr lang="en-US" altLang="ja-JP" sz="1400" dirty="0" smtClean="0">
                <a:latin typeface="メイリオ" pitchFamily="50" charset="-128"/>
                <a:ea typeface="メイリオ" pitchFamily="50" charset="-128"/>
                <a:cs typeface="メイリオ" pitchFamily="50" charset="-128"/>
              </a:rPr>
              <a:t>Q.POS</a:t>
            </a:r>
            <a:r>
              <a:rPr lang="ja-JP" altLang="en-US" sz="1400" dirty="0" smtClean="0">
                <a:latin typeface="メイリオ" pitchFamily="50" charset="-128"/>
                <a:ea typeface="メイリオ" pitchFamily="50" charset="-128"/>
                <a:cs typeface="メイリオ" pitchFamily="50" charset="-128"/>
              </a:rPr>
              <a:t>レジの営業時間外に申請をしたい。現金を直接喀痰吸引担当に支払って申請することは出来ますか？</a:t>
            </a:r>
            <a:endParaRPr lang="en-US" altLang="ja-JP" sz="1400" dirty="0">
              <a:latin typeface="メイリオ" pitchFamily="50" charset="-128"/>
              <a:ea typeface="メイリオ" pitchFamily="50" charset="-128"/>
              <a:cs typeface="メイリオ" pitchFamily="50" charset="-128"/>
            </a:endParaRPr>
          </a:p>
          <a:p>
            <a:pPr eaLnBrk="1" hangingPunct="1"/>
            <a:r>
              <a:rPr lang="en-US" altLang="ja-JP" sz="1400" dirty="0">
                <a:latin typeface="メイリオ" pitchFamily="50" charset="-128"/>
                <a:ea typeface="メイリオ" pitchFamily="50" charset="-128"/>
                <a:cs typeface="メイリオ" pitchFamily="50" charset="-128"/>
              </a:rPr>
              <a:t>A</a:t>
            </a:r>
            <a:r>
              <a:rPr lang="en-US" altLang="ja-JP" sz="1400" dirty="0" smtClean="0">
                <a:latin typeface="メイリオ" pitchFamily="50" charset="-128"/>
                <a:ea typeface="メイリオ" pitchFamily="50" charset="-128"/>
                <a:cs typeface="メイリオ" pitchFamily="50" charset="-128"/>
              </a:rPr>
              <a:t>.</a:t>
            </a:r>
            <a:r>
              <a:rPr lang="ja-JP" altLang="en-US" sz="1400" dirty="0" smtClean="0">
                <a:latin typeface="メイリオ" pitchFamily="50" charset="-128"/>
                <a:ea typeface="メイリオ" pitchFamily="50" charset="-128"/>
                <a:cs typeface="メイリオ" pitchFamily="50" charset="-128"/>
              </a:rPr>
              <a:t>出来ません。現金を直接受け取ることが出来ませんので、</a:t>
            </a:r>
            <a:r>
              <a:rPr lang="en-US" altLang="ja-JP" sz="1400" dirty="0" smtClean="0">
                <a:latin typeface="メイリオ" pitchFamily="50" charset="-128"/>
                <a:ea typeface="メイリオ" pitchFamily="50" charset="-128"/>
                <a:cs typeface="メイリオ" pitchFamily="50" charset="-128"/>
              </a:rPr>
              <a:t>POS</a:t>
            </a:r>
            <a:r>
              <a:rPr lang="ja-JP" altLang="en-US" sz="1400" dirty="0" smtClean="0">
                <a:latin typeface="メイリオ" pitchFamily="50" charset="-128"/>
                <a:ea typeface="メイリオ" pitchFamily="50" charset="-128"/>
                <a:cs typeface="メイリオ" pitchFamily="50" charset="-128"/>
              </a:rPr>
              <a:t>レジの営業時間内に申請をお願いいたします。</a:t>
            </a:r>
            <a:endParaRPr lang="en-US" altLang="ja-JP" sz="1400" dirty="0" smtClean="0">
              <a:latin typeface="メイリオ" pitchFamily="50" charset="-128"/>
              <a:ea typeface="メイリオ" pitchFamily="50" charset="-128"/>
              <a:cs typeface="メイリオ" pitchFamily="50" charset="-128"/>
            </a:endParaRPr>
          </a:p>
        </p:txBody>
      </p:sp>
      <p:sp>
        <p:nvSpPr>
          <p:cNvPr id="5" name="正方形/長方形 4"/>
          <p:cNvSpPr/>
          <p:nvPr/>
        </p:nvSpPr>
        <p:spPr>
          <a:xfrm>
            <a:off x="106973" y="548680"/>
            <a:ext cx="8818741" cy="4571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89293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txBox="1">
            <a:spLocks noChangeArrowheads="1"/>
          </p:cNvSpPr>
          <p:nvPr/>
        </p:nvSpPr>
        <p:spPr bwMode="auto">
          <a:xfrm>
            <a:off x="189172" y="151868"/>
            <a:ext cx="8736542" cy="360809"/>
          </a:xfrm>
          <a:prstGeom prst="rect">
            <a:avLst/>
          </a:prstGeom>
          <a:noFill/>
          <a:ln>
            <a:miter lim="800000"/>
            <a:headEnd/>
            <a:tailEnd/>
          </a:ln>
        </p:spPr>
        <p:txBody>
          <a:bodyPr/>
          <a:lstStyle/>
          <a:p>
            <a:pPr fontAlgn="auto">
              <a:spcBef>
                <a:spcPts val="0"/>
              </a:spcBef>
              <a:spcAft>
                <a:spcPts val="0"/>
              </a:spcAft>
              <a:defRPr/>
            </a:pPr>
            <a:r>
              <a:rPr lang="ja-JP" altLang="en-US" sz="2000" b="1" kern="0"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コンビニ</a:t>
            </a:r>
            <a:r>
              <a:rPr lang="ja-JP" altLang="en-US" sz="2000" b="1" kern="0"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における収納について</a:t>
            </a:r>
            <a:endParaRPr lang="en-US" altLang="ja-JP" sz="2000" b="1" kern="0"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endParaRPr>
          </a:p>
          <a:p>
            <a:pPr fontAlgn="auto">
              <a:spcBef>
                <a:spcPts val="0"/>
              </a:spcBef>
              <a:spcAft>
                <a:spcPts val="0"/>
              </a:spcAft>
              <a:defRPr/>
            </a:pPr>
            <a:endParaRPr lang="en-US" altLang="ja-JP" sz="2800" b="1" kern="0"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a:spLocks noChangeArrowheads="1"/>
          </p:cNvSpPr>
          <p:nvPr/>
        </p:nvSpPr>
        <p:spPr bwMode="auto">
          <a:xfrm>
            <a:off x="106828" y="3429000"/>
            <a:ext cx="820958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400" dirty="0" smtClean="0">
                <a:solidFill>
                  <a:srgbClr val="000000"/>
                </a:solidFill>
                <a:latin typeface="メイリオ" pitchFamily="50" charset="-128"/>
                <a:ea typeface="メイリオ" pitchFamily="50" charset="-128"/>
                <a:cs typeface="メイリオ" pitchFamily="50" charset="-128"/>
              </a:rPr>
              <a:t>●</a:t>
            </a:r>
            <a:r>
              <a:rPr lang="ja-JP" altLang="en-US" sz="1400" b="1" u="sng" dirty="0" smtClean="0">
                <a:solidFill>
                  <a:srgbClr val="FF0000"/>
                </a:solidFill>
                <a:latin typeface="メイリオ" pitchFamily="50" charset="-128"/>
                <a:ea typeface="メイリオ" pitchFamily="50" charset="-128"/>
                <a:cs typeface="メイリオ" pitchFamily="50" charset="-128"/>
              </a:rPr>
              <a:t>選択可能</a:t>
            </a:r>
            <a:r>
              <a:rPr lang="ja-JP" altLang="en-US" sz="1400" b="1" u="sng" dirty="0">
                <a:solidFill>
                  <a:srgbClr val="FF0000"/>
                </a:solidFill>
                <a:latin typeface="メイリオ" pitchFamily="50" charset="-128"/>
                <a:ea typeface="メイリオ" pitchFamily="50" charset="-128"/>
                <a:cs typeface="メイリオ" pitchFamily="50" charset="-128"/>
              </a:rPr>
              <a:t>な</a:t>
            </a:r>
            <a:r>
              <a:rPr lang="ja-JP" altLang="en-US" sz="1400" b="1" u="sng" dirty="0" smtClean="0">
                <a:solidFill>
                  <a:srgbClr val="FF0000"/>
                </a:solidFill>
                <a:latin typeface="メイリオ" pitchFamily="50" charset="-128"/>
                <a:ea typeface="メイリオ" pitchFamily="50" charset="-128"/>
                <a:cs typeface="メイリオ" pitchFamily="50" charset="-128"/>
              </a:rPr>
              <a:t>コンビニについて</a:t>
            </a:r>
            <a:r>
              <a:rPr lang="ja-JP" altLang="en-US" sz="1400" dirty="0" smtClean="0">
                <a:latin typeface="メイリオ" pitchFamily="50" charset="-128"/>
                <a:ea typeface="メイリオ" pitchFamily="50" charset="-128"/>
                <a:cs typeface="メイリオ" pitchFamily="50" charset="-128"/>
              </a:rPr>
              <a:t>　</a:t>
            </a:r>
            <a:r>
              <a:rPr lang="en-US" altLang="ja-JP" sz="1400" dirty="0" smtClean="0">
                <a:latin typeface="メイリオ" pitchFamily="50" charset="-128"/>
                <a:ea typeface="メイリオ" pitchFamily="50" charset="-128"/>
                <a:cs typeface="メイリオ" pitchFamily="50" charset="-128"/>
              </a:rPr>
              <a:t>※</a:t>
            </a:r>
            <a:r>
              <a:rPr lang="ja-JP" altLang="en-US" sz="1400" dirty="0" smtClean="0">
                <a:latin typeface="メイリオ" pitchFamily="50" charset="-128"/>
                <a:ea typeface="メイリオ" pitchFamily="50" charset="-128"/>
                <a:cs typeface="メイリオ" pitchFamily="50" charset="-128"/>
              </a:rPr>
              <a:t>一部選択いただけないコンビニがございます。</a:t>
            </a:r>
            <a:endParaRPr lang="en-US" altLang="ja-JP" sz="1400" b="1" u="sng" dirty="0" smtClean="0">
              <a:solidFill>
                <a:srgbClr val="FF0000"/>
              </a:solidFill>
              <a:latin typeface="メイリオ" pitchFamily="50" charset="-128"/>
              <a:ea typeface="メイリオ" pitchFamily="50" charset="-128"/>
              <a:cs typeface="メイリオ" pitchFamily="50" charset="-128"/>
            </a:endParaRPr>
          </a:p>
        </p:txBody>
      </p:sp>
      <p:sp>
        <p:nvSpPr>
          <p:cNvPr id="15" name="テキスト ボックス 14"/>
          <p:cNvSpPr txBox="1">
            <a:spLocks noChangeArrowheads="1"/>
          </p:cNvSpPr>
          <p:nvPr/>
        </p:nvSpPr>
        <p:spPr bwMode="auto">
          <a:xfrm>
            <a:off x="107504" y="818357"/>
            <a:ext cx="6481396"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400" dirty="0" smtClean="0">
                <a:solidFill>
                  <a:srgbClr val="000000"/>
                </a:solidFill>
                <a:latin typeface="メイリオ" pitchFamily="50" charset="-128"/>
                <a:ea typeface="メイリオ" pitchFamily="50" charset="-128"/>
                <a:cs typeface="メイリオ" pitchFamily="50" charset="-128"/>
              </a:rPr>
              <a:t>●</a:t>
            </a:r>
            <a:r>
              <a:rPr lang="ja-JP" altLang="en-US" sz="1400" b="1" u="sng" dirty="0" smtClean="0">
                <a:solidFill>
                  <a:srgbClr val="FF0000"/>
                </a:solidFill>
                <a:latin typeface="メイリオ" pitchFamily="50" charset="-128"/>
                <a:ea typeface="メイリオ" pitchFamily="50" charset="-128"/>
                <a:cs typeface="メイリオ" pitchFamily="50" charset="-128"/>
              </a:rPr>
              <a:t>コンビニ取扱手数料について</a:t>
            </a:r>
            <a:endParaRPr lang="en-US" altLang="ja-JP" sz="1100" b="1" u="sng" dirty="0">
              <a:solidFill>
                <a:srgbClr val="FF0000"/>
              </a:solidFill>
              <a:latin typeface="メイリオ" pitchFamily="50" charset="-128"/>
              <a:ea typeface="メイリオ" pitchFamily="50" charset="-128"/>
              <a:cs typeface="メイリオ" pitchFamily="50" charset="-128"/>
            </a:endParaRPr>
          </a:p>
        </p:txBody>
      </p:sp>
      <p:sp>
        <p:nvSpPr>
          <p:cNvPr id="16" name="テキスト ボックス 15"/>
          <p:cNvSpPr txBox="1">
            <a:spLocks noChangeArrowheads="1"/>
          </p:cNvSpPr>
          <p:nvPr/>
        </p:nvSpPr>
        <p:spPr bwMode="auto">
          <a:xfrm>
            <a:off x="154731" y="1124744"/>
            <a:ext cx="828092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400" dirty="0" smtClean="0">
                <a:latin typeface="メイリオ" pitchFamily="50" charset="-128"/>
                <a:ea typeface="メイリオ" pitchFamily="50" charset="-128"/>
                <a:cs typeface="メイリオ" pitchFamily="50" charset="-128"/>
              </a:rPr>
              <a:t>申請にかかる手数料以外に、下記の取扱手数料が必要です。</a:t>
            </a:r>
            <a:endParaRPr lang="en-US" altLang="ja-JP" sz="1400" dirty="0" smtClean="0">
              <a:latin typeface="メイリオ" pitchFamily="50" charset="-128"/>
              <a:ea typeface="メイリオ" pitchFamily="50" charset="-128"/>
              <a:cs typeface="メイリオ" pitchFamily="50" charset="-128"/>
            </a:endParaRPr>
          </a:p>
        </p:txBody>
      </p:sp>
      <p:sp>
        <p:nvSpPr>
          <p:cNvPr id="17" name="正方形/長方形 16"/>
          <p:cNvSpPr/>
          <p:nvPr/>
        </p:nvSpPr>
        <p:spPr>
          <a:xfrm>
            <a:off x="106973" y="620688"/>
            <a:ext cx="8818741" cy="4571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角丸四角形 2"/>
          <p:cNvSpPr/>
          <p:nvPr/>
        </p:nvSpPr>
        <p:spPr>
          <a:xfrm>
            <a:off x="251520" y="3933056"/>
            <a:ext cx="4192815" cy="259228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4572000" y="3933056"/>
            <a:ext cx="4192815" cy="259228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683568" y="3759423"/>
            <a:ext cx="3240360" cy="461665"/>
          </a:xfrm>
          <a:prstGeom prst="rect">
            <a:avLst/>
          </a:prstGeom>
          <a:solidFill>
            <a:schemeClr val="accent5">
              <a:lumMod val="40000"/>
              <a:lumOff val="60000"/>
            </a:schemeClr>
          </a:solidFill>
          <a:ln>
            <a:solidFill>
              <a:schemeClr val="accent1"/>
            </a:solidFill>
          </a:ln>
        </p:spPr>
        <p:txBody>
          <a:bodyPr wrap="square" rtlCol="0">
            <a:spAutoFit/>
          </a:bodyPr>
          <a:lstStyle/>
          <a:p>
            <a:r>
              <a:rPr kumimoji="1" lang="ja-JP" altLang="en-US" sz="2400" b="1" dirty="0" smtClean="0"/>
              <a:t>取扱い可能なコンビニ</a:t>
            </a:r>
            <a:endParaRPr kumimoji="1" lang="ja-JP" altLang="en-US" sz="2400" b="1" dirty="0"/>
          </a:p>
        </p:txBody>
      </p:sp>
      <p:sp>
        <p:nvSpPr>
          <p:cNvPr id="14" name="テキスト ボックス 13"/>
          <p:cNvSpPr txBox="1"/>
          <p:nvPr/>
        </p:nvSpPr>
        <p:spPr>
          <a:xfrm>
            <a:off x="5076056" y="3759423"/>
            <a:ext cx="3096344" cy="461665"/>
          </a:xfrm>
          <a:prstGeom prst="rect">
            <a:avLst/>
          </a:prstGeom>
          <a:solidFill>
            <a:schemeClr val="accent2">
              <a:lumMod val="20000"/>
              <a:lumOff val="80000"/>
            </a:schemeClr>
          </a:solidFill>
          <a:ln>
            <a:solidFill>
              <a:schemeClr val="accent1"/>
            </a:solidFill>
          </a:ln>
        </p:spPr>
        <p:txBody>
          <a:bodyPr wrap="square" rtlCol="0">
            <a:spAutoFit/>
          </a:bodyPr>
          <a:lstStyle/>
          <a:p>
            <a:r>
              <a:rPr kumimoji="1" lang="ja-JP" altLang="en-US" sz="2400" b="1" dirty="0" smtClean="0"/>
              <a:t>取扱い不可のコンビニ</a:t>
            </a:r>
            <a:endParaRPr kumimoji="1" lang="ja-JP" altLang="en-US" sz="2400" b="1" dirty="0"/>
          </a:p>
        </p:txBody>
      </p:sp>
      <p:sp>
        <p:nvSpPr>
          <p:cNvPr id="6" name="テキスト ボックス 5"/>
          <p:cNvSpPr txBox="1"/>
          <p:nvPr/>
        </p:nvSpPr>
        <p:spPr>
          <a:xfrm>
            <a:off x="755576" y="4489956"/>
            <a:ext cx="1944216" cy="523220"/>
          </a:xfrm>
          <a:prstGeom prst="rect">
            <a:avLst/>
          </a:prstGeom>
          <a:noFill/>
        </p:spPr>
        <p:txBody>
          <a:bodyPr wrap="square" rtlCol="0">
            <a:spAutoFit/>
          </a:bodyPr>
          <a:lstStyle/>
          <a:p>
            <a:r>
              <a:rPr kumimoji="1" lang="ja-JP" altLang="en-US" sz="2800" b="1" dirty="0" smtClean="0">
                <a:latin typeface="HGP創英角ﾎﾟｯﾌﾟ体" panose="040B0A00000000000000" pitchFamily="50" charset="-128"/>
                <a:ea typeface="HGP創英角ﾎﾟｯﾌﾟ体" panose="040B0A00000000000000" pitchFamily="50" charset="-128"/>
              </a:rPr>
              <a:t>ローソン</a:t>
            </a:r>
            <a:endParaRPr kumimoji="1" lang="ja-JP" altLang="en-US" sz="2800" b="1" dirty="0">
              <a:latin typeface="HGP創英角ﾎﾟｯﾌﾟ体" panose="040B0A00000000000000" pitchFamily="50" charset="-128"/>
              <a:ea typeface="HGP創英角ﾎﾟｯﾌﾟ体" panose="040B0A00000000000000" pitchFamily="50" charset="-128"/>
            </a:endParaRPr>
          </a:p>
        </p:txBody>
      </p:sp>
      <p:sp>
        <p:nvSpPr>
          <p:cNvPr id="18" name="テキスト ボックス 17"/>
          <p:cNvSpPr txBox="1"/>
          <p:nvPr/>
        </p:nvSpPr>
        <p:spPr>
          <a:xfrm>
            <a:off x="827583" y="5642084"/>
            <a:ext cx="2808313" cy="523220"/>
          </a:xfrm>
          <a:prstGeom prst="rect">
            <a:avLst/>
          </a:prstGeom>
          <a:noFill/>
        </p:spPr>
        <p:txBody>
          <a:bodyPr wrap="square" rtlCol="0">
            <a:spAutoFit/>
          </a:bodyPr>
          <a:lstStyle/>
          <a:p>
            <a:r>
              <a:rPr lang="ja-JP" altLang="en-US" sz="2800" b="1" dirty="0">
                <a:latin typeface="HGP創英角ﾎﾟｯﾌﾟ体" panose="040B0A00000000000000" pitchFamily="50" charset="-128"/>
                <a:ea typeface="HGP創英角ﾎﾟｯﾌﾟ体" panose="040B0A00000000000000" pitchFamily="50" charset="-128"/>
              </a:rPr>
              <a:t>ファミリーマート</a:t>
            </a:r>
            <a:endParaRPr kumimoji="1" lang="ja-JP" altLang="en-US" sz="2800" b="1" dirty="0">
              <a:latin typeface="HGP創英角ﾎﾟｯﾌﾟ体" panose="040B0A00000000000000" pitchFamily="50" charset="-128"/>
              <a:ea typeface="HGP創英角ﾎﾟｯﾌﾟ体" panose="040B0A00000000000000" pitchFamily="50" charset="-128"/>
            </a:endParaRPr>
          </a:p>
        </p:txBody>
      </p:sp>
      <p:sp>
        <p:nvSpPr>
          <p:cNvPr id="19" name="テキスト ボックス 18"/>
          <p:cNvSpPr txBox="1"/>
          <p:nvPr/>
        </p:nvSpPr>
        <p:spPr>
          <a:xfrm>
            <a:off x="1979712" y="4994012"/>
            <a:ext cx="2160240" cy="523220"/>
          </a:xfrm>
          <a:prstGeom prst="rect">
            <a:avLst/>
          </a:prstGeom>
          <a:noFill/>
        </p:spPr>
        <p:txBody>
          <a:bodyPr wrap="square" rtlCol="0">
            <a:spAutoFit/>
          </a:bodyPr>
          <a:lstStyle/>
          <a:p>
            <a:r>
              <a:rPr lang="ja-JP" altLang="en-US" sz="2800" b="1" dirty="0">
                <a:latin typeface="HGP創英角ﾎﾟｯﾌﾟ体" panose="040B0A00000000000000" pitchFamily="50" charset="-128"/>
                <a:ea typeface="HGP創英角ﾎﾟｯﾌﾟ体" panose="040B0A00000000000000" pitchFamily="50" charset="-128"/>
              </a:rPr>
              <a:t>ミニストップ</a:t>
            </a:r>
            <a:endParaRPr kumimoji="1" lang="ja-JP" altLang="en-US" sz="2800" b="1" dirty="0">
              <a:latin typeface="HGP創英角ﾎﾟｯﾌﾟ体" panose="040B0A00000000000000" pitchFamily="50" charset="-128"/>
              <a:ea typeface="HGP創英角ﾎﾟｯﾌﾟ体" panose="040B0A00000000000000" pitchFamily="50" charset="-128"/>
            </a:endParaRPr>
          </a:p>
        </p:txBody>
      </p:sp>
      <p:sp>
        <p:nvSpPr>
          <p:cNvPr id="21" name="テキスト ボックス 20"/>
          <p:cNvSpPr txBox="1"/>
          <p:nvPr/>
        </p:nvSpPr>
        <p:spPr>
          <a:xfrm>
            <a:off x="5292080" y="4345940"/>
            <a:ext cx="2495499" cy="523220"/>
          </a:xfrm>
          <a:prstGeom prst="rect">
            <a:avLst/>
          </a:prstGeom>
          <a:noFill/>
        </p:spPr>
        <p:txBody>
          <a:bodyPr wrap="square" rtlCol="0">
            <a:spAutoFit/>
          </a:bodyPr>
          <a:lstStyle/>
          <a:p>
            <a:r>
              <a:rPr lang="ja-JP" altLang="en-US" sz="2800" b="1" dirty="0" smtClean="0">
                <a:latin typeface="HGP創英角ﾎﾟｯﾌﾟ体" panose="040B0A00000000000000" pitchFamily="50" charset="-128"/>
                <a:ea typeface="HGP創英角ﾎﾟｯﾌﾟ体" panose="040B0A00000000000000" pitchFamily="50" charset="-128"/>
              </a:rPr>
              <a:t>セブン</a:t>
            </a:r>
            <a:r>
              <a:rPr lang="ja-JP" altLang="en-US" sz="2800" b="1" dirty="0">
                <a:latin typeface="HGP創英角ﾎﾟｯﾌﾟ体" panose="040B0A00000000000000" pitchFamily="50" charset="-128"/>
                <a:ea typeface="HGP創英角ﾎﾟｯﾌﾟ体" panose="040B0A00000000000000" pitchFamily="50" charset="-128"/>
              </a:rPr>
              <a:t>イレブン</a:t>
            </a:r>
            <a:endParaRPr kumimoji="1" lang="ja-JP" altLang="en-US" sz="2800" b="1" dirty="0">
              <a:latin typeface="HGP創英角ﾎﾟｯﾌﾟ体" panose="040B0A00000000000000" pitchFamily="50" charset="-128"/>
              <a:ea typeface="HGP創英角ﾎﾟｯﾌﾟ体" panose="040B0A00000000000000" pitchFamily="50" charset="-128"/>
            </a:endParaRPr>
          </a:p>
        </p:txBody>
      </p:sp>
      <p:sp>
        <p:nvSpPr>
          <p:cNvPr id="22" name="テキスト ボックス 21"/>
          <p:cNvSpPr txBox="1"/>
          <p:nvPr/>
        </p:nvSpPr>
        <p:spPr>
          <a:xfrm>
            <a:off x="5148064" y="5013176"/>
            <a:ext cx="2952328" cy="523220"/>
          </a:xfrm>
          <a:prstGeom prst="rect">
            <a:avLst/>
          </a:prstGeom>
          <a:noFill/>
        </p:spPr>
        <p:txBody>
          <a:bodyPr wrap="square" rtlCol="0">
            <a:spAutoFit/>
          </a:bodyPr>
          <a:lstStyle/>
          <a:p>
            <a:r>
              <a:rPr lang="ja-JP" altLang="en-US" sz="2800" b="1" dirty="0">
                <a:latin typeface="HGP創英角ﾎﾟｯﾌﾟ体" panose="040B0A00000000000000" pitchFamily="50" charset="-128"/>
                <a:ea typeface="HGP創英角ﾎﾟｯﾌﾟ体" panose="040B0A00000000000000" pitchFamily="50" charset="-128"/>
              </a:rPr>
              <a:t>デイリーヤマザキ</a:t>
            </a:r>
            <a:endParaRPr kumimoji="1" lang="ja-JP" altLang="en-US" sz="2800" b="1" dirty="0">
              <a:latin typeface="HGP創英角ﾎﾟｯﾌﾟ体" panose="040B0A00000000000000" pitchFamily="50" charset="-128"/>
              <a:ea typeface="HGP創英角ﾎﾟｯﾌﾟ体" panose="040B0A00000000000000" pitchFamily="50" charset="-128"/>
            </a:endParaRPr>
          </a:p>
        </p:txBody>
      </p:sp>
      <p:sp>
        <p:nvSpPr>
          <p:cNvPr id="23" name="テキスト ボックス 22"/>
          <p:cNvSpPr txBox="1"/>
          <p:nvPr/>
        </p:nvSpPr>
        <p:spPr>
          <a:xfrm>
            <a:off x="5328084" y="5661248"/>
            <a:ext cx="2592288" cy="523220"/>
          </a:xfrm>
          <a:prstGeom prst="rect">
            <a:avLst/>
          </a:prstGeom>
          <a:noFill/>
        </p:spPr>
        <p:txBody>
          <a:bodyPr wrap="square" rtlCol="0">
            <a:spAutoFit/>
          </a:bodyPr>
          <a:lstStyle/>
          <a:p>
            <a:r>
              <a:rPr lang="ja-JP" altLang="en-US" sz="2800" b="1" dirty="0">
                <a:latin typeface="HGP創英角ﾎﾟｯﾌﾟ体" panose="040B0A00000000000000" pitchFamily="50" charset="-128"/>
                <a:ea typeface="HGP創英角ﾎﾟｯﾌﾟ体" panose="040B0A00000000000000" pitchFamily="50" charset="-128"/>
              </a:rPr>
              <a:t>セイコーマート</a:t>
            </a:r>
            <a:endParaRPr kumimoji="1" lang="ja-JP" altLang="en-US" sz="2800" b="1" dirty="0">
              <a:latin typeface="HGP創英角ﾎﾟｯﾌﾟ体" panose="040B0A00000000000000" pitchFamily="50" charset="-128"/>
              <a:ea typeface="HGP創英角ﾎﾟｯﾌﾟ体" panose="040B0A00000000000000"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2338204018"/>
              </p:ext>
            </p:extLst>
          </p:nvPr>
        </p:nvGraphicFramePr>
        <p:xfrm>
          <a:off x="298748" y="1431129"/>
          <a:ext cx="8184129" cy="1925862"/>
        </p:xfrm>
        <a:graphic>
          <a:graphicData uri="http://schemas.openxmlformats.org/drawingml/2006/table">
            <a:tbl>
              <a:tblPr firstRow="1" bandRow="1">
                <a:tableStyleId>{5C22544A-7EE6-4342-B048-85BDC9FD1C3A}</a:tableStyleId>
              </a:tblPr>
              <a:tblGrid>
                <a:gridCol w="2977108">
                  <a:extLst>
                    <a:ext uri="{9D8B030D-6E8A-4147-A177-3AD203B41FA5}">
                      <a16:colId xmlns:a16="http://schemas.microsoft.com/office/drawing/2014/main" val="991791147"/>
                    </a:ext>
                  </a:extLst>
                </a:gridCol>
                <a:gridCol w="2478978">
                  <a:extLst>
                    <a:ext uri="{9D8B030D-6E8A-4147-A177-3AD203B41FA5}">
                      <a16:colId xmlns:a16="http://schemas.microsoft.com/office/drawing/2014/main" val="1909236674"/>
                    </a:ext>
                  </a:extLst>
                </a:gridCol>
                <a:gridCol w="2728043">
                  <a:extLst>
                    <a:ext uri="{9D8B030D-6E8A-4147-A177-3AD203B41FA5}">
                      <a16:colId xmlns:a16="http://schemas.microsoft.com/office/drawing/2014/main" val="1468217510"/>
                    </a:ext>
                  </a:extLst>
                </a:gridCol>
              </a:tblGrid>
              <a:tr h="320977">
                <a:tc rowSpan="2">
                  <a:txBody>
                    <a:bodyPr/>
                    <a:lstStyle/>
                    <a:p>
                      <a:pPr lvl="0" algn="ctr"/>
                      <a:r>
                        <a:rPr lang="ja-JP" altLang="en-US" sz="1400" b="1" dirty="0" smtClean="0">
                          <a:solidFill>
                            <a:schemeClr val="tx1"/>
                          </a:solidFill>
                          <a:effectLst/>
                          <a:latin typeface="Arial" panose="020B0604020202020204" pitchFamily="34" charset="0"/>
                          <a:cs typeface="Arial" panose="020B0604020202020204" pitchFamily="34" charset="0"/>
                        </a:rPr>
                        <a:t>大阪府に納付する手数料</a:t>
                      </a:r>
                      <a:endParaRPr lang="ja-JP" altLang="en-US" sz="1400" b="1" dirty="0">
                        <a:solidFill>
                          <a:schemeClr val="tx1"/>
                        </a:solidFill>
                        <a:effectLst/>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kumimoji="1" lang="en-US" altLang="ja-JP" sz="1400" b="1" dirty="0" smtClean="0">
                          <a:solidFill>
                            <a:schemeClr val="tx1"/>
                          </a:solidFill>
                          <a:effectLst/>
                          <a:latin typeface="Arial" panose="020B0604020202020204" pitchFamily="34" charset="0"/>
                          <a:cs typeface="Arial" panose="020B0604020202020204" pitchFamily="34" charset="0"/>
                        </a:rPr>
                        <a:t>1</a:t>
                      </a:r>
                      <a:r>
                        <a:rPr kumimoji="1" lang="ja-JP" altLang="en-US" sz="1400" b="1" dirty="0" smtClean="0">
                          <a:solidFill>
                            <a:schemeClr val="tx1"/>
                          </a:solidFill>
                          <a:effectLst/>
                          <a:latin typeface="Arial" panose="020B0604020202020204" pitchFamily="34" charset="0"/>
                          <a:cs typeface="Arial" panose="020B0604020202020204" pitchFamily="34" charset="0"/>
                        </a:rPr>
                        <a:t>件あたりの収納代行事業者取扱手数料</a:t>
                      </a:r>
                      <a:endParaRPr kumimoji="1" lang="ja-JP" altLang="en-US" sz="1400" b="1" dirty="0">
                        <a:solidFill>
                          <a:schemeClr val="tx1"/>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8933873"/>
                  </a:ext>
                </a:extLst>
              </a:tr>
              <a:tr h="320977">
                <a:tc vMerge="1">
                  <a:txBody>
                    <a:bodyPr/>
                    <a:lstStyle/>
                    <a:p>
                      <a:endParaRPr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1" dirty="0" smtClean="0">
                          <a:solidFill>
                            <a:schemeClr val="tx1"/>
                          </a:solidFill>
                          <a:effectLst/>
                          <a:latin typeface="Arial" panose="020B0604020202020204" pitchFamily="34" charset="0"/>
                          <a:cs typeface="Arial" panose="020B0604020202020204" pitchFamily="34" charset="0"/>
                        </a:rPr>
                        <a:t>税抜</a:t>
                      </a:r>
                      <a:endParaRPr kumimoji="1" lang="ja-JP" altLang="en-US" sz="1400" b="1" dirty="0">
                        <a:solidFill>
                          <a:schemeClr val="tx1"/>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1" dirty="0" smtClean="0">
                          <a:solidFill>
                            <a:schemeClr val="tx1"/>
                          </a:solidFill>
                          <a:effectLst/>
                          <a:latin typeface="Arial" panose="020B0604020202020204" pitchFamily="34" charset="0"/>
                          <a:cs typeface="Arial" panose="020B0604020202020204" pitchFamily="34" charset="0"/>
                        </a:rPr>
                        <a:t>税込</a:t>
                      </a:r>
                      <a:endParaRPr kumimoji="1" lang="ja-JP" altLang="en-US" sz="1400" b="1" dirty="0">
                        <a:solidFill>
                          <a:schemeClr val="tx1"/>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77549041"/>
                  </a:ext>
                </a:extLst>
              </a:tr>
              <a:tr h="320977">
                <a:tc>
                  <a:txBody>
                    <a:bodyPr/>
                    <a:lstStyle/>
                    <a:p>
                      <a:pPr algn="ctr"/>
                      <a:r>
                        <a:rPr kumimoji="1" lang="en-US" altLang="ja-JP" sz="1400" b="1" dirty="0" smtClean="0">
                          <a:solidFill>
                            <a:schemeClr val="tx1"/>
                          </a:solidFill>
                          <a:effectLst/>
                          <a:latin typeface="Arial" panose="020B0604020202020204" pitchFamily="34" charset="0"/>
                          <a:cs typeface="Arial" panose="020B0604020202020204" pitchFamily="34" charset="0"/>
                        </a:rPr>
                        <a:t>1</a:t>
                      </a:r>
                      <a:r>
                        <a:rPr kumimoji="1" lang="ja-JP" altLang="en-US" sz="1400" b="1" dirty="0" smtClean="0">
                          <a:solidFill>
                            <a:schemeClr val="tx1"/>
                          </a:solidFill>
                          <a:effectLst/>
                          <a:latin typeface="Arial" panose="020B0604020202020204" pitchFamily="34" charset="0"/>
                          <a:cs typeface="Arial" panose="020B0604020202020204" pitchFamily="34" charset="0"/>
                        </a:rPr>
                        <a:t>円～</a:t>
                      </a:r>
                      <a:r>
                        <a:rPr kumimoji="1" lang="en-US" altLang="ja-JP" sz="1400" b="1" dirty="0" smtClean="0">
                          <a:solidFill>
                            <a:schemeClr val="tx1"/>
                          </a:solidFill>
                          <a:effectLst/>
                          <a:latin typeface="Arial" panose="020B0604020202020204" pitchFamily="34" charset="0"/>
                          <a:cs typeface="Arial" panose="020B0604020202020204" pitchFamily="34" charset="0"/>
                        </a:rPr>
                        <a:t>10,000</a:t>
                      </a:r>
                      <a:r>
                        <a:rPr kumimoji="1" lang="ja-JP" altLang="en-US" sz="1400" b="1" dirty="0" smtClean="0">
                          <a:solidFill>
                            <a:schemeClr val="tx1"/>
                          </a:solidFill>
                          <a:effectLst/>
                          <a:latin typeface="Arial" panose="020B0604020202020204" pitchFamily="34" charset="0"/>
                          <a:cs typeface="Arial" panose="020B0604020202020204" pitchFamily="34" charset="0"/>
                        </a:rPr>
                        <a:t>円未満</a:t>
                      </a:r>
                      <a:endParaRPr kumimoji="1" lang="ja-JP" altLang="en-US" sz="1400" b="1" dirty="0">
                        <a:solidFill>
                          <a:schemeClr val="tx1"/>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1" dirty="0" smtClean="0">
                          <a:solidFill>
                            <a:schemeClr val="tx1"/>
                          </a:solidFill>
                          <a:effectLst/>
                          <a:latin typeface="Arial" panose="020B0604020202020204" pitchFamily="34" charset="0"/>
                          <a:cs typeface="Arial" panose="020B0604020202020204" pitchFamily="34" charset="0"/>
                        </a:rPr>
                        <a:t>120</a:t>
                      </a:r>
                      <a:r>
                        <a:rPr kumimoji="1" lang="ja-JP" altLang="en-US" sz="1400" b="1" dirty="0" smtClean="0">
                          <a:solidFill>
                            <a:schemeClr val="tx1"/>
                          </a:solidFill>
                          <a:effectLst/>
                          <a:latin typeface="Arial" panose="020B0604020202020204" pitchFamily="34" charset="0"/>
                          <a:cs typeface="Arial" panose="020B0604020202020204" pitchFamily="34" charset="0"/>
                        </a:rPr>
                        <a:t>円</a:t>
                      </a:r>
                      <a:endParaRPr kumimoji="1" lang="ja-JP" altLang="en-US" sz="1400" b="1" dirty="0">
                        <a:solidFill>
                          <a:schemeClr val="tx1"/>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1" dirty="0" smtClean="0">
                          <a:solidFill>
                            <a:schemeClr val="tx1"/>
                          </a:solidFill>
                          <a:effectLst/>
                          <a:latin typeface="Arial" panose="020B0604020202020204" pitchFamily="34" charset="0"/>
                          <a:cs typeface="Arial" panose="020B0604020202020204" pitchFamily="34" charset="0"/>
                        </a:rPr>
                        <a:t>132</a:t>
                      </a:r>
                      <a:r>
                        <a:rPr kumimoji="1" lang="ja-JP" altLang="en-US" sz="1400" b="1" dirty="0" smtClean="0">
                          <a:solidFill>
                            <a:schemeClr val="tx1"/>
                          </a:solidFill>
                          <a:effectLst/>
                          <a:latin typeface="Arial" panose="020B0604020202020204" pitchFamily="34" charset="0"/>
                          <a:cs typeface="Arial" panose="020B0604020202020204" pitchFamily="34" charset="0"/>
                        </a:rPr>
                        <a:t>円</a:t>
                      </a:r>
                      <a:endParaRPr kumimoji="1" lang="ja-JP" altLang="en-US" sz="1400" b="1" dirty="0">
                        <a:solidFill>
                          <a:schemeClr val="tx1"/>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63858861"/>
                  </a:ext>
                </a:extLst>
              </a:tr>
              <a:tr h="320977">
                <a:tc>
                  <a:txBody>
                    <a:bodyPr/>
                    <a:lstStyle/>
                    <a:p>
                      <a:pPr algn="ctr"/>
                      <a:r>
                        <a:rPr kumimoji="1" lang="en-US" altLang="ja-JP" sz="1400" b="1" dirty="0" smtClean="0">
                          <a:solidFill>
                            <a:schemeClr val="tx1"/>
                          </a:solidFill>
                          <a:effectLst/>
                          <a:latin typeface="Arial" panose="020B0604020202020204" pitchFamily="34" charset="0"/>
                          <a:cs typeface="Arial" panose="020B0604020202020204" pitchFamily="34" charset="0"/>
                        </a:rPr>
                        <a:t>10,000</a:t>
                      </a:r>
                      <a:r>
                        <a:rPr kumimoji="1" lang="ja-JP" altLang="en-US" sz="1400" b="1" dirty="0" smtClean="0">
                          <a:solidFill>
                            <a:schemeClr val="tx1"/>
                          </a:solidFill>
                          <a:effectLst/>
                          <a:latin typeface="Arial" panose="020B0604020202020204" pitchFamily="34" charset="0"/>
                          <a:cs typeface="Arial" panose="020B0604020202020204" pitchFamily="34" charset="0"/>
                        </a:rPr>
                        <a:t>円未満～</a:t>
                      </a:r>
                      <a:r>
                        <a:rPr kumimoji="1" lang="en-US" altLang="ja-JP" sz="1400" b="1" dirty="0" smtClean="0">
                          <a:solidFill>
                            <a:schemeClr val="tx1"/>
                          </a:solidFill>
                          <a:effectLst/>
                          <a:latin typeface="Arial" panose="020B0604020202020204" pitchFamily="34" charset="0"/>
                          <a:cs typeface="Arial" panose="020B0604020202020204" pitchFamily="34" charset="0"/>
                        </a:rPr>
                        <a:t>30,000</a:t>
                      </a:r>
                      <a:r>
                        <a:rPr kumimoji="1" lang="ja-JP" altLang="en-US" sz="1400" b="1" dirty="0" smtClean="0">
                          <a:solidFill>
                            <a:schemeClr val="tx1"/>
                          </a:solidFill>
                          <a:effectLst/>
                          <a:latin typeface="Arial" panose="020B0604020202020204" pitchFamily="34" charset="0"/>
                          <a:cs typeface="Arial" panose="020B0604020202020204" pitchFamily="34" charset="0"/>
                        </a:rPr>
                        <a:t>円未満</a:t>
                      </a:r>
                      <a:endParaRPr kumimoji="1" lang="en-US" altLang="ja-JP" sz="1400" b="1" dirty="0" smtClean="0">
                        <a:solidFill>
                          <a:schemeClr val="tx1"/>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1" dirty="0" smtClean="0">
                          <a:solidFill>
                            <a:schemeClr val="tx1"/>
                          </a:solidFill>
                          <a:effectLst/>
                          <a:latin typeface="Arial" panose="020B0604020202020204" pitchFamily="34" charset="0"/>
                          <a:cs typeface="Arial" panose="020B0604020202020204" pitchFamily="34" charset="0"/>
                        </a:rPr>
                        <a:t>140</a:t>
                      </a:r>
                      <a:r>
                        <a:rPr kumimoji="1" lang="ja-JP" altLang="en-US" sz="1400" b="1" dirty="0" smtClean="0">
                          <a:solidFill>
                            <a:schemeClr val="tx1"/>
                          </a:solidFill>
                          <a:effectLst/>
                          <a:latin typeface="Arial" panose="020B0604020202020204" pitchFamily="34" charset="0"/>
                          <a:cs typeface="Arial" panose="020B0604020202020204" pitchFamily="34" charset="0"/>
                        </a:rPr>
                        <a:t>円</a:t>
                      </a:r>
                      <a:endParaRPr kumimoji="1" lang="ja-JP" altLang="en-US" sz="1400" b="1" dirty="0">
                        <a:solidFill>
                          <a:schemeClr val="tx1"/>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1" dirty="0" smtClean="0">
                          <a:solidFill>
                            <a:schemeClr val="tx1"/>
                          </a:solidFill>
                          <a:effectLst/>
                          <a:latin typeface="Arial" panose="020B0604020202020204" pitchFamily="34" charset="0"/>
                          <a:cs typeface="Arial" panose="020B0604020202020204" pitchFamily="34" charset="0"/>
                        </a:rPr>
                        <a:t>154</a:t>
                      </a:r>
                      <a:r>
                        <a:rPr kumimoji="1" lang="ja-JP" altLang="en-US" sz="1400" b="1" dirty="0" smtClean="0">
                          <a:solidFill>
                            <a:schemeClr val="tx1"/>
                          </a:solidFill>
                          <a:effectLst/>
                          <a:latin typeface="Arial" panose="020B0604020202020204" pitchFamily="34" charset="0"/>
                          <a:cs typeface="Arial" panose="020B0604020202020204" pitchFamily="34" charset="0"/>
                        </a:rPr>
                        <a:t>円</a:t>
                      </a:r>
                      <a:endParaRPr kumimoji="1" lang="ja-JP" altLang="en-US" sz="1400" b="1" dirty="0">
                        <a:solidFill>
                          <a:schemeClr val="tx1"/>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88514068"/>
                  </a:ext>
                </a:extLst>
              </a:tr>
              <a:tr h="32097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dirty="0" smtClean="0">
                          <a:solidFill>
                            <a:schemeClr val="tx1"/>
                          </a:solidFill>
                          <a:effectLst/>
                          <a:latin typeface="Arial" panose="020B0604020202020204" pitchFamily="34" charset="0"/>
                          <a:cs typeface="Arial" panose="020B0604020202020204" pitchFamily="34" charset="0"/>
                        </a:rPr>
                        <a:t>30,000</a:t>
                      </a:r>
                      <a:r>
                        <a:rPr kumimoji="1" lang="ja-JP" altLang="en-US" sz="1400" b="1" dirty="0" smtClean="0">
                          <a:solidFill>
                            <a:schemeClr val="tx1"/>
                          </a:solidFill>
                          <a:effectLst/>
                          <a:latin typeface="Arial" panose="020B0604020202020204" pitchFamily="34" charset="0"/>
                          <a:cs typeface="Arial" panose="020B0604020202020204" pitchFamily="34" charset="0"/>
                        </a:rPr>
                        <a:t>円未満～</a:t>
                      </a:r>
                      <a:r>
                        <a:rPr kumimoji="1" lang="en-US" altLang="ja-JP" sz="1400" b="1" dirty="0" smtClean="0">
                          <a:solidFill>
                            <a:schemeClr val="tx1"/>
                          </a:solidFill>
                          <a:effectLst/>
                          <a:latin typeface="Arial" panose="020B0604020202020204" pitchFamily="34" charset="0"/>
                          <a:cs typeface="Arial" panose="020B0604020202020204" pitchFamily="34" charset="0"/>
                        </a:rPr>
                        <a:t>50,000</a:t>
                      </a:r>
                      <a:r>
                        <a:rPr kumimoji="1" lang="ja-JP" altLang="en-US" sz="1400" b="1" dirty="0" smtClean="0">
                          <a:solidFill>
                            <a:schemeClr val="tx1"/>
                          </a:solidFill>
                          <a:effectLst/>
                          <a:latin typeface="Arial" panose="020B0604020202020204" pitchFamily="34" charset="0"/>
                          <a:cs typeface="Arial" panose="020B0604020202020204" pitchFamily="34" charset="0"/>
                        </a:rPr>
                        <a:t>円未満</a:t>
                      </a:r>
                      <a:endParaRPr kumimoji="1" lang="en-US" altLang="ja-JP" sz="1400" b="1" dirty="0" smtClean="0">
                        <a:solidFill>
                          <a:schemeClr val="tx1"/>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1" dirty="0" smtClean="0">
                          <a:solidFill>
                            <a:schemeClr val="tx1"/>
                          </a:solidFill>
                          <a:effectLst/>
                          <a:latin typeface="Arial" panose="020B0604020202020204" pitchFamily="34" charset="0"/>
                          <a:cs typeface="Arial" panose="020B0604020202020204" pitchFamily="34" charset="0"/>
                        </a:rPr>
                        <a:t>180</a:t>
                      </a:r>
                      <a:r>
                        <a:rPr kumimoji="1" lang="ja-JP" altLang="en-US" sz="1400" b="1" dirty="0" smtClean="0">
                          <a:solidFill>
                            <a:schemeClr val="tx1"/>
                          </a:solidFill>
                          <a:effectLst/>
                          <a:latin typeface="Arial" panose="020B0604020202020204" pitchFamily="34" charset="0"/>
                          <a:cs typeface="Arial" panose="020B0604020202020204" pitchFamily="34" charset="0"/>
                        </a:rPr>
                        <a:t>円</a:t>
                      </a:r>
                      <a:endParaRPr kumimoji="1" lang="ja-JP" altLang="en-US" sz="1400" b="1" dirty="0">
                        <a:solidFill>
                          <a:schemeClr val="tx1"/>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1" dirty="0" smtClean="0">
                          <a:solidFill>
                            <a:schemeClr val="tx1"/>
                          </a:solidFill>
                          <a:effectLst/>
                          <a:latin typeface="Arial" panose="020B0604020202020204" pitchFamily="34" charset="0"/>
                          <a:cs typeface="Arial" panose="020B0604020202020204" pitchFamily="34" charset="0"/>
                        </a:rPr>
                        <a:t>198</a:t>
                      </a:r>
                      <a:r>
                        <a:rPr kumimoji="1" lang="ja-JP" altLang="en-US" sz="1400" b="1" dirty="0" smtClean="0">
                          <a:solidFill>
                            <a:schemeClr val="tx1"/>
                          </a:solidFill>
                          <a:effectLst/>
                          <a:latin typeface="Arial" panose="020B0604020202020204" pitchFamily="34" charset="0"/>
                          <a:cs typeface="Arial" panose="020B0604020202020204" pitchFamily="34" charset="0"/>
                        </a:rPr>
                        <a:t>円</a:t>
                      </a:r>
                      <a:endParaRPr kumimoji="1" lang="ja-JP" altLang="en-US" sz="1400" b="1" dirty="0">
                        <a:solidFill>
                          <a:schemeClr val="tx1"/>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67343967"/>
                  </a:ext>
                </a:extLst>
              </a:tr>
              <a:tr h="320977">
                <a:tc gridSpan="3">
                  <a:txBody>
                    <a:bodyPr/>
                    <a:lstStyle/>
                    <a:p>
                      <a:r>
                        <a:rPr kumimoji="1" lang="en-US" altLang="ja-JP" sz="1400" b="1" dirty="0" smtClean="0">
                          <a:solidFill>
                            <a:schemeClr val="tx1"/>
                          </a:solidFill>
                        </a:rPr>
                        <a:t>※</a:t>
                      </a:r>
                      <a:r>
                        <a:rPr kumimoji="1" lang="ja-JP" altLang="en-US" sz="1400" b="1" dirty="0" smtClean="0">
                          <a:solidFill>
                            <a:schemeClr val="tx1"/>
                          </a:solidFill>
                        </a:rPr>
                        <a:t>消費税率の改定等により、税込の取扱手数料額は変わることがあります。</a:t>
                      </a:r>
                      <a:endParaRPr kumimoji="1" lang="ja-JP" altLang="en-US" sz="1400"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79758530"/>
                  </a:ext>
                </a:extLst>
              </a:tr>
            </a:tbl>
          </a:graphicData>
        </a:graphic>
      </p:graphicFrame>
    </p:spTree>
    <p:extLst>
      <p:ext uri="{BB962C8B-B14F-4D97-AF65-F5344CB8AC3E}">
        <p14:creationId xmlns:p14="http://schemas.microsoft.com/office/powerpoint/2010/main" val="2031630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txBox="1">
            <a:spLocks noChangeArrowheads="1"/>
          </p:cNvSpPr>
          <p:nvPr/>
        </p:nvSpPr>
        <p:spPr bwMode="auto">
          <a:xfrm>
            <a:off x="189172" y="151868"/>
            <a:ext cx="8736542" cy="360809"/>
          </a:xfrm>
          <a:prstGeom prst="rect">
            <a:avLst/>
          </a:prstGeom>
          <a:noFill/>
          <a:ln>
            <a:miter lim="800000"/>
            <a:headEnd/>
            <a:tailEnd/>
          </a:ln>
        </p:spPr>
        <p:txBody>
          <a:bodyPr/>
          <a:lstStyle/>
          <a:p>
            <a:pPr fontAlgn="auto">
              <a:spcBef>
                <a:spcPts val="0"/>
              </a:spcBef>
              <a:spcAft>
                <a:spcPts val="0"/>
              </a:spcAft>
              <a:defRPr/>
            </a:pPr>
            <a:r>
              <a:rPr lang="ja-JP" altLang="en-US" sz="2000" b="1" kern="0"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コンビニ</a:t>
            </a:r>
            <a:r>
              <a:rPr lang="ja-JP" altLang="en-US" sz="2000" b="1" kern="0"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における収納について</a:t>
            </a:r>
            <a:endParaRPr lang="en-US" altLang="ja-JP" sz="2000" b="1" kern="0"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endParaRPr>
          </a:p>
          <a:p>
            <a:pPr fontAlgn="auto">
              <a:spcBef>
                <a:spcPts val="0"/>
              </a:spcBef>
              <a:spcAft>
                <a:spcPts val="0"/>
              </a:spcAft>
              <a:defRPr/>
            </a:pPr>
            <a:endParaRPr lang="en-US" altLang="ja-JP" sz="2800" b="1" kern="0"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a:spLocks noChangeArrowheads="1"/>
          </p:cNvSpPr>
          <p:nvPr/>
        </p:nvSpPr>
        <p:spPr bwMode="auto">
          <a:xfrm>
            <a:off x="106973" y="1052736"/>
            <a:ext cx="6481396"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400" dirty="0" smtClean="0">
                <a:solidFill>
                  <a:srgbClr val="000000"/>
                </a:solidFill>
                <a:latin typeface="メイリオ" pitchFamily="50" charset="-128"/>
                <a:ea typeface="メイリオ" pitchFamily="50" charset="-128"/>
                <a:cs typeface="メイリオ" pitchFamily="50" charset="-128"/>
              </a:rPr>
              <a:t>●</a:t>
            </a:r>
            <a:r>
              <a:rPr lang="ja-JP" altLang="en-US" sz="1400" b="1" u="sng" dirty="0" smtClean="0">
                <a:solidFill>
                  <a:srgbClr val="FF0000"/>
                </a:solidFill>
                <a:latin typeface="メイリオ" pitchFamily="50" charset="-128"/>
                <a:ea typeface="メイリオ" pitchFamily="50" charset="-128"/>
                <a:cs typeface="メイリオ" pitchFamily="50" charset="-128"/>
              </a:rPr>
              <a:t>大阪府手数料納付済証　イメージ</a:t>
            </a:r>
            <a:endParaRPr lang="en-US" altLang="ja-JP" sz="1100" dirty="0">
              <a:solidFill>
                <a:srgbClr val="000000"/>
              </a:solidFill>
              <a:latin typeface="メイリオ" pitchFamily="50" charset="-128"/>
              <a:ea typeface="メイリオ" pitchFamily="50" charset="-128"/>
              <a:cs typeface="メイリオ" pitchFamily="50" charset="-128"/>
            </a:endParaRPr>
          </a:p>
        </p:txBody>
      </p:sp>
      <p:sp>
        <p:nvSpPr>
          <p:cNvPr id="10" name="テキスト ボックス 9"/>
          <p:cNvSpPr txBox="1">
            <a:spLocks noChangeArrowheads="1"/>
          </p:cNvSpPr>
          <p:nvPr/>
        </p:nvSpPr>
        <p:spPr bwMode="auto">
          <a:xfrm>
            <a:off x="107504" y="3645024"/>
            <a:ext cx="6481396"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400" dirty="0" smtClean="0">
                <a:solidFill>
                  <a:srgbClr val="000000"/>
                </a:solidFill>
                <a:latin typeface="メイリオ" pitchFamily="50" charset="-128"/>
                <a:ea typeface="メイリオ" pitchFamily="50" charset="-128"/>
                <a:cs typeface="メイリオ" pitchFamily="50" charset="-128"/>
              </a:rPr>
              <a:t>●</a:t>
            </a:r>
            <a:r>
              <a:rPr lang="ja-JP" altLang="en-US" sz="1400" b="1" u="sng" dirty="0">
                <a:solidFill>
                  <a:srgbClr val="FF0000"/>
                </a:solidFill>
                <a:latin typeface="メイリオ" pitchFamily="50" charset="-128"/>
                <a:ea typeface="メイリオ" pitchFamily="50" charset="-128"/>
                <a:cs typeface="メイリオ" pitchFamily="50" charset="-128"/>
              </a:rPr>
              <a:t>申請</a:t>
            </a:r>
            <a:r>
              <a:rPr lang="ja-JP" altLang="en-US" sz="1400" b="1" u="sng" dirty="0" smtClean="0">
                <a:solidFill>
                  <a:srgbClr val="FF0000"/>
                </a:solidFill>
                <a:latin typeface="メイリオ" pitchFamily="50" charset="-128"/>
                <a:ea typeface="メイリオ" pitchFamily="50" charset="-128"/>
                <a:cs typeface="メイリオ" pitchFamily="50" charset="-128"/>
              </a:rPr>
              <a:t>時の注意点</a:t>
            </a:r>
            <a:endParaRPr lang="en-US" altLang="ja-JP" sz="1100" dirty="0">
              <a:solidFill>
                <a:srgbClr val="000000"/>
              </a:solidFill>
              <a:latin typeface="メイリオ" pitchFamily="50" charset="-128"/>
              <a:ea typeface="メイリオ" pitchFamily="50" charset="-128"/>
              <a:cs typeface="メイリオ" pitchFamily="50" charset="-128"/>
            </a:endParaRPr>
          </a:p>
        </p:txBody>
      </p:sp>
      <p:sp>
        <p:nvSpPr>
          <p:cNvPr id="12" name="テキスト ボックス 11"/>
          <p:cNvSpPr txBox="1">
            <a:spLocks noChangeArrowheads="1"/>
          </p:cNvSpPr>
          <p:nvPr/>
        </p:nvSpPr>
        <p:spPr bwMode="auto">
          <a:xfrm>
            <a:off x="107504" y="3792294"/>
            <a:ext cx="881821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en-US" altLang="ja-JP" sz="1400" dirty="0">
              <a:latin typeface="メイリオ" pitchFamily="50" charset="-128"/>
              <a:ea typeface="メイリオ" pitchFamily="50" charset="-128"/>
              <a:cs typeface="メイリオ" pitchFamily="50" charset="-128"/>
            </a:endParaRPr>
          </a:p>
          <a:p>
            <a:pPr eaLnBrk="1" hangingPunct="1"/>
            <a:r>
              <a:rPr lang="ja-JP" altLang="en-US" sz="1400" dirty="0" smtClean="0">
                <a:latin typeface="メイリオ" pitchFamily="50" charset="-128"/>
                <a:ea typeface="メイリオ" pitchFamily="50" charset="-128"/>
                <a:cs typeface="メイリオ" pitchFamily="50" charset="-128"/>
              </a:rPr>
              <a:t>・提出先は</a:t>
            </a:r>
            <a:r>
              <a:rPr lang="ja-JP" altLang="en-US" sz="1400" dirty="0" err="1" smtClean="0">
                <a:latin typeface="メイリオ" pitchFamily="50" charset="-128"/>
                <a:ea typeface="メイリオ" pitchFamily="50" charset="-128"/>
                <a:cs typeface="メイリオ" pitchFamily="50" charset="-128"/>
              </a:rPr>
              <a:t>障がい</a:t>
            </a:r>
            <a:r>
              <a:rPr lang="ja-JP" altLang="en-US" sz="1400" dirty="0" smtClean="0">
                <a:latin typeface="メイリオ" pitchFamily="50" charset="-128"/>
                <a:ea typeface="メイリオ" pitchFamily="50" charset="-128"/>
                <a:cs typeface="メイリオ" pitchFamily="50" charset="-128"/>
              </a:rPr>
              <a:t>福祉室と高齢介護室の</a:t>
            </a:r>
            <a:r>
              <a:rPr lang="en-US" altLang="ja-JP" sz="1400" dirty="0" smtClean="0">
                <a:latin typeface="メイリオ" pitchFamily="50" charset="-128"/>
                <a:ea typeface="メイリオ" pitchFamily="50" charset="-128"/>
                <a:cs typeface="メイリオ" pitchFamily="50" charset="-128"/>
              </a:rPr>
              <a:t>2</a:t>
            </a:r>
            <a:r>
              <a:rPr lang="ja-JP" altLang="en-US" sz="1400" dirty="0" smtClean="0">
                <a:latin typeface="メイリオ" pitchFamily="50" charset="-128"/>
                <a:ea typeface="メイリオ" pitchFamily="50" charset="-128"/>
                <a:cs typeface="メイリオ" pitchFamily="50" charset="-128"/>
              </a:rPr>
              <a:t>つございます。申請書様式も各窓口で異なっております</a:t>
            </a:r>
            <a:endParaRPr lang="en-US" altLang="ja-JP" sz="1400" dirty="0" smtClean="0">
              <a:latin typeface="メイリオ" pitchFamily="50" charset="-128"/>
              <a:ea typeface="メイリオ" pitchFamily="50" charset="-128"/>
              <a:cs typeface="メイリオ" pitchFamily="50" charset="-128"/>
            </a:endParaRPr>
          </a:p>
          <a:p>
            <a:pPr eaLnBrk="1" hangingPunct="1"/>
            <a:r>
              <a:rPr lang="ja-JP" altLang="en-US" sz="1400" dirty="0">
                <a:latin typeface="メイリオ" pitchFamily="50" charset="-128"/>
                <a:ea typeface="メイリオ" pitchFamily="50" charset="-128"/>
                <a:cs typeface="メイリオ" pitchFamily="50" charset="-128"/>
              </a:rPr>
              <a:t>　</a:t>
            </a:r>
            <a:r>
              <a:rPr lang="ja-JP" altLang="en-US" sz="1400" dirty="0" smtClean="0">
                <a:latin typeface="メイリオ" pitchFamily="50" charset="-128"/>
                <a:ea typeface="メイリオ" pitchFamily="50" charset="-128"/>
                <a:cs typeface="メイリオ" pitchFamily="50" charset="-128"/>
              </a:rPr>
              <a:t>ので手数料を納付する前に、再度申請書・提出先のご確認をお願いいたします。</a:t>
            </a:r>
            <a:endParaRPr lang="en-US" altLang="ja-JP" sz="1400" dirty="0" smtClean="0">
              <a:latin typeface="メイリオ" pitchFamily="50" charset="-128"/>
              <a:ea typeface="メイリオ" pitchFamily="50" charset="-128"/>
              <a:cs typeface="メイリオ" pitchFamily="50" charset="-128"/>
            </a:endParaRPr>
          </a:p>
          <a:p>
            <a:pPr eaLnBrk="1" hangingPunct="1"/>
            <a:endParaRPr lang="en-US" altLang="ja-JP" sz="1400" dirty="0" smtClean="0">
              <a:latin typeface="メイリオ" pitchFamily="50" charset="-128"/>
              <a:ea typeface="メイリオ" pitchFamily="50" charset="-128"/>
              <a:cs typeface="メイリオ" pitchFamily="50" charset="-128"/>
            </a:endParaRPr>
          </a:p>
          <a:p>
            <a:pPr eaLnBrk="1" hangingPunct="1"/>
            <a:r>
              <a:rPr lang="ja-JP" altLang="en-US" sz="1400" dirty="0" smtClean="0">
                <a:latin typeface="メイリオ" pitchFamily="50" charset="-128"/>
                <a:ea typeface="メイリオ" pitchFamily="50" charset="-128"/>
                <a:cs typeface="メイリオ" pitchFamily="50" charset="-128"/>
              </a:rPr>
              <a:t>・受付完了メール</a:t>
            </a:r>
            <a:r>
              <a:rPr lang="en-US" altLang="ja-JP" sz="1400" dirty="0" smtClean="0">
                <a:latin typeface="メイリオ" pitchFamily="50" charset="-128"/>
                <a:ea typeface="メイリオ" pitchFamily="50" charset="-128"/>
                <a:cs typeface="メイリオ" pitchFamily="50" charset="-128"/>
              </a:rPr>
              <a:t>(</a:t>
            </a:r>
            <a:r>
              <a:rPr lang="ja-JP" altLang="en-US" sz="1400" dirty="0" smtClean="0">
                <a:latin typeface="メイリオ" pitchFamily="50" charset="-128"/>
                <a:ea typeface="メイリオ" pitchFamily="50" charset="-128"/>
                <a:cs typeface="メイリオ" pitchFamily="50" charset="-128"/>
              </a:rPr>
              <a:t>お支払案内メール</a:t>
            </a:r>
            <a:r>
              <a:rPr lang="en-US" altLang="ja-JP" sz="1400" dirty="0" smtClean="0">
                <a:latin typeface="メイリオ" pitchFamily="50" charset="-128"/>
                <a:ea typeface="メイリオ" pitchFamily="50" charset="-128"/>
                <a:cs typeface="メイリオ" pitchFamily="50" charset="-128"/>
              </a:rPr>
              <a:t>)</a:t>
            </a:r>
            <a:r>
              <a:rPr lang="ja-JP" altLang="en-US" sz="1400" dirty="0" smtClean="0">
                <a:latin typeface="メイリオ" pitchFamily="50" charset="-128"/>
                <a:ea typeface="メイリオ" pitchFamily="50" charset="-128"/>
                <a:cs typeface="メイリオ" pitchFamily="50" charset="-128"/>
              </a:rPr>
              <a:t>の受信が可能となるように迷惑メール等の設定をお願いいたします。</a:t>
            </a:r>
            <a:endParaRPr lang="en-US" altLang="ja-JP" sz="1400" dirty="0">
              <a:latin typeface="メイリオ" pitchFamily="50" charset="-128"/>
              <a:ea typeface="メイリオ" pitchFamily="50" charset="-128"/>
              <a:cs typeface="メイリオ" pitchFamily="50" charset="-128"/>
            </a:endParaRPr>
          </a:p>
          <a:p>
            <a:pPr eaLnBrk="1" hangingPunct="1"/>
            <a:endParaRPr lang="en-US" altLang="ja-JP" sz="1400" dirty="0" smtClean="0">
              <a:latin typeface="メイリオ" pitchFamily="50" charset="-128"/>
              <a:ea typeface="メイリオ" pitchFamily="50" charset="-128"/>
              <a:cs typeface="メイリオ" pitchFamily="50" charset="-128"/>
            </a:endParaRPr>
          </a:p>
          <a:p>
            <a:pPr eaLnBrk="1" hangingPunct="1"/>
            <a:r>
              <a:rPr lang="ja-JP" altLang="en-US" sz="1400" dirty="0" smtClean="0">
                <a:latin typeface="メイリオ" pitchFamily="50" charset="-128"/>
                <a:ea typeface="メイリオ" pitchFamily="50" charset="-128"/>
                <a:cs typeface="メイリオ" pitchFamily="50" charset="-128"/>
              </a:rPr>
              <a:t>・大阪府手数料納付済証は申請に必要となります。申請書に貼らずに封筒の中に同封してください。</a:t>
            </a:r>
            <a:endParaRPr lang="en-US" altLang="ja-JP" sz="1400" dirty="0" smtClean="0">
              <a:latin typeface="メイリオ" pitchFamily="50" charset="-128"/>
              <a:ea typeface="メイリオ" pitchFamily="50" charset="-128"/>
              <a:cs typeface="メイリオ" pitchFamily="50" charset="-128"/>
            </a:endParaRPr>
          </a:p>
          <a:p>
            <a:pPr eaLnBrk="1" hangingPunct="1"/>
            <a:r>
              <a:rPr lang="ja-JP" altLang="en-US" sz="1400" dirty="0">
                <a:latin typeface="メイリオ" pitchFamily="50" charset="-128"/>
                <a:ea typeface="メイリオ" pitchFamily="50" charset="-128"/>
                <a:cs typeface="メイリオ" pitchFamily="50" charset="-128"/>
              </a:rPr>
              <a:t>　</a:t>
            </a:r>
            <a:r>
              <a:rPr lang="ja-JP" altLang="en-US" sz="1400" dirty="0" smtClean="0">
                <a:latin typeface="メイリオ" pitchFamily="50" charset="-128"/>
                <a:ea typeface="メイリオ" pitchFamily="50" charset="-128"/>
                <a:cs typeface="メイリオ" pitchFamily="50" charset="-128"/>
              </a:rPr>
              <a:t>領収証では代用できませんのでご注意ください。</a:t>
            </a:r>
            <a:endParaRPr lang="en-US" altLang="ja-JP" sz="1400" dirty="0" smtClean="0">
              <a:latin typeface="メイリオ" pitchFamily="50" charset="-128"/>
              <a:ea typeface="メイリオ" pitchFamily="50" charset="-128"/>
              <a:cs typeface="メイリオ" pitchFamily="50" charset="-128"/>
            </a:endParaRPr>
          </a:p>
          <a:p>
            <a:pPr eaLnBrk="1" hangingPunct="1"/>
            <a:endParaRPr lang="en-US" altLang="ja-JP" sz="1400" dirty="0">
              <a:latin typeface="メイリオ" pitchFamily="50" charset="-128"/>
              <a:ea typeface="メイリオ" pitchFamily="50" charset="-128"/>
              <a:cs typeface="メイリオ" pitchFamily="50" charset="-128"/>
            </a:endParaRPr>
          </a:p>
        </p:txBody>
      </p:sp>
      <p:sp>
        <p:nvSpPr>
          <p:cNvPr id="7" name="正方形/長方形 6"/>
          <p:cNvSpPr/>
          <p:nvPr/>
        </p:nvSpPr>
        <p:spPr>
          <a:xfrm>
            <a:off x="168091" y="1436569"/>
            <a:ext cx="4079873" cy="1830060"/>
          </a:xfrm>
          <a:prstGeom prst="rect">
            <a:avLst/>
          </a:prstGeom>
          <a:ln w="9525">
            <a:prstDash val="dash"/>
          </a:ln>
        </p:spPr>
        <p:style>
          <a:lnRef idx="2">
            <a:schemeClr val="dk1"/>
          </a:lnRef>
          <a:fillRef idx="1">
            <a:schemeClr val="lt1"/>
          </a:fillRef>
          <a:effectRef idx="0">
            <a:schemeClr val="dk1"/>
          </a:effectRef>
          <a:fontRef idx="minor">
            <a:schemeClr val="dk1"/>
          </a:fontRef>
        </p:style>
        <p:txBody>
          <a:bodyPr lIns="0" tIns="0" rIns="0" bIns="0" anchor="ctr"/>
          <a:lstStyle/>
          <a:p>
            <a:pPr algn="ctr">
              <a:defRPr/>
            </a:pPr>
            <a:r>
              <a:rPr lang="ja-JP" altLang="en-US" sz="1050" dirty="0">
                <a:latin typeface="+mn-ea"/>
              </a:rPr>
              <a:t>大阪府手数料納付済証</a:t>
            </a:r>
            <a:endParaRPr lang="en-US" altLang="ja-JP" sz="1050" dirty="0">
              <a:latin typeface="+mn-ea"/>
            </a:endParaRPr>
          </a:p>
          <a:p>
            <a:pPr algn="ctr">
              <a:defRPr/>
            </a:pPr>
            <a:r>
              <a:rPr lang="ja-JP" altLang="en-US" sz="1050" dirty="0">
                <a:latin typeface="+mn-ea"/>
              </a:rPr>
              <a:t>（大阪府行政事務申請手続き用）</a:t>
            </a:r>
            <a:endParaRPr lang="en-US" altLang="ja-JP" sz="1050" dirty="0">
              <a:latin typeface="+mn-ea"/>
            </a:endParaRPr>
          </a:p>
          <a:p>
            <a:pPr algn="ctr">
              <a:defRPr/>
            </a:pPr>
            <a:endParaRPr lang="en-US" altLang="ja-JP" sz="700" dirty="0">
              <a:latin typeface="+mn-ea"/>
            </a:endParaRPr>
          </a:p>
          <a:p>
            <a:pPr algn="ctr">
              <a:defRPr/>
            </a:pPr>
            <a:endParaRPr lang="en-US" altLang="ja-JP" sz="700" dirty="0">
              <a:latin typeface="+mn-ea"/>
            </a:endParaRPr>
          </a:p>
          <a:p>
            <a:pPr>
              <a:defRPr/>
            </a:pPr>
            <a:r>
              <a:rPr lang="ja-JP" altLang="en-US" sz="800" dirty="0">
                <a:latin typeface="+mj-ea"/>
                <a:ea typeface="+mj-ea"/>
              </a:rPr>
              <a:t>　申請者名　：　大阪　太郎</a:t>
            </a:r>
            <a:endParaRPr lang="en-US" altLang="ja-JP" sz="800" dirty="0">
              <a:latin typeface="+mj-ea"/>
              <a:ea typeface="+mj-ea"/>
            </a:endParaRPr>
          </a:p>
          <a:p>
            <a:pPr>
              <a:defRPr/>
            </a:pPr>
            <a:r>
              <a:rPr lang="ja-JP" altLang="en-US" sz="800" dirty="0">
                <a:latin typeface="+mj-ea"/>
                <a:ea typeface="+mj-ea"/>
              </a:rPr>
              <a:t>　手数料名　：　</a:t>
            </a:r>
            <a:r>
              <a:rPr lang="ja-JP" altLang="en-US" sz="800" dirty="0" err="1">
                <a:latin typeface="+mj-ea"/>
                <a:ea typeface="+mj-ea"/>
              </a:rPr>
              <a:t>障</a:t>
            </a:r>
            <a:r>
              <a:rPr lang="ja-JP" altLang="en-US" sz="800" dirty="0" err="1" smtClean="0">
                <a:latin typeface="+mj-ea"/>
                <a:ea typeface="+mj-ea"/>
              </a:rPr>
              <a:t>がい</a:t>
            </a:r>
            <a:r>
              <a:rPr lang="ja-JP" altLang="en-US" sz="800" dirty="0" smtClean="0">
                <a:latin typeface="+mj-ea"/>
                <a:ea typeface="+mj-ea"/>
              </a:rPr>
              <a:t>）</a:t>
            </a:r>
            <a:r>
              <a:rPr lang="ja-JP" altLang="en-US" sz="800" dirty="0">
                <a:latin typeface="+mj-ea"/>
                <a:ea typeface="+mj-ea"/>
              </a:rPr>
              <a:t>痰</a:t>
            </a:r>
            <a:r>
              <a:rPr lang="ja-JP" altLang="en-US" sz="800" dirty="0" smtClean="0">
                <a:latin typeface="+mj-ea"/>
                <a:ea typeface="+mj-ea"/>
              </a:rPr>
              <a:t>吸引等の認定証</a:t>
            </a:r>
            <a:r>
              <a:rPr lang="ja-JP" altLang="en-US" sz="800" dirty="0">
                <a:latin typeface="+mj-ea"/>
                <a:ea typeface="+mj-ea"/>
              </a:rPr>
              <a:t>交付</a:t>
            </a:r>
            <a:endParaRPr lang="en-US" altLang="ja-JP" sz="800" dirty="0">
              <a:latin typeface="+mj-ea"/>
              <a:ea typeface="+mj-ea"/>
            </a:endParaRPr>
          </a:p>
          <a:p>
            <a:pPr>
              <a:defRPr/>
            </a:pPr>
            <a:r>
              <a:rPr lang="ja-JP" altLang="en-US" sz="800" dirty="0">
                <a:latin typeface="+mj-ea"/>
                <a:ea typeface="+mj-ea"/>
              </a:rPr>
              <a:t>　手数料額　：　</a:t>
            </a:r>
            <a:r>
              <a:rPr lang="en-US" altLang="ja-JP" sz="800" dirty="0" smtClean="0">
                <a:latin typeface="+mj-ea"/>
                <a:ea typeface="+mj-ea"/>
              </a:rPr>
              <a:t>1,400</a:t>
            </a:r>
            <a:r>
              <a:rPr lang="ja-JP" altLang="en-US" sz="800" dirty="0">
                <a:latin typeface="+mj-ea"/>
                <a:ea typeface="+mj-ea"/>
              </a:rPr>
              <a:t>円　（　</a:t>
            </a:r>
            <a:r>
              <a:rPr lang="ja-JP" altLang="en-US" sz="800" dirty="0" smtClean="0">
                <a:latin typeface="+mj-ea"/>
                <a:ea typeface="+mj-ea"/>
              </a:rPr>
              <a:t>＠</a:t>
            </a:r>
            <a:r>
              <a:rPr lang="en-US" altLang="ja-JP" sz="800" dirty="0" smtClean="0">
                <a:latin typeface="+mj-ea"/>
                <a:ea typeface="+mj-ea"/>
              </a:rPr>
              <a:t>1,400</a:t>
            </a:r>
            <a:r>
              <a:rPr lang="ja-JP" altLang="en-US" sz="800" dirty="0">
                <a:latin typeface="+mj-ea"/>
                <a:ea typeface="+mj-ea"/>
              </a:rPr>
              <a:t>円　</a:t>
            </a:r>
            <a:r>
              <a:rPr lang="en-US" altLang="ja-JP" sz="800" dirty="0">
                <a:latin typeface="+mj-ea"/>
                <a:ea typeface="+mj-ea"/>
              </a:rPr>
              <a:t>×</a:t>
            </a:r>
            <a:r>
              <a:rPr lang="ja-JP" altLang="en-US" sz="800" dirty="0">
                <a:latin typeface="+mj-ea"/>
                <a:ea typeface="+mj-ea"/>
              </a:rPr>
              <a:t>　</a:t>
            </a:r>
            <a:r>
              <a:rPr lang="en-US" altLang="ja-JP" sz="800" dirty="0">
                <a:latin typeface="+mj-ea"/>
                <a:ea typeface="+mj-ea"/>
              </a:rPr>
              <a:t>1</a:t>
            </a:r>
            <a:r>
              <a:rPr lang="ja-JP" altLang="en-US" sz="800" dirty="0">
                <a:latin typeface="+mj-ea"/>
                <a:ea typeface="+mj-ea"/>
              </a:rPr>
              <a:t>件　）</a:t>
            </a:r>
            <a:endParaRPr lang="en-US" altLang="ja-JP" sz="800" dirty="0">
              <a:latin typeface="+mj-ea"/>
              <a:ea typeface="+mj-ea"/>
            </a:endParaRPr>
          </a:p>
          <a:p>
            <a:pPr>
              <a:defRPr/>
            </a:pPr>
            <a:endParaRPr lang="en-US" altLang="ja-JP" sz="800" dirty="0">
              <a:latin typeface="+mj-ea"/>
              <a:ea typeface="+mj-ea"/>
            </a:endParaRPr>
          </a:p>
          <a:p>
            <a:pPr>
              <a:defRPr/>
            </a:pPr>
            <a:r>
              <a:rPr lang="ja-JP" altLang="en-US" sz="800" dirty="0">
                <a:latin typeface="+mj-ea"/>
                <a:ea typeface="+mj-ea"/>
              </a:rPr>
              <a:t>　申込番号　：　</a:t>
            </a:r>
            <a:r>
              <a:rPr lang="en-US" altLang="ja-JP" sz="800" dirty="0">
                <a:latin typeface="+mj-ea"/>
                <a:ea typeface="+mj-ea"/>
              </a:rPr>
              <a:t>C</a:t>
            </a:r>
            <a:r>
              <a:rPr lang="ja-JP" altLang="en-US" sz="800" dirty="0" smtClean="0">
                <a:latin typeface="+mj-ea"/>
                <a:ea typeface="+mj-ea"/>
              </a:rPr>
              <a:t>１２３４５６７８９</a:t>
            </a:r>
            <a:endParaRPr lang="en-US" altLang="ja-JP" sz="800" dirty="0" smtClean="0">
              <a:latin typeface="+mj-ea"/>
              <a:ea typeface="+mj-ea"/>
            </a:endParaRPr>
          </a:p>
          <a:p>
            <a:pPr algn="ctr">
              <a:defRPr/>
            </a:pPr>
            <a:endParaRPr lang="en-US" altLang="ja-JP" sz="800" dirty="0" smtClean="0">
              <a:latin typeface="+mj-ea"/>
              <a:ea typeface="+mj-ea"/>
            </a:endParaRPr>
          </a:p>
          <a:p>
            <a:pPr>
              <a:defRPr/>
            </a:pPr>
            <a:r>
              <a:rPr lang="ja-JP" altLang="en-US" sz="800" dirty="0">
                <a:latin typeface="+mj-ea"/>
                <a:ea typeface="+mj-ea"/>
              </a:rPr>
              <a:t>　この納付済証は再発行できません。</a:t>
            </a:r>
            <a:endParaRPr lang="en-US" altLang="ja-JP" sz="800" dirty="0">
              <a:latin typeface="+mj-ea"/>
              <a:ea typeface="+mj-ea"/>
            </a:endParaRPr>
          </a:p>
          <a:p>
            <a:pPr>
              <a:defRPr/>
            </a:pPr>
            <a:r>
              <a:rPr lang="ja-JP" altLang="en-US" sz="800" dirty="0">
                <a:latin typeface="+mj-ea"/>
                <a:ea typeface="+mj-ea"/>
              </a:rPr>
              <a:t>　また、大阪府への申請の際に、提出を求められることがありますので大切に保管してください。</a:t>
            </a:r>
            <a:endParaRPr lang="en-US" altLang="ja-JP" sz="800" dirty="0">
              <a:latin typeface="+mj-ea"/>
              <a:ea typeface="+mj-ea"/>
            </a:endParaRPr>
          </a:p>
          <a:p>
            <a:pPr>
              <a:defRPr/>
            </a:pPr>
            <a:r>
              <a:rPr lang="ja-JP" altLang="en-US" sz="800" dirty="0">
                <a:latin typeface="+mj-ea"/>
                <a:ea typeface="+mj-ea"/>
              </a:rPr>
              <a:t>　紛失等をされますと、大阪府での納付確認に時間を要する場合があります。</a:t>
            </a:r>
            <a:endParaRPr lang="en-US" altLang="ja-JP" sz="800" dirty="0">
              <a:latin typeface="+mj-ea"/>
              <a:ea typeface="+mj-ea"/>
            </a:endParaRPr>
          </a:p>
        </p:txBody>
      </p:sp>
      <p:sp>
        <p:nvSpPr>
          <p:cNvPr id="8" name="二等辺三角形 7"/>
          <p:cNvSpPr/>
          <p:nvPr/>
        </p:nvSpPr>
        <p:spPr>
          <a:xfrm rot="5400000">
            <a:off x="4341466" y="2287885"/>
            <a:ext cx="363537" cy="190500"/>
          </a:xfrm>
          <a:prstGeom prst="triangle">
            <a:avLst>
              <a:gd name="adj" fmla="val 46774"/>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dirty="0"/>
          </a:p>
        </p:txBody>
      </p:sp>
      <p:pic>
        <p:nvPicPr>
          <p:cNvPr id="9"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6105" y="2235349"/>
            <a:ext cx="1148383" cy="13376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角丸四角形吹き出し 2"/>
          <p:cNvSpPr/>
          <p:nvPr/>
        </p:nvSpPr>
        <p:spPr>
          <a:xfrm>
            <a:off x="4690493" y="1207680"/>
            <a:ext cx="3125611" cy="1717264"/>
          </a:xfrm>
          <a:prstGeom prst="wedgeRoundRectCallout">
            <a:avLst>
              <a:gd name="adj1" fmla="val 48460"/>
              <a:gd name="adj2" fmla="val 59268"/>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4829436" y="1323925"/>
            <a:ext cx="2986669" cy="1384995"/>
          </a:xfrm>
          <a:prstGeom prst="rect">
            <a:avLst/>
          </a:prstGeom>
          <a:noFill/>
        </p:spPr>
        <p:txBody>
          <a:bodyPr wrap="square" rtlCol="0">
            <a:spAutoFit/>
          </a:bodyPr>
          <a:lstStyle/>
          <a:p>
            <a:r>
              <a:rPr lang="ja-JP" altLang="en-US" sz="1400" dirty="0" smtClean="0"/>
              <a:t>手数料を支払うと領収証とともに</a:t>
            </a:r>
            <a:endParaRPr lang="en-US" altLang="ja-JP" sz="1400" dirty="0" smtClean="0"/>
          </a:p>
          <a:p>
            <a:r>
              <a:rPr lang="ja-JP" altLang="en-US" sz="1400" dirty="0" smtClean="0"/>
              <a:t>「大阪府手数料納付済証」が</a:t>
            </a:r>
            <a:endParaRPr lang="en-US" altLang="ja-JP" sz="1400" dirty="0" smtClean="0"/>
          </a:p>
          <a:p>
            <a:r>
              <a:rPr lang="ja-JP" altLang="en-US" sz="1400" dirty="0" smtClean="0"/>
              <a:t>渡されます。</a:t>
            </a:r>
            <a:endParaRPr lang="en-US" altLang="ja-JP" sz="1400" dirty="0" smtClean="0"/>
          </a:p>
          <a:p>
            <a:r>
              <a:rPr lang="ja-JP" altLang="en-US" sz="1400" dirty="0" smtClean="0"/>
              <a:t>申請時に必要となるため、申請書には</a:t>
            </a:r>
            <a:r>
              <a:rPr lang="ja-JP" altLang="en-US" sz="1400" dirty="0" smtClean="0">
                <a:solidFill>
                  <a:srgbClr val="FF0000"/>
                </a:solidFill>
              </a:rPr>
              <a:t>貼らずに</a:t>
            </a:r>
            <a:r>
              <a:rPr lang="ja-JP" altLang="en-US" sz="1400" dirty="0" smtClean="0"/>
              <a:t>封筒の中に同封してください。</a:t>
            </a:r>
            <a:r>
              <a:rPr lang="ja-JP" altLang="en-US" sz="1400" dirty="0" smtClean="0">
                <a:solidFill>
                  <a:srgbClr val="FF0000"/>
                </a:solidFill>
              </a:rPr>
              <a:t>（領収証では代用できません。）</a:t>
            </a:r>
            <a:endParaRPr kumimoji="1" lang="ja-JP" altLang="en-US" sz="1400" dirty="0">
              <a:solidFill>
                <a:srgbClr val="FF0000"/>
              </a:solidFill>
            </a:endParaRPr>
          </a:p>
        </p:txBody>
      </p:sp>
      <p:sp>
        <p:nvSpPr>
          <p:cNvPr id="17" name="正方形/長方形 16"/>
          <p:cNvSpPr/>
          <p:nvPr/>
        </p:nvSpPr>
        <p:spPr>
          <a:xfrm>
            <a:off x="106973" y="620688"/>
            <a:ext cx="8818741" cy="4571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88387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txBox="1">
            <a:spLocks noChangeArrowheads="1"/>
          </p:cNvSpPr>
          <p:nvPr/>
        </p:nvSpPr>
        <p:spPr bwMode="auto">
          <a:xfrm>
            <a:off x="189172" y="151868"/>
            <a:ext cx="8736542" cy="360809"/>
          </a:xfrm>
          <a:prstGeom prst="rect">
            <a:avLst/>
          </a:prstGeom>
          <a:noFill/>
          <a:ln>
            <a:miter lim="800000"/>
            <a:headEnd/>
            <a:tailEnd/>
          </a:ln>
        </p:spPr>
        <p:txBody>
          <a:bodyPr/>
          <a:lstStyle/>
          <a:p>
            <a:pPr fontAlgn="auto">
              <a:spcBef>
                <a:spcPts val="0"/>
              </a:spcBef>
              <a:spcAft>
                <a:spcPts val="0"/>
              </a:spcAft>
              <a:defRPr/>
            </a:pPr>
            <a:r>
              <a:rPr lang="ja-JP" altLang="en-US" sz="2000" b="1" kern="0"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コンビニにおける収納に</a:t>
            </a:r>
            <a:r>
              <a:rPr lang="ja-JP" altLang="en-US" sz="2000" b="1" kern="0"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ついて　</a:t>
            </a:r>
            <a:r>
              <a:rPr lang="en-US" altLang="ja-JP" sz="2000" b="1" kern="0"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2000" b="1" kern="0"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b="1" kern="0"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A</a:t>
            </a:r>
            <a:endParaRPr lang="en-US" altLang="ja-JP" sz="2000" b="1" kern="0"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endParaRPr>
          </a:p>
          <a:p>
            <a:pPr fontAlgn="auto">
              <a:spcBef>
                <a:spcPts val="0"/>
              </a:spcBef>
              <a:spcAft>
                <a:spcPts val="0"/>
              </a:spcAft>
              <a:defRPr/>
            </a:pPr>
            <a:endParaRPr lang="en-US" altLang="ja-JP" sz="2800" b="1" kern="0"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a:spLocks noChangeArrowheads="1"/>
          </p:cNvSpPr>
          <p:nvPr/>
        </p:nvSpPr>
        <p:spPr bwMode="auto">
          <a:xfrm>
            <a:off x="107504" y="836712"/>
            <a:ext cx="972108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400" dirty="0" smtClean="0">
                <a:solidFill>
                  <a:srgbClr val="000000"/>
                </a:solidFill>
                <a:latin typeface="メイリオ" pitchFamily="50" charset="-128"/>
                <a:ea typeface="メイリオ" pitchFamily="50" charset="-128"/>
                <a:cs typeface="メイリオ" pitchFamily="50" charset="-128"/>
              </a:rPr>
              <a:t>●</a:t>
            </a:r>
            <a:r>
              <a:rPr lang="ja-JP" altLang="en-US" sz="1400" b="1" u="sng" dirty="0">
                <a:solidFill>
                  <a:srgbClr val="FF0000"/>
                </a:solidFill>
                <a:latin typeface="メイリオ" pitchFamily="50" charset="-128"/>
                <a:ea typeface="メイリオ" pitchFamily="50" charset="-128"/>
                <a:cs typeface="メイリオ" pitchFamily="50" charset="-128"/>
              </a:rPr>
              <a:t>よく</a:t>
            </a:r>
            <a:r>
              <a:rPr lang="ja-JP" altLang="en-US" sz="1400" b="1" u="sng" dirty="0" smtClean="0">
                <a:solidFill>
                  <a:srgbClr val="FF0000"/>
                </a:solidFill>
                <a:latin typeface="メイリオ" pitchFamily="50" charset="-128"/>
                <a:ea typeface="メイリオ" pitchFamily="50" charset="-128"/>
                <a:cs typeface="メイリオ" pitchFamily="50" charset="-128"/>
              </a:rPr>
              <a:t>あるお問い合わせ</a:t>
            </a:r>
            <a:r>
              <a:rPr lang="ja-JP" altLang="en-US" sz="1400" dirty="0" smtClean="0">
                <a:latin typeface="メイリオ" pitchFamily="50" charset="-128"/>
                <a:ea typeface="メイリオ" pitchFamily="50" charset="-128"/>
                <a:cs typeface="メイリオ" pitchFamily="50" charset="-128"/>
              </a:rPr>
              <a:t>　</a:t>
            </a:r>
            <a:endParaRPr lang="en-US" altLang="ja-JP" sz="1100" dirty="0">
              <a:solidFill>
                <a:srgbClr val="000000"/>
              </a:solidFill>
              <a:latin typeface="メイリオ" pitchFamily="50" charset="-128"/>
              <a:ea typeface="メイリオ" pitchFamily="50" charset="-128"/>
              <a:cs typeface="メイリオ" pitchFamily="50" charset="-128"/>
            </a:endParaRPr>
          </a:p>
        </p:txBody>
      </p:sp>
      <p:sp>
        <p:nvSpPr>
          <p:cNvPr id="12" name="テキスト ボックス 11"/>
          <p:cNvSpPr txBox="1">
            <a:spLocks noChangeArrowheads="1"/>
          </p:cNvSpPr>
          <p:nvPr/>
        </p:nvSpPr>
        <p:spPr bwMode="auto">
          <a:xfrm>
            <a:off x="117650" y="1340768"/>
            <a:ext cx="8808063"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400" dirty="0">
                <a:latin typeface="メイリオ" pitchFamily="50" charset="-128"/>
                <a:ea typeface="メイリオ" pitchFamily="50" charset="-128"/>
                <a:cs typeface="メイリオ" pitchFamily="50" charset="-128"/>
              </a:rPr>
              <a:t>Q.</a:t>
            </a:r>
            <a:r>
              <a:rPr lang="ja-JP" altLang="en-US" sz="1400" dirty="0">
                <a:latin typeface="メイリオ" pitchFamily="50" charset="-128"/>
                <a:ea typeface="メイリオ" pitchFamily="50" charset="-128"/>
                <a:cs typeface="メイリオ" pitchFamily="50" charset="-128"/>
              </a:rPr>
              <a:t>従来の申請書は使用出来ますか？</a:t>
            </a:r>
            <a:endParaRPr lang="en-US" altLang="ja-JP" sz="1400" dirty="0">
              <a:latin typeface="メイリオ" pitchFamily="50" charset="-128"/>
              <a:ea typeface="メイリオ" pitchFamily="50" charset="-128"/>
              <a:cs typeface="メイリオ" pitchFamily="50" charset="-128"/>
            </a:endParaRPr>
          </a:p>
          <a:p>
            <a:pPr eaLnBrk="1" hangingPunct="1"/>
            <a:r>
              <a:rPr lang="en-US" altLang="ja-JP" sz="1400" dirty="0">
                <a:latin typeface="メイリオ" pitchFamily="50" charset="-128"/>
                <a:ea typeface="メイリオ" pitchFamily="50" charset="-128"/>
                <a:cs typeface="メイリオ" pitchFamily="50" charset="-128"/>
              </a:rPr>
              <a:t>A</a:t>
            </a:r>
            <a:r>
              <a:rPr lang="en-US" altLang="ja-JP" sz="1400" dirty="0" smtClean="0">
                <a:latin typeface="メイリオ" pitchFamily="50" charset="-128"/>
                <a:ea typeface="メイリオ" pitchFamily="50" charset="-128"/>
                <a:cs typeface="メイリオ" pitchFamily="50" charset="-128"/>
              </a:rPr>
              <a:t>.</a:t>
            </a:r>
            <a:r>
              <a:rPr lang="ja-JP" altLang="en-US" sz="1400" dirty="0" smtClean="0">
                <a:latin typeface="メイリオ" pitchFamily="50" charset="-128"/>
                <a:ea typeface="メイリオ" pitchFamily="50" charset="-128"/>
                <a:cs typeface="メイリオ" pitchFamily="50" charset="-128"/>
              </a:rPr>
              <a:t>使用出来ます。</a:t>
            </a:r>
            <a:endParaRPr lang="en-US" altLang="ja-JP" sz="1400" dirty="0">
              <a:latin typeface="メイリオ" pitchFamily="50" charset="-128"/>
              <a:ea typeface="メイリオ" pitchFamily="50" charset="-128"/>
              <a:cs typeface="メイリオ" pitchFamily="50" charset="-128"/>
            </a:endParaRPr>
          </a:p>
          <a:p>
            <a:pPr eaLnBrk="1" hangingPunct="1"/>
            <a:endParaRPr lang="en-US" altLang="ja-JP" sz="1400" dirty="0">
              <a:latin typeface="メイリオ" pitchFamily="50" charset="-128"/>
              <a:ea typeface="メイリオ" pitchFamily="50" charset="-128"/>
              <a:cs typeface="メイリオ" pitchFamily="50" charset="-128"/>
            </a:endParaRPr>
          </a:p>
          <a:p>
            <a:pPr eaLnBrk="1" hangingPunct="1"/>
            <a:r>
              <a:rPr lang="ja-JP" altLang="en-US" sz="1400" dirty="0" smtClean="0">
                <a:latin typeface="メイリオ" pitchFamily="50" charset="-128"/>
                <a:ea typeface="メイリオ" pitchFamily="50" charset="-128"/>
                <a:cs typeface="メイリオ" pitchFamily="50" charset="-128"/>
              </a:rPr>
              <a:t>Ｑ</a:t>
            </a:r>
            <a:r>
              <a:rPr lang="en-US" altLang="ja-JP" sz="1400" dirty="0" smtClean="0">
                <a:latin typeface="メイリオ" pitchFamily="50" charset="-128"/>
                <a:ea typeface="メイリオ" pitchFamily="50" charset="-128"/>
                <a:cs typeface="メイリオ" pitchFamily="50" charset="-128"/>
              </a:rPr>
              <a:t>.</a:t>
            </a:r>
            <a:r>
              <a:rPr lang="ja-JP" altLang="en-US" sz="1400" dirty="0" smtClean="0">
                <a:latin typeface="メイリオ" pitchFamily="50" charset="-128"/>
                <a:ea typeface="メイリオ" pitchFamily="50" charset="-128"/>
                <a:cs typeface="メイリオ" pitchFamily="50" charset="-128"/>
              </a:rPr>
              <a:t>どこのコンビニで手数料を支払ってもよいのでしょうか？料金は変わりますか？</a:t>
            </a:r>
            <a:endParaRPr lang="en-US" altLang="ja-JP" sz="1400" dirty="0" smtClean="0">
              <a:latin typeface="メイリオ" pitchFamily="50" charset="-128"/>
              <a:ea typeface="メイリオ" pitchFamily="50" charset="-128"/>
              <a:cs typeface="メイリオ" pitchFamily="50" charset="-128"/>
            </a:endParaRPr>
          </a:p>
          <a:p>
            <a:pPr eaLnBrk="1" hangingPunct="1"/>
            <a:r>
              <a:rPr lang="ja-JP" altLang="en-US" sz="1400" dirty="0" smtClean="0">
                <a:latin typeface="メイリオ" pitchFamily="50" charset="-128"/>
                <a:ea typeface="メイリオ" pitchFamily="50" charset="-128"/>
                <a:cs typeface="メイリオ" pitchFamily="50" charset="-128"/>
              </a:rPr>
              <a:t>Ａ</a:t>
            </a:r>
            <a:r>
              <a:rPr lang="en-US" altLang="ja-JP" sz="1400" dirty="0" smtClean="0">
                <a:latin typeface="メイリオ" pitchFamily="50" charset="-128"/>
                <a:ea typeface="メイリオ" pitchFamily="50" charset="-128"/>
                <a:cs typeface="メイリオ" pitchFamily="50" charset="-128"/>
              </a:rPr>
              <a:t>.</a:t>
            </a:r>
            <a:r>
              <a:rPr lang="ja-JP" altLang="en-US" sz="1400" dirty="0" smtClean="0">
                <a:latin typeface="メイリオ" pitchFamily="50" charset="-128"/>
                <a:ea typeface="メイリオ" pitchFamily="50" charset="-128"/>
                <a:cs typeface="メイリオ" pitchFamily="50" charset="-128"/>
              </a:rPr>
              <a:t>選択いただけるコンビニであればどのコンビニでお支払いただいても構いません。</a:t>
            </a:r>
            <a:endParaRPr lang="en-US" altLang="ja-JP" sz="1400" dirty="0" smtClean="0">
              <a:latin typeface="メイリオ" pitchFamily="50" charset="-128"/>
              <a:ea typeface="メイリオ" pitchFamily="50" charset="-128"/>
              <a:cs typeface="メイリオ" pitchFamily="50" charset="-128"/>
            </a:endParaRPr>
          </a:p>
          <a:p>
            <a:pPr eaLnBrk="1" hangingPunct="1"/>
            <a:r>
              <a:rPr lang="ja-JP" altLang="en-US" sz="1400" dirty="0">
                <a:latin typeface="メイリオ" pitchFamily="50" charset="-128"/>
                <a:ea typeface="メイリオ" pitchFamily="50" charset="-128"/>
                <a:cs typeface="メイリオ" pitchFamily="50" charset="-128"/>
              </a:rPr>
              <a:t>　 </a:t>
            </a:r>
            <a:r>
              <a:rPr lang="ja-JP" altLang="en-US" sz="1400" dirty="0" smtClean="0">
                <a:latin typeface="メイリオ" pitchFamily="50" charset="-128"/>
                <a:ea typeface="メイリオ" pitchFamily="50" charset="-128"/>
                <a:cs typeface="メイリオ" pitchFamily="50" charset="-128"/>
              </a:rPr>
              <a:t>申請手数料・取扱い手数料も同じ料金です。</a:t>
            </a:r>
            <a:endParaRPr lang="en-US" altLang="ja-JP" sz="1400" dirty="0" smtClean="0">
              <a:latin typeface="メイリオ" pitchFamily="50" charset="-128"/>
              <a:ea typeface="メイリオ" pitchFamily="50" charset="-128"/>
              <a:cs typeface="メイリオ" pitchFamily="50" charset="-128"/>
            </a:endParaRPr>
          </a:p>
          <a:p>
            <a:pPr eaLnBrk="1" hangingPunct="1"/>
            <a:endParaRPr lang="en-US" altLang="ja-JP" sz="1400" dirty="0" smtClean="0">
              <a:latin typeface="メイリオ" pitchFamily="50" charset="-128"/>
              <a:ea typeface="メイリオ" pitchFamily="50" charset="-128"/>
              <a:cs typeface="メイリオ" pitchFamily="50" charset="-128"/>
            </a:endParaRPr>
          </a:p>
          <a:p>
            <a:pPr eaLnBrk="1" hangingPunct="1"/>
            <a:r>
              <a:rPr lang="en-US" altLang="ja-JP" sz="1400" dirty="0">
                <a:latin typeface="メイリオ" pitchFamily="50" charset="-128"/>
                <a:ea typeface="メイリオ" pitchFamily="50" charset="-128"/>
                <a:cs typeface="メイリオ" pitchFamily="50" charset="-128"/>
              </a:rPr>
              <a:t>Q</a:t>
            </a:r>
            <a:r>
              <a:rPr lang="en-US" altLang="ja-JP" sz="1400" dirty="0" smtClean="0">
                <a:latin typeface="メイリオ" pitchFamily="50" charset="-128"/>
                <a:ea typeface="メイリオ" pitchFamily="50" charset="-128"/>
                <a:cs typeface="メイリオ" pitchFamily="50" charset="-128"/>
              </a:rPr>
              <a:t>.</a:t>
            </a:r>
            <a:r>
              <a:rPr lang="ja-JP" altLang="en-US" sz="1400" dirty="0" smtClean="0">
                <a:latin typeface="メイリオ" pitchFamily="50" charset="-128"/>
                <a:ea typeface="メイリオ" pitchFamily="50" charset="-128"/>
                <a:cs typeface="メイリオ" pitchFamily="50" charset="-128"/>
              </a:rPr>
              <a:t>複数のコンビニ</a:t>
            </a:r>
            <a:r>
              <a:rPr lang="ja-JP" altLang="en-US" sz="1400" dirty="0">
                <a:latin typeface="メイリオ" pitchFamily="50" charset="-128"/>
                <a:ea typeface="メイリオ" pitchFamily="50" charset="-128"/>
                <a:cs typeface="メイリオ" pitchFamily="50" charset="-128"/>
              </a:rPr>
              <a:t>納付</a:t>
            </a:r>
            <a:r>
              <a:rPr lang="ja-JP" altLang="en-US" sz="1400" dirty="0" smtClean="0">
                <a:latin typeface="メイリオ" pitchFamily="50" charset="-128"/>
                <a:ea typeface="メイリオ" pitchFamily="50" charset="-128"/>
                <a:cs typeface="メイリオ" pitchFamily="50" charset="-128"/>
              </a:rPr>
              <a:t>を</a:t>
            </a:r>
            <a:r>
              <a:rPr lang="en-US" altLang="ja-JP" sz="1400" dirty="0" smtClean="0">
                <a:latin typeface="メイリオ" pitchFamily="50" charset="-128"/>
                <a:ea typeface="メイリオ" pitchFamily="50" charset="-128"/>
                <a:cs typeface="メイリオ" pitchFamily="50" charset="-128"/>
              </a:rPr>
              <a:t>1</a:t>
            </a:r>
            <a:r>
              <a:rPr lang="ja-JP" altLang="en-US" sz="1400" dirty="0" smtClean="0">
                <a:latin typeface="メイリオ" pitchFamily="50" charset="-128"/>
                <a:ea typeface="メイリオ" pitchFamily="50" charset="-128"/>
                <a:cs typeface="メイリオ" pitchFamily="50" charset="-128"/>
              </a:rPr>
              <a:t>人で行うことは可能でしょうか？</a:t>
            </a:r>
            <a:endParaRPr lang="en-US" altLang="ja-JP" sz="1400" dirty="0">
              <a:latin typeface="メイリオ" pitchFamily="50" charset="-128"/>
              <a:ea typeface="メイリオ" pitchFamily="50" charset="-128"/>
              <a:cs typeface="メイリオ" pitchFamily="50" charset="-128"/>
            </a:endParaRPr>
          </a:p>
          <a:p>
            <a:pPr eaLnBrk="1" hangingPunct="1"/>
            <a:r>
              <a:rPr lang="en-US" altLang="ja-JP" sz="1400" dirty="0">
                <a:latin typeface="メイリオ" pitchFamily="50" charset="-128"/>
                <a:ea typeface="メイリオ" pitchFamily="50" charset="-128"/>
                <a:cs typeface="メイリオ" pitchFamily="50" charset="-128"/>
              </a:rPr>
              <a:t>A</a:t>
            </a:r>
            <a:r>
              <a:rPr lang="en-US" altLang="ja-JP" sz="1400" dirty="0" smtClean="0">
                <a:latin typeface="メイリオ" pitchFamily="50" charset="-128"/>
                <a:ea typeface="メイリオ" pitchFamily="50" charset="-128"/>
                <a:cs typeface="メイリオ" pitchFamily="50" charset="-128"/>
              </a:rPr>
              <a:t>.</a:t>
            </a:r>
            <a:r>
              <a:rPr lang="ja-JP" altLang="en-US" sz="1400" dirty="0" smtClean="0">
                <a:latin typeface="メイリオ" pitchFamily="50" charset="-128"/>
                <a:ea typeface="メイリオ" pitchFamily="50" charset="-128"/>
                <a:cs typeface="メイリオ" pitchFamily="50" charset="-128"/>
              </a:rPr>
              <a:t>可能</a:t>
            </a:r>
            <a:r>
              <a:rPr lang="ja-JP" altLang="en-US" sz="1400" dirty="0">
                <a:latin typeface="メイリオ" pitchFamily="50" charset="-128"/>
                <a:ea typeface="メイリオ" pitchFamily="50" charset="-128"/>
                <a:cs typeface="メイリオ" pitchFamily="50" charset="-128"/>
              </a:rPr>
              <a:t>です。</a:t>
            </a:r>
            <a:endParaRPr lang="en-US" altLang="ja-JP" sz="1400" dirty="0">
              <a:latin typeface="メイリオ" pitchFamily="50" charset="-128"/>
              <a:ea typeface="メイリオ" pitchFamily="50" charset="-128"/>
              <a:cs typeface="メイリオ" pitchFamily="50" charset="-128"/>
            </a:endParaRPr>
          </a:p>
          <a:p>
            <a:pPr eaLnBrk="1" hangingPunct="1"/>
            <a:endParaRPr lang="en-US" altLang="ja-JP" sz="1400" dirty="0" smtClean="0">
              <a:latin typeface="メイリオ" pitchFamily="50" charset="-128"/>
              <a:ea typeface="メイリオ" pitchFamily="50" charset="-128"/>
              <a:cs typeface="メイリオ" pitchFamily="50" charset="-128"/>
            </a:endParaRPr>
          </a:p>
          <a:p>
            <a:pPr eaLnBrk="1" hangingPunct="1"/>
            <a:r>
              <a:rPr lang="en-US" altLang="ja-JP" sz="1400" dirty="0" smtClean="0">
                <a:latin typeface="メイリオ" pitchFamily="50" charset="-128"/>
                <a:ea typeface="メイリオ" pitchFamily="50" charset="-128"/>
                <a:cs typeface="メイリオ" pitchFamily="50" charset="-128"/>
              </a:rPr>
              <a:t>Q.</a:t>
            </a:r>
            <a:r>
              <a:rPr lang="ja-JP" altLang="en-US" sz="1400" dirty="0" smtClean="0">
                <a:latin typeface="メイリオ" pitchFamily="50" charset="-128"/>
                <a:ea typeface="メイリオ" pitchFamily="50" charset="-128"/>
                <a:cs typeface="メイリオ" pitchFamily="50" charset="-128"/>
              </a:rPr>
              <a:t>取扱手数料の計算方法を教えてください。</a:t>
            </a:r>
            <a:r>
              <a:rPr lang="en-US" altLang="ja-JP" sz="1400" dirty="0" smtClean="0">
                <a:latin typeface="メイリオ" pitchFamily="50" charset="-128"/>
                <a:ea typeface="メイリオ" pitchFamily="50" charset="-128"/>
                <a:cs typeface="メイリオ" pitchFamily="50" charset="-128"/>
              </a:rPr>
              <a:t>1,400</a:t>
            </a:r>
            <a:r>
              <a:rPr lang="ja-JP" altLang="en-US" sz="1400" dirty="0" smtClean="0">
                <a:latin typeface="メイリオ" pitchFamily="50" charset="-128"/>
                <a:ea typeface="メイリオ" pitchFamily="50" charset="-128"/>
                <a:cs typeface="メイリオ" pitchFamily="50" charset="-128"/>
              </a:rPr>
              <a:t>円の認定証交付申請を</a:t>
            </a:r>
            <a:r>
              <a:rPr lang="en-US" altLang="ja-JP" sz="1400" dirty="0" smtClean="0">
                <a:latin typeface="メイリオ" pitchFamily="50" charset="-128"/>
                <a:ea typeface="メイリオ" pitchFamily="50" charset="-128"/>
                <a:cs typeface="メイリオ" pitchFamily="50" charset="-128"/>
              </a:rPr>
              <a:t>10</a:t>
            </a:r>
            <a:r>
              <a:rPr lang="ja-JP" altLang="en-US" sz="1400" dirty="0" smtClean="0">
                <a:latin typeface="メイリオ" pitchFamily="50" charset="-128"/>
                <a:ea typeface="メイリオ" pitchFamily="50" charset="-128"/>
                <a:cs typeface="メイリオ" pitchFamily="50" charset="-128"/>
              </a:rPr>
              <a:t>件同時に大阪府コンビニ納付</a:t>
            </a:r>
            <a:endParaRPr lang="en-US" altLang="ja-JP" sz="1400" dirty="0" smtClean="0">
              <a:latin typeface="メイリオ" pitchFamily="50" charset="-128"/>
              <a:ea typeface="メイリオ" pitchFamily="50" charset="-128"/>
              <a:cs typeface="メイリオ" pitchFamily="50" charset="-128"/>
            </a:endParaRPr>
          </a:p>
          <a:p>
            <a:pPr eaLnBrk="1" hangingPunct="1"/>
            <a:r>
              <a:rPr lang="ja-JP" altLang="en-US" sz="1400" dirty="0">
                <a:latin typeface="メイリオ" pitchFamily="50" charset="-128"/>
                <a:ea typeface="メイリオ" pitchFamily="50" charset="-128"/>
                <a:cs typeface="メイリオ" pitchFamily="50" charset="-128"/>
              </a:rPr>
              <a:t>　</a:t>
            </a:r>
            <a:r>
              <a:rPr lang="ja-JP" altLang="en-US" sz="1400" dirty="0" smtClean="0">
                <a:latin typeface="メイリオ" pitchFamily="50" charset="-128"/>
                <a:ea typeface="メイリオ" pitchFamily="50" charset="-128"/>
                <a:cs typeface="メイリオ" pitchFamily="50" charset="-128"/>
              </a:rPr>
              <a:t>サービスで申し込む場合はいくらですか？</a:t>
            </a:r>
            <a:endParaRPr lang="en-US" altLang="ja-JP" sz="1400" dirty="0">
              <a:latin typeface="メイリオ" pitchFamily="50" charset="-128"/>
              <a:ea typeface="メイリオ" pitchFamily="50" charset="-128"/>
              <a:cs typeface="メイリオ" pitchFamily="50" charset="-128"/>
            </a:endParaRPr>
          </a:p>
          <a:p>
            <a:pPr eaLnBrk="1" hangingPunct="1"/>
            <a:r>
              <a:rPr lang="en-US" altLang="ja-JP" sz="1400" dirty="0" smtClean="0">
                <a:latin typeface="メイリオ" pitchFamily="50" charset="-128"/>
                <a:ea typeface="メイリオ" pitchFamily="50" charset="-128"/>
                <a:cs typeface="メイリオ" pitchFamily="50" charset="-128"/>
              </a:rPr>
              <a:t>A.</a:t>
            </a:r>
            <a:r>
              <a:rPr lang="ja-JP" altLang="en-US" sz="1400" dirty="0" smtClean="0">
                <a:latin typeface="メイリオ" pitchFamily="50" charset="-128"/>
                <a:ea typeface="メイリオ" pitchFamily="50" charset="-128"/>
                <a:cs typeface="メイリオ" pitchFamily="50" charset="-128"/>
              </a:rPr>
              <a:t>合計額が</a:t>
            </a:r>
            <a:r>
              <a:rPr lang="en-US" altLang="ja-JP" sz="1400" dirty="0" smtClean="0">
                <a:latin typeface="メイリオ" pitchFamily="50" charset="-128"/>
                <a:ea typeface="メイリオ" pitchFamily="50" charset="-128"/>
                <a:cs typeface="メイリオ" pitchFamily="50" charset="-128"/>
              </a:rPr>
              <a:t>14,000</a:t>
            </a:r>
            <a:r>
              <a:rPr lang="ja-JP" altLang="en-US" sz="1400" dirty="0" smtClean="0">
                <a:latin typeface="メイリオ" pitchFamily="50" charset="-128"/>
                <a:ea typeface="メイリオ" pitchFamily="50" charset="-128"/>
                <a:cs typeface="メイリオ" pitchFamily="50" charset="-128"/>
              </a:rPr>
              <a:t>円となるため、税込</a:t>
            </a:r>
            <a:r>
              <a:rPr lang="en-US" altLang="ja-JP" sz="1400" dirty="0" smtClean="0">
                <a:latin typeface="メイリオ" pitchFamily="50" charset="-128"/>
                <a:ea typeface="メイリオ" pitchFamily="50" charset="-128"/>
                <a:cs typeface="メイリオ" pitchFamily="50" charset="-128"/>
              </a:rPr>
              <a:t>154</a:t>
            </a:r>
            <a:r>
              <a:rPr lang="ja-JP" altLang="en-US" sz="1400" dirty="0" smtClean="0">
                <a:latin typeface="メイリオ" pitchFamily="50" charset="-128"/>
                <a:ea typeface="メイリオ" pitchFamily="50" charset="-128"/>
                <a:cs typeface="メイリオ" pitchFamily="50" charset="-128"/>
              </a:rPr>
              <a:t>円です。税込</a:t>
            </a:r>
            <a:r>
              <a:rPr lang="en-US" altLang="ja-JP" sz="1400" dirty="0" smtClean="0">
                <a:latin typeface="メイリオ" pitchFamily="50" charset="-128"/>
                <a:ea typeface="メイリオ" pitchFamily="50" charset="-128"/>
                <a:cs typeface="メイリオ" pitchFamily="50" charset="-128"/>
              </a:rPr>
              <a:t>132</a:t>
            </a:r>
            <a:r>
              <a:rPr lang="ja-JP" altLang="en-US" sz="1400" dirty="0" smtClean="0">
                <a:latin typeface="メイリオ" pitchFamily="50" charset="-128"/>
                <a:ea typeface="メイリオ" pitchFamily="50" charset="-128"/>
                <a:cs typeface="メイリオ" pitchFamily="50" charset="-128"/>
              </a:rPr>
              <a:t>円</a:t>
            </a:r>
            <a:r>
              <a:rPr lang="en-US" altLang="ja-JP" sz="1400" dirty="0" smtClean="0">
                <a:latin typeface="メイリオ" pitchFamily="50" charset="-128"/>
                <a:ea typeface="メイリオ" pitchFamily="50" charset="-128"/>
                <a:cs typeface="メイリオ" pitchFamily="50" charset="-128"/>
              </a:rPr>
              <a:t>×10</a:t>
            </a:r>
            <a:r>
              <a:rPr lang="ja-JP" altLang="en-US" sz="1400" dirty="0" smtClean="0">
                <a:latin typeface="メイリオ" pitchFamily="50" charset="-128"/>
                <a:ea typeface="メイリオ" pitchFamily="50" charset="-128"/>
                <a:cs typeface="メイリオ" pitchFamily="50" charset="-128"/>
              </a:rPr>
              <a:t>件＝</a:t>
            </a:r>
            <a:r>
              <a:rPr lang="en-US" altLang="ja-JP" sz="1400" dirty="0" smtClean="0">
                <a:latin typeface="メイリオ" pitchFamily="50" charset="-128"/>
                <a:ea typeface="メイリオ" pitchFamily="50" charset="-128"/>
                <a:cs typeface="メイリオ" pitchFamily="50" charset="-128"/>
              </a:rPr>
              <a:t>1,320</a:t>
            </a:r>
            <a:r>
              <a:rPr lang="ja-JP" altLang="en-US" sz="1400" dirty="0" smtClean="0">
                <a:latin typeface="メイリオ" pitchFamily="50" charset="-128"/>
                <a:ea typeface="メイリオ" pitchFamily="50" charset="-128"/>
                <a:cs typeface="メイリオ" pitchFamily="50" charset="-128"/>
              </a:rPr>
              <a:t>円ではございません。</a:t>
            </a:r>
            <a:endParaRPr lang="en-US" altLang="ja-JP" sz="1400" dirty="0" smtClean="0">
              <a:latin typeface="メイリオ" pitchFamily="50" charset="-128"/>
              <a:ea typeface="メイリオ" pitchFamily="50" charset="-128"/>
              <a:cs typeface="メイリオ" pitchFamily="50" charset="-128"/>
            </a:endParaRPr>
          </a:p>
          <a:p>
            <a:pPr eaLnBrk="1" hangingPunct="1"/>
            <a:endParaRPr lang="en-US" altLang="ja-JP" sz="1400" dirty="0">
              <a:latin typeface="メイリオ" pitchFamily="50" charset="-128"/>
              <a:ea typeface="メイリオ" pitchFamily="50" charset="-128"/>
              <a:cs typeface="メイリオ" pitchFamily="50" charset="-128"/>
            </a:endParaRPr>
          </a:p>
          <a:p>
            <a:pPr eaLnBrk="1" hangingPunct="1"/>
            <a:r>
              <a:rPr lang="en-US" altLang="ja-JP" sz="1400" dirty="0" smtClean="0">
                <a:latin typeface="メイリオ" pitchFamily="50" charset="-128"/>
                <a:ea typeface="メイリオ" pitchFamily="50" charset="-128"/>
                <a:cs typeface="メイリオ" pitchFamily="50" charset="-128"/>
              </a:rPr>
              <a:t>Q.</a:t>
            </a:r>
            <a:r>
              <a:rPr lang="ja-JP" altLang="en-US" sz="1400" dirty="0" smtClean="0">
                <a:latin typeface="メイリオ" pitchFamily="50" charset="-128"/>
                <a:ea typeface="メイリオ" pitchFamily="50" charset="-128"/>
                <a:cs typeface="メイリオ" pitchFamily="50" charset="-128"/>
              </a:rPr>
              <a:t>手数料の支払い金額の上限はありますか？</a:t>
            </a:r>
            <a:endParaRPr lang="en-US" altLang="ja-JP" sz="1400" dirty="0" smtClean="0">
              <a:latin typeface="メイリオ" pitchFamily="50" charset="-128"/>
              <a:ea typeface="メイリオ" pitchFamily="50" charset="-128"/>
              <a:cs typeface="メイリオ" pitchFamily="50" charset="-128"/>
            </a:endParaRPr>
          </a:p>
          <a:p>
            <a:pPr eaLnBrk="1" hangingPunct="1"/>
            <a:r>
              <a:rPr lang="en-US" altLang="ja-JP" sz="1400" dirty="0" smtClean="0">
                <a:latin typeface="メイリオ" pitchFamily="50" charset="-128"/>
                <a:ea typeface="メイリオ" pitchFamily="50" charset="-128"/>
                <a:cs typeface="メイリオ" pitchFamily="50" charset="-128"/>
              </a:rPr>
              <a:t>A.</a:t>
            </a:r>
            <a:r>
              <a:rPr lang="ja-JP" altLang="en-US" sz="1400" dirty="0" smtClean="0">
                <a:latin typeface="メイリオ" pitchFamily="50" charset="-128"/>
                <a:ea typeface="メイリオ" pitchFamily="50" charset="-128"/>
                <a:cs typeface="メイリオ" pitchFamily="50" charset="-128"/>
              </a:rPr>
              <a:t>コンビニで扱うことが出来るのは</a:t>
            </a:r>
            <a:r>
              <a:rPr lang="en-US" altLang="ja-JP" sz="1400" dirty="0" smtClean="0">
                <a:latin typeface="メイリオ" pitchFamily="50" charset="-128"/>
                <a:ea typeface="メイリオ" pitchFamily="50" charset="-128"/>
                <a:cs typeface="メイリオ" pitchFamily="50" charset="-128"/>
              </a:rPr>
              <a:t>50,000</a:t>
            </a:r>
            <a:r>
              <a:rPr lang="ja-JP" altLang="en-US" sz="1400" dirty="0" smtClean="0">
                <a:latin typeface="メイリオ" pitchFamily="50" charset="-128"/>
                <a:ea typeface="メイリオ" pitchFamily="50" charset="-128"/>
                <a:cs typeface="メイリオ" pitchFamily="50" charset="-128"/>
              </a:rPr>
              <a:t>円までです。超える</a:t>
            </a:r>
            <a:r>
              <a:rPr lang="ja-JP" altLang="en-US" sz="1400" dirty="0">
                <a:latin typeface="メイリオ" pitchFamily="50" charset="-128"/>
                <a:ea typeface="メイリオ" pitchFamily="50" charset="-128"/>
                <a:cs typeface="メイリオ" pitchFamily="50" charset="-128"/>
              </a:rPr>
              <a:t>ようであれば</a:t>
            </a:r>
            <a:r>
              <a:rPr lang="ja-JP" altLang="en-US" sz="1400" dirty="0" smtClean="0">
                <a:latin typeface="メイリオ" pitchFamily="50" charset="-128"/>
                <a:ea typeface="メイリオ" pitchFamily="50" charset="-128"/>
                <a:cs typeface="メイリオ" pitchFamily="50" charset="-128"/>
              </a:rPr>
              <a:t>、お手数ですが</a:t>
            </a:r>
            <a:r>
              <a:rPr lang="en-US" altLang="ja-JP" sz="1400" dirty="0" smtClean="0">
                <a:latin typeface="メイリオ" pitchFamily="50" charset="-128"/>
                <a:ea typeface="メイリオ" pitchFamily="50" charset="-128"/>
                <a:cs typeface="メイリオ" pitchFamily="50" charset="-128"/>
              </a:rPr>
              <a:t>2</a:t>
            </a:r>
            <a:r>
              <a:rPr lang="ja-JP" altLang="en-US" sz="1400" dirty="0" smtClean="0">
                <a:latin typeface="メイリオ" pitchFamily="50" charset="-128"/>
                <a:ea typeface="メイリオ" pitchFamily="50" charset="-128"/>
                <a:cs typeface="メイリオ" pitchFamily="50" charset="-128"/>
              </a:rPr>
              <a:t>回に分けて</a:t>
            </a:r>
            <a:endParaRPr lang="en-US" altLang="ja-JP" sz="1400" dirty="0" smtClean="0">
              <a:latin typeface="メイリオ" pitchFamily="50" charset="-128"/>
              <a:ea typeface="メイリオ" pitchFamily="50" charset="-128"/>
              <a:cs typeface="メイリオ" pitchFamily="50" charset="-128"/>
            </a:endParaRPr>
          </a:p>
          <a:p>
            <a:pPr eaLnBrk="1" hangingPunct="1"/>
            <a:r>
              <a:rPr lang="ja-JP" altLang="en-US" sz="1400" dirty="0">
                <a:latin typeface="メイリオ" pitchFamily="50" charset="-128"/>
                <a:ea typeface="メイリオ" pitchFamily="50" charset="-128"/>
                <a:cs typeface="メイリオ" pitchFamily="50" charset="-128"/>
              </a:rPr>
              <a:t>　</a:t>
            </a:r>
            <a:r>
              <a:rPr lang="ja-JP" altLang="en-US" sz="1400" dirty="0" smtClean="0">
                <a:latin typeface="メイリオ" pitchFamily="50" charset="-128"/>
                <a:ea typeface="メイリオ" pitchFamily="50" charset="-128"/>
                <a:cs typeface="メイリオ" pitchFamily="50" charset="-128"/>
              </a:rPr>
              <a:t>申込みを行う等していただくようお願いいたします。</a:t>
            </a:r>
            <a:endParaRPr lang="en-US" altLang="ja-JP" sz="1400" dirty="0" smtClean="0">
              <a:latin typeface="メイリオ" pitchFamily="50" charset="-128"/>
              <a:ea typeface="メイリオ" pitchFamily="50" charset="-128"/>
              <a:cs typeface="メイリオ" pitchFamily="50" charset="-128"/>
            </a:endParaRPr>
          </a:p>
          <a:p>
            <a:pPr eaLnBrk="1" hangingPunct="1"/>
            <a:endParaRPr lang="en-US" altLang="ja-JP" sz="1400" dirty="0" smtClean="0">
              <a:latin typeface="メイリオ" pitchFamily="50" charset="-128"/>
              <a:ea typeface="メイリオ" pitchFamily="50" charset="-128"/>
              <a:cs typeface="メイリオ" pitchFamily="50" charset="-128"/>
            </a:endParaRPr>
          </a:p>
          <a:p>
            <a:pPr eaLnBrk="1" hangingPunct="1"/>
            <a:r>
              <a:rPr lang="en-US" altLang="ja-JP" sz="1400" dirty="0" smtClean="0">
                <a:latin typeface="メイリオ" pitchFamily="50" charset="-128"/>
                <a:ea typeface="メイリオ" pitchFamily="50" charset="-128"/>
                <a:cs typeface="メイリオ" pitchFamily="50" charset="-128"/>
              </a:rPr>
              <a:t>Q.</a:t>
            </a:r>
            <a:r>
              <a:rPr lang="ja-JP" altLang="en-US" sz="1400" dirty="0" smtClean="0">
                <a:latin typeface="メイリオ" pitchFamily="50" charset="-128"/>
                <a:ea typeface="メイリオ" pitchFamily="50" charset="-128"/>
                <a:cs typeface="メイリオ" pitchFamily="50" charset="-128"/>
              </a:rPr>
              <a:t>大阪府コンビニ納付サービス画面の申請者名は申請書の名前でなければいけませんか？</a:t>
            </a:r>
            <a:endParaRPr lang="en-US" altLang="ja-JP" sz="1400" dirty="0" smtClean="0">
              <a:latin typeface="メイリオ" pitchFamily="50" charset="-128"/>
              <a:ea typeface="メイリオ" pitchFamily="50" charset="-128"/>
              <a:cs typeface="メイリオ" pitchFamily="50" charset="-128"/>
            </a:endParaRPr>
          </a:p>
          <a:p>
            <a:pPr eaLnBrk="1" hangingPunct="1"/>
            <a:r>
              <a:rPr lang="en-US" altLang="ja-JP" sz="1400" dirty="0" smtClean="0">
                <a:latin typeface="メイリオ" pitchFamily="50" charset="-128"/>
                <a:ea typeface="メイリオ" pitchFamily="50" charset="-128"/>
                <a:cs typeface="メイリオ" pitchFamily="50" charset="-128"/>
              </a:rPr>
              <a:t>A.</a:t>
            </a:r>
            <a:r>
              <a:rPr lang="ja-JP" altLang="en-US" sz="1400" dirty="0" smtClean="0">
                <a:latin typeface="メイリオ" pitchFamily="50" charset="-128"/>
                <a:ea typeface="メイリオ" pitchFamily="50" charset="-128"/>
                <a:cs typeface="メイリオ" pitchFamily="50" charset="-128"/>
              </a:rPr>
              <a:t>必ずしも申請書の氏名と一致していなくても構いません。管理者や事務担当者が複数の従業員の申請を</a:t>
            </a:r>
            <a:endParaRPr lang="en-US" altLang="ja-JP" sz="1400" dirty="0" smtClean="0">
              <a:latin typeface="メイリオ" pitchFamily="50" charset="-128"/>
              <a:ea typeface="メイリオ" pitchFamily="50" charset="-128"/>
              <a:cs typeface="メイリオ" pitchFamily="50" charset="-128"/>
            </a:endParaRPr>
          </a:p>
          <a:p>
            <a:pPr eaLnBrk="1" hangingPunct="1"/>
            <a:r>
              <a:rPr lang="ja-JP" altLang="en-US" sz="1400" dirty="0">
                <a:latin typeface="メイリオ" pitchFamily="50" charset="-128"/>
                <a:ea typeface="メイリオ" pitchFamily="50" charset="-128"/>
                <a:cs typeface="メイリオ" pitchFamily="50" charset="-128"/>
              </a:rPr>
              <a:t>　</a:t>
            </a:r>
            <a:r>
              <a:rPr lang="ja-JP" altLang="en-US" sz="1400" dirty="0" smtClean="0">
                <a:latin typeface="メイリオ" pitchFamily="50" charset="-128"/>
                <a:ea typeface="メイリオ" pitchFamily="50" charset="-128"/>
                <a:cs typeface="メイリオ" pitchFamily="50" charset="-128"/>
              </a:rPr>
              <a:t>行うこともありますので、その場合は実際に申請を行っている方の氏名を入力してください。</a:t>
            </a:r>
            <a:endParaRPr lang="en-US" altLang="ja-JP" sz="1400" dirty="0" smtClean="0">
              <a:latin typeface="メイリオ" pitchFamily="50" charset="-128"/>
              <a:ea typeface="メイリオ" pitchFamily="50" charset="-128"/>
              <a:cs typeface="メイリオ" pitchFamily="50" charset="-128"/>
            </a:endParaRPr>
          </a:p>
          <a:p>
            <a:pPr eaLnBrk="1" hangingPunct="1"/>
            <a:endParaRPr lang="en-US" altLang="ja-JP" sz="1400" dirty="0" smtClean="0">
              <a:latin typeface="メイリオ" pitchFamily="50" charset="-128"/>
              <a:ea typeface="メイリオ" pitchFamily="50" charset="-128"/>
              <a:cs typeface="メイリオ" pitchFamily="50" charset="-128"/>
            </a:endParaRPr>
          </a:p>
          <a:p>
            <a:pPr eaLnBrk="1" hangingPunct="1"/>
            <a:r>
              <a:rPr lang="en-US" altLang="ja-JP" sz="1400" dirty="0" smtClean="0">
                <a:latin typeface="メイリオ" pitchFamily="50" charset="-128"/>
                <a:ea typeface="メイリオ" pitchFamily="50" charset="-128"/>
                <a:cs typeface="メイリオ" pitchFamily="50" charset="-128"/>
              </a:rPr>
              <a:t>Q.</a:t>
            </a:r>
            <a:r>
              <a:rPr lang="ja-JP" altLang="en-US" sz="1400" dirty="0">
                <a:latin typeface="メイリオ" pitchFamily="50" charset="-128"/>
                <a:ea typeface="メイリオ" pitchFamily="50" charset="-128"/>
                <a:cs typeface="メイリオ" pitchFamily="50" charset="-128"/>
              </a:rPr>
              <a:t>メールアドレス</a:t>
            </a:r>
            <a:r>
              <a:rPr lang="ja-JP" altLang="en-US" sz="1400" dirty="0" smtClean="0">
                <a:latin typeface="メイリオ" pitchFamily="50" charset="-128"/>
                <a:ea typeface="メイリオ" pitchFamily="50" charset="-128"/>
                <a:cs typeface="メイリオ" pitchFamily="50" charset="-128"/>
              </a:rPr>
              <a:t>を持っていません。メールアドレスを入力せずに</a:t>
            </a:r>
            <a:r>
              <a:rPr lang="ja-JP" altLang="en-US" sz="1400" dirty="0">
                <a:latin typeface="メイリオ" pitchFamily="50" charset="-128"/>
                <a:ea typeface="メイリオ" pitchFamily="50" charset="-128"/>
                <a:cs typeface="メイリオ" pitchFamily="50" charset="-128"/>
              </a:rPr>
              <a:t>手数料</a:t>
            </a:r>
            <a:r>
              <a:rPr lang="ja-JP" altLang="en-US" sz="1400" dirty="0" smtClean="0">
                <a:latin typeface="メイリオ" pitchFamily="50" charset="-128"/>
                <a:ea typeface="メイリオ" pitchFamily="50" charset="-128"/>
                <a:cs typeface="メイリオ" pitchFamily="50" charset="-128"/>
              </a:rPr>
              <a:t>を支払うことは可能でしょうか？</a:t>
            </a:r>
            <a:endParaRPr lang="en-US" altLang="ja-JP" sz="1400" dirty="0">
              <a:latin typeface="メイリオ" pitchFamily="50" charset="-128"/>
              <a:ea typeface="メイリオ" pitchFamily="50" charset="-128"/>
              <a:cs typeface="メイリオ" pitchFamily="50" charset="-128"/>
            </a:endParaRPr>
          </a:p>
          <a:p>
            <a:pPr eaLnBrk="1" hangingPunct="1"/>
            <a:r>
              <a:rPr lang="en-US" altLang="ja-JP" sz="1400" dirty="0" smtClean="0">
                <a:latin typeface="メイリオ" pitchFamily="50" charset="-128"/>
                <a:ea typeface="メイリオ" pitchFamily="50" charset="-128"/>
                <a:cs typeface="メイリオ" pitchFamily="50" charset="-128"/>
              </a:rPr>
              <a:t>A.</a:t>
            </a:r>
            <a:r>
              <a:rPr lang="ja-JP" altLang="en-US" sz="1400" dirty="0" smtClean="0">
                <a:latin typeface="メイリオ" pitchFamily="50" charset="-128"/>
                <a:ea typeface="メイリオ" pitchFamily="50" charset="-128"/>
                <a:cs typeface="メイリオ" pitchFamily="50" charset="-128"/>
              </a:rPr>
              <a:t>メールアドレスがなければコンビニ納付は選択いただけません。</a:t>
            </a:r>
            <a:endParaRPr lang="en-US" altLang="ja-JP" sz="1400" dirty="0" smtClean="0">
              <a:latin typeface="メイリオ" pitchFamily="50" charset="-128"/>
              <a:ea typeface="メイリオ" pitchFamily="50" charset="-128"/>
              <a:cs typeface="メイリオ" pitchFamily="50" charset="-128"/>
            </a:endParaRPr>
          </a:p>
        </p:txBody>
      </p:sp>
      <p:sp>
        <p:nvSpPr>
          <p:cNvPr id="5" name="正方形/長方形 4"/>
          <p:cNvSpPr/>
          <p:nvPr/>
        </p:nvSpPr>
        <p:spPr>
          <a:xfrm>
            <a:off x="106973" y="620688"/>
            <a:ext cx="8818741" cy="4571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911543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txBox="1">
            <a:spLocks noChangeArrowheads="1"/>
          </p:cNvSpPr>
          <p:nvPr/>
        </p:nvSpPr>
        <p:spPr bwMode="auto">
          <a:xfrm>
            <a:off x="189172" y="151868"/>
            <a:ext cx="8736542" cy="360809"/>
          </a:xfrm>
          <a:prstGeom prst="rect">
            <a:avLst/>
          </a:prstGeom>
          <a:noFill/>
          <a:ln>
            <a:miter lim="800000"/>
            <a:headEnd/>
            <a:tailEnd/>
          </a:ln>
        </p:spPr>
        <p:txBody>
          <a:bodyPr/>
          <a:lstStyle/>
          <a:p>
            <a:pPr fontAlgn="auto">
              <a:spcBef>
                <a:spcPts val="0"/>
              </a:spcBef>
              <a:spcAft>
                <a:spcPts val="0"/>
              </a:spcAft>
              <a:defRPr/>
            </a:pPr>
            <a:r>
              <a:rPr lang="ja-JP" altLang="en-US" sz="2000" b="1" kern="0"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コンビニにおける収納に</a:t>
            </a:r>
            <a:r>
              <a:rPr lang="ja-JP" altLang="en-US" sz="2000" b="1" kern="0"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ついて　</a:t>
            </a:r>
            <a:r>
              <a:rPr lang="en-US" altLang="ja-JP" sz="2000" b="1" kern="0"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2000" b="1" kern="0"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b="1" kern="0"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A</a:t>
            </a:r>
            <a:endParaRPr lang="en-US" altLang="ja-JP" sz="2000" b="1" kern="0"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endParaRPr>
          </a:p>
          <a:p>
            <a:pPr fontAlgn="auto">
              <a:spcBef>
                <a:spcPts val="0"/>
              </a:spcBef>
              <a:spcAft>
                <a:spcPts val="0"/>
              </a:spcAft>
              <a:defRPr/>
            </a:pPr>
            <a:endParaRPr lang="en-US" altLang="ja-JP" sz="2800" b="1" kern="0"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a:spLocks noChangeArrowheads="1"/>
          </p:cNvSpPr>
          <p:nvPr/>
        </p:nvSpPr>
        <p:spPr bwMode="auto">
          <a:xfrm>
            <a:off x="117650" y="1340768"/>
            <a:ext cx="8808063"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400" dirty="0">
                <a:latin typeface="メイリオ" pitchFamily="50" charset="-128"/>
                <a:ea typeface="メイリオ" pitchFamily="50" charset="-128"/>
                <a:cs typeface="メイリオ" pitchFamily="50" charset="-128"/>
              </a:rPr>
              <a:t>Q.</a:t>
            </a:r>
            <a:r>
              <a:rPr lang="ja-JP" altLang="en-US" sz="1400" dirty="0">
                <a:latin typeface="メイリオ" pitchFamily="50" charset="-128"/>
                <a:ea typeface="メイリオ" pitchFamily="50" charset="-128"/>
                <a:cs typeface="メイリオ" pitchFamily="50" charset="-128"/>
              </a:rPr>
              <a:t>コンビニ納付のお支払案内メールが届かないのですが、どうすべきですか？</a:t>
            </a:r>
            <a:endParaRPr lang="en-US" altLang="ja-JP" sz="1400" dirty="0">
              <a:latin typeface="メイリオ" pitchFamily="50" charset="-128"/>
              <a:ea typeface="メイリオ" pitchFamily="50" charset="-128"/>
              <a:cs typeface="メイリオ" pitchFamily="50" charset="-128"/>
            </a:endParaRPr>
          </a:p>
          <a:p>
            <a:pPr eaLnBrk="1" hangingPunct="1"/>
            <a:r>
              <a:rPr lang="en-US" altLang="ja-JP" sz="1400" dirty="0">
                <a:latin typeface="メイリオ" pitchFamily="50" charset="-128"/>
                <a:ea typeface="メイリオ" pitchFamily="50" charset="-128"/>
                <a:cs typeface="メイリオ" pitchFamily="50" charset="-128"/>
              </a:rPr>
              <a:t>A.</a:t>
            </a:r>
            <a:r>
              <a:rPr lang="ja-JP" altLang="en-US" sz="1400" dirty="0">
                <a:latin typeface="メイリオ" pitchFamily="50" charset="-128"/>
                <a:ea typeface="メイリオ" pitchFamily="50" charset="-128"/>
                <a:cs typeface="メイリオ" pitchFamily="50" charset="-128"/>
              </a:rPr>
              <a:t>会計局会計総務課へお問い合わせください。</a:t>
            </a:r>
            <a:endParaRPr lang="en-US" altLang="ja-JP" sz="1400" dirty="0">
              <a:latin typeface="メイリオ" pitchFamily="50" charset="-128"/>
              <a:ea typeface="メイリオ" pitchFamily="50" charset="-128"/>
              <a:cs typeface="メイリオ" pitchFamily="50" charset="-128"/>
            </a:endParaRPr>
          </a:p>
          <a:p>
            <a:pPr eaLnBrk="1" hangingPunct="1"/>
            <a:endParaRPr lang="en-US" altLang="ja-JP" sz="1400" dirty="0" smtClean="0">
              <a:latin typeface="メイリオ" pitchFamily="50" charset="-128"/>
              <a:ea typeface="メイリオ" pitchFamily="50" charset="-128"/>
              <a:cs typeface="メイリオ" pitchFamily="50" charset="-128"/>
            </a:endParaRPr>
          </a:p>
          <a:p>
            <a:pPr eaLnBrk="1" hangingPunct="1"/>
            <a:r>
              <a:rPr lang="en-US" altLang="ja-JP" sz="1400" dirty="0" smtClean="0">
                <a:latin typeface="メイリオ" pitchFamily="50" charset="-128"/>
                <a:ea typeface="メイリオ" pitchFamily="50" charset="-128"/>
                <a:cs typeface="メイリオ" pitchFamily="50" charset="-128"/>
              </a:rPr>
              <a:t>Q</a:t>
            </a:r>
            <a:r>
              <a:rPr lang="en-US" altLang="ja-JP" sz="1400" dirty="0">
                <a:latin typeface="メイリオ" pitchFamily="50" charset="-128"/>
                <a:ea typeface="メイリオ" pitchFamily="50" charset="-128"/>
                <a:cs typeface="メイリオ" pitchFamily="50" charset="-128"/>
              </a:rPr>
              <a:t>.</a:t>
            </a:r>
            <a:r>
              <a:rPr lang="ja-JP" altLang="en-US" sz="1400" dirty="0">
                <a:latin typeface="メイリオ" pitchFamily="50" charset="-128"/>
                <a:ea typeface="メイリオ" pitchFamily="50" charset="-128"/>
                <a:cs typeface="メイリオ" pitchFamily="50" charset="-128"/>
              </a:rPr>
              <a:t>コンビニ納付を申し込んだが、取り消しをしたい。どうすべきですか？</a:t>
            </a:r>
            <a:endParaRPr lang="en-US" altLang="ja-JP" sz="1400" dirty="0">
              <a:latin typeface="メイリオ" pitchFamily="50" charset="-128"/>
              <a:ea typeface="メイリオ" pitchFamily="50" charset="-128"/>
              <a:cs typeface="メイリオ" pitchFamily="50" charset="-128"/>
            </a:endParaRPr>
          </a:p>
          <a:p>
            <a:pPr eaLnBrk="1" hangingPunct="1"/>
            <a:r>
              <a:rPr lang="en-US" altLang="ja-JP" sz="1400" dirty="0">
                <a:latin typeface="メイリオ" pitchFamily="50" charset="-128"/>
                <a:ea typeface="メイリオ" pitchFamily="50" charset="-128"/>
                <a:cs typeface="メイリオ" pitchFamily="50" charset="-128"/>
              </a:rPr>
              <a:t>A.</a:t>
            </a:r>
            <a:r>
              <a:rPr lang="ja-JP" altLang="en-US" sz="1400" dirty="0">
                <a:latin typeface="メイリオ" pitchFamily="50" charset="-128"/>
                <a:ea typeface="メイリオ" pitchFamily="50" charset="-128"/>
                <a:cs typeface="メイリオ" pitchFamily="50" charset="-128"/>
              </a:rPr>
              <a:t>コンビニ納付のお支払案内メールの下部に取消画面がございます。こちらから手続きください。</a:t>
            </a:r>
            <a:endParaRPr lang="en-US" altLang="ja-JP" sz="1400" dirty="0" smtClean="0">
              <a:latin typeface="メイリオ" pitchFamily="50" charset="-128"/>
              <a:ea typeface="メイリオ" pitchFamily="50" charset="-128"/>
              <a:cs typeface="メイリオ" pitchFamily="50" charset="-128"/>
            </a:endParaRPr>
          </a:p>
          <a:p>
            <a:pPr eaLnBrk="1" hangingPunct="1"/>
            <a:endParaRPr lang="en-US" altLang="ja-JP" sz="1400" dirty="0">
              <a:latin typeface="メイリオ" pitchFamily="50" charset="-128"/>
              <a:ea typeface="メイリオ" pitchFamily="50" charset="-128"/>
              <a:cs typeface="メイリオ" pitchFamily="50" charset="-128"/>
            </a:endParaRPr>
          </a:p>
          <a:p>
            <a:pPr eaLnBrk="1" hangingPunct="1"/>
            <a:r>
              <a:rPr lang="en-US" altLang="ja-JP" sz="1400" dirty="0" smtClean="0">
                <a:latin typeface="メイリオ" pitchFamily="50" charset="-128"/>
                <a:ea typeface="メイリオ" pitchFamily="50" charset="-128"/>
                <a:cs typeface="メイリオ" pitchFamily="50" charset="-128"/>
              </a:rPr>
              <a:t>Q</a:t>
            </a:r>
            <a:r>
              <a:rPr lang="en-US" altLang="ja-JP" sz="1400" dirty="0">
                <a:latin typeface="メイリオ" pitchFamily="50" charset="-128"/>
                <a:ea typeface="メイリオ" pitchFamily="50" charset="-128"/>
                <a:cs typeface="メイリオ" pitchFamily="50" charset="-128"/>
              </a:rPr>
              <a:t>.</a:t>
            </a:r>
            <a:r>
              <a:rPr lang="ja-JP" altLang="en-US" sz="1400" dirty="0">
                <a:latin typeface="メイリオ" pitchFamily="50" charset="-128"/>
                <a:ea typeface="メイリオ" pitchFamily="50" charset="-128"/>
                <a:cs typeface="メイリオ" pitchFamily="50" charset="-128"/>
              </a:rPr>
              <a:t>コンビニ納付申込からの支払期限はどれぐらいですか？</a:t>
            </a:r>
            <a:endParaRPr lang="en-US" altLang="ja-JP" sz="1400" dirty="0">
              <a:latin typeface="メイリオ" pitchFamily="50" charset="-128"/>
              <a:ea typeface="メイリオ" pitchFamily="50" charset="-128"/>
              <a:cs typeface="メイリオ" pitchFamily="50" charset="-128"/>
            </a:endParaRPr>
          </a:p>
          <a:p>
            <a:pPr eaLnBrk="1" hangingPunct="1"/>
            <a:r>
              <a:rPr lang="en-US" altLang="ja-JP" sz="1400" dirty="0">
                <a:latin typeface="メイリオ" pitchFamily="50" charset="-128"/>
                <a:ea typeface="メイリオ" pitchFamily="50" charset="-128"/>
                <a:cs typeface="メイリオ" pitchFamily="50" charset="-128"/>
              </a:rPr>
              <a:t>A.3</a:t>
            </a:r>
            <a:r>
              <a:rPr lang="ja-JP" altLang="en-US" sz="1400" dirty="0">
                <a:latin typeface="メイリオ" pitchFamily="50" charset="-128"/>
                <a:ea typeface="メイリオ" pitchFamily="50" charset="-128"/>
                <a:cs typeface="メイリオ" pitchFamily="50" charset="-128"/>
              </a:rPr>
              <a:t>日以内です。コンビニの営業時間内であれば夜間・土日でもお支払いただけます。料金は変わりません。</a:t>
            </a:r>
            <a:endParaRPr lang="en-US" altLang="ja-JP" sz="1400" dirty="0">
              <a:latin typeface="メイリオ" pitchFamily="50" charset="-128"/>
              <a:ea typeface="メイリオ" pitchFamily="50" charset="-128"/>
              <a:cs typeface="メイリオ" pitchFamily="50" charset="-128"/>
            </a:endParaRPr>
          </a:p>
          <a:p>
            <a:pPr eaLnBrk="1" hangingPunct="1"/>
            <a:endParaRPr lang="en-US" altLang="ja-JP" sz="1400" dirty="0">
              <a:latin typeface="メイリオ" pitchFamily="50" charset="-128"/>
              <a:ea typeface="メイリオ" pitchFamily="50" charset="-128"/>
              <a:cs typeface="メイリオ" pitchFamily="50" charset="-128"/>
            </a:endParaRPr>
          </a:p>
          <a:p>
            <a:pPr eaLnBrk="1" hangingPunct="1"/>
            <a:r>
              <a:rPr lang="en-US" altLang="ja-JP" sz="1400" dirty="0">
                <a:latin typeface="メイリオ" pitchFamily="50" charset="-128"/>
                <a:ea typeface="メイリオ" pitchFamily="50" charset="-128"/>
                <a:cs typeface="メイリオ" pitchFamily="50" charset="-128"/>
              </a:rPr>
              <a:t>Q.</a:t>
            </a:r>
            <a:r>
              <a:rPr lang="ja-JP" altLang="en-US" sz="1400" dirty="0">
                <a:latin typeface="メイリオ" pitchFamily="50" charset="-128"/>
                <a:ea typeface="メイリオ" pitchFamily="50" charset="-128"/>
                <a:cs typeface="メイリオ" pitchFamily="50" charset="-128"/>
              </a:rPr>
              <a:t>支払期限を過ぎてしまいました。再度申込みすべきでしょうか？</a:t>
            </a:r>
            <a:endParaRPr lang="en-US" altLang="ja-JP" sz="1400" dirty="0">
              <a:latin typeface="メイリオ" pitchFamily="50" charset="-128"/>
              <a:ea typeface="メイリオ" pitchFamily="50" charset="-128"/>
              <a:cs typeface="メイリオ" pitchFamily="50" charset="-128"/>
            </a:endParaRPr>
          </a:p>
          <a:p>
            <a:pPr eaLnBrk="1" hangingPunct="1"/>
            <a:r>
              <a:rPr lang="en-US" altLang="ja-JP" sz="1400" dirty="0">
                <a:latin typeface="メイリオ" pitchFamily="50" charset="-128"/>
                <a:ea typeface="メイリオ" pitchFamily="50" charset="-128"/>
                <a:cs typeface="メイリオ" pitchFamily="50" charset="-128"/>
              </a:rPr>
              <a:t>A.</a:t>
            </a:r>
            <a:r>
              <a:rPr lang="ja-JP" altLang="en-US" sz="1400" dirty="0">
                <a:latin typeface="メイリオ" pitchFamily="50" charset="-128"/>
                <a:ea typeface="メイリオ" pitchFamily="50" charset="-128"/>
                <a:cs typeface="メイリオ" pitchFamily="50" charset="-128"/>
              </a:rPr>
              <a:t>お手数ですが、再度申込みください。</a:t>
            </a:r>
            <a:endParaRPr lang="en-US" altLang="ja-JP" sz="1400" dirty="0">
              <a:latin typeface="メイリオ" pitchFamily="50" charset="-128"/>
              <a:ea typeface="メイリオ" pitchFamily="50" charset="-128"/>
              <a:cs typeface="メイリオ" pitchFamily="50" charset="-128"/>
            </a:endParaRPr>
          </a:p>
          <a:p>
            <a:pPr eaLnBrk="1" hangingPunct="1"/>
            <a:endParaRPr lang="en-US" altLang="ja-JP" sz="1400" dirty="0">
              <a:latin typeface="メイリオ" pitchFamily="50" charset="-128"/>
              <a:ea typeface="メイリオ" pitchFamily="50" charset="-128"/>
              <a:cs typeface="メイリオ" pitchFamily="50" charset="-128"/>
            </a:endParaRPr>
          </a:p>
          <a:p>
            <a:pPr eaLnBrk="1" hangingPunct="1"/>
            <a:r>
              <a:rPr lang="en-US" altLang="ja-JP" sz="1400" dirty="0" smtClean="0">
                <a:latin typeface="メイリオ" pitchFamily="50" charset="-128"/>
                <a:ea typeface="メイリオ" pitchFamily="50" charset="-128"/>
                <a:cs typeface="メイリオ" pitchFamily="50" charset="-128"/>
              </a:rPr>
              <a:t>Q</a:t>
            </a:r>
            <a:r>
              <a:rPr lang="en-US" altLang="ja-JP" sz="1400" dirty="0">
                <a:latin typeface="メイリオ" pitchFamily="50" charset="-128"/>
                <a:ea typeface="メイリオ" pitchFamily="50" charset="-128"/>
                <a:cs typeface="メイリオ" pitchFamily="50" charset="-128"/>
              </a:rPr>
              <a:t>.</a:t>
            </a:r>
            <a:r>
              <a:rPr lang="ja-JP" altLang="en-US" sz="1400" dirty="0">
                <a:latin typeface="メイリオ" pitchFamily="50" charset="-128"/>
                <a:ea typeface="メイリオ" pitchFamily="50" charset="-128"/>
                <a:cs typeface="メイリオ" pitchFamily="50" charset="-128"/>
              </a:rPr>
              <a:t>お支払方法ご案内</a:t>
            </a:r>
            <a:r>
              <a:rPr lang="en-US" altLang="ja-JP" sz="1400" dirty="0">
                <a:latin typeface="メイリオ" pitchFamily="50" charset="-128"/>
                <a:ea typeface="メイリオ" pitchFamily="50" charset="-128"/>
                <a:cs typeface="メイリオ" pitchFamily="50" charset="-128"/>
              </a:rPr>
              <a:t>URL</a:t>
            </a:r>
            <a:r>
              <a:rPr lang="ja-JP" altLang="en-US" sz="1400" dirty="0">
                <a:latin typeface="メイリオ" pitchFamily="50" charset="-128"/>
                <a:ea typeface="メイリオ" pitchFamily="50" charset="-128"/>
                <a:cs typeface="メイリオ" pitchFamily="50" charset="-128"/>
              </a:rPr>
              <a:t>を開くことが出来ません。</a:t>
            </a:r>
            <a:endParaRPr lang="en-US" altLang="ja-JP" sz="1400" dirty="0">
              <a:latin typeface="メイリオ" pitchFamily="50" charset="-128"/>
              <a:ea typeface="メイリオ" pitchFamily="50" charset="-128"/>
              <a:cs typeface="メイリオ" pitchFamily="50" charset="-128"/>
            </a:endParaRPr>
          </a:p>
          <a:p>
            <a:pPr eaLnBrk="1" hangingPunct="1"/>
            <a:r>
              <a:rPr lang="en-US" altLang="ja-JP" sz="1400" dirty="0">
                <a:latin typeface="メイリオ" pitchFamily="50" charset="-128"/>
                <a:ea typeface="メイリオ" pitchFamily="50" charset="-128"/>
                <a:cs typeface="メイリオ" pitchFamily="50" charset="-128"/>
              </a:rPr>
              <a:t>A.</a:t>
            </a:r>
            <a:r>
              <a:rPr lang="ja-JP" altLang="en-US" sz="1400" dirty="0">
                <a:latin typeface="メイリオ" pitchFamily="50" charset="-128"/>
                <a:ea typeface="メイリオ" pitchFamily="50" charset="-128"/>
                <a:cs typeface="メイリオ" pitchFamily="50" charset="-128"/>
              </a:rPr>
              <a:t>メールにて</a:t>
            </a:r>
            <a:r>
              <a:rPr lang="en-US" altLang="ja-JP" sz="1400" dirty="0">
                <a:latin typeface="メイリオ" pitchFamily="50" charset="-128"/>
                <a:ea typeface="メイリオ" pitchFamily="50" charset="-128"/>
                <a:cs typeface="メイリオ" pitchFamily="50" charset="-128"/>
              </a:rPr>
              <a:t>URL</a:t>
            </a:r>
            <a:r>
              <a:rPr lang="ja-JP" altLang="en-US" sz="1400" dirty="0">
                <a:latin typeface="メイリオ" pitchFamily="50" charset="-128"/>
                <a:ea typeface="メイリオ" pitchFamily="50" charset="-128"/>
                <a:cs typeface="メイリオ" pitchFamily="50" charset="-128"/>
              </a:rPr>
              <a:t>が折り返されて表示</a:t>
            </a:r>
            <a:r>
              <a:rPr lang="en-US" altLang="ja-JP" sz="1400" dirty="0">
                <a:latin typeface="メイリオ" pitchFamily="50" charset="-128"/>
                <a:ea typeface="メイリオ" pitchFamily="50" charset="-128"/>
                <a:cs typeface="メイリオ" pitchFamily="50" charset="-128"/>
              </a:rPr>
              <a:t>(</a:t>
            </a:r>
            <a:r>
              <a:rPr lang="ja-JP" altLang="en-US" sz="1400" dirty="0">
                <a:latin typeface="メイリオ" pitchFamily="50" charset="-128"/>
                <a:ea typeface="メイリオ" pitchFamily="50" charset="-128"/>
                <a:cs typeface="メイリオ" pitchFamily="50" charset="-128"/>
              </a:rPr>
              <a:t>改行</a:t>
            </a:r>
            <a:r>
              <a:rPr lang="en-US" altLang="ja-JP" sz="1400" dirty="0">
                <a:latin typeface="メイリオ" pitchFamily="50" charset="-128"/>
                <a:ea typeface="メイリオ" pitchFamily="50" charset="-128"/>
                <a:cs typeface="メイリオ" pitchFamily="50" charset="-128"/>
              </a:rPr>
              <a:t>)</a:t>
            </a:r>
            <a:r>
              <a:rPr lang="ja-JP" altLang="en-US" sz="1400" dirty="0">
                <a:latin typeface="メイリオ" pitchFamily="50" charset="-128"/>
                <a:ea typeface="メイリオ" pitchFamily="50" charset="-128"/>
                <a:cs typeface="メイリオ" pitchFamily="50" charset="-128"/>
              </a:rPr>
              <a:t>されていると正しく開かない場合がございます。</a:t>
            </a:r>
            <a:endParaRPr lang="en-US" altLang="ja-JP" sz="1400" dirty="0">
              <a:latin typeface="メイリオ" pitchFamily="50" charset="-128"/>
              <a:ea typeface="メイリオ" pitchFamily="50" charset="-128"/>
              <a:cs typeface="メイリオ" pitchFamily="50" charset="-128"/>
            </a:endParaRPr>
          </a:p>
          <a:p>
            <a:pPr eaLnBrk="1" hangingPunct="1"/>
            <a:r>
              <a:rPr lang="ja-JP" altLang="en-US" sz="1400" dirty="0">
                <a:latin typeface="メイリオ" pitchFamily="50" charset="-128"/>
                <a:ea typeface="メイリオ" pitchFamily="50" charset="-128"/>
                <a:cs typeface="メイリオ" pitchFamily="50" charset="-128"/>
              </a:rPr>
              <a:t>　全画面表示や</a:t>
            </a:r>
            <a:r>
              <a:rPr lang="en-US" altLang="ja-JP" sz="1400" dirty="0">
                <a:latin typeface="メイリオ" pitchFamily="50" charset="-128"/>
                <a:ea typeface="メイリオ" pitchFamily="50" charset="-128"/>
                <a:cs typeface="メイリオ" pitchFamily="50" charset="-128"/>
              </a:rPr>
              <a:t>URL</a:t>
            </a:r>
            <a:r>
              <a:rPr lang="ja-JP" altLang="en-US" sz="1400" dirty="0">
                <a:latin typeface="メイリオ" pitchFamily="50" charset="-128"/>
                <a:ea typeface="メイリオ" pitchFamily="50" charset="-128"/>
                <a:cs typeface="メイリオ" pitchFamily="50" charset="-128"/>
              </a:rPr>
              <a:t>を一行に直すと正しく開くことが出来ます。</a:t>
            </a:r>
            <a:endParaRPr lang="en-US" altLang="ja-JP" sz="1400" dirty="0">
              <a:latin typeface="メイリオ" pitchFamily="50" charset="-128"/>
              <a:ea typeface="メイリオ" pitchFamily="50" charset="-128"/>
              <a:cs typeface="メイリオ" pitchFamily="50" charset="-128"/>
            </a:endParaRPr>
          </a:p>
          <a:p>
            <a:pPr eaLnBrk="1" hangingPunct="1"/>
            <a:endParaRPr lang="en-US" altLang="ja-JP" sz="1400" dirty="0">
              <a:latin typeface="メイリオ" pitchFamily="50" charset="-128"/>
              <a:ea typeface="メイリオ" pitchFamily="50" charset="-128"/>
              <a:cs typeface="メイリオ" pitchFamily="50" charset="-128"/>
            </a:endParaRPr>
          </a:p>
          <a:p>
            <a:pPr eaLnBrk="1" hangingPunct="1"/>
            <a:r>
              <a:rPr lang="en-US" altLang="ja-JP" sz="1400" dirty="0" smtClean="0">
                <a:latin typeface="メイリオ" pitchFamily="50" charset="-128"/>
                <a:ea typeface="メイリオ" pitchFamily="50" charset="-128"/>
                <a:cs typeface="メイリオ" pitchFamily="50" charset="-128"/>
              </a:rPr>
              <a:t>Q</a:t>
            </a:r>
            <a:r>
              <a:rPr lang="en-US" altLang="ja-JP" sz="1400" dirty="0">
                <a:latin typeface="メイリオ" pitchFamily="50" charset="-128"/>
                <a:ea typeface="メイリオ" pitchFamily="50" charset="-128"/>
                <a:cs typeface="メイリオ" pitchFamily="50" charset="-128"/>
              </a:rPr>
              <a:t>.</a:t>
            </a:r>
            <a:r>
              <a:rPr lang="ja-JP" altLang="en-US" sz="1400" dirty="0">
                <a:latin typeface="メイリオ" pitchFamily="50" charset="-128"/>
                <a:ea typeface="メイリオ" pitchFamily="50" charset="-128"/>
                <a:cs typeface="メイリオ" pitchFamily="50" charset="-128"/>
              </a:rPr>
              <a:t>コンビニでの端末の使用方法が分かりません。</a:t>
            </a:r>
            <a:endParaRPr lang="en-US" altLang="ja-JP" sz="1400" dirty="0">
              <a:latin typeface="メイリオ" pitchFamily="50" charset="-128"/>
              <a:ea typeface="メイリオ" pitchFamily="50" charset="-128"/>
              <a:cs typeface="メイリオ" pitchFamily="50" charset="-128"/>
            </a:endParaRPr>
          </a:p>
          <a:p>
            <a:pPr eaLnBrk="1" hangingPunct="1"/>
            <a:r>
              <a:rPr lang="en-US" altLang="ja-JP" sz="1400" dirty="0" smtClean="0">
                <a:latin typeface="メイリオ" pitchFamily="50" charset="-128"/>
                <a:ea typeface="メイリオ" pitchFamily="50" charset="-128"/>
                <a:cs typeface="メイリオ" pitchFamily="50" charset="-128"/>
              </a:rPr>
              <a:t>A.</a:t>
            </a:r>
            <a:r>
              <a:rPr lang="ja-JP" altLang="en-US" sz="1400" dirty="0" smtClean="0">
                <a:latin typeface="メイリオ" pitchFamily="50" charset="-128"/>
                <a:ea typeface="メイリオ" pitchFamily="50" charset="-128"/>
                <a:cs typeface="メイリオ" pitchFamily="50" charset="-128"/>
              </a:rPr>
              <a:t>イーコンテクストサポートページ</a:t>
            </a:r>
            <a:r>
              <a:rPr lang="ja-JP" altLang="en-US" sz="1400" dirty="0">
                <a:latin typeface="メイリオ" pitchFamily="50" charset="-128"/>
                <a:ea typeface="メイリオ" pitchFamily="50" charset="-128"/>
                <a:cs typeface="メイリオ" pitchFamily="50" charset="-128"/>
              </a:rPr>
              <a:t>　</a:t>
            </a:r>
            <a:r>
              <a:rPr lang="en-US" altLang="ja-JP" sz="1400" dirty="0">
                <a:latin typeface="メイリオ" pitchFamily="50" charset="-128"/>
                <a:ea typeface="メイリオ" pitchFamily="50" charset="-128"/>
                <a:cs typeface="メイリオ" pitchFamily="50" charset="-128"/>
                <a:hlinkClick r:id="rId2"/>
              </a:rPr>
              <a:t>https://</a:t>
            </a:r>
            <a:r>
              <a:rPr lang="en-US" altLang="ja-JP" sz="1400" dirty="0" smtClean="0">
                <a:latin typeface="メイリオ" pitchFamily="50" charset="-128"/>
                <a:ea typeface="メイリオ" pitchFamily="50" charset="-128"/>
                <a:cs typeface="メイリオ" pitchFamily="50" charset="-128"/>
                <a:hlinkClick r:id="rId2"/>
              </a:rPr>
              <a:t>www.econtext.jp/support/cvs/7brand.html</a:t>
            </a:r>
            <a:endParaRPr lang="en-US" altLang="ja-JP" sz="1400" dirty="0" smtClean="0">
              <a:latin typeface="メイリオ" pitchFamily="50" charset="-128"/>
              <a:ea typeface="メイリオ" pitchFamily="50" charset="-128"/>
              <a:cs typeface="メイリオ" pitchFamily="50" charset="-128"/>
            </a:endParaRPr>
          </a:p>
          <a:p>
            <a:pPr eaLnBrk="1" hangingPunct="1"/>
            <a:r>
              <a:rPr lang="ja-JP" altLang="en-US" sz="1400" dirty="0" smtClean="0">
                <a:latin typeface="メイリオ" pitchFamily="50" charset="-128"/>
                <a:ea typeface="メイリオ" pitchFamily="50" charset="-128"/>
                <a:cs typeface="メイリオ" pitchFamily="50" charset="-128"/>
              </a:rPr>
              <a:t>　を</a:t>
            </a:r>
            <a:r>
              <a:rPr lang="ja-JP" altLang="en-US" sz="1400" dirty="0">
                <a:latin typeface="メイリオ" pitchFamily="50" charset="-128"/>
                <a:ea typeface="メイリオ" pitchFamily="50" charset="-128"/>
                <a:cs typeface="メイリオ" pitchFamily="50" charset="-128"/>
              </a:rPr>
              <a:t>参照ください。</a:t>
            </a:r>
            <a:endParaRPr lang="en-US" altLang="ja-JP" sz="1400" dirty="0">
              <a:latin typeface="メイリオ" pitchFamily="50" charset="-128"/>
              <a:ea typeface="メイリオ" pitchFamily="50" charset="-128"/>
              <a:cs typeface="メイリオ" pitchFamily="50" charset="-128"/>
            </a:endParaRPr>
          </a:p>
          <a:p>
            <a:pPr eaLnBrk="1" hangingPunct="1"/>
            <a:endParaRPr lang="en-US" altLang="ja-JP" sz="1400" dirty="0">
              <a:latin typeface="メイリオ" pitchFamily="50" charset="-128"/>
              <a:ea typeface="メイリオ" pitchFamily="50" charset="-128"/>
              <a:cs typeface="メイリオ" pitchFamily="50" charset="-128"/>
            </a:endParaRPr>
          </a:p>
          <a:p>
            <a:pPr eaLnBrk="1" hangingPunct="1"/>
            <a:r>
              <a:rPr lang="en-US" altLang="ja-JP" sz="1400" dirty="0" smtClean="0">
                <a:latin typeface="メイリオ" pitchFamily="50" charset="-128"/>
                <a:ea typeface="メイリオ" pitchFamily="50" charset="-128"/>
                <a:cs typeface="メイリオ" pitchFamily="50" charset="-128"/>
              </a:rPr>
              <a:t>Q.</a:t>
            </a:r>
            <a:r>
              <a:rPr lang="ja-JP" altLang="en-US" sz="1400" dirty="0" smtClean="0">
                <a:latin typeface="メイリオ" pitchFamily="50" charset="-128"/>
                <a:ea typeface="メイリオ" pitchFamily="50" charset="-128"/>
                <a:cs typeface="メイリオ" pitchFamily="50" charset="-128"/>
              </a:rPr>
              <a:t>レジで手数料を収めた際に受け取った領収証</a:t>
            </a:r>
            <a:r>
              <a:rPr lang="en-US" altLang="ja-JP" sz="1400" dirty="0" smtClean="0">
                <a:latin typeface="メイリオ" pitchFamily="50" charset="-128"/>
                <a:ea typeface="メイリオ" pitchFamily="50" charset="-128"/>
                <a:cs typeface="メイリオ" pitchFamily="50" charset="-128"/>
              </a:rPr>
              <a:t>(</a:t>
            </a:r>
            <a:r>
              <a:rPr lang="ja-JP" altLang="en-US" sz="1400" dirty="0" smtClean="0">
                <a:latin typeface="メイリオ" pitchFamily="50" charset="-128"/>
                <a:ea typeface="メイリオ" pitchFamily="50" charset="-128"/>
                <a:cs typeface="メイリオ" pitchFamily="50" charset="-128"/>
              </a:rPr>
              <a:t>レシート</a:t>
            </a:r>
            <a:r>
              <a:rPr lang="en-US" altLang="ja-JP" sz="1400" dirty="0" smtClean="0">
                <a:latin typeface="メイリオ" pitchFamily="50" charset="-128"/>
                <a:ea typeface="メイリオ" pitchFamily="50" charset="-128"/>
                <a:cs typeface="メイリオ" pitchFamily="50" charset="-128"/>
              </a:rPr>
              <a:t>)</a:t>
            </a:r>
            <a:r>
              <a:rPr lang="ja-JP" altLang="en-US" sz="1400" dirty="0" smtClean="0">
                <a:latin typeface="メイリオ" pitchFamily="50" charset="-128"/>
                <a:ea typeface="メイリオ" pitchFamily="50" charset="-128"/>
                <a:cs typeface="メイリオ" pitchFamily="50" charset="-128"/>
              </a:rPr>
              <a:t>は保管が必要でしょうか？</a:t>
            </a:r>
            <a:endParaRPr lang="en-US" altLang="ja-JP" sz="1400" dirty="0" smtClean="0">
              <a:latin typeface="メイリオ" pitchFamily="50" charset="-128"/>
              <a:ea typeface="メイリオ" pitchFamily="50" charset="-128"/>
              <a:cs typeface="メイリオ" pitchFamily="50" charset="-128"/>
            </a:endParaRPr>
          </a:p>
          <a:p>
            <a:pPr eaLnBrk="1" hangingPunct="1"/>
            <a:r>
              <a:rPr lang="en-US" altLang="ja-JP" sz="1400" dirty="0" smtClean="0">
                <a:latin typeface="メイリオ" pitchFamily="50" charset="-128"/>
                <a:ea typeface="メイリオ" pitchFamily="50" charset="-128"/>
                <a:cs typeface="メイリオ" pitchFamily="50" charset="-128"/>
              </a:rPr>
              <a:t>A.</a:t>
            </a:r>
            <a:r>
              <a:rPr lang="ja-JP" altLang="en-US" sz="1400" dirty="0" smtClean="0">
                <a:latin typeface="メイリオ" pitchFamily="50" charset="-128"/>
                <a:ea typeface="メイリオ" pitchFamily="50" charset="-128"/>
                <a:cs typeface="メイリオ" pitchFamily="50" charset="-128"/>
              </a:rPr>
              <a:t>申請</a:t>
            </a:r>
            <a:r>
              <a:rPr lang="ja-JP" altLang="en-US" sz="1400" dirty="0">
                <a:latin typeface="メイリオ" pitchFamily="50" charset="-128"/>
                <a:ea typeface="メイリオ" pitchFamily="50" charset="-128"/>
                <a:cs typeface="メイリオ" pitchFamily="50" charset="-128"/>
              </a:rPr>
              <a:t>手続</a:t>
            </a:r>
            <a:r>
              <a:rPr lang="ja-JP" altLang="en-US" sz="1400" dirty="0" smtClean="0">
                <a:latin typeface="メイリオ" pitchFamily="50" charset="-128"/>
                <a:ea typeface="メイリオ" pitchFamily="50" charset="-128"/>
                <a:cs typeface="メイリオ" pitchFamily="50" charset="-128"/>
              </a:rPr>
              <a:t>きが完了するまで保管ください。紛失されると誤納付の際に返金手続きが出来ない場合が</a:t>
            </a:r>
            <a:endParaRPr lang="en-US" altLang="ja-JP" sz="1400" dirty="0" smtClean="0">
              <a:latin typeface="メイリオ" pitchFamily="50" charset="-128"/>
              <a:ea typeface="メイリオ" pitchFamily="50" charset="-128"/>
              <a:cs typeface="メイリオ" pitchFamily="50" charset="-128"/>
            </a:endParaRPr>
          </a:p>
          <a:p>
            <a:pPr eaLnBrk="1" hangingPunct="1"/>
            <a:r>
              <a:rPr lang="ja-JP" altLang="en-US" sz="1400" dirty="0">
                <a:latin typeface="メイリオ" pitchFamily="50" charset="-128"/>
                <a:ea typeface="メイリオ" pitchFamily="50" charset="-128"/>
                <a:cs typeface="メイリオ" pitchFamily="50" charset="-128"/>
              </a:rPr>
              <a:t>　</a:t>
            </a:r>
            <a:r>
              <a:rPr lang="ja-JP" altLang="en-US" sz="1400" dirty="0" smtClean="0">
                <a:latin typeface="メイリオ" pitchFamily="50" charset="-128"/>
                <a:ea typeface="メイリオ" pitchFamily="50" charset="-128"/>
                <a:cs typeface="メイリオ" pitchFamily="50" charset="-128"/>
              </a:rPr>
              <a:t>あります。</a:t>
            </a:r>
            <a:endParaRPr lang="en-US" altLang="ja-JP" sz="1400" dirty="0" smtClean="0">
              <a:latin typeface="メイリオ" pitchFamily="50" charset="-128"/>
              <a:ea typeface="メイリオ" pitchFamily="50" charset="-128"/>
              <a:cs typeface="メイリオ" pitchFamily="50" charset="-128"/>
            </a:endParaRPr>
          </a:p>
          <a:p>
            <a:pPr eaLnBrk="1" hangingPunct="1"/>
            <a:endParaRPr lang="en-US" altLang="ja-JP" sz="1400" dirty="0" smtClean="0">
              <a:latin typeface="メイリオ" pitchFamily="50" charset="-128"/>
              <a:ea typeface="メイリオ" pitchFamily="50" charset="-128"/>
              <a:cs typeface="メイリオ" pitchFamily="50" charset="-128"/>
            </a:endParaRPr>
          </a:p>
        </p:txBody>
      </p:sp>
      <p:sp>
        <p:nvSpPr>
          <p:cNvPr id="6" name="正方形/長方形 5"/>
          <p:cNvSpPr/>
          <p:nvPr/>
        </p:nvSpPr>
        <p:spPr>
          <a:xfrm>
            <a:off x="106973" y="620688"/>
            <a:ext cx="8818741" cy="4571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a:spLocks noChangeArrowheads="1"/>
          </p:cNvSpPr>
          <p:nvPr/>
        </p:nvSpPr>
        <p:spPr bwMode="auto">
          <a:xfrm>
            <a:off x="107504" y="836712"/>
            <a:ext cx="972108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400" dirty="0" smtClean="0">
                <a:solidFill>
                  <a:srgbClr val="000000"/>
                </a:solidFill>
                <a:latin typeface="メイリオ" pitchFamily="50" charset="-128"/>
                <a:ea typeface="メイリオ" pitchFamily="50" charset="-128"/>
                <a:cs typeface="メイリオ" pitchFamily="50" charset="-128"/>
              </a:rPr>
              <a:t>●</a:t>
            </a:r>
            <a:r>
              <a:rPr lang="ja-JP" altLang="en-US" sz="1400" b="1" u="sng" dirty="0">
                <a:solidFill>
                  <a:srgbClr val="FF0000"/>
                </a:solidFill>
                <a:latin typeface="メイリオ" pitchFamily="50" charset="-128"/>
                <a:ea typeface="メイリオ" pitchFamily="50" charset="-128"/>
                <a:cs typeface="メイリオ" pitchFamily="50" charset="-128"/>
              </a:rPr>
              <a:t>よく</a:t>
            </a:r>
            <a:r>
              <a:rPr lang="ja-JP" altLang="en-US" sz="1400" b="1" u="sng" dirty="0" smtClean="0">
                <a:solidFill>
                  <a:srgbClr val="FF0000"/>
                </a:solidFill>
                <a:latin typeface="メイリオ" pitchFamily="50" charset="-128"/>
                <a:ea typeface="メイリオ" pitchFamily="50" charset="-128"/>
                <a:cs typeface="メイリオ" pitchFamily="50" charset="-128"/>
              </a:rPr>
              <a:t>あるお問い合わせ</a:t>
            </a:r>
            <a:r>
              <a:rPr lang="ja-JP" altLang="en-US" sz="1400" dirty="0" smtClean="0">
                <a:latin typeface="メイリオ" pitchFamily="50" charset="-128"/>
                <a:ea typeface="メイリオ" pitchFamily="50" charset="-128"/>
                <a:cs typeface="メイリオ" pitchFamily="50" charset="-128"/>
              </a:rPr>
              <a:t>　</a:t>
            </a:r>
            <a:endParaRPr lang="en-US" altLang="ja-JP" sz="1100" dirty="0">
              <a:solidFill>
                <a:srgbClr val="000000"/>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3613524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txBox="1">
            <a:spLocks noChangeArrowheads="1"/>
          </p:cNvSpPr>
          <p:nvPr/>
        </p:nvSpPr>
        <p:spPr bwMode="auto">
          <a:xfrm>
            <a:off x="189172" y="151868"/>
            <a:ext cx="8736542" cy="360809"/>
          </a:xfrm>
          <a:prstGeom prst="rect">
            <a:avLst/>
          </a:prstGeom>
          <a:noFill/>
          <a:ln>
            <a:miter lim="800000"/>
            <a:headEnd/>
            <a:tailEnd/>
          </a:ln>
        </p:spPr>
        <p:txBody>
          <a:bodyPr/>
          <a:lstStyle/>
          <a:p>
            <a:pPr fontAlgn="auto">
              <a:spcBef>
                <a:spcPts val="0"/>
              </a:spcBef>
              <a:spcAft>
                <a:spcPts val="0"/>
              </a:spcAft>
              <a:defRPr/>
            </a:pPr>
            <a:r>
              <a:rPr lang="ja-JP" altLang="en-US" sz="2000" b="1" kern="0"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コンビニにおける収納に</a:t>
            </a:r>
            <a:r>
              <a:rPr lang="ja-JP" altLang="en-US" sz="2000" b="1" kern="0"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ついて　</a:t>
            </a:r>
            <a:r>
              <a:rPr lang="en-US" altLang="ja-JP" sz="2000" b="1" kern="0"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2000" b="1" kern="0"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b="1" kern="0"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A</a:t>
            </a:r>
            <a:endParaRPr lang="en-US" altLang="ja-JP" sz="2000" b="1" kern="0"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endParaRPr>
          </a:p>
          <a:p>
            <a:pPr fontAlgn="auto">
              <a:spcBef>
                <a:spcPts val="0"/>
              </a:spcBef>
              <a:spcAft>
                <a:spcPts val="0"/>
              </a:spcAft>
              <a:defRPr/>
            </a:pPr>
            <a:endParaRPr lang="en-US" altLang="ja-JP" sz="2800" b="1" kern="0"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a:spLocks noChangeArrowheads="1"/>
          </p:cNvSpPr>
          <p:nvPr/>
        </p:nvSpPr>
        <p:spPr bwMode="auto">
          <a:xfrm>
            <a:off x="117650" y="1325667"/>
            <a:ext cx="8808063" cy="4185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400" dirty="0" smtClean="0">
                <a:latin typeface="メイリオ" pitchFamily="50" charset="-128"/>
                <a:ea typeface="メイリオ" pitchFamily="50" charset="-128"/>
                <a:cs typeface="メイリオ" pitchFamily="50" charset="-128"/>
              </a:rPr>
              <a:t>Q.</a:t>
            </a:r>
            <a:r>
              <a:rPr lang="ja-JP" altLang="en-US" sz="1400" dirty="0">
                <a:latin typeface="メイリオ" pitchFamily="50" charset="-128"/>
                <a:ea typeface="メイリオ" pitchFamily="50" charset="-128"/>
                <a:cs typeface="メイリオ" pitchFamily="50" charset="-128"/>
              </a:rPr>
              <a:t>大阪府手数料納付済証を紛失</a:t>
            </a:r>
            <a:r>
              <a:rPr lang="ja-JP" altLang="en-US" sz="1400" dirty="0" smtClean="0">
                <a:latin typeface="メイリオ" pitchFamily="50" charset="-128"/>
                <a:ea typeface="メイリオ" pitchFamily="50" charset="-128"/>
                <a:cs typeface="メイリオ" pitchFamily="50" charset="-128"/>
              </a:rPr>
              <a:t>しました</a:t>
            </a:r>
            <a:r>
              <a:rPr lang="en-US" altLang="ja-JP" sz="1400" dirty="0" smtClean="0">
                <a:latin typeface="メイリオ" pitchFamily="50" charset="-128"/>
                <a:ea typeface="メイリオ" pitchFamily="50" charset="-128"/>
                <a:cs typeface="メイリオ" pitchFamily="50" charset="-128"/>
              </a:rPr>
              <a:t>(</a:t>
            </a:r>
            <a:r>
              <a:rPr lang="ja-JP" altLang="en-US" sz="1400" dirty="0">
                <a:latin typeface="メイリオ" pitchFamily="50" charset="-128"/>
                <a:ea typeface="メイリオ" pitchFamily="50" charset="-128"/>
                <a:cs typeface="メイリオ" pitchFamily="50" charset="-128"/>
              </a:rPr>
              <a:t>又は受け取っていません</a:t>
            </a:r>
            <a:r>
              <a:rPr lang="en-US" altLang="ja-JP" sz="1400" dirty="0" smtClean="0">
                <a:latin typeface="メイリオ" pitchFamily="50" charset="-128"/>
                <a:ea typeface="メイリオ" pitchFamily="50" charset="-128"/>
                <a:cs typeface="メイリオ" pitchFamily="50" charset="-128"/>
              </a:rPr>
              <a:t>)</a:t>
            </a:r>
            <a:r>
              <a:rPr lang="ja-JP" altLang="en-US" sz="1400" dirty="0" err="1" smtClean="0">
                <a:latin typeface="メイリオ" pitchFamily="50" charset="-128"/>
                <a:ea typeface="メイリオ" pitchFamily="50" charset="-128"/>
                <a:cs typeface="メイリオ" pitchFamily="50" charset="-128"/>
              </a:rPr>
              <a:t>。</a:t>
            </a:r>
            <a:r>
              <a:rPr lang="ja-JP" altLang="en-US" sz="1400" dirty="0" smtClean="0">
                <a:latin typeface="メイリオ" pitchFamily="50" charset="-128"/>
                <a:ea typeface="メイリオ" pitchFamily="50" charset="-128"/>
                <a:cs typeface="メイリオ" pitchFamily="50" charset="-128"/>
              </a:rPr>
              <a:t>再発行は可能でしょうか？</a:t>
            </a:r>
            <a:endParaRPr lang="en-US" altLang="ja-JP" sz="1400" dirty="0" smtClean="0">
              <a:latin typeface="メイリオ" pitchFamily="50" charset="-128"/>
              <a:ea typeface="メイリオ" pitchFamily="50" charset="-128"/>
              <a:cs typeface="メイリオ" pitchFamily="50" charset="-128"/>
            </a:endParaRPr>
          </a:p>
          <a:p>
            <a:pPr eaLnBrk="1" hangingPunct="1"/>
            <a:r>
              <a:rPr lang="en-US" altLang="ja-JP" sz="1400" dirty="0" smtClean="0">
                <a:latin typeface="メイリオ" pitchFamily="50" charset="-128"/>
                <a:ea typeface="メイリオ" pitchFamily="50" charset="-128"/>
                <a:cs typeface="メイリオ" pitchFamily="50" charset="-128"/>
              </a:rPr>
              <a:t>A.</a:t>
            </a:r>
            <a:r>
              <a:rPr lang="ja-JP" altLang="en-US" sz="1400" dirty="0" smtClean="0">
                <a:latin typeface="メイリオ" pitchFamily="50" charset="-128"/>
                <a:ea typeface="メイリオ" pitchFamily="50" charset="-128"/>
                <a:cs typeface="メイリオ" pitchFamily="50" charset="-128"/>
              </a:rPr>
              <a:t>再発行は出来ません。</a:t>
            </a:r>
            <a:endParaRPr lang="en-US" altLang="ja-JP" sz="1400" dirty="0" smtClean="0">
              <a:latin typeface="メイリオ" pitchFamily="50" charset="-128"/>
              <a:ea typeface="メイリオ" pitchFamily="50" charset="-128"/>
              <a:cs typeface="メイリオ" pitchFamily="50" charset="-128"/>
            </a:endParaRPr>
          </a:p>
          <a:p>
            <a:pPr eaLnBrk="1" hangingPunct="1"/>
            <a:endParaRPr lang="en-US" altLang="ja-JP" sz="1400" dirty="0">
              <a:latin typeface="メイリオ" pitchFamily="50" charset="-128"/>
              <a:ea typeface="メイリオ" pitchFamily="50" charset="-128"/>
              <a:cs typeface="メイリオ" pitchFamily="50" charset="-128"/>
            </a:endParaRPr>
          </a:p>
          <a:p>
            <a:pPr eaLnBrk="1" hangingPunct="1"/>
            <a:r>
              <a:rPr lang="en-US" altLang="ja-JP" sz="1400" dirty="0" smtClean="0">
                <a:latin typeface="メイリオ" pitchFamily="50" charset="-128"/>
                <a:ea typeface="メイリオ" pitchFamily="50" charset="-128"/>
                <a:cs typeface="メイリオ" pitchFamily="50" charset="-128"/>
              </a:rPr>
              <a:t>Q</a:t>
            </a:r>
            <a:r>
              <a:rPr lang="en-US" altLang="ja-JP" sz="1400" dirty="0">
                <a:latin typeface="メイリオ" pitchFamily="50" charset="-128"/>
                <a:ea typeface="メイリオ" pitchFamily="50" charset="-128"/>
                <a:cs typeface="メイリオ" pitchFamily="50" charset="-128"/>
              </a:rPr>
              <a:t>.</a:t>
            </a:r>
            <a:r>
              <a:rPr lang="ja-JP" altLang="en-US" sz="1400" dirty="0">
                <a:latin typeface="メイリオ" pitchFamily="50" charset="-128"/>
                <a:ea typeface="メイリオ" pitchFamily="50" charset="-128"/>
                <a:cs typeface="メイリオ" pitchFamily="50" charset="-128"/>
              </a:rPr>
              <a:t>大阪府手数料納付済証を紛失しました</a:t>
            </a:r>
            <a:r>
              <a:rPr lang="en-US" altLang="ja-JP" sz="1400" dirty="0">
                <a:latin typeface="メイリオ" pitchFamily="50" charset="-128"/>
                <a:ea typeface="メイリオ" pitchFamily="50" charset="-128"/>
                <a:cs typeface="メイリオ" pitchFamily="50" charset="-128"/>
              </a:rPr>
              <a:t>(</a:t>
            </a:r>
            <a:r>
              <a:rPr lang="ja-JP" altLang="en-US" sz="1400" dirty="0">
                <a:latin typeface="メイリオ" pitchFamily="50" charset="-128"/>
                <a:ea typeface="メイリオ" pitchFamily="50" charset="-128"/>
                <a:cs typeface="メイリオ" pitchFamily="50" charset="-128"/>
              </a:rPr>
              <a:t>又は受け取っていません</a:t>
            </a:r>
            <a:r>
              <a:rPr lang="en-US" altLang="ja-JP" sz="1400" dirty="0">
                <a:latin typeface="メイリオ" pitchFamily="50" charset="-128"/>
                <a:ea typeface="メイリオ" pitchFamily="50" charset="-128"/>
                <a:cs typeface="メイリオ" pitchFamily="50" charset="-128"/>
              </a:rPr>
              <a:t>)</a:t>
            </a:r>
            <a:r>
              <a:rPr lang="ja-JP" altLang="en-US" sz="1400" dirty="0" err="1">
                <a:latin typeface="メイリオ" pitchFamily="50" charset="-128"/>
                <a:ea typeface="メイリオ" pitchFamily="50" charset="-128"/>
                <a:cs typeface="メイリオ" pitchFamily="50" charset="-128"/>
              </a:rPr>
              <a:t>。</a:t>
            </a:r>
            <a:r>
              <a:rPr lang="ja-JP" altLang="en-US" sz="1400" dirty="0">
                <a:latin typeface="メイリオ" pitchFamily="50" charset="-128"/>
                <a:ea typeface="メイリオ" pitchFamily="50" charset="-128"/>
                <a:cs typeface="メイリオ" pitchFamily="50" charset="-128"/>
              </a:rPr>
              <a:t>申請可能でしょうか？</a:t>
            </a:r>
            <a:endParaRPr lang="en-US" altLang="ja-JP" sz="1400" dirty="0">
              <a:latin typeface="メイリオ" pitchFamily="50" charset="-128"/>
              <a:ea typeface="メイリオ" pitchFamily="50" charset="-128"/>
              <a:cs typeface="メイリオ" pitchFamily="50" charset="-128"/>
            </a:endParaRPr>
          </a:p>
          <a:p>
            <a:pPr eaLnBrk="1" hangingPunct="1"/>
            <a:r>
              <a:rPr lang="en-US" altLang="ja-JP" sz="1400" dirty="0">
                <a:latin typeface="メイリオ" pitchFamily="50" charset="-128"/>
                <a:ea typeface="メイリオ" pitchFamily="50" charset="-128"/>
                <a:cs typeface="メイリオ" pitchFamily="50" charset="-128"/>
              </a:rPr>
              <a:t>A.</a:t>
            </a:r>
            <a:r>
              <a:rPr lang="ja-JP" altLang="en-US" sz="1400" dirty="0">
                <a:latin typeface="メイリオ" pitchFamily="50" charset="-128"/>
                <a:ea typeface="メイリオ" pitchFamily="50" charset="-128"/>
                <a:cs typeface="メイリオ" pitchFamily="50" charset="-128"/>
              </a:rPr>
              <a:t>お支払状況を確認させていただきますのでコンビニ納付のお支払案内メールに記載された</a:t>
            </a:r>
            <a:endParaRPr lang="en-US" altLang="ja-JP" sz="1400" dirty="0">
              <a:latin typeface="メイリオ" pitchFamily="50" charset="-128"/>
              <a:ea typeface="メイリオ" pitchFamily="50" charset="-128"/>
              <a:cs typeface="メイリオ" pitchFamily="50" charset="-128"/>
            </a:endParaRPr>
          </a:p>
          <a:p>
            <a:pPr eaLnBrk="1" hangingPunct="1"/>
            <a:r>
              <a:rPr lang="ja-JP" altLang="en-US" sz="1400" dirty="0">
                <a:latin typeface="メイリオ" pitchFamily="50" charset="-128"/>
                <a:ea typeface="メイリオ" pitchFamily="50" charset="-128"/>
                <a:cs typeface="メイリオ" pitchFamily="50" charset="-128"/>
              </a:rPr>
              <a:t>　「申込番号</a:t>
            </a:r>
            <a:r>
              <a:rPr lang="en-US" altLang="ja-JP" sz="1400" dirty="0">
                <a:latin typeface="メイリオ" pitchFamily="50" charset="-128"/>
                <a:ea typeface="メイリオ" pitchFamily="50" charset="-128"/>
                <a:cs typeface="メイリオ" pitchFamily="50" charset="-128"/>
              </a:rPr>
              <a:t>(C</a:t>
            </a:r>
            <a:r>
              <a:rPr lang="ja-JP" altLang="en-US" sz="1400" dirty="0">
                <a:latin typeface="メイリオ" pitchFamily="50" charset="-128"/>
                <a:ea typeface="メイリオ" pitchFamily="50" charset="-128"/>
                <a:cs typeface="メイリオ" pitchFamily="50" charset="-128"/>
              </a:rPr>
              <a:t>から始まる</a:t>
            </a:r>
            <a:r>
              <a:rPr lang="en-US" altLang="ja-JP" sz="1400" dirty="0">
                <a:latin typeface="メイリオ" pitchFamily="50" charset="-128"/>
                <a:ea typeface="メイリオ" pitchFamily="50" charset="-128"/>
                <a:cs typeface="メイリオ" pitchFamily="50" charset="-128"/>
              </a:rPr>
              <a:t>9</a:t>
            </a:r>
            <a:r>
              <a:rPr lang="ja-JP" altLang="en-US" sz="1400" dirty="0">
                <a:latin typeface="メイリオ" pitchFamily="50" charset="-128"/>
                <a:ea typeface="メイリオ" pitchFamily="50" charset="-128"/>
                <a:cs typeface="メイリオ" pitchFamily="50" charset="-128"/>
              </a:rPr>
              <a:t>ケタ</a:t>
            </a:r>
            <a:r>
              <a:rPr lang="en-US" altLang="ja-JP" sz="1400" dirty="0">
                <a:latin typeface="メイリオ" pitchFamily="50" charset="-128"/>
                <a:ea typeface="メイリオ" pitchFamily="50" charset="-128"/>
                <a:cs typeface="メイリオ" pitchFamily="50" charset="-128"/>
              </a:rPr>
              <a:t>)</a:t>
            </a:r>
            <a:r>
              <a:rPr lang="ja-JP" altLang="en-US" sz="1400" dirty="0">
                <a:latin typeface="メイリオ" pitchFamily="50" charset="-128"/>
                <a:ea typeface="メイリオ" pitchFamily="50" charset="-128"/>
                <a:cs typeface="メイリオ" pitchFamily="50" charset="-128"/>
              </a:rPr>
              <a:t>」をご準備いただき、喀痰吸引担当までご連絡ください。</a:t>
            </a:r>
            <a:endParaRPr lang="en-US" altLang="ja-JP" sz="1400" dirty="0">
              <a:latin typeface="メイリオ" pitchFamily="50" charset="-128"/>
              <a:ea typeface="メイリオ" pitchFamily="50" charset="-128"/>
              <a:cs typeface="メイリオ" pitchFamily="50" charset="-128"/>
            </a:endParaRPr>
          </a:p>
          <a:p>
            <a:pPr eaLnBrk="1" hangingPunct="1"/>
            <a:endParaRPr lang="en-US" altLang="ja-JP" sz="1400" dirty="0">
              <a:latin typeface="メイリオ" pitchFamily="50" charset="-128"/>
              <a:ea typeface="メイリオ" pitchFamily="50" charset="-128"/>
              <a:cs typeface="メイリオ" pitchFamily="50" charset="-128"/>
            </a:endParaRPr>
          </a:p>
          <a:p>
            <a:pPr eaLnBrk="1" hangingPunct="1"/>
            <a:r>
              <a:rPr lang="en-US" altLang="ja-JP" sz="1400" dirty="0" smtClean="0">
                <a:latin typeface="メイリオ" pitchFamily="50" charset="-128"/>
                <a:ea typeface="メイリオ" pitchFamily="50" charset="-128"/>
                <a:cs typeface="メイリオ" pitchFamily="50" charset="-128"/>
              </a:rPr>
              <a:t>Q.</a:t>
            </a:r>
            <a:r>
              <a:rPr lang="ja-JP" altLang="en-US" sz="1400" dirty="0">
                <a:latin typeface="メイリオ" pitchFamily="50" charset="-128"/>
                <a:ea typeface="メイリオ" pitchFamily="50" charset="-128"/>
                <a:cs typeface="メイリオ" pitchFamily="50" charset="-128"/>
              </a:rPr>
              <a:t>間違って手数料を支払ってしまいました。返金は可能でしょうか？</a:t>
            </a:r>
            <a:endParaRPr lang="en-US" altLang="ja-JP" sz="1400" dirty="0">
              <a:latin typeface="メイリオ" pitchFamily="50" charset="-128"/>
              <a:ea typeface="メイリオ" pitchFamily="50" charset="-128"/>
              <a:cs typeface="メイリオ" pitchFamily="50" charset="-128"/>
            </a:endParaRPr>
          </a:p>
          <a:p>
            <a:pPr eaLnBrk="1" hangingPunct="1"/>
            <a:r>
              <a:rPr lang="en-US" altLang="ja-JP" sz="1400" dirty="0">
                <a:latin typeface="メイリオ" pitchFamily="50" charset="-128"/>
                <a:ea typeface="メイリオ" pitchFamily="50" charset="-128"/>
                <a:cs typeface="メイリオ" pitchFamily="50" charset="-128"/>
              </a:rPr>
              <a:t>A.</a:t>
            </a:r>
            <a:r>
              <a:rPr lang="ja-JP" altLang="en-US" sz="1400" dirty="0">
                <a:latin typeface="メイリオ" pitchFamily="50" charset="-128"/>
                <a:ea typeface="メイリオ" pitchFamily="50" charset="-128"/>
                <a:cs typeface="メイリオ" pitchFamily="50" charset="-128"/>
              </a:rPr>
              <a:t>喀痰吸引担当までご連絡ください。確認等に時間を要する場合がございます。</a:t>
            </a:r>
            <a:endParaRPr lang="en-US" altLang="ja-JP" sz="1400" dirty="0">
              <a:latin typeface="メイリオ" pitchFamily="50" charset="-128"/>
              <a:ea typeface="メイリオ" pitchFamily="50" charset="-128"/>
              <a:cs typeface="メイリオ" pitchFamily="50" charset="-128"/>
            </a:endParaRPr>
          </a:p>
          <a:p>
            <a:pPr eaLnBrk="1" hangingPunct="1"/>
            <a:endParaRPr lang="en-US" altLang="ja-JP" sz="1400" dirty="0">
              <a:latin typeface="メイリオ" pitchFamily="50" charset="-128"/>
              <a:ea typeface="メイリオ" pitchFamily="50" charset="-128"/>
              <a:cs typeface="メイリオ" pitchFamily="50" charset="-128"/>
            </a:endParaRPr>
          </a:p>
          <a:p>
            <a:pPr eaLnBrk="1" hangingPunct="1"/>
            <a:r>
              <a:rPr lang="en-US" altLang="ja-JP" sz="1400" dirty="0" smtClean="0">
                <a:latin typeface="メイリオ" pitchFamily="50" charset="-128"/>
                <a:ea typeface="メイリオ" pitchFamily="50" charset="-128"/>
                <a:cs typeface="メイリオ" pitchFamily="50" charset="-128"/>
              </a:rPr>
              <a:t>Q</a:t>
            </a:r>
            <a:r>
              <a:rPr lang="en-US" altLang="ja-JP" sz="1400" dirty="0">
                <a:latin typeface="メイリオ" pitchFamily="50" charset="-128"/>
                <a:ea typeface="メイリオ" pitchFamily="50" charset="-128"/>
                <a:cs typeface="メイリオ" pitchFamily="50" charset="-128"/>
              </a:rPr>
              <a:t>.</a:t>
            </a:r>
            <a:r>
              <a:rPr lang="ja-JP" altLang="en-US" sz="1400" dirty="0">
                <a:latin typeface="メイリオ" pitchFamily="50" charset="-128"/>
                <a:ea typeface="メイリオ" pitchFamily="50" charset="-128"/>
                <a:cs typeface="メイリオ" pitchFamily="50" charset="-128"/>
              </a:rPr>
              <a:t>現金以外の支払い方法はありますか？</a:t>
            </a:r>
            <a:endParaRPr lang="en-US" altLang="ja-JP" sz="1400" dirty="0">
              <a:latin typeface="メイリオ" pitchFamily="50" charset="-128"/>
              <a:ea typeface="メイリオ" pitchFamily="50" charset="-128"/>
              <a:cs typeface="メイリオ" pitchFamily="50" charset="-128"/>
            </a:endParaRPr>
          </a:p>
          <a:p>
            <a:pPr eaLnBrk="1" hangingPunct="1"/>
            <a:r>
              <a:rPr lang="en-US" altLang="ja-JP" sz="1400" dirty="0">
                <a:latin typeface="メイリオ" pitchFamily="50" charset="-128"/>
                <a:ea typeface="メイリオ" pitchFamily="50" charset="-128"/>
                <a:cs typeface="メイリオ" pitchFamily="50" charset="-128"/>
              </a:rPr>
              <a:t>A.</a:t>
            </a:r>
            <a:r>
              <a:rPr lang="ja-JP" altLang="en-US" sz="1400" dirty="0">
                <a:latin typeface="メイリオ" pitchFamily="50" charset="-128"/>
                <a:ea typeface="メイリオ" pitchFamily="50" charset="-128"/>
                <a:cs typeface="メイリオ" pitchFamily="50" charset="-128"/>
              </a:rPr>
              <a:t>申し訳ありませんが、現金のみとなっております。クレジットカードや電子マネーは使用できません。</a:t>
            </a:r>
            <a:endParaRPr lang="en-US" altLang="ja-JP" sz="1400" dirty="0">
              <a:latin typeface="メイリオ" pitchFamily="50" charset="-128"/>
              <a:ea typeface="メイリオ" pitchFamily="50" charset="-128"/>
              <a:cs typeface="メイリオ" pitchFamily="50" charset="-128"/>
            </a:endParaRPr>
          </a:p>
          <a:p>
            <a:pPr eaLnBrk="1" hangingPunct="1"/>
            <a:endParaRPr lang="en-US" altLang="ja-JP" sz="1400" dirty="0">
              <a:latin typeface="メイリオ" pitchFamily="50" charset="-128"/>
              <a:ea typeface="メイリオ" pitchFamily="50" charset="-128"/>
              <a:cs typeface="メイリオ" pitchFamily="50" charset="-128"/>
            </a:endParaRPr>
          </a:p>
          <a:p>
            <a:pPr eaLnBrk="1" hangingPunct="1"/>
            <a:r>
              <a:rPr lang="en-US" altLang="ja-JP" sz="1400" dirty="0">
                <a:latin typeface="メイリオ" pitchFamily="50" charset="-128"/>
                <a:ea typeface="メイリオ" pitchFamily="50" charset="-128"/>
                <a:cs typeface="メイリオ" pitchFamily="50" charset="-128"/>
              </a:rPr>
              <a:t>Q</a:t>
            </a:r>
            <a:r>
              <a:rPr lang="en-US" altLang="ja-JP" sz="1400" dirty="0" smtClean="0">
                <a:latin typeface="メイリオ" pitchFamily="50" charset="-128"/>
                <a:ea typeface="メイリオ" pitchFamily="50" charset="-128"/>
                <a:cs typeface="メイリオ" pitchFamily="50" charset="-128"/>
              </a:rPr>
              <a:t>.</a:t>
            </a:r>
            <a:r>
              <a:rPr lang="ja-JP" altLang="en-US" sz="1400" dirty="0">
                <a:latin typeface="メイリオ" pitchFamily="50" charset="-128"/>
                <a:ea typeface="メイリオ" pitchFamily="50" charset="-128"/>
                <a:cs typeface="メイリオ" pitchFamily="50" charset="-128"/>
              </a:rPr>
              <a:t>証紙</a:t>
            </a:r>
            <a:r>
              <a:rPr lang="ja-JP" altLang="en-US" sz="1400" dirty="0" smtClean="0">
                <a:latin typeface="メイリオ" pitchFamily="50" charset="-128"/>
                <a:ea typeface="メイリオ" pitchFamily="50" charset="-128"/>
                <a:cs typeface="メイリオ" pitchFamily="50" charset="-128"/>
              </a:rPr>
              <a:t>とコンビニ収納を併用して手数料を支払うことは出来ますか？</a:t>
            </a:r>
            <a:endParaRPr lang="en-US" altLang="ja-JP" sz="1400" dirty="0" smtClean="0">
              <a:latin typeface="メイリオ" pitchFamily="50" charset="-128"/>
              <a:ea typeface="メイリオ" pitchFamily="50" charset="-128"/>
              <a:cs typeface="メイリオ" pitchFamily="50" charset="-128"/>
            </a:endParaRPr>
          </a:p>
          <a:p>
            <a:pPr eaLnBrk="1" hangingPunct="1"/>
            <a:r>
              <a:rPr lang="ja-JP" altLang="en-US" sz="1400" dirty="0">
                <a:latin typeface="メイリオ" pitchFamily="50" charset="-128"/>
                <a:ea typeface="メイリオ" pitchFamily="50" charset="-128"/>
                <a:cs typeface="メイリオ" pitchFamily="50" charset="-128"/>
              </a:rPr>
              <a:t>　</a:t>
            </a:r>
            <a:r>
              <a:rPr lang="en-US" altLang="ja-JP" sz="1400" dirty="0" smtClean="0">
                <a:latin typeface="メイリオ" pitchFamily="50" charset="-128"/>
                <a:ea typeface="メイリオ" pitchFamily="50" charset="-128"/>
                <a:cs typeface="メイリオ" pitchFamily="50" charset="-128"/>
              </a:rPr>
              <a:t>(</a:t>
            </a:r>
            <a:r>
              <a:rPr lang="ja-JP" altLang="en-US" sz="1400" dirty="0" smtClean="0">
                <a:latin typeface="メイリオ" pitchFamily="50" charset="-128"/>
                <a:ea typeface="メイリオ" pitchFamily="50" charset="-128"/>
                <a:cs typeface="メイリオ" pitchFamily="50" charset="-128"/>
              </a:rPr>
              <a:t>例：</a:t>
            </a:r>
            <a:r>
              <a:rPr lang="en-US" altLang="ja-JP" sz="1400" dirty="0" smtClean="0">
                <a:latin typeface="メイリオ" pitchFamily="50" charset="-128"/>
                <a:ea typeface="メイリオ" pitchFamily="50" charset="-128"/>
                <a:cs typeface="メイリオ" pitchFamily="50" charset="-128"/>
              </a:rPr>
              <a:t>1200</a:t>
            </a:r>
            <a:r>
              <a:rPr lang="ja-JP" altLang="en-US" sz="1400" dirty="0" smtClean="0">
                <a:latin typeface="メイリオ" pitchFamily="50" charset="-128"/>
                <a:ea typeface="メイリオ" pitchFamily="50" charset="-128"/>
                <a:cs typeface="メイリオ" pitchFamily="50" charset="-128"/>
              </a:rPr>
              <a:t>円を証紙、</a:t>
            </a:r>
            <a:r>
              <a:rPr lang="en-US" altLang="ja-JP" sz="1400" dirty="0" smtClean="0">
                <a:latin typeface="メイリオ" pitchFamily="50" charset="-128"/>
                <a:ea typeface="メイリオ" pitchFamily="50" charset="-128"/>
                <a:cs typeface="メイリオ" pitchFamily="50" charset="-128"/>
              </a:rPr>
              <a:t>1200</a:t>
            </a:r>
            <a:r>
              <a:rPr lang="ja-JP" altLang="en-US" sz="1400" dirty="0" smtClean="0">
                <a:latin typeface="メイリオ" pitchFamily="50" charset="-128"/>
                <a:ea typeface="メイリオ" pitchFamily="50" charset="-128"/>
                <a:cs typeface="メイリオ" pitchFamily="50" charset="-128"/>
              </a:rPr>
              <a:t>円を現金にてコンビニ収納</a:t>
            </a:r>
            <a:r>
              <a:rPr lang="en-US" altLang="ja-JP" sz="1400" dirty="0" smtClean="0">
                <a:latin typeface="メイリオ" pitchFamily="50" charset="-128"/>
                <a:ea typeface="メイリオ" pitchFamily="50" charset="-128"/>
                <a:cs typeface="メイリオ" pitchFamily="50" charset="-128"/>
              </a:rPr>
              <a:t>)</a:t>
            </a:r>
            <a:endParaRPr lang="en-US" altLang="ja-JP" sz="1400" dirty="0">
              <a:latin typeface="メイリオ" pitchFamily="50" charset="-128"/>
              <a:ea typeface="メイリオ" pitchFamily="50" charset="-128"/>
              <a:cs typeface="メイリオ" pitchFamily="50" charset="-128"/>
            </a:endParaRPr>
          </a:p>
          <a:p>
            <a:pPr eaLnBrk="1" hangingPunct="1"/>
            <a:r>
              <a:rPr lang="en-US" altLang="ja-JP" sz="1400" dirty="0">
                <a:latin typeface="メイリオ" pitchFamily="50" charset="-128"/>
                <a:ea typeface="メイリオ" pitchFamily="50" charset="-128"/>
                <a:cs typeface="メイリオ" pitchFamily="50" charset="-128"/>
              </a:rPr>
              <a:t>A</a:t>
            </a:r>
            <a:r>
              <a:rPr lang="en-US" altLang="ja-JP" sz="1400" dirty="0" smtClean="0">
                <a:latin typeface="メイリオ" pitchFamily="50" charset="-128"/>
                <a:ea typeface="メイリオ" pitchFamily="50" charset="-128"/>
                <a:cs typeface="メイリオ" pitchFamily="50" charset="-128"/>
              </a:rPr>
              <a:t>.</a:t>
            </a:r>
            <a:r>
              <a:rPr lang="ja-JP" altLang="en-US" sz="1400" dirty="0" smtClean="0">
                <a:latin typeface="メイリオ" pitchFamily="50" charset="-128"/>
                <a:ea typeface="メイリオ" pitchFamily="50" charset="-128"/>
                <a:cs typeface="メイリオ" pitchFamily="50" charset="-128"/>
              </a:rPr>
              <a:t>併用は出来ません。</a:t>
            </a:r>
            <a:endParaRPr lang="en-US" altLang="ja-JP" sz="1400" dirty="0" smtClean="0">
              <a:latin typeface="メイリオ" pitchFamily="50" charset="-128"/>
              <a:ea typeface="メイリオ" pitchFamily="50" charset="-128"/>
              <a:cs typeface="メイリオ" pitchFamily="50" charset="-128"/>
            </a:endParaRPr>
          </a:p>
          <a:p>
            <a:pPr eaLnBrk="1" hangingPunct="1"/>
            <a:endParaRPr lang="en-US" altLang="ja-JP" sz="1400" dirty="0">
              <a:latin typeface="メイリオ" pitchFamily="50" charset="-128"/>
              <a:ea typeface="メイリオ" pitchFamily="50" charset="-128"/>
              <a:cs typeface="メイリオ" pitchFamily="50" charset="-128"/>
            </a:endParaRPr>
          </a:p>
          <a:p>
            <a:pPr eaLnBrk="1" hangingPunct="1"/>
            <a:r>
              <a:rPr lang="en-US" altLang="ja-JP" sz="1400" dirty="0" smtClean="0">
                <a:latin typeface="メイリオ" pitchFamily="50" charset="-128"/>
                <a:ea typeface="メイリオ" pitchFamily="50" charset="-128"/>
                <a:cs typeface="メイリオ" pitchFamily="50" charset="-128"/>
              </a:rPr>
              <a:t>Q.</a:t>
            </a:r>
            <a:r>
              <a:rPr lang="ja-JP" altLang="en-US" sz="1400" dirty="0" smtClean="0">
                <a:latin typeface="メイリオ" pitchFamily="50" charset="-128"/>
                <a:ea typeface="メイリオ" pitchFamily="50" charset="-128"/>
                <a:cs typeface="メイリオ" pitchFamily="50" charset="-128"/>
              </a:rPr>
              <a:t>現金を直接喀痰吸引担当に支払って申請することは出来ますか？</a:t>
            </a:r>
            <a:endParaRPr lang="en-US" altLang="ja-JP" sz="1400" dirty="0">
              <a:latin typeface="メイリオ" pitchFamily="50" charset="-128"/>
              <a:ea typeface="メイリオ" pitchFamily="50" charset="-128"/>
              <a:cs typeface="メイリオ" pitchFamily="50" charset="-128"/>
            </a:endParaRPr>
          </a:p>
          <a:p>
            <a:pPr eaLnBrk="1" hangingPunct="1"/>
            <a:r>
              <a:rPr lang="en-US" altLang="ja-JP" sz="1400" dirty="0">
                <a:latin typeface="メイリオ" pitchFamily="50" charset="-128"/>
                <a:ea typeface="メイリオ" pitchFamily="50" charset="-128"/>
                <a:cs typeface="メイリオ" pitchFamily="50" charset="-128"/>
              </a:rPr>
              <a:t>A</a:t>
            </a:r>
            <a:r>
              <a:rPr lang="en-US" altLang="ja-JP" sz="1400" dirty="0" smtClean="0">
                <a:latin typeface="メイリオ" pitchFamily="50" charset="-128"/>
                <a:ea typeface="メイリオ" pitchFamily="50" charset="-128"/>
                <a:cs typeface="メイリオ" pitchFamily="50" charset="-128"/>
              </a:rPr>
              <a:t>.</a:t>
            </a:r>
            <a:r>
              <a:rPr lang="ja-JP" altLang="en-US" sz="1400" dirty="0">
                <a:latin typeface="メイリオ" pitchFamily="50" charset="-128"/>
                <a:ea typeface="メイリオ" pitchFamily="50" charset="-128"/>
                <a:cs typeface="メイリオ" pitchFamily="50" charset="-128"/>
              </a:rPr>
              <a:t>出来ません</a:t>
            </a:r>
            <a:r>
              <a:rPr lang="ja-JP" altLang="en-US" sz="1400" dirty="0" smtClean="0">
                <a:latin typeface="メイリオ" pitchFamily="50" charset="-128"/>
                <a:ea typeface="メイリオ" pitchFamily="50" charset="-128"/>
                <a:cs typeface="メイリオ" pitchFamily="50" charset="-128"/>
              </a:rPr>
              <a:t>。</a:t>
            </a:r>
            <a:endParaRPr lang="en-US" altLang="ja-JP" sz="1400" dirty="0">
              <a:latin typeface="メイリオ" pitchFamily="50" charset="-128"/>
              <a:ea typeface="メイリオ" pitchFamily="50" charset="-128"/>
              <a:cs typeface="メイリオ" pitchFamily="50" charset="-128"/>
            </a:endParaRPr>
          </a:p>
        </p:txBody>
      </p:sp>
      <p:sp>
        <p:nvSpPr>
          <p:cNvPr id="6" name="正方形/長方形 5"/>
          <p:cNvSpPr/>
          <p:nvPr/>
        </p:nvSpPr>
        <p:spPr>
          <a:xfrm>
            <a:off x="106973" y="574969"/>
            <a:ext cx="8818741" cy="4571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a:spLocks noChangeArrowheads="1"/>
          </p:cNvSpPr>
          <p:nvPr/>
        </p:nvSpPr>
        <p:spPr bwMode="auto">
          <a:xfrm>
            <a:off x="107504" y="836712"/>
            <a:ext cx="972108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400" dirty="0" smtClean="0">
                <a:solidFill>
                  <a:srgbClr val="000000"/>
                </a:solidFill>
                <a:latin typeface="メイリオ" pitchFamily="50" charset="-128"/>
                <a:ea typeface="メイリオ" pitchFamily="50" charset="-128"/>
                <a:cs typeface="メイリオ" pitchFamily="50" charset="-128"/>
              </a:rPr>
              <a:t>●</a:t>
            </a:r>
            <a:r>
              <a:rPr lang="ja-JP" altLang="en-US" sz="1400" b="1" u="sng" dirty="0">
                <a:solidFill>
                  <a:srgbClr val="FF0000"/>
                </a:solidFill>
                <a:latin typeface="メイリオ" pitchFamily="50" charset="-128"/>
                <a:ea typeface="メイリオ" pitchFamily="50" charset="-128"/>
                <a:cs typeface="メイリオ" pitchFamily="50" charset="-128"/>
              </a:rPr>
              <a:t>よく</a:t>
            </a:r>
            <a:r>
              <a:rPr lang="ja-JP" altLang="en-US" sz="1400" b="1" u="sng" dirty="0" smtClean="0">
                <a:solidFill>
                  <a:srgbClr val="FF0000"/>
                </a:solidFill>
                <a:latin typeface="メイリオ" pitchFamily="50" charset="-128"/>
                <a:ea typeface="メイリオ" pitchFamily="50" charset="-128"/>
                <a:cs typeface="メイリオ" pitchFamily="50" charset="-128"/>
              </a:rPr>
              <a:t>あるお問い合わせ</a:t>
            </a:r>
            <a:r>
              <a:rPr lang="ja-JP" altLang="en-US" sz="1400" dirty="0" smtClean="0">
                <a:latin typeface="メイリオ" pitchFamily="50" charset="-128"/>
                <a:ea typeface="メイリオ" pitchFamily="50" charset="-128"/>
                <a:cs typeface="メイリオ" pitchFamily="50" charset="-128"/>
              </a:rPr>
              <a:t>　</a:t>
            </a:r>
            <a:endParaRPr lang="en-US" altLang="ja-JP" sz="1100" dirty="0">
              <a:solidFill>
                <a:srgbClr val="000000"/>
              </a:solidFill>
              <a:latin typeface="メイリオ" pitchFamily="50" charset="-128"/>
              <a:ea typeface="メイリオ" pitchFamily="50" charset="-128"/>
              <a:cs typeface="メイリオ" pitchFamily="50" charset="-128"/>
            </a:endParaRPr>
          </a:p>
        </p:txBody>
      </p:sp>
      <p:sp>
        <p:nvSpPr>
          <p:cNvPr id="7" name="テキスト ボックス 6"/>
          <p:cNvSpPr txBox="1">
            <a:spLocks noChangeArrowheads="1"/>
          </p:cNvSpPr>
          <p:nvPr/>
        </p:nvSpPr>
        <p:spPr bwMode="auto">
          <a:xfrm>
            <a:off x="2051720" y="6011996"/>
            <a:ext cx="56166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dirty="0" smtClean="0">
                <a:solidFill>
                  <a:srgbClr val="000000"/>
                </a:solidFill>
                <a:latin typeface="メイリオ" pitchFamily="50" charset="-128"/>
                <a:ea typeface="メイリオ" pitchFamily="50" charset="-128"/>
                <a:cs typeface="メイリオ" pitchFamily="50" charset="-128"/>
              </a:rPr>
              <a:t>※</a:t>
            </a:r>
            <a:r>
              <a:rPr lang="ja-JP" altLang="en-US" u="sng" dirty="0" smtClean="0">
                <a:solidFill>
                  <a:srgbClr val="000000"/>
                </a:solidFill>
                <a:latin typeface="メイリオ" pitchFamily="50" charset="-128"/>
                <a:ea typeface="メイリオ" pitchFamily="50" charset="-128"/>
                <a:cs typeface="メイリオ" pitchFamily="50" charset="-128"/>
              </a:rPr>
              <a:t>Ｑ＆Ａについては、随時更新いたします。</a:t>
            </a:r>
            <a:endParaRPr lang="en-US" altLang="ja-JP" sz="1400" u="sng" dirty="0">
              <a:solidFill>
                <a:srgbClr val="000000"/>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349593335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460</TotalTime>
  <Words>2052</Words>
  <Application>Microsoft Office PowerPoint</Application>
  <PresentationFormat>画面に合わせる (4:3)</PresentationFormat>
  <Paragraphs>206</Paragraphs>
  <Slides>8</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8</vt:i4>
      </vt:variant>
    </vt:vector>
  </HeadingPairs>
  <TitlesOfParts>
    <vt:vector size="15" baseType="lpstr">
      <vt:lpstr>HGP創英角ﾎﾟｯﾌﾟ体</vt:lpstr>
      <vt:lpstr>Meiryo UI</vt:lpstr>
      <vt:lpstr>ＭＳ Ｐゴシック</vt:lpstr>
      <vt:lpstr>メイリオ</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樋口　沙保</cp:lastModifiedBy>
  <cp:revision>56</cp:revision>
  <cp:lastPrinted>2018-09-26T03:46:07Z</cp:lastPrinted>
  <dcterms:created xsi:type="dcterms:W3CDTF">2018-09-25T02:47:50Z</dcterms:created>
  <dcterms:modified xsi:type="dcterms:W3CDTF">2021-03-23T04:31:32Z</dcterms:modified>
</cp:coreProperties>
</file>