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9" r:id="rId1"/>
    <p:sldMasterId id="2147483827" r:id="rId2"/>
    <p:sldMasterId id="2147483829" r:id="rId3"/>
  </p:sldMasterIdLst>
  <p:notesMasterIdLst>
    <p:notesMasterId r:id="rId7"/>
  </p:notesMasterIdLst>
  <p:sldIdLst>
    <p:sldId id="257" r:id="rId4"/>
    <p:sldId id="259" r:id="rId5"/>
    <p:sldId id="261" r:id="rId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p:cViewPr varScale="1">
        <p:scale>
          <a:sx n="73" d="100"/>
          <a:sy n="73" d="100"/>
        </p:scale>
        <p:origin x="1104" y="6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F4F96A8-1DEE-4198-99BD-3B0E9B7608B8}" type="datetimeFigureOut">
              <a:rPr kumimoji="1" lang="ja-JP" altLang="en-US" smtClean="0"/>
              <a:t>2021/7/14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3A04B5C-A770-4EBB-ABBA-5BD6A0F23F1B}" type="slidenum">
              <a:rPr kumimoji="1" lang="ja-JP" altLang="en-US" smtClean="0"/>
              <a:t>‹#›</a:t>
            </a:fld>
            <a:endParaRPr kumimoji="1" lang="ja-JP" altLang="en-US"/>
          </a:p>
        </p:txBody>
      </p:sp>
    </p:spTree>
    <p:extLst>
      <p:ext uri="{BB962C8B-B14F-4D97-AF65-F5344CB8AC3E}">
        <p14:creationId xmlns:p14="http://schemas.microsoft.com/office/powerpoint/2010/main" val="28327247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4696178" y="1169931"/>
            <a:ext cx="5216071"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77850" y="533401"/>
            <a:ext cx="6667606" cy="3124201"/>
          </a:xfrm>
        </p:spPr>
        <p:txBody>
          <a:bodyPr anchor="b">
            <a:normAutofit/>
          </a:bodyPr>
          <a:lstStyle>
            <a:lvl1pPr algn="l">
              <a:defRPr sz="44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577850" y="3843868"/>
            <a:ext cx="5367104"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4BDF774-2245-4311-8825-D7749D7D347C}" type="datetime1">
              <a:rPr kumimoji="1" lang="ja-JP" altLang="en-US" smtClean="0"/>
              <a:t>2021/7/14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75547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lstStyle/>
          <a:p>
            <a:r>
              <a:rPr lang="ja-JP" altLang="en-US"/>
              <a:t>マスター タイトルの書式設定</a:t>
            </a:r>
            <a:endParaRPr lang="en-US" dirty="0"/>
          </a:p>
        </p:txBody>
      </p:sp>
      <p:sp>
        <p:nvSpPr>
          <p:cNvPr id="6" name="Picture Placeholder 2"/>
          <p:cNvSpPr>
            <a:spLocks noGrp="1" noChangeAspect="1"/>
          </p:cNvSpPr>
          <p:nvPr>
            <p:ph type="pic" idx="13"/>
          </p:nvPr>
        </p:nvSpPr>
        <p:spPr>
          <a:xfrm>
            <a:off x="577850" y="533400"/>
            <a:ext cx="87503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9" name="Text Placeholder 9"/>
          <p:cNvSpPr>
            <a:spLocks noGrp="1"/>
          </p:cNvSpPr>
          <p:nvPr>
            <p:ph type="body" sz="quarter" idx="14"/>
          </p:nvPr>
        </p:nvSpPr>
        <p:spPr>
          <a:xfrm>
            <a:off x="825502" y="3843867"/>
            <a:ext cx="78881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39C3A7E0-DD9C-4BB7-A412-916F17916AE1}" type="datetime1">
              <a:rPr kumimoji="1" lang="ja-JP" altLang="en-US" smtClean="0"/>
              <a:t>2021/7/14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447047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577850" y="533400"/>
            <a:ext cx="8750300" cy="2895600"/>
          </a:xfrm>
        </p:spPr>
        <p:txBody>
          <a:bodyPr anchor="ctr">
            <a:normAutofit/>
          </a:bodyPr>
          <a:lstStyle>
            <a:lvl1pPr algn="l">
              <a:defRPr sz="28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77850" y="4114800"/>
            <a:ext cx="6915515"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EF96E37-EE3A-404B-ACC0-8856A095D86B}" type="datetime1">
              <a:rPr kumimoji="1" lang="ja-JP" altLang="en-US" smtClean="0"/>
              <a:t>2021/7/14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875420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27640" y="533400"/>
            <a:ext cx="7431436" cy="2895600"/>
          </a:xfrm>
        </p:spPr>
        <p:txBody>
          <a:bodyPr anchor="ctr">
            <a:normAutofit/>
          </a:bodyPr>
          <a:lstStyle>
            <a:lvl1pPr algn="l">
              <a:defRPr sz="28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155701" y="3429000"/>
            <a:ext cx="6936006"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577851" y="4301070"/>
            <a:ext cx="6914224"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4306A29-461E-4759-943E-9B2522722B8F}" type="datetime1">
              <a:rPr kumimoji="1" lang="ja-JP" altLang="en-US" smtClean="0"/>
              <a:t>2021/7/14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14" name="TextBox 13"/>
          <p:cNvSpPr txBox="1"/>
          <p:nvPr/>
        </p:nvSpPr>
        <p:spPr>
          <a:xfrm>
            <a:off x="247651" y="710624"/>
            <a:ext cx="49542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8337551" y="2768601"/>
            <a:ext cx="49542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50543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577851" y="3429000"/>
            <a:ext cx="6914224" cy="1697400"/>
          </a:xfrm>
        </p:spPr>
        <p:txBody>
          <a:bodyPr anchor="b">
            <a:normAutofit/>
          </a:bodyPr>
          <a:lstStyle>
            <a:lvl1pPr algn="l">
              <a:defRPr sz="28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77850" y="5132981"/>
            <a:ext cx="6915515"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ADE9721-986C-4AF4-877F-9D4C6E5554EC}" type="datetime1">
              <a:rPr kumimoji="1" lang="ja-JP" altLang="en-US" smtClean="0"/>
              <a:t>2021/7/14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7620539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27641" y="533400"/>
            <a:ext cx="7431435" cy="2895600"/>
          </a:xfrm>
        </p:spPr>
        <p:txBody>
          <a:bodyPr anchor="ctr">
            <a:normAutofit/>
          </a:bodyPr>
          <a:lstStyle>
            <a:lvl1pPr algn="l">
              <a:defRPr sz="28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577851" y="3886200"/>
            <a:ext cx="6914224"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577850" y="4953000"/>
            <a:ext cx="6914223"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F8804C6-990A-4701-BBD1-DA2F694411CB}" type="datetime1">
              <a:rPr kumimoji="1" lang="ja-JP" altLang="en-US" smtClean="0"/>
              <a:t>2021/7/14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14" name="TextBox 13"/>
          <p:cNvSpPr txBox="1"/>
          <p:nvPr/>
        </p:nvSpPr>
        <p:spPr>
          <a:xfrm>
            <a:off x="247651" y="710624"/>
            <a:ext cx="49542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8337551" y="2768601"/>
            <a:ext cx="49542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56665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577850" y="533400"/>
            <a:ext cx="8152796" cy="2895600"/>
          </a:xfrm>
        </p:spPr>
        <p:txBody>
          <a:bodyPr vert="horz" lIns="91440" tIns="45720" rIns="91440" bIns="45720" rtlCol="0" anchor="ctr">
            <a:normAutofit/>
          </a:bodyPr>
          <a:lstStyle>
            <a:lvl1pPr>
              <a:defRPr lang="en-US" sz="2800"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577851" y="3928534"/>
            <a:ext cx="6914224"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577850" y="4766736"/>
            <a:ext cx="6914223"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B5BE204-6459-4127-8841-19E4B45CD39D}" type="datetime1">
              <a:rPr kumimoji="1" lang="ja-JP" altLang="en-US" smtClean="0"/>
              <a:t>2021/7/14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5325933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normAutofit/>
          </a:bodyPr>
          <a:lstStyle>
            <a:lvl1pPr algn="l">
              <a:defRPr sz="2800"/>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77851" y="533401"/>
            <a:ext cx="7101106" cy="376767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405D0B3-2449-4952-8670-BC35BADAA908}" type="datetime1">
              <a:rPr kumimoji="1" lang="ja-JP" altLang="en-US" smtClean="0"/>
              <a:t>2021/7/14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730743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13606" y="533400"/>
            <a:ext cx="2214544" cy="4419600"/>
          </a:xfrm>
        </p:spPr>
        <p:txBody>
          <a:bodyPr vert="eaVert">
            <a:normAutofit/>
          </a:bodyPr>
          <a:lstStyle>
            <a:lvl1pPr>
              <a:defRPr sz="2800"/>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77850" y="533400"/>
            <a:ext cx="6337513" cy="54864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CB4F2FD-D493-4148-BC33-113938F6E2E9}" type="datetime1">
              <a:rPr kumimoji="1" lang="ja-JP" altLang="en-US" smtClean="0"/>
              <a:t>2021/7/14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011516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77CAF0-8EBB-5B44-9A11-6F900AD14D57}" type="datetimeFigureOut">
              <a:rPr kumimoji="1" lang="ja-JP" altLang="en-US" smtClean="0"/>
              <a:t>2021/7/14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1BBD11-6552-814C-9D98-18AA49C06C48}" type="slidenum">
              <a:rPr kumimoji="1" lang="ja-JP" altLang="en-US" smtClean="0"/>
              <a:t>‹#›</a:t>
            </a:fld>
            <a:endParaRPr kumimoji="1" lang="ja-JP" altLang="en-US"/>
          </a:p>
        </p:txBody>
      </p:sp>
    </p:spTree>
    <p:extLst>
      <p:ext uri="{BB962C8B-B14F-4D97-AF65-F5344CB8AC3E}">
        <p14:creationId xmlns:p14="http://schemas.microsoft.com/office/powerpoint/2010/main" val="17833509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1637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77851" y="533400"/>
            <a:ext cx="7101106" cy="3767670"/>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25F6773-41CC-4582-9729-284B11AD3681}" type="datetime1">
              <a:rPr kumimoji="1" lang="ja-JP" altLang="en-US" smtClean="0"/>
              <a:t>2021/7/14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458510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942973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7077202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2021/7/14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7582018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2021/7/14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5906147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2021/7/14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8981842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2021/7/14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6275367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2021/7/14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2243943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2021/7/14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525505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97016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7151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77850" y="1981200"/>
            <a:ext cx="6936007" cy="2319867"/>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77851" y="4487334"/>
            <a:ext cx="6936006"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469F99F-009B-470A-9461-0EA0AA649427}" type="datetime1">
              <a:rPr kumimoji="1" lang="ja-JP" altLang="en-US" smtClean="0"/>
              <a:t>2021/7/14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275677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normAutofit/>
          </a:bodyPr>
          <a:lstStyle>
            <a:lvl1pPr>
              <a:defRPr sz="3200"/>
            </a:lvl1pPr>
          </a:lstStyle>
          <a:p>
            <a:r>
              <a:rPr lang="ja-JP" altLang="en-US"/>
              <a:t>マスター タイトルの書式設定</a:t>
            </a:r>
            <a:endParaRPr lang="en-US" dirty="0"/>
          </a:p>
        </p:txBody>
      </p:sp>
      <p:sp>
        <p:nvSpPr>
          <p:cNvPr id="11" name="Content Placeholder 3"/>
          <p:cNvSpPr>
            <a:spLocks noGrp="1"/>
          </p:cNvSpPr>
          <p:nvPr>
            <p:ph sz="half" idx="13"/>
          </p:nvPr>
        </p:nvSpPr>
        <p:spPr>
          <a:xfrm>
            <a:off x="577851" y="533401"/>
            <a:ext cx="4279131" cy="3767667"/>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2" name="Content Placeholder 5"/>
          <p:cNvSpPr>
            <a:spLocks noGrp="1"/>
          </p:cNvSpPr>
          <p:nvPr>
            <p:ph sz="quarter" idx="4"/>
          </p:nvPr>
        </p:nvSpPr>
        <p:spPr>
          <a:xfrm>
            <a:off x="5050892" y="533400"/>
            <a:ext cx="4277258" cy="37592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4234EA6-AAE7-4E75-9546-B38AE6A581E2}" type="datetime1">
              <a:rPr kumimoji="1" lang="ja-JP" altLang="en-US" smtClean="0"/>
              <a:t>2021/7/14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471209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normAutofit/>
          </a:bodyPr>
          <a:lstStyle>
            <a:lvl1pPr>
              <a:defRPr sz="3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5501" y="533400"/>
            <a:ext cx="4026605"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577849" y="1143001"/>
            <a:ext cx="4274256" cy="3158067"/>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259601" y="566738"/>
            <a:ext cx="4077722"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50893" y="1143000"/>
            <a:ext cx="4286430" cy="3149600"/>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10AEEA6-6AC9-44DB-9980-8653F2E36809}" type="datetime1">
              <a:rPr kumimoji="1" lang="ja-JP" altLang="en-US" smtClean="0"/>
              <a:t>2021/7/14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335956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normAutofit/>
          </a:bodyPr>
          <a:lstStyle>
            <a:lvl1pPr>
              <a:defRPr sz="3200"/>
            </a:lvl1p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B4C1095-68B4-48D6-AAF4-FCCE5E2BE60F}" type="datetime1">
              <a:rPr kumimoji="1" lang="ja-JP" altLang="en-US" smtClean="0"/>
              <a:t>2021/7/14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596929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F683B3-86A5-4011-A604-C6B40B7D5E26}" type="datetime1">
              <a:rPr kumimoji="1" lang="ja-JP" altLang="en-US" smtClean="0"/>
              <a:t>2021/7/14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41131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870223" y="533400"/>
            <a:ext cx="3467100" cy="1524000"/>
          </a:xfrm>
        </p:spPr>
        <p:txBody>
          <a:bodyPr anchor="b">
            <a:normAutofit/>
          </a:bodyPr>
          <a:lstStyle>
            <a:lvl1pPr algn="l">
              <a:defRPr sz="2000" b="0"/>
            </a:lvl1pPr>
          </a:lstStyle>
          <a:p>
            <a:r>
              <a:rPr lang="ja-JP" altLang="en-US"/>
              <a:t>マスター タイトルの書式設定</a:t>
            </a:r>
            <a:endParaRPr lang="en-US" dirty="0"/>
          </a:p>
        </p:txBody>
      </p:sp>
      <p:sp>
        <p:nvSpPr>
          <p:cNvPr id="3" name="Content Placeholder 2"/>
          <p:cNvSpPr>
            <a:spLocks noGrp="1"/>
          </p:cNvSpPr>
          <p:nvPr>
            <p:ph idx="1"/>
          </p:nvPr>
        </p:nvSpPr>
        <p:spPr>
          <a:xfrm>
            <a:off x="577850" y="533400"/>
            <a:ext cx="4808651" cy="54864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870223" y="2209803"/>
            <a:ext cx="34671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40A9E2-6FCF-4879-A19D-59E1ADC18C11}" type="datetime1">
              <a:rPr kumimoji="1" lang="ja-JP" altLang="en-US" smtClean="0"/>
              <a:t>2021/7/14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48297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870450" y="1447800"/>
            <a:ext cx="3860196" cy="1143000"/>
          </a:xfrm>
        </p:spPr>
        <p:txBody>
          <a:bodyPr anchor="b">
            <a:normAutofit/>
          </a:bodyPr>
          <a:lstStyle>
            <a:lvl1pPr algn="l">
              <a:defRPr sz="2400" b="0"/>
            </a:lvl1p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825500" y="914400"/>
            <a:ext cx="3554389"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870696" y="2743200"/>
            <a:ext cx="3861242"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7E677DA-CA8E-4E68-9B3E-5C9F92ABECC0}" type="datetime1">
              <a:rPr kumimoji="1" lang="ja-JP" altLang="en-US" smtClean="0"/>
              <a:t>2021/7/14</a:t>
            </a:fld>
            <a:endParaRPr kumimoji="1" lang="ja-JP" altLang="en-US"/>
          </a:p>
        </p:txBody>
      </p:sp>
      <p:sp>
        <p:nvSpPr>
          <p:cNvPr id="6" name="Footer Placeholder 5"/>
          <p:cNvSpPr>
            <a:spLocks noGrp="1"/>
          </p:cNvSpPr>
          <p:nvPr>
            <p:ph type="ftr" sz="quarter" idx="11"/>
          </p:nvPr>
        </p:nvSpPr>
        <p:spPr>
          <a:xfrm>
            <a:off x="577850" y="6172201"/>
            <a:ext cx="6296034" cy="365125"/>
          </a:xfrm>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21982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7226565" y="3894668"/>
            <a:ext cx="2676327"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77851" y="4495800"/>
            <a:ext cx="7101106" cy="1524000"/>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77851" y="533401"/>
            <a:ext cx="7101106" cy="3767670"/>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049432" y="6172204"/>
            <a:ext cx="1300502"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A75ED182-3356-4392-AD92-27D44B7AA74D}" type="datetime1">
              <a:rPr kumimoji="1" lang="ja-JP" altLang="en-US" smtClean="0"/>
              <a:t>2021/7/14</a:t>
            </a:fld>
            <a:endParaRPr kumimoji="1" lang="ja-JP" altLang="en-US"/>
          </a:p>
        </p:txBody>
      </p:sp>
      <p:sp>
        <p:nvSpPr>
          <p:cNvPr id="5" name="Footer Placeholder 4"/>
          <p:cNvSpPr>
            <a:spLocks noGrp="1"/>
          </p:cNvSpPr>
          <p:nvPr>
            <p:ph type="ftr" sz="quarter" idx="3"/>
          </p:nvPr>
        </p:nvSpPr>
        <p:spPr>
          <a:xfrm>
            <a:off x="577850" y="6172201"/>
            <a:ext cx="629603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8422295" y="5578479"/>
            <a:ext cx="928316"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35226754"/>
      </p:ext>
    </p:extLst>
  </p:cSld>
  <p:clrMap bg1="dk1" tx1="lt1" bg2="dk2" tx2="lt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 id="2147483821" r:id="rId12"/>
    <p:sldLayoutId id="2147483822" r:id="rId13"/>
    <p:sldLayoutId id="2147483823" r:id="rId14"/>
    <p:sldLayoutId id="2147483824" r:id="rId15"/>
    <p:sldLayoutId id="2147483825" r:id="rId16"/>
    <p:sldLayoutId id="2147483826" r:id="rId17"/>
  </p:sldLayoutIdLst>
  <p:hf sldNum="0" hdr="0" ftr="0" dt="0"/>
  <p:txStyles>
    <p:titleStyle>
      <a:lvl1pPr algn="l" defTabSz="457200" rtl="0" eaLnBrk="1" latinLnBrk="0" hangingPunct="1">
        <a:spcBef>
          <a:spcPct val="0"/>
        </a:spcBef>
        <a:buNone/>
        <a:defRPr kumimoji="1" sz="32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77CAF0-8EBB-5B44-9A11-6F900AD14D57}" type="datetimeFigureOut">
              <a:rPr kumimoji="1" lang="ja-JP" altLang="en-US" smtClean="0"/>
              <a:t>2021/7/14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1BBD11-6552-814C-9D98-18AA49C06C48}" type="slidenum">
              <a:rPr kumimoji="1" lang="ja-JP" altLang="en-US" smtClean="0"/>
              <a:t>‹#›</a:t>
            </a:fld>
            <a:endParaRPr kumimoji="1" lang="ja-JP" altLang="en-US"/>
          </a:p>
        </p:txBody>
      </p:sp>
    </p:spTree>
    <p:extLst>
      <p:ext uri="{BB962C8B-B14F-4D97-AF65-F5344CB8AC3E}">
        <p14:creationId xmlns:p14="http://schemas.microsoft.com/office/powerpoint/2010/main" val="1645764734"/>
      </p:ext>
    </p:extLst>
  </p:cSld>
  <p:clrMap bg1="lt1" tx1="dk1" bg2="lt2" tx2="dk2" accent1="accent1" accent2="accent2" accent3="accent3" accent4="accent4" accent5="accent5" accent6="accent6" hlink="hlink" folHlink="folHlink"/>
  <p:sldLayoutIdLst>
    <p:sldLayoutId id="2147483828"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72D545-8467-428C-B4B7-668AFE11EB3F}" type="datetimeFigureOut">
              <a:rPr kumimoji="1" lang="ja-JP" altLang="en-US" smtClean="0"/>
              <a:t>2021/7/14</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566942616"/>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www.mhlw.go.jp/kouseiroudoushou/symbol/images/a.gif" TargetMode="External"/><Relationship Id="rId2" Type="http://schemas.openxmlformats.org/officeDocument/2006/relationships/image" Target="../media/image1.gif"/><Relationship Id="rId1" Type="http://schemas.openxmlformats.org/officeDocument/2006/relationships/slideLayout" Target="../slideLayouts/slideLayout15.xml"/><Relationship Id="rId5" Type="http://schemas.openxmlformats.org/officeDocument/2006/relationships/image" Target="../media/image3.png"/><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mhlw.go.jp/stf/seisakunitsuite/bunya/0000121431_00279.html" TargetMode="Externa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81659" y="123456"/>
            <a:ext cx="9906000" cy="1616386"/>
          </a:xfrm>
        </p:spPr>
        <p:txBody>
          <a:bodyPr>
            <a:noAutofit/>
          </a:bodyPr>
          <a:lstStyle/>
          <a:p>
            <a:pPr algn="ctr"/>
            <a:r>
              <a:rPr lang="en-US" altLang="ja-JP" sz="2400" dirty="0">
                <a:solidFill>
                  <a:schemeClr val="bg1"/>
                </a:solidFill>
                <a:latin typeface="メイリオ" panose="020B0604030504040204" pitchFamily="50" charset="-128"/>
                <a:ea typeface="メイリオ" panose="020B0604030504040204" pitchFamily="50" charset="-128"/>
              </a:rPr>
              <a:t/>
            </a:r>
            <a:br>
              <a:rPr lang="en-US" altLang="ja-JP" sz="2400" dirty="0">
                <a:solidFill>
                  <a:schemeClr val="bg1"/>
                </a:solidFill>
                <a:latin typeface="メイリオ" panose="020B0604030504040204" pitchFamily="50" charset="-128"/>
                <a:ea typeface="メイリオ" panose="020B0604030504040204" pitchFamily="50" charset="-128"/>
              </a:rPr>
            </a:br>
            <a:r>
              <a:rPr lang="ja-JP" altLang="en-US" sz="2200" b="1" dirty="0">
                <a:solidFill>
                  <a:schemeClr val="bg1"/>
                </a:solidFill>
                <a:latin typeface="+mj-ea"/>
              </a:rPr>
              <a:t>第</a:t>
            </a:r>
            <a:r>
              <a:rPr lang="en-US" altLang="ja-JP" sz="2200" b="1" dirty="0">
                <a:solidFill>
                  <a:schemeClr val="bg1"/>
                </a:solidFill>
                <a:latin typeface="+mj-ea"/>
              </a:rPr>
              <a:t>3</a:t>
            </a:r>
            <a:r>
              <a:rPr lang="ja-JP" altLang="en-US" sz="2200" b="1" dirty="0">
                <a:solidFill>
                  <a:schemeClr val="bg1"/>
                </a:solidFill>
                <a:latin typeface="+mj-ea"/>
              </a:rPr>
              <a:t>回ウェブセミナーのご案内</a:t>
            </a:r>
            <a:r>
              <a:rPr lang="en-US" altLang="ja-JP" sz="2400" b="1" dirty="0">
                <a:solidFill>
                  <a:schemeClr val="bg1"/>
                </a:solidFill>
                <a:latin typeface="+mj-ea"/>
              </a:rPr>
              <a:t/>
            </a:r>
            <a:br>
              <a:rPr lang="en-US" altLang="ja-JP" sz="2400" b="1" dirty="0">
                <a:solidFill>
                  <a:schemeClr val="bg1"/>
                </a:solidFill>
                <a:latin typeface="+mj-ea"/>
              </a:rPr>
            </a:br>
            <a:r>
              <a:rPr lang="ja-JP" altLang="en-US" sz="600" b="1" dirty="0">
                <a:solidFill>
                  <a:schemeClr val="bg1"/>
                </a:solidFill>
                <a:latin typeface="+mj-ea"/>
              </a:rPr>
              <a:t>　</a:t>
            </a:r>
            <a:r>
              <a:rPr lang="en-US" altLang="ja-JP" sz="2400" b="1" dirty="0">
                <a:solidFill>
                  <a:schemeClr val="bg1"/>
                </a:solidFill>
                <a:latin typeface="+mj-ea"/>
              </a:rPr>
              <a:t/>
            </a:r>
            <a:br>
              <a:rPr lang="en-US" altLang="ja-JP" sz="2400" b="1" dirty="0">
                <a:solidFill>
                  <a:schemeClr val="bg1"/>
                </a:solidFill>
                <a:latin typeface="+mj-ea"/>
              </a:rPr>
            </a:br>
            <a:r>
              <a:rPr lang="ja-JP" altLang="en-US" sz="2400" b="1" dirty="0">
                <a:solidFill>
                  <a:schemeClr val="bg1"/>
                </a:solidFill>
                <a:latin typeface="+mj-ea"/>
              </a:rPr>
              <a:t>高齢者施設等における感染者発生時の</a:t>
            </a:r>
            <a:r>
              <a:rPr lang="ja-JP" altLang="en-US" sz="2400" b="1" dirty="0" smtClean="0">
                <a:solidFill>
                  <a:schemeClr val="bg1"/>
                </a:solidFill>
                <a:latin typeface="+mj-ea"/>
              </a:rPr>
              <a:t>対応</a:t>
            </a:r>
            <a:r>
              <a:rPr lang="en-US" altLang="ja-JP" sz="2400" b="1" dirty="0" smtClean="0">
                <a:solidFill>
                  <a:schemeClr val="bg1"/>
                </a:solidFill>
                <a:latin typeface="+mj-ea"/>
              </a:rPr>
              <a:t/>
            </a:r>
            <a:br>
              <a:rPr lang="en-US" altLang="ja-JP" sz="2400" b="1" dirty="0" smtClean="0">
                <a:solidFill>
                  <a:schemeClr val="bg1"/>
                </a:solidFill>
                <a:latin typeface="+mj-ea"/>
              </a:rPr>
            </a:br>
            <a:r>
              <a:rPr lang="ja-JP" altLang="en-US" sz="2300" b="1" dirty="0" smtClean="0">
                <a:solidFill>
                  <a:schemeClr val="bg1"/>
                </a:solidFill>
                <a:latin typeface="+mj-ea"/>
              </a:rPr>
              <a:t>～福祉と保健医療の関係者の相互理解と連携によって地域を強くする～</a:t>
            </a:r>
            <a:r>
              <a:rPr lang="en-US" altLang="ja-JP" sz="2300" b="1" dirty="0">
                <a:solidFill>
                  <a:schemeClr val="bg1"/>
                </a:solidFill>
                <a:latin typeface="+mj-ea"/>
              </a:rPr>
              <a:t/>
            </a:r>
            <a:br>
              <a:rPr lang="en-US" altLang="ja-JP" sz="2300" b="1" dirty="0">
                <a:solidFill>
                  <a:schemeClr val="bg1"/>
                </a:solidFill>
                <a:latin typeface="+mj-ea"/>
              </a:rPr>
            </a:br>
            <a:r>
              <a:rPr lang="en-US" altLang="ja-JP" sz="2400" b="1" dirty="0">
                <a:solidFill>
                  <a:schemeClr val="bg1"/>
                </a:solidFill>
                <a:latin typeface="メイリオ" panose="020B0604030504040204" pitchFamily="50" charset="-128"/>
                <a:ea typeface="メイリオ" panose="020B0604030504040204" pitchFamily="50" charset="-128"/>
              </a:rPr>
              <a:t/>
            </a:r>
            <a:br>
              <a:rPr lang="en-US" altLang="ja-JP" sz="2400" b="1" dirty="0">
                <a:solidFill>
                  <a:schemeClr val="bg1"/>
                </a:solidFill>
                <a:latin typeface="メイリオ" panose="020B0604030504040204" pitchFamily="50" charset="-128"/>
                <a:ea typeface="メイリオ" panose="020B0604030504040204" pitchFamily="50" charset="-128"/>
              </a:rPr>
            </a:br>
            <a:r>
              <a:rPr lang="ja-JP" altLang="en-US" sz="500" dirty="0">
                <a:solidFill>
                  <a:schemeClr val="bg1"/>
                </a:solidFill>
                <a:latin typeface="メイリオ" panose="020B0604030504040204" pitchFamily="50" charset="-128"/>
                <a:ea typeface="メイリオ" panose="020B0604030504040204" pitchFamily="50" charset="-128"/>
              </a:rPr>
              <a:t>　</a:t>
            </a:r>
            <a:r>
              <a:rPr lang="en-US" altLang="ja-JP" sz="2000" dirty="0">
                <a:solidFill>
                  <a:schemeClr val="bg1"/>
                </a:solidFill>
                <a:latin typeface="メイリオ" panose="020B0604030504040204" pitchFamily="50" charset="-128"/>
                <a:ea typeface="メイリオ" panose="020B0604030504040204" pitchFamily="50" charset="-128"/>
              </a:rPr>
              <a:t/>
            </a:r>
            <a:br>
              <a:rPr lang="en-US" altLang="ja-JP" sz="2000" dirty="0">
                <a:solidFill>
                  <a:schemeClr val="bg1"/>
                </a:solidFill>
                <a:latin typeface="メイリオ" panose="020B0604030504040204" pitchFamily="50" charset="-128"/>
                <a:ea typeface="メイリオ" panose="020B0604030504040204" pitchFamily="50" charset="-128"/>
              </a:rPr>
            </a:br>
            <a:endParaRPr kumimoji="1" lang="ja-JP" altLang="en-US" sz="2000" dirty="0">
              <a:solidFill>
                <a:schemeClr val="bg1"/>
              </a:solidFill>
              <a:latin typeface="メイリオ" panose="020B0604030504040204" pitchFamily="50" charset="-128"/>
              <a:ea typeface="メイリオ" panose="020B0604030504040204" pitchFamily="50" charset="-128"/>
            </a:endParaRPr>
          </a:p>
        </p:txBody>
      </p:sp>
      <p:sp>
        <p:nvSpPr>
          <p:cNvPr id="4" name="テキスト プレースホルダー 3"/>
          <p:cNvSpPr>
            <a:spLocks noGrp="1"/>
          </p:cNvSpPr>
          <p:nvPr>
            <p:ph type="body" sz="quarter" idx="13"/>
          </p:nvPr>
        </p:nvSpPr>
        <p:spPr>
          <a:xfrm>
            <a:off x="241391" y="1484784"/>
            <a:ext cx="9551861" cy="5688632"/>
          </a:xfrm>
        </p:spPr>
        <p:txBody>
          <a:bodyPr anchor="t">
            <a:noAutofit/>
          </a:bodyPr>
          <a:lstStyle/>
          <a:p>
            <a:pPr>
              <a:spcBef>
                <a:spcPts val="200"/>
              </a:spcBef>
              <a:spcAft>
                <a:spcPts val="200"/>
              </a:spcAft>
            </a:pPr>
            <a:r>
              <a:rPr lang="ja-JP" altLang="en-US" sz="1800" dirty="0">
                <a:solidFill>
                  <a:schemeClr val="bg1"/>
                </a:solidFill>
                <a:latin typeface="+mn-ea"/>
              </a:rPr>
              <a:t>■概要と趣旨</a:t>
            </a:r>
            <a:endParaRPr lang="en-US" altLang="ja-JP" sz="1800" dirty="0">
              <a:solidFill>
                <a:schemeClr val="bg1"/>
              </a:solidFill>
              <a:latin typeface="+mn-ea"/>
            </a:endParaRPr>
          </a:p>
          <a:p>
            <a:pPr marL="177800" indent="0">
              <a:spcBef>
                <a:spcPts val="200"/>
              </a:spcBef>
              <a:spcAft>
                <a:spcPts val="200"/>
              </a:spcAft>
            </a:pPr>
            <a:r>
              <a:rPr lang="ja-JP" altLang="en-US" sz="1800" dirty="0">
                <a:solidFill>
                  <a:schemeClr val="bg1"/>
                </a:solidFill>
                <a:latin typeface="+mn-ea"/>
              </a:rPr>
              <a:t>高齢者施設等において新型コロナウィルス感染症の感染者が発生した場合に備えて、</a:t>
            </a:r>
            <a:endParaRPr lang="en-US" altLang="ja-JP" sz="1800" dirty="0">
              <a:solidFill>
                <a:schemeClr val="bg1"/>
              </a:solidFill>
              <a:latin typeface="+mn-ea"/>
            </a:endParaRPr>
          </a:p>
          <a:p>
            <a:pPr marL="177800" indent="0">
              <a:spcBef>
                <a:spcPts val="200"/>
              </a:spcBef>
              <a:spcAft>
                <a:spcPts val="200"/>
              </a:spcAft>
            </a:pPr>
            <a:r>
              <a:rPr lang="ja-JP" altLang="en-US" sz="1800" dirty="0">
                <a:solidFill>
                  <a:schemeClr val="bg1"/>
                </a:solidFill>
                <a:latin typeface="+mn-ea"/>
              </a:rPr>
              <a:t>福祉と保健医療の関係者の相互理解と連携によって地域を強くすること、地域における</a:t>
            </a:r>
            <a:endParaRPr lang="en-US" altLang="ja-JP" sz="1800" dirty="0">
              <a:solidFill>
                <a:schemeClr val="bg1"/>
              </a:solidFill>
              <a:latin typeface="+mn-ea"/>
            </a:endParaRPr>
          </a:p>
          <a:p>
            <a:pPr marL="177800" indent="0">
              <a:spcBef>
                <a:spcPts val="200"/>
              </a:spcBef>
              <a:spcAft>
                <a:spcPts val="200"/>
              </a:spcAft>
            </a:pPr>
            <a:r>
              <a:rPr lang="ja-JP" altLang="en-US" sz="1800" dirty="0">
                <a:solidFill>
                  <a:schemeClr val="bg1"/>
                </a:solidFill>
                <a:latin typeface="+mn-ea"/>
              </a:rPr>
              <a:t>支援体制の整備と施設等側の受援の準備の促しを目的としてウェブセミナーを開催します</a:t>
            </a:r>
            <a:r>
              <a:rPr lang="ja-JP" altLang="en-US" sz="1800" dirty="0" smtClean="0">
                <a:solidFill>
                  <a:schemeClr val="bg1"/>
                </a:solidFill>
                <a:latin typeface="+mn-ea"/>
              </a:rPr>
              <a:t>。</a:t>
            </a:r>
            <a:endParaRPr lang="en-US" altLang="ja-JP" sz="1800" dirty="0">
              <a:solidFill>
                <a:schemeClr val="bg1"/>
              </a:solidFill>
              <a:latin typeface="+mn-ea"/>
            </a:endParaRPr>
          </a:p>
          <a:p>
            <a:pPr marL="177800" indent="-177800">
              <a:spcBef>
                <a:spcPts val="200"/>
              </a:spcBef>
              <a:spcAft>
                <a:spcPts val="200"/>
              </a:spcAft>
            </a:pPr>
            <a:endParaRPr lang="en-US" altLang="ja-JP" sz="500" dirty="0" smtClean="0">
              <a:solidFill>
                <a:schemeClr val="bg1"/>
              </a:solidFill>
              <a:latin typeface="+mn-ea"/>
            </a:endParaRPr>
          </a:p>
          <a:p>
            <a:pPr marL="177800" indent="-177800">
              <a:spcBef>
                <a:spcPts val="200"/>
              </a:spcBef>
              <a:spcAft>
                <a:spcPts val="200"/>
              </a:spcAft>
            </a:pPr>
            <a:r>
              <a:rPr lang="ja-JP" altLang="en-US" sz="1800" dirty="0" smtClean="0">
                <a:solidFill>
                  <a:schemeClr val="bg1"/>
                </a:solidFill>
                <a:latin typeface="+mn-ea"/>
              </a:rPr>
              <a:t>■主催：厚生労働省 新型コロナウイルス対策推進本部（地域支援班）・老健局</a:t>
            </a:r>
            <a:endParaRPr lang="en-US" altLang="ja-JP" sz="1800" dirty="0" smtClean="0">
              <a:solidFill>
                <a:schemeClr val="bg1"/>
              </a:solidFill>
              <a:latin typeface="+mn-ea"/>
            </a:endParaRPr>
          </a:p>
          <a:p>
            <a:pPr marL="177800" indent="-177800">
              <a:spcBef>
                <a:spcPts val="200"/>
              </a:spcBef>
              <a:spcAft>
                <a:spcPts val="200"/>
              </a:spcAft>
            </a:pPr>
            <a:r>
              <a:rPr lang="ja-JP" altLang="en-US" sz="1800" dirty="0" smtClean="0">
                <a:solidFill>
                  <a:schemeClr val="bg1"/>
                </a:solidFill>
                <a:latin typeface="+mn-ea"/>
              </a:rPr>
              <a:t>　　　　公益社団法人　日本医師会</a:t>
            </a:r>
            <a:endParaRPr lang="en-US" altLang="ja-JP" sz="1800" dirty="0" smtClean="0">
              <a:solidFill>
                <a:schemeClr val="bg1"/>
              </a:solidFill>
              <a:latin typeface="+mn-ea"/>
            </a:endParaRPr>
          </a:p>
          <a:p>
            <a:pPr marL="895350" indent="-895350">
              <a:spcBef>
                <a:spcPts val="200"/>
              </a:spcBef>
              <a:spcAft>
                <a:spcPts val="200"/>
              </a:spcAft>
            </a:pPr>
            <a:endParaRPr lang="en-US" altLang="ja-JP" sz="500" dirty="0" smtClean="0">
              <a:solidFill>
                <a:schemeClr val="bg1"/>
              </a:solidFill>
              <a:latin typeface="+mn-ea"/>
            </a:endParaRPr>
          </a:p>
          <a:p>
            <a:pPr marL="895350" indent="-895350">
              <a:spcBef>
                <a:spcPts val="200"/>
              </a:spcBef>
              <a:spcAft>
                <a:spcPts val="200"/>
              </a:spcAft>
            </a:pPr>
            <a:r>
              <a:rPr lang="ja-JP" altLang="en-US" sz="1800" dirty="0" smtClean="0">
                <a:solidFill>
                  <a:schemeClr val="bg1"/>
                </a:solidFill>
                <a:latin typeface="+mn-ea"/>
              </a:rPr>
              <a:t>■対象：介護福祉関係団体や事業関係者、地域で支援に関わる方々（</a:t>
            </a:r>
            <a:r>
              <a:rPr lang="en-US" altLang="ja-JP" sz="1800" dirty="0" smtClean="0">
                <a:solidFill>
                  <a:schemeClr val="bg1"/>
                </a:solidFill>
                <a:latin typeface="+mn-ea"/>
              </a:rPr>
              <a:t>ICT</a:t>
            </a:r>
            <a:r>
              <a:rPr lang="ja-JP" altLang="en-US" sz="1800" dirty="0" smtClean="0">
                <a:solidFill>
                  <a:schemeClr val="bg1"/>
                </a:solidFill>
                <a:latin typeface="+mn-ea"/>
              </a:rPr>
              <a:t>等の感染症の</a:t>
            </a:r>
            <a:endParaRPr lang="en-US" altLang="ja-JP" sz="1800" dirty="0" smtClean="0">
              <a:solidFill>
                <a:schemeClr val="bg1"/>
              </a:solidFill>
              <a:latin typeface="+mn-ea"/>
            </a:endParaRPr>
          </a:p>
          <a:p>
            <a:pPr marL="895350" indent="-895350">
              <a:spcBef>
                <a:spcPts val="200"/>
              </a:spcBef>
              <a:spcAft>
                <a:spcPts val="200"/>
              </a:spcAft>
            </a:pPr>
            <a:r>
              <a:rPr lang="ja-JP" altLang="en-US" sz="1800" dirty="0">
                <a:solidFill>
                  <a:schemeClr val="bg1"/>
                </a:solidFill>
                <a:latin typeface="+mn-ea"/>
              </a:rPr>
              <a:t>　　　　専門家、</a:t>
            </a:r>
            <a:r>
              <a:rPr lang="en-US" altLang="ja-JP" sz="1800" dirty="0">
                <a:solidFill>
                  <a:schemeClr val="bg1"/>
                </a:solidFill>
                <a:latin typeface="+mn-ea"/>
              </a:rPr>
              <a:t>DMAT</a:t>
            </a:r>
            <a:r>
              <a:rPr lang="ja-JP" altLang="en-US" sz="1800" dirty="0">
                <a:solidFill>
                  <a:schemeClr val="bg1"/>
                </a:solidFill>
                <a:latin typeface="+mn-ea"/>
              </a:rPr>
              <a:t>関係者等）、都道府県・保健所の</a:t>
            </a:r>
            <a:r>
              <a:rPr lang="ja-JP" altLang="en-US" sz="1800" dirty="0" smtClean="0">
                <a:solidFill>
                  <a:schemeClr val="bg1"/>
                </a:solidFill>
                <a:latin typeface="+mn-ea"/>
              </a:rPr>
              <a:t>衛生主管</a:t>
            </a:r>
            <a:r>
              <a:rPr lang="ja-JP" altLang="en-US" sz="1800" dirty="0">
                <a:solidFill>
                  <a:schemeClr val="bg1"/>
                </a:solidFill>
                <a:latin typeface="+mn-ea"/>
              </a:rPr>
              <a:t>部局、</a:t>
            </a:r>
            <a:endParaRPr lang="en-US" altLang="ja-JP" sz="1800" dirty="0">
              <a:solidFill>
                <a:schemeClr val="bg1"/>
              </a:solidFill>
              <a:latin typeface="+mn-ea"/>
            </a:endParaRPr>
          </a:p>
          <a:p>
            <a:pPr marL="895350" indent="-895350">
              <a:spcBef>
                <a:spcPts val="200"/>
              </a:spcBef>
              <a:spcAft>
                <a:spcPts val="200"/>
              </a:spcAft>
            </a:pPr>
            <a:r>
              <a:rPr lang="ja-JP" altLang="en-US" sz="1800" dirty="0">
                <a:solidFill>
                  <a:schemeClr val="bg1"/>
                </a:solidFill>
                <a:latin typeface="+mn-ea"/>
              </a:rPr>
              <a:t>　　　　介護</a:t>
            </a:r>
            <a:r>
              <a:rPr lang="ja-JP" altLang="en-US" sz="1800" dirty="0" smtClean="0">
                <a:solidFill>
                  <a:schemeClr val="bg1"/>
                </a:solidFill>
                <a:latin typeface="+mn-ea"/>
              </a:rPr>
              <a:t>保険担当部局</a:t>
            </a:r>
            <a:r>
              <a:rPr lang="ja-JP" altLang="en-US" sz="1800" dirty="0">
                <a:solidFill>
                  <a:schemeClr val="bg1"/>
                </a:solidFill>
                <a:latin typeface="+mn-ea"/>
              </a:rPr>
              <a:t>等、市町村の担当</a:t>
            </a:r>
            <a:r>
              <a:rPr lang="ja-JP" altLang="en-US" sz="1800" dirty="0" smtClean="0">
                <a:solidFill>
                  <a:schemeClr val="bg1"/>
                </a:solidFill>
                <a:latin typeface="+mn-ea"/>
              </a:rPr>
              <a:t>部局</a:t>
            </a:r>
            <a:endParaRPr lang="en-US" altLang="ja-JP" sz="1800" dirty="0" smtClean="0">
              <a:solidFill>
                <a:schemeClr val="bg1"/>
              </a:solidFill>
              <a:latin typeface="+mn-ea"/>
            </a:endParaRPr>
          </a:p>
          <a:p>
            <a:pPr marL="895350" indent="-895350">
              <a:spcBef>
                <a:spcPts val="200"/>
              </a:spcBef>
              <a:spcAft>
                <a:spcPts val="200"/>
              </a:spcAft>
            </a:pPr>
            <a:endParaRPr lang="en-US" altLang="ja-JP" sz="500" dirty="0" smtClean="0">
              <a:solidFill>
                <a:schemeClr val="bg1"/>
              </a:solidFill>
              <a:latin typeface="+mn-ea"/>
            </a:endParaRPr>
          </a:p>
          <a:p>
            <a:pPr marL="895350" indent="-895350">
              <a:spcBef>
                <a:spcPts val="200"/>
              </a:spcBef>
              <a:spcAft>
                <a:spcPts val="200"/>
              </a:spcAft>
            </a:pPr>
            <a:r>
              <a:rPr lang="ja-JP" altLang="en-US" sz="1800" dirty="0" smtClean="0">
                <a:solidFill>
                  <a:schemeClr val="bg1"/>
                </a:solidFill>
                <a:latin typeface="+mn-ea"/>
              </a:rPr>
              <a:t>■</a:t>
            </a:r>
            <a:r>
              <a:rPr lang="ja-JP" altLang="en-US" sz="1800" dirty="0">
                <a:solidFill>
                  <a:schemeClr val="bg1"/>
                </a:solidFill>
                <a:latin typeface="+mn-ea"/>
              </a:rPr>
              <a:t>講演者</a:t>
            </a:r>
            <a:r>
              <a:rPr lang="ja-JP" altLang="en-US" sz="1800" dirty="0" smtClean="0">
                <a:solidFill>
                  <a:schemeClr val="bg1"/>
                </a:solidFill>
                <a:latin typeface="+mn-ea"/>
              </a:rPr>
              <a:t>：　次ページを参照</a:t>
            </a:r>
            <a:endParaRPr lang="en-US" altLang="ja-JP" sz="1800" dirty="0" smtClean="0">
              <a:solidFill>
                <a:schemeClr val="bg1"/>
              </a:solidFill>
              <a:latin typeface="+mn-ea"/>
            </a:endParaRPr>
          </a:p>
          <a:p>
            <a:pPr marL="895350" indent="-895350">
              <a:spcBef>
                <a:spcPts val="200"/>
              </a:spcBef>
              <a:spcAft>
                <a:spcPts val="200"/>
              </a:spcAft>
            </a:pPr>
            <a:endParaRPr lang="en-US" altLang="ja-JP" sz="500" dirty="0" smtClean="0">
              <a:solidFill>
                <a:schemeClr val="bg1"/>
              </a:solidFill>
              <a:latin typeface="+mn-ea"/>
            </a:endParaRPr>
          </a:p>
          <a:p>
            <a:pPr>
              <a:spcBef>
                <a:spcPts val="200"/>
              </a:spcBef>
              <a:spcAft>
                <a:spcPts val="200"/>
              </a:spcAft>
            </a:pPr>
            <a:r>
              <a:rPr lang="ja-JP" altLang="en-US" sz="1800" dirty="0" smtClean="0">
                <a:solidFill>
                  <a:schemeClr val="bg1"/>
                </a:solidFill>
                <a:latin typeface="+mn-ea"/>
              </a:rPr>
              <a:t>■</a:t>
            </a:r>
            <a:r>
              <a:rPr lang="ja-JP" altLang="en-US" sz="1800" dirty="0">
                <a:solidFill>
                  <a:schemeClr val="bg1"/>
                </a:solidFill>
                <a:latin typeface="+mn-ea"/>
              </a:rPr>
              <a:t>開催日時：</a:t>
            </a:r>
            <a:r>
              <a:rPr lang="ja-JP" altLang="en-US" sz="1800" b="1" dirty="0">
                <a:solidFill>
                  <a:schemeClr val="bg1"/>
                </a:solidFill>
                <a:latin typeface="+mn-ea"/>
              </a:rPr>
              <a:t>令和３年</a:t>
            </a:r>
            <a:r>
              <a:rPr lang="en-US" altLang="ja-JP" sz="1800" b="1" dirty="0">
                <a:solidFill>
                  <a:schemeClr val="bg1"/>
                </a:solidFill>
                <a:latin typeface="+mn-ea"/>
              </a:rPr>
              <a:t>7</a:t>
            </a:r>
            <a:r>
              <a:rPr lang="ja-JP" altLang="en-US" sz="1800" b="1" dirty="0">
                <a:solidFill>
                  <a:schemeClr val="bg1"/>
                </a:solidFill>
                <a:latin typeface="+mn-ea"/>
              </a:rPr>
              <a:t>月</a:t>
            </a:r>
            <a:r>
              <a:rPr lang="en-US" altLang="ja-JP" sz="1800" b="1" dirty="0">
                <a:solidFill>
                  <a:schemeClr val="bg1"/>
                </a:solidFill>
                <a:latin typeface="+mn-ea"/>
              </a:rPr>
              <a:t>16</a:t>
            </a:r>
            <a:r>
              <a:rPr lang="ja-JP" altLang="en-US" sz="1800" b="1" dirty="0">
                <a:solidFill>
                  <a:schemeClr val="bg1"/>
                </a:solidFill>
                <a:latin typeface="+mn-ea"/>
              </a:rPr>
              <a:t>日（金）</a:t>
            </a:r>
            <a:r>
              <a:rPr lang="en-US" altLang="ja-JP" sz="1800" b="1" dirty="0">
                <a:solidFill>
                  <a:schemeClr val="bg1"/>
                </a:solidFill>
                <a:latin typeface="+mn-ea"/>
              </a:rPr>
              <a:t>14</a:t>
            </a:r>
            <a:r>
              <a:rPr lang="ja-JP" altLang="en-US" sz="1800" b="1" dirty="0">
                <a:solidFill>
                  <a:schemeClr val="bg1"/>
                </a:solidFill>
                <a:latin typeface="+mn-ea"/>
              </a:rPr>
              <a:t>時～</a:t>
            </a:r>
            <a:r>
              <a:rPr lang="en-US" altLang="ja-JP" sz="1800" b="1" dirty="0">
                <a:solidFill>
                  <a:schemeClr val="bg1"/>
                </a:solidFill>
                <a:latin typeface="+mn-ea"/>
              </a:rPr>
              <a:t>16</a:t>
            </a:r>
            <a:r>
              <a:rPr lang="ja-JP" altLang="en-US" sz="1800" b="1" dirty="0" smtClean="0">
                <a:solidFill>
                  <a:schemeClr val="bg1"/>
                </a:solidFill>
                <a:latin typeface="+mn-ea"/>
              </a:rPr>
              <a:t>時</a:t>
            </a:r>
            <a:endParaRPr lang="en-US" altLang="ja-JP" sz="1800" b="1" dirty="0" smtClean="0">
              <a:solidFill>
                <a:schemeClr val="bg1"/>
              </a:solidFill>
              <a:latin typeface="+mn-ea"/>
            </a:endParaRPr>
          </a:p>
          <a:p>
            <a:pPr>
              <a:spcBef>
                <a:spcPts val="200"/>
              </a:spcBef>
              <a:spcAft>
                <a:spcPts val="200"/>
              </a:spcAft>
            </a:pPr>
            <a:endParaRPr lang="en-US" altLang="ja-JP" sz="500" b="1" dirty="0" smtClean="0">
              <a:solidFill>
                <a:schemeClr val="bg1"/>
              </a:solidFill>
              <a:latin typeface="+mn-ea"/>
            </a:endParaRPr>
          </a:p>
          <a:p>
            <a:pPr>
              <a:spcBef>
                <a:spcPts val="200"/>
              </a:spcBef>
              <a:spcAft>
                <a:spcPts val="200"/>
              </a:spcAft>
            </a:pPr>
            <a:r>
              <a:rPr lang="ja-JP" altLang="en-US" sz="1800" dirty="0" smtClean="0">
                <a:solidFill>
                  <a:schemeClr val="bg1"/>
                </a:solidFill>
                <a:latin typeface="+mn-ea"/>
              </a:rPr>
              <a:t>■形式：</a:t>
            </a:r>
            <a:r>
              <a:rPr lang="en-US" altLang="ja-JP" sz="1800" dirty="0" smtClean="0">
                <a:solidFill>
                  <a:schemeClr val="bg1"/>
                </a:solidFill>
                <a:latin typeface="+mn-ea"/>
              </a:rPr>
              <a:t>you tube</a:t>
            </a:r>
            <a:r>
              <a:rPr lang="ja-JP" altLang="en-US" sz="1800" dirty="0" smtClean="0">
                <a:solidFill>
                  <a:schemeClr val="bg1"/>
                </a:solidFill>
                <a:latin typeface="+mn-ea"/>
              </a:rPr>
              <a:t>配信</a:t>
            </a:r>
            <a:endParaRPr lang="en-US" altLang="ja-JP" sz="300" dirty="0" smtClean="0">
              <a:solidFill>
                <a:schemeClr val="bg1"/>
              </a:solidFill>
              <a:latin typeface="+mn-ea"/>
            </a:endParaRPr>
          </a:p>
          <a:p>
            <a:pPr>
              <a:spcBef>
                <a:spcPts val="200"/>
              </a:spcBef>
              <a:spcAft>
                <a:spcPts val="200"/>
              </a:spcAft>
            </a:pPr>
            <a:endParaRPr lang="en-US" altLang="ja-JP" sz="400" dirty="0" smtClean="0">
              <a:solidFill>
                <a:schemeClr val="bg1"/>
              </a:solidFill>
              <a:latin typeface="+mn-ea"/>
            </a:endParaRPr>
          </a:p>
          <a:p>
            <a:pPr>
              <a:spcBef>
                <a:spcPts val="200"/>
              </a:spcBef>
              <a:spcAft>
                <a:spcPts val="200"/>
              </a:spcAft>
            </a:pPr>
            <a:r>
              <a:rPr lang="ja-JP" altLang="en-US" sz="1400" dirty="0" smtClean="0">
                <a:solidFill>
                  <a:schemeClr val="bg1"/>
                </a:solidFill>
                <a:latin typeface="メイリオ" panose="020B0604030504040204" pitchFamily="50" charset="-128"/>
              </a:rPr>
              <a:t>　セミナー</a:t>
            </a:r>
            <a:r>
              <a:rPr lang="ja-JP" altLang="en-US" sz="1400" dirty="0">
                <a:solidFill>
                  <a:schemeClr val="bg1"/>
                </a:solidFill>
                <a:latin typeface="メイリオ" panose="020B0604030504040204" pitchFamily="50" charset="-128"/>
              </a:rPr>
              <a:t>をライブでご覧になる場合は、開催前、使用される機器の音声設定をご確認下さい。</a:t>
            </a:r>
          </a:p>
          <a:p>
            <a:pPr>
              <a:spcBef>
                <a:spcPts val="200"/>
              </a:spcBef>
              <a:spcAft>
                <a:spcPts val="200"/>
              </a:spcAft>
            </a:pPr>
            <a:r>
              <a:rPr lang="ja-JP" altLang="en-US" sz="1400" dirty="0" smtClean="0">
                <a:solidFill>
                  <a:schemeClr val="bg1"/>
                </a:solidFill>
                <a:latin typeface="メイリオ" panose="020B0604030504040204" pitchFamily="50" charset="-128"/>
              </a:rPr>
              <a:t>　音</a:t>
            </a:r>
            <a:r>
              <a:rPr lang="ja-JP" altLang="en-US" sz="1400" dirty="0">
                <a:solidFill>
                  <a:schemeClr val="bg1"/>
                </a:solidFill>
                <a:latin typeface="メイリオ" panose="020B0604030504040204" pitchFamily="50" charset="-128"/>
              </a:rPr>
              <a:t>が小さい場合はボリュームの調整をしてください。</a:t>
            </a:r>
          </a:p>
          <a:p>
            <a:pPr>
              <a:spcBef>
                <a:spcPts val="200"/>
              </a:spcBef>
              <a:spcAft>
                <a:spcPts val="200"/>
              </a:spcAft>
            </a:pPr>
            <a:endParaRPr lang="en-US" altLang="ja-JP" sz="1800" b="1" dirty="0" smtClean="0">
              <a:solidFill>
                <a:schemeClr val="bg1"/>
              </a:solidFill>
              <a:latin typeface="メイリオ" panose="020B0604030504040204" pitchFamily="50" charset="-128"/>
            </a:endParaRPr>
          </a:p>
          <a:p>
            <a:pPr>
              <a:spcBef>
                <a:spcPts val="200"/>
              </a:spcBef>
              <a:spcAft>
                <a:spcPts val="200"/>
              </a:spcAft>
            </a:pPr>
            <a:endParaRPr lang="en-US" altLang="ja-JP" sz="1800" dirty="0">
              <a:solidFill>
                <a:schemeClr val="bg1"/>
              </a:solidFill>
              <a:latin typeface="メイリオ" panose="020B0604030504040204" pitchFamily="50" charset="-128"/>
            </a:endParaRPr>
          </a:p>
        </p:txBody>
      </p:sp>
      <p:pic>
        <p:nvPicPr>
          <p:cNvPr id="5" name="Picture 2" descr="厚生労働省シンボルマーク"/>
          <p:cNvPicPr>
            <a:picLocks noChangeAspect="1" noChangeArrowheads="1"/>
          </p:cNvPicPr>
          <p:nvPr/>
        </p:nvPicPr>
        <p:blipFill>
          <a:blip r:embed="rId2" r:link="rId3" cstate="print">
            <a:lum bright="20000"/>
            <a:extLst>
              <a:ext uri="{28A0092B-C50C-407E-A947-70E740481C1C}">
                <a14:useLocalDpi xmlns:a14="http://schemas.microsoft.com/office/drawing/2010/main" val="0"/>
              </a:ext>
            </a:extLst>
          </a:blip>
          <a:srcRect/>
          <a:stretch>
            <a:fillRect/>
          </a:stretch>
        </p:blipFill>
        <p:spPr bwMode="auto">
          <a:xfrm>
            <a:off x="8985448" y="70070"/>
            <a:ext cx="838893" cy="838893"/>
          </a:xfrm>
          <a:prstGeom prst="rect">
            <a:avLst/>
          </a:prstGeom>
          <a:noFill/>
          <a:ln w="22225">
            <a:noFill/>
            <a:miter lim="800000"/>
            <a:headEnd/>
            <a:tailEnd/>
          </a:ln>
          <a:extLst>
            <a:ext uri="{909E8E84-426E-40DD-AFC4-6F175D3DCCD1}">
              <a14:hiddenFill xmlns:a14="http://schemas.microsoft.com/office/drawing/2010/main">
                <a:solidFill>
                  <a:srgbClr val="FFFFFF"/>
                </a:solidFill>
              </a14:hiddenFill>
            </a:ext>
          </a:extLst>
        </p:spPr>
      </p:pic>
      <p:pic>
        <p:nvPicPr>
          <p:cNvPr id="6" name="図 5"/>
          <p:cNvPicPr>
            <a:picLocks noChangeAspect="1"/>
          </p:cNvPicPr>
          <p:nvPr/>
        </p:nvPicPr>
        <p:blipFill>
          <a:blip r:embed="rId4"/>
          <a:stretch>
            <a:fillRect/>
          </a:stretch>
        </p:blipFill>
        <p:spPr>
          <a:xfrm>
            <a:off x="3872880" y="5589238"/>
            <a:ext cx="5112568" cy="571941"/>
          </a:xfrm>
          <a:prstGeom prst="rect">
            <a:avLst/>
          </a:prstGeom>
        </p:spPr>
      </p:pic>
      <p:pic>
        <p:nvPicPr>
          <p:cNvPr id="8" name="BarCodeCtrl1">
            <a:extLst>
              <a:ext uri="{63B3BB69-23CF-44E3-9099-C40C66FF867C}">
                <a14:compatExt xmlns:a14="http://schemas.microsoft.com/office/drawing/2010/main" spid="_x0000_s1025"/>
              </a:ext>
            </a:extLst>
          </p:cNvPr>
          <p:cNvPicPr>
            <a:picLocks noChangeAspect="1"/>
          </p:cNvPicPr>
          <p:nvPr/>
        </p:nvPicPr>
        <p:blipFill>
          <a:blip r:embed="rId5"/>
          <a:stretch>
            <a:fillRect/>
          </a:stretch>
        </p:blipFill>
        <p:spPr>
          <a:xfrm>
            <a:off x="8053413" y="5144031"/>
            <a:ext cx="1401837" cy="1401837"/>
          </a:xfrm>
          <a:prstGeom prst="rect">
            <a:avLst/>
          </a:prstGeom>
        </p:spPr>
      </p:pic>
      <p:sp>
        <p:nvSpPr>
          <p:cNvPr id="7" name="テキスト ボックス 6"/>
          <p:cNvSpPr txBox="1"/>
          <p:nvPr/>
        </p:nvSpPr>
        <p:spPr>
          <a:xfrm>
            <a:off x="7689304" y="4907541"/>
            <a:ext cx="2896036" cy="276999"/>
          </a:xfrm>
          <a:prstGeom prst="rect">
            <a:avLst/>
          </a:prstGeom>
          <a:noFill/>
        </p:spPr>
        <p:txBody>
          <a:bodyPr wrap="square" rtlCol="0">
            <a:spAutoFit/>
          </a:bodyPr>
          <a:lstStyle/>
          <a:p>
            <a:r>
              <a:rPr kumimoji="1" lang="en-US" altLang="ja-JP" sz="1200" dirty="0" smtClean="0">
                <a:solidFill>
                  <a:schemeClr val="bg1"/>
                </a:solidFill>
                <a:latin typeface="+mn-ea"/>
              </a:rPr>
              <a:t>〈you</a:t>
            </a:r>
            <a:r>
              <a:rPr kumimoji="1" lang="ja-JP" altLang="en-US" sz="1200" dirty="0">
                <a:solidFill>
                  <a:schemeClr val="bg1"/>
                </a:solidFill>
                <a:latin typeface="+mn-ea"/>
              </a:rPr>
              <a:t> </a:t>
            </a:r>
            <a:r>
              <a:rPr kumimoji="1" lang="en-US" altLang="ja-JP" sz="1200" dirty="0" smtClean="0">
                <a:solidFill>
                  <a:schemeClr val="bg1"/>
                </a:solidFill>
                <a:latin typeface="+mn-ea"/>
              </a:rPr>
              <a:t>tube</a:t>
            </a:r>
            <a:r>
              <a:rPr kumimoji="1" lang="ja-JP" altLang="en-US" sz="1200" dirty="0" smtClean="0">
                <a:solidFill>
                  <a:schemeClr val="bg1"/>
                </a:solidFill>
                <a:latin typeface="+mn-ea"/>
              </a:rPr>
              <a:t>視聴</a:t>
            </a:r>
            <a:r>
              <a:rPr kumimoji="1" lang="en-US" altLang="ja-JP" sz="1200" dirty="0" smtClean="0">
                <a:solidFill>
                  <a:schemeClr val="bg1"/>
                </a:solidFill>
                <a:latin typeface="+mn-ea"/>
              </a:rPr>
              <a:t>QR</a:t>
            </a:r>
            <a:r>
              <a:rPr kumimoji="1" lang="ja-JP" altLang="en-US" sz="1050" dirty="0">
                <a:solidFill>
                  <a:schemeClr val="bg1"/>
                </a:solidFill>
                <a:latin typeface="+mn-ea"/>
              </a:rPr>
              <a:t>コード</a:t>
            </a:r>
            <a:r>
              <a:rPr kumimoji="1" lang="en-US" altLang="ja-JP" sz="1200" dirty="0" smtClean="0">
                <a:solidFill>
                  <a:schemeClr val="bg1"/>
                </a:solidFill>
                <a:latin typeface="+mn-ea"/>
              </a:rPr>
              <a:t>〉</a:t>
            </a:r>
            <a:endParaRPr kumimoji="1" lang="ja-JP" altLang="en-US" sz="1200" dirty="0">
              <a:latin typeface="+mn-ea"/>
            </a:endParaRPr>
          </a:p>
        </p:txBody>
      </p:sp>
    </p:spTree>
    <p:extLst>
      <p:ext uri="{BB962C8B-B14F-4D97-AF65-F5344CB8AC3E}">
        <p14:creationId xmlns:p14="http://schemas.microsoft.com/office/powerpoint/2010/main" val="2637634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6495" y="0"/>
            <a:ext cx="8664451" cy="1152129"/>
          </a:xfrm>
        </p:spPr>
        <p:txBody>
          <a:bodyPr>
            <a:normAutofit/>
          </a:bodyPr>
          <a:lstStyle/>
          <a:p>
            <a:r>
              <a:rPr kumimoji="1" lang="ja-JP" altLang="en-US" sz="2400" b="1" dirty="0" smtClean="0"/>
              <a:t>■　</a:t>
            </a:r>
            <a:r>
              <a:rPr kumimoji="1" lang="ja-JP" altLang="en-US" sz="2400" b="1" u="sng" dirty="0" smtClean="0">
                <a:latin typeface="メイリオ" panose="020B0604030504040204" pitchFamily="50" charset="-128"/>
                <a:ea typeface="メイリオ" panose="020B0604030504040204" pitchFamily="50" charset="-128"/>
              </a:rPr>
              <a:t>当日のスケジュール</a:t>
            </a:r>
            <a:endParaRPr kumimoji="1" lang="ja-JP" altLang="en-US" sz="2400" b="1" dirty="0">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425568" y="908720"/>
            <a:ext cx="8664451" cy="5616624"/>
          </a:xfrm>
        </p:spPr>
        <p:txBody>
          <a:bodyPr>
            <a:normAutofit fontScale="92500" lnSpcReduction="10000"/>
          </a:bodyPr>
          <a:lstStyle/>
          <a:p>
            <a:pPr marL="0" indent="0">
              <a:buNone/>
            </a:pPr>
            <a:r>
              <a:rPr kumimoji="1" lang="ja-JP" altLang="en-US" b="1" dirty="0" smtClean="0">
                <a:latin typeface="メイリオ" panose="020B0604030504040204" pitchFamily="50" charset="-128"/>
                <a:ea typeface="メイリオ" panose="020B0604030504040204" pitchFamily="50" charset="-128"/>
              </a:rPr>
              <a:t>１．挨拶・講師紹介</a:t>
            </a:r>
            <a:r>
              <a:rPr lang="en-US" altLang="ja-JP" sz="2400" b="1" dirty="0">
                <a:latin typeface="メイリオ" panose="020B0604030504040204" pitchFamily="50" charset="-128"/>
                <a:ea typeface="メイリオ" panose="020B0604030504040204" pitchFamily="50" charset="-128"/>
              </a:rPr>
              <a:t>	</a:t>
            </a:r>
            <a:r>
              <a:rPr lang="en-US" altLang="ja-JP" sz="2400" b="1" dirty="0" smtClean="0">
                <a:latin typeface="メイリオ" panose="020B0604030504040204" pitchFamily="50" charset="-128"/>
                <a:ea typeface="メイリオ" panose="020B0604030504040204" pitchFamily="50" charset="-128"/>
              </a:rPr>
              <a:t>	</a:t>
            </a:r>
            <a:r>
              <a:rPr kumimoji="1" lang="en-US" altLang="ja-JP" sz="2600" dirty="0" smtClean="0">
                <a:latin typeface="メイリオ" panose="020B0604030504040204" pitchFamily="50" charset="-128"/>
                <a:ea typeface="メイリオ" panose="020B0604030504040204" pitchFamily="50" charset="-128"/>
              </a:rPr>
              <a:t>14:00</a:t>
            </a:r>
            <a:r>
              <a:rPr kumimoji="1" lang="ja-JP" altLang="en-US" sz="2600" dirty="0" smtClean="0">
                <a:latin typeface="メイリオ" panose="020B0604030504040204" pitchFamily="50" charset="-128"/>
                <a:ea typeface="メイリオ" panose="020B0604030504040204" pitchFamily="50" charset="-128"/>
              </a:rPr>
              <a:t>～</a:t>
            </a:r>
            <a:r>
              <a:rPr kumimoji="1" lang="en-US" altLang="ja-JP" sz="2600" dirty="0" smtClean="0">
                <a:latin typeface="メイリオ" panose="020B0604030504040204" pitchFamily="50" charset="-128"/>
                <a:ea typeface="メイリオ" panose="020B0604030504040204" pitchFamily="50" charset="-128"/>
              </a:rPr>
              <a:t>14:10</a:t>
            </a:r>
          </a:p>
          <a:p>
            <a:pPr marL="0" indent="0">
              <a:buNone/>
            </a:pPr>
            <a:endParaRPr kumimoji="1" lang="en-US" altLang="ja-JP" sz="900" b="1" dirty="0" smtClean="0">
              <a:latin typeface="メイリオ" panose="020B0604030504040204" pitchFamily="50" charset="-128"/>
              <a:ea typeface="メイリオ" panose="020B0604030504040204" pitchFamily="50" charset="-128"/>
            </a:endParaRPr>
          </a:p>
          <a:p>
            <a:pPr marL="0" indent="0">
              <a:buNone/>
            </a:pPr>
            <a:r>
              <a:rPr kumimoji="1" lang="ja-JP" altLang="en-US" b="1" dirty="0" smtClean="0">
                <a:latin typeface="メイリオ" panose="020B0604030504040204" pitchFamily="50" charset="-128"/>
                <a:ea typeface="メイリオ" panose="020B0604030504040204" pitchFamily="50" charset="-128"/>
              </a:rPr>
              <a:t>２．宮城県での取組</a:t>
            </a:r>
            <a:r>
              <a:rPr kumimoji="1" lang="en-US" altLang="ja-JP" b="1" dirty="0" smtClean="0">
                <a:latin typeface="メイリオ" panose="020B0604030504040204" pitchFamily="50" charset="-128"/>
                <a:ea typeface="メイリオ" panose="020B0604030504040204" pitchFamily="50" charset="-128"/>
              </a:rPr>
              <a:t>		</a:t>
            </a:r>
            <a:r>
              <a:rPr kumimoji="1" lang="en-US" altLang="ja-JP" sz="2600" dirty="0" smtClean="0">
                <a:latin typeface="メイリオ" panose="020B0604030504040204" pitchFamily="50" charset="-128"/>
                <a:ea typeface="メイリオ" panose="020B0604030504040204" pitchFamily="50" charset="-128"/>
              </a:rPr>
              <a:t>14:10</a:t>
            </a:r>
            <a:r>
              <a:rPr kumimoji="1" lang="ja-JP" altLang="en-US" sz="2600" dirty="0" smtClean="0">
                <a:latin typeface="メイリオ" panose="020B0604030504040204" pitchFamily="50" charset="-128"/>
                <a:ea typeface="メイリオ" panose="020B0604030504040204" pitchFamily="50" charset="-128"/>
              </a:rPr>
              <a:t>～</a:t>
            </a:r>
            <a:r>
              <a:rPr kumimoji="1" lang="en-US" altLang="ja-JP" sz="2600" dirty="0" smtClean="0">
                <a:latin typeface="メイリオ" panose="020B0604030504040204" pitchFamily="50" charset="-128"/>
                <a:ea typeface="メイリオ" panose="020B0604030504040204" pitchFamily="50" charset="-128"/>
              </a:rPr>
              <a:t>14:</a:t>
            </a:r>
            <a:r>
              <a:rPr kumimoji="1" lang="en-US" altLang="ja-JP" dirty="0" smtClean="0">
                <a:latin typeface="メイリオ" panose="020B0604030504040204" pitchFamily="50" charset="-128"/>
                <a:ea typeface="メイリオ" panose="020B0604030504040204" pitchFamily="50" charset="-128"/>
              </a:rPr>
              <a:t>30</a:t>
            </a:r>
          </a:p>
          <a:p>
            <a:pPr marL="0" indent="0">
              <a:buNone/>
            </a:pPr>
            <a:r>
              <a:rPr lang="ja-JP" altLang="en-US" sz="1800" b="1" dirty="0" smtClean="0">
                <a:latin typeface="メイリオ" panose="020B0604030504040204" pitchFamily="50" charset="-128"/>
                <a:ea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rPr>
              <a:t>清山会医療福祉グループ代表　　いずみの杜診療所医師　山崎　英樹様</a:t>
            </a:r>
            <a:endParaRPr lang="en-US" altLang="ja-JP" sz="1800" dirty="0" smtClean="0">
              <a:latin typeface="メイリオ" panose="020B0604030504040204" pitchFamily="50" charset="-128"/>
              <a:ea typeface="メイリオ" panose="020B0604030504040204" pitchFamily="50" charset="-128"/>
            </a:endParaRPr>
          </a:p>
          <a:p>
            <a:pPr marL="0" indent="0">
              <a:buNone/>
            </a:pPr>
            <a:endParaRPr lang="en-US" altLang="ja-JP" sz="900" b="1" dirty="0" smtClean="0">
              <a:latin typeface="メイリオ" panose="020B0604030504040204" pitchFamily="50" charset="-128"/>
              <a:ea typeface="メイリオ" panose="020B0604030504040204" pitchFamily="50" charset="-128"/>
            </a:endParaRPr>
          </a:p>
          <a:p>
            <a:pPr marL="0" indent="0">
              <a:buNone/>
            </a:pPr>
            <a:r>
              <a:rPr kumimoji="1" lang="ja-JP" altLang="en-US" b="1" dirty="0" smtClean="0">
                <a:latin typeface="メイリオ" panose="020B0604030504040204" pitchFamily="50" charset="-128"/>
                <a:ea typeface="メイリオ" panose="020B0604030504040204" pitchFamily="50" charset="-128"/>
              </a:rPr>
              <a:t>３．</a:t>
            </a:r>
            <a:r>
              <a:rPr lang="ja-JP" altLang="ja-JP" b="1" dirty="0">
                <a:latin typeface="メイリオ" panose="020B0604030504040204" pitchFamily="50" charset="-128"/>
                <a:ea typeface="メイリオ" panose="020B0604030504040204" pitchFamily="50" charset="-128"/>
              </a:rPr>
              <a:t>沖縄県に</a:t>
            </a:r>
            <a:r>
              <a:rPr lang="ja-JP" altLang="ja-JP" b="1" dirty="0" smtClean="0">
                <a:latin typeface="メイリオ" panose="020B0604030504040204" pitchFamily="50" charset="-128"/>
                <a:ea typeface="メイリオ" panose="020B0604030504040204" pitchFamily="50" charset="-128"/>
              </a:rPr>
              <a:t>おける</a:t>
            </a:r>
            <a:r>
              <a:rPr lang="en-US" altLang="ja-JP" b="1" dirty="0" smtClean="0">
                <a:latin typeface="メイリオ" panose="020B0604030504040204" pitchFamily="50" charset="-128"/>
                <a:ea typeface="メイリオ" panose="020B0604030504040204" pitchFamily="50" charset="-128"/>
              </a:rPr>
              <a:t>		</a:t>
            </a:r>
            <a:r>
              <a:rPr lang="en-US" altLang="ja-JP" sz="2600" dirty="0">
                <a:latin typeface="メイリオ" panose="020B0604030504040204" pitchFamily="50" charset="-128"/>
                <a:ea typeface="メイリオ" panose="020B0604030504040204" pitchFamily="50" charset="-128"/>
              </a:rPr>
              <a:t>14:30</a:t>
            </a:r>
            <a:r>
              <a:rPr lang="ja-JP" altLang="en-US" sz="2600" dirty="0">
                <a:latin typeface="メイリオ" panose="020B0604030504040204" pitchFamily="50" charset="-128"/>
                <a:ea typeface="メイリオ" panose="020B0604030504040204" pitchFamily="50" charset="-128"/>
              </a:rPr>
              <a:t>～</a:t>
            </a:r>
            <a:r>
              <a:rPr lang="en-US" altLang="ja-JP" sz="2600" dirty="0" smtClean="0">
                <a:latin typeface="メイリオ" panose="020B0604030504040204" pitchFamily="50" charset="-128"/>
                <a:ea typeface="メイリオ" panose="020B0604030504040204" pitchFamily="50" charset="-128"/>
              </a:rPr>
              <a:t>14:50</a:t>
            </a:r>
            <a:endParaRPr lang="en-US" altLang="ja-JP" sz="2600" b="1" dirty="0" smtClean="0">
              <a:latin typeface="メイリオ" panose="020B0604030504040204" pitchFamily="50" charset="-128"/>
              <a:ea typeface="メイリオ" panose="020B0604030504040204" pitchFamily="50" charset="-128"/>
            </a:endParaRPr>
          </a:p>
          <a:p>
            <a:pPr marL="0" indent="0">
              <a:buNone/>
            </a:pPr>
            <a:r>
              <a:rPr lang="ja-JP" altLang="en-US" b="1" dirty="0">
                <a:latin typeface="メイリオ" panose="020B0604030504040204" pitchFamily="50" charset="-128"/>
                <a:ea typeface="メイリオ" panose="020B0604030504040204" pitchFamily="50" charset="-128"/>
              </a:rPr>
              <a:t>　</a:t>
            </a:r>
            <a:r>
              <a:rPr lang="ja-JP" altLang="en-US" b="1" dirty="0" smtClean="0">
                <a:latin typeface="メイリオ" panose="020B0604030504040204" pitchFamily="50" charset="-128"/>
                <a:ea typeface="メイリオ" panose="020B0604030504040204" pitchFamily="50" charset="-128"/>
              </a:rPr>
              <a:t>　</a:t>
            </a:r>
            <a:r>
              <a:rPr lang="ja-JP" altLang="ja-JP" b="1" dirty="0" smtClean="0">
                <a:latin typeface="メイリオ" panose="020B0604030504040204" pitchFamily="50" charset="-128"/>
                <a:ea typeface="メイリオ" panose="020B0604030504040204" pitchFamily="50" charset="-128"/>
              </a:rPr>
              <a:t>社会</a:t>
            </a:r>
            <a:r>
              <a:rPr lang="ja-JP" altLang="ja-JP" b="1" dirty="0">
                <a:latin typeface="メイリオ" panose="020B0604030504040204" pitchFamily="50" charset="-128"/>
                <a:ea typeface="メイリオ" panose="020B0604030504040204" pitchFamily="50" charset="-128"/>
              </a:rPr>
              <a:t>福祉施設の感染対策</a:t>
            </a:r>
            <a:r>
              <a:rPr lang="ja-JP" altLang="ja-JP" b="1" dirty="0" smtClean="0">
                <a:latin typeface="メイリオ" panose="020B0604030504040204" pitchFamily="50" charset="-128"/>
                <a:ea typeface="メイリオ" panose="020B0604030504040204" pitchFamily="50" charset="-128"/>
              </a:rPr>
              <a:t>支援</a:t>
            </a:r>
            <a:endParaRPr lang="en-US" altLang="ja-JP" b="1" dirty="0" smtClean="0">
              <a:latin typeface="メイリオ" panose="020B0604030504040204" pitchFamily="50" charset="-128"/>
              <a:ea typeface="メイリオ" panose="020B0604030504040204" pitchFamily="50" charset="-128"/>
            </a:endParaRPr>
          </a:p>
          <a:p>
            <a:pPr marL="0" indent="0">
              <a:buNone/>
            </a:pPr>
            <a:r>
              <a:rPr lang="ja-JP" altLang="en-US" sz="2000" b="1" dirty="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ja-JP" altLang="en-US" sz="2000" b="1" dirty="0">
                <a:latin typeface="メイリオ" panose="020B0604030504040204" pitchFamily="50" charset="-128"/>
                <a:ea typeface="メイリオ" panose="020B0604030504040204" pitchFamily="50" charset="-128"/>
              </a:rPr>
              <a:t>　</a:t>
            </a:r>
            <a:r>
              <a:rPr lang="ja-JP" altLang="ja-JP" sz="2000" dirty="0" smtClean="0">
                <a:latin typeface="メイリオ" panose="020B0604030504040204" pitchFamily="50" charset="-128"/>
                <a:ea typeface="メイリオ" panose="020B0604030504040204" pitchFamily="50" charset="-128"/>
              </a:rPr>
              <a:t>沖縄</a:t>
            </a:r>
            <a:r>
              <a:rPr lang="ja-JP" altLang="ja-JP" sz="2000" dirty="0">
                <a:latin typeface="メイリオ" panose="020B0604030504040204" pitchFamily="50" charset="-128"/>
                <a:ea typeface="メイリオ" panose="020B0604030504040204" pitchFamily="50" charset="-128"/>
              </a:rPr>
              <a:t>県立中部病院感染症内科・地域ケア科 副部長　高山義浩様</a:t>
            </a:r>
          </a:p>
          <a:p>
            <a:pPr marL="0" indent="0">
              <a:buNone/>
            </a:pPr>
            <a:endParaRPr lang="en-US" altLang="ja-JP" sz="900" b="1" dirty="0">
              <a:latin typeface="メイリオ" panose="020B0604030504040204" pitchFamily="50" charset="-128"/>
              <a:ea typeface="メイリオ" panose="020B0604030504040204" pitchFamily="50" charset="-128"/>
            </a:endParaRPr>
          </a:p>
          <a:p>
            <a:pPr marL="0" indent="0">
              <a:buNone/>
            </a:pPr>
            <a:r>
              <a:rPr kumimoji="1" lang="ja-JP" altLang="en-US" b="1" dirty="0" smtClean="0">
                <a:latin typeface="メイリオ" panose="020B0604030504040204" pitchFamily="50" charset="-128"/>
                <a:ea typeface="メイリオ" panose="020B0604030504040204" pitchFamily="50" charset="-128"/>
              </a:rPr>
              <a:t>４．北九州市での取組</a:t>
            </a:r>
            <a:r>
              <a:rPr kumimoji="1" lang="en-US" altLang="ja-JP" b="1" dirty="0" smtClean="0">
                <a:latin typeface="メイリオ" panose="020B0604030504040204" pitchFamily="50" charset="-128"/>
                <a:ea typeface="メイリオ" panose="020B0604030504040204" pitchFamily="50" charset="-128"/>
              </a:rPr>
              <a:t>		</a:t>
            </a:r>
            <a:r>
              <a:rPr kumimoji="1" lang="en-US" altLang="ja-JP" sz="2600" dirty="0" smtClean="0">
                <a:latin typeface="メイリオ" panose="020B0604030504040204" pitchFamily="50" charset="-128"/>
                <a:ea typeface="メイリオ" panose="020B0604030504040204" pitchFamily="50" charset="-128"/>
              </a:rPr>
              <a:t>14:50</a:t>
            </a:r>
            <a:r>
              <a:rPr kumimoji="1" lang="ja-JP" altLang="en-US" sz="2600" dirty="0" smtClean="0">
                <a:latin typeface="メイリオ" panose="020B0604030504040204" pitchFamily="50" charset="-128"/>
                <a:ea typeface="メイリオ" panose="020B0604030504040204" pitchFamily="50" charset="-128"/>
              </a:rPr>
              <a:t>～</a:t>
            </a:r>
            <a:r>
              <a:rPr kumimoji="1" lang="en-US" altLang="ja-JP" sz="2600" dirty="0" smtClean="0">
                <a:latin typeface="メイリオ" panose="020B0604030504040204" pitchFamily="50" charset="-128"/>
                <a:ea typeface="メイリオ" panose="020B0604030504040204" pitchFamily="50" charset="-128"/>
              </a:rPr>
              <a:t>15:10</a:t>
            </a:r>
            <a:r>
              <a:rPr kumimoji="1" lang="ja-JP" altLang="en-US" sz="2600" dirty="0" smtClean="0">
                <a:latin typeface="メイリオ" panose="020B0604030504040204" pitchFamily="50" charset="-128"/>
                <a:ea typeface="メイリオ" panose="020B0604030504040204" pitchFamily="50" charset="-128"/>
              </a:rPr>
              <a:t>  </a:t>
            </a:r>
            <a:endParaRPr kumimoji="1" lang="en-US" altLang="ja-JP" sz="2600" dirty="0" smtClean="0">
              <a:latin typeface="メイリオ" panose="020B0604030504040204" pitchFamily="50" charset="-128"/>
              <a:ea typeface="メイリオ" panose="020B0604030504040204" pitchFamily="50" charset="-128"/>
            </a:endParaRPr>
          </a:p>
          <a:p>
            <a:pPr marL="0" indent="0">
              <a:buNone/>
            </a:pPr>
            <a:r>
              <a:rPr lang="ja-JP" altLang="en-US" sz="1800" b="1" dirty="0" smtClean="0">
                <a:latin typeface="メイリオ" panose="020B0604030504040204" pitchFamily="50" charset="-128"/>
                <a:ea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rPr>
              <a:t>コネクト合同会社  </a:t>
            </a:r>
            <a:r>
              <a:rPr lang="en-US" altLang="ja-JP" sz="1800" dirty="0" smtClean="0">
                <a:latin typeface="メイリオ" panose="020B0604030504040204" pitchFamily="50" charset="-128"/>
                <a:ea typeface="メイリオ" panose="020B0604030504040204" pitchFamily="50" charset="-128"/>
              </a:rPr>
              <a:t>KRICT(</a:t>
            </a:r>
            <a:r>
              <a:rPr lang="ja-JP" altLang="en-US" sz="1800" dirty="0" smtClean="0">
                <a:latin typeface="メイリオ" panose="020B0604030504040204" pitchFamily="50" charset="-128"/>
                <a:ea typeface="メイリオ" panose="020B0604030504040204" pitchFamily="50" charset="-128"/>
              </a:rPr>
              <a:t>北九州地域感染制御ティーム）理事</a:t>
            </a:r>
            <a:endParaRPr lang="en-US" altLang="ja-JP" sz="1800" dirty="0" smtClean="0">
              <a:latin typeface="メイリオ" panose="020B0604030504040204" pitchFamily="50" charset="-128"/>
              <a:ea typeface="メイリオ" panose="020B0604030504040204" pitchFamily="50" charset="-128"/>
            </a:endParaRPr>
          </a:p>
          <a:p>
            <a:pPr marL="0" indent="0">
              <a:buNone/>
            </a:pPr>
            <a:r>
              <a:rPr lang="ja-JP" altLang="en-US" sz="1800" dirty="0" smtClean="0">
                <a:latin typeface="メイリオ" panose="020B0604030504040204" pitchFamily="50" charset="-128"/>
                <a:ea typeface="メイリオ" panose="020B0604030504040204" pitchFamily="50" charset="-128"/>
              </a:rPr>
              <a:t>　　　福岡県</a:t>
            </a:r>
            <a:r>
              <a:rPr lang="en-US" altLang="ja-JP" sz="1800" dirty="0" smtClean="0">
                <a:latin typeface="メイリオ" panose="020B0604030504040204" pitchFamily="50" charset="-128"/>
                <a:ea typeface="メイリオ" panose="020B0604030504040204" pitchFamily="50" charset="-128"/>
              </a:rPr>
              <a:t>COVID-19</a:t>
            </a:r>
            <a:r>
              <a:rPr lang="ja-JP" altLang="en-US" sz="1800" dirty="0" smtClean="0">
                <a:latin typeface="メイリオ" panose="020B0604030504040204" pitchFamily="50" charset="-128"/>
                <a:ea typeface="メイリオ" panose="020B0604030504040204" pitchFamily="50" charset="-128"/>
              </a:rPr>
              <a:t>調整本部　山口　征啓様</a:t>
            </a:r>
            <a:endParaRPr lang="en-US" altLang="ja-JP" sz="1800" dirty="0" smtClean="0">
              <a:latin typeface="メイリオ" panose="020B0604030504040204" pitchFamily="50" charset="-128"/>
              <a:ea typeface="メイリオ" panose="020B0604030504040204" pitchFamily="50" charset="-128"/>
            </a:endParaRPr>
          </a:p>
          <a:p>
            <a:pPr marL="0" indent="0">
              <a:buNone/>
            </a:pPr>
            <a:endParaRPr lang="en-US" altLang="ja-JP" sz="900" b="1" dirty="0">
              <a:latin typeface="メイリオ" panose="020B0604030504040204" pitchFamily="50" charset="-128"/>
              <a:ea typeface="メイリオ" panose="020B0604030504040204" pitchFamily="50" charset="-128"/>
            </a:endParaRPr>
          </a:p>
          <a:p>
            <a:pPr marL="0" indent="0">
              <a:buNone/>
            </a:pPr>
            <a:r>
              <a:rPr kumimoji="1" lang="ja-JP" altLang="en-US" b="1" dirty="0" smtClean="0">
                <a:latin typeface="メイリオ" panose="020B0604030504040204" pitchFamily="50" charset="-128"/>
                <a:ea typeface="メイリオ" panose="020B0604030504040204" pitchFamily="50" charset="-128"/>
              </a:rPr>
              <a:t>５．総合討論・質疑応答</a:t>
            </a:r>
            <a:r>
              <a:rPr lang="en-US" altLang="ja-JP" b="1" dirty="0">
                <a:latin typeface="メイリオ" panose="020B0604030504040204" pitchFamily="50" charset="-128"/>
                <a:ea typeface="メイリオ" panose="020B0604030504040204" pitchFamily="50" charset="-128"/>
              </a:rPr>
              <a:t>	</a:t>
            </a:r>
            <a:r>
              <a:rPr kumimoji="1" lang="en-US" altLang="ja-JP" sz="2600" dirty="0" smtClean="0">
                <a:latin typeface="メイリオ" panose="020B0604030504040204" pitchFamily="50" charset="-128"/>
                <a:ea typeface="メイリオ" panose="020B0604030504040204" pitchFamily="50" charset="-128"/>
              </a:rPr>
              <a:t>15:10</a:t>
            </a:r>
            <a:r>
              <a:rPr kumimoji="1" lang="ja-JP" altLang="en-US" sz="2600" dirty="0" smtClean="0">
                <a:latin typeface="メイリオ" panose="020B0604030504040204" pitchFamily="50" charset="-128"/>
                <a:ea typeface="メイリオ" panose="020B0604030504040204" pitchFamily="50" charset="-128"/>
              </a:rPr>
              <a:t>～</a:t>
            </a:r>
            <a:r>
              <a:rPr kumimoji="1" lang="en-US" altLang="ja-JP" sz="2600" dirty="0" smtClean="0">
                <a:latin typeface="メイリオ" panose="020B0604030504040204" pitchFamily="50" charset="-128"/>
                <a:ea typeface="メイリオ" panose="020B0604030504040204" pitchFamily="50" charset="-128"/>
              </a:rPr>
              <a:t>15:55</a:t>
            </a:r>
          </a:p>
          <a:p>
            <a:pPr marL="0" indent="0">
              <a:buNone/>
            </a:pPr>
            <a:endParaRPr kumimoji="1" lang="en-US" altLang="ja-JP" sz="900" b="1" dirty="0" smtClean="0">
              <a:latin typeface="メイリオ" panose="020B0604030504040204" pitchFamily="50" charset="-128"/>
              <a:ea typeface="メイリオ" panose="020B0604030504040204" pitchFamily="50" charset="-128"/>
            </a:endParaRPr>
          </a:p>
          <a:p>
            <a:pPr marL="0" indent="0">
              <a:buNone/>
            </a:pPr>
            <a:r>
              <a:rPr kumimoji="1" lang="ja-JP" altLang="en-US" b="1" dirty="0" smtClean="0">
                <a:latin typeface="メイリオ" panose="020B0604030504040204" pitchFamily="50" charset="-128"/>
                <a:ea typeface="メイリオ" panose="020B0604030504040204" pitchFamily="50" charset="-128"/>
              </a:rPr>
              <a:t>６．おわりに</a:t>
            </a:r>
            <a:r>
              <a:rPr kumimoji="1" lang="en-US" altLang="ja-JP" b="1" dirty="0" smtClean="0">
                <a:latin typeface="メイリオ" panose="020B0604030504040204" pitchFamily="50" charset="-128"/>
                <a:ea typeface="メイリオ" panose="020B0604030504040204" pitchFamily="50" charset="-128"/>
              </a:rPr>
              <a:t>			</a:t>
            </a:r>
            <a:r>
              <a:rPr lang="en-US" altLang="ja-JP" sz="2600" dirty="0" smtClean="0">
                <a:latin typeface="メイリオ" panose="020B0604030504040204" pitchFamily="50" charset="-128"/>
                <a:ea typeface="メイリオ" panose="020B0604030504040204" pitchFamily="50" charset="-128"/>
              </a:rPr>
              <a:t>15:55</a:t>
            </a:r>
            <a:r>
              <a:rPr lang="ja-JP" altLang="en-US" sz="2600" dirty="0" smtClean="0">
                <a:latin typeface="メイリオ" panose="020B0604030504040204" pitchFamily="50" charset="-128"/>
                <a:ea typeface="メイリオ" panose="020B0604030504040204" pitchFamily="50" charset="-128"/>
              </a:rPr>
              <a:t>～</a:t>
            </a:r>
            <a:r>
              <a:rPr lang="en-US" altLang="ja-JP" sz="2600" dirty="0" smtClean="0">
                <a:latin typeface="メイリオ" panose="020B0604030504040204" pitchFamily="50" charset="-128"/>
                <a:ea typeface="メイリオ" panose="020B0604030504040204" pitchFamily="50" charset="-128"/>
              </a:rPr>
              <a:t>16:00</a:t>
            </a:r>
            <a:endParaRPr kumimoji="1" lang="ja-JP" altLang="en-US" sz="2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29780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6F536F0-1248-4570-BEB4-2E63904C1ED9}"/>
              </a:ext>
            </a:extLst>
          </p:cNvPr>
          <p:cNvSpPr>
            <a:spLocks noGrp="1"/>
          </p:cNvSpPr>
          <p:nvPr>
            <p:ph idx="1"/>
          </p:nvPr>
        </p:nvSpPr>
        <p:spPr>
          <a:xfrm>
            <a:off x="1022576" y="274638"/>
            <a:ext cx="7860848" cy="5962674"/>
          </a:xfrm>
        </p:spPr>
        <p:txBody>
          <a:bodyPr>
            <a:normAutofit/>
          </a:bodyPr>
          <a:lstStyle/>
          <a:p>
            <a:pPr marL="0" indent="0">
              <a:buNone/>
            </a:pPr>
            <a:endParaRPr kumimoji="1" lang="en-US" altLang="ja-JP" dirty="0"/>
          </a:p>
          <a:p>
            <a:pPr marL="0" indent="0">
              <a:buNone/>
            </a:pPr>
            <a:r>
              <a:rPr kumimoji="1" lang="ja-JP" altLang="en-US" dirty="0" smtClean="0"/>
              <a:t>◆</a:t>
            </a:r>
            <a:r>
              <a:rPr kumimoji="1" lang="en-US" altLang="ja-JP" dirty="0" smtClean="0"/>
              <a:t>You Tube</a:t>
            </a:r>
            <a:r>
              <a:rPr kumimoji="1" lang="ja-JP" altLang="en-US" dirty="0" smtClean="0"/>
              <a:t>動画 </a:t>
            </a:r>
            <a:endParaRPr kumimoji="1" lang="en-US" altLang="ja-JP" dirty="0" smtClean="0"/>
          </a:p>
          <a:p>
            <a:pPr marL="0" indent="0">
              <a:buNone/>
            </a:pPr>
            <a:r>
              <a:rPr kumimoji="1" lang="ja-JP" altLang="en-US" dirty="0" smtClean="0"/>
              <a:t>◆研修会資料　（準備中）</a:t>
            </a:r>
            <a:endParaRPr kumimoji="1" lang="en-US" altLang="ja-JP" dirty="0" smtClean="0"/>
          </a:p>
          <a:p>
            <a:pPr marL="0" indent="0">
              <a:buNone/>
            </a:pPr>
            <a:r>
              <a:rPr kumimoji="1" lang="ja-JP" altLang="en-US" dirty="0" smtClean="0"/>
              <a:t>◆</a:t>
            </a:r>
            <a:r>
              <a:rPr kumimoji="1" lang="ja-JP" altLang="en-US" dirty="0"/>
              <a:t>事後</a:t>
            </a:r>
            <a:r>
              <a:rPr kumimoji="1" lang="ja-JP" altLang="en-US" dirty="0" smtClean="0"/>
              <a:t>アンケート</a:t>
            </a:r>
            <a:endParaRPr kumimoji="1" lang="en-US" altLang="ja-JP" dirty="0" smtClean="0"/>
          </a:p>
          <a:p>
            <a:pPr marL="0" indent="0">
              <a:buNone/>
            </a:pPr>
            <a:endParaRPr kumimoji="1" lang="en-US" altLang="ja-JP" dirty="0" smtClean="0"/>
          </a:p>
          <a:p>
            <a:pPr marL="0" indent="0">
              <a:buNone/>
            </a:pPr>
            <a:r>
              <a:rPr lang="ja-JP" altLang="en-US" dirty="0"/>
              <a:t>　</a:t>
            </a:r>
            <a:r>
              <a:rPr kumimoji="1" lang="ja-JP" altLang="en-US" sz="3600" dirty="0" smtClean="0"/>
              <a:t>上記は厚労省</a:t>
            </a:r>
            <a:r>
              <a:rPr lang="en-US" altLang="ja-JP" sz="3600" dirty="0" smtClean="0"/>
              <a:t>HP</a:t>
            </a:r>
            <a:r>
              <a:rPr lang="ja-JP" altLang="en-US" sz="3600" dirty="0" smtClean="0"/>
              <a:t>よりご覧ください</a:t>
            </a:r>
            <a:endParaRPr lang="en-US" altLang="ja-JP" sz="3600" u="sng" dirty="0" smtClean="0"/>
          </a:p>
          <a:p>
            <a:pPr marL="0" indent="0">
              <a:buNone/>
            </a:pPr>
            <a:r>
              <a:rPr lang="ja-JP" altLang="en-US" sz="1662" dirty="0" smtClean="0"/>
              <a:t>　　　</a:t>
            </a:r>
            <a:r>
              <a:rPr lang="en-US" altLang="ja-JP" sz="1600" u="sng" dirty="0">
                <a:hlinkClick r:id="rId2"/>
              </a:rPr>
              <a:t>https://www.mhlw.go.jp/stf/seisakunitsuite/bunya/0000121431_00279.html</a:t>
            </a:r>
            <a:endParaRPr lang="en-US" altLang="ja-JP" sz="1600" dirty="0"/>
          </a:p>
          <a:p>
            <a:pPr marL="0" indent="0">
              <a:buNone/>
            </a:pPr>
            <a:r>
              <a:rPr lang="ja-JP" altLang="en-US" sz="1600" dirty="0"/>
              <a:t>　　　　　　　　　　　　</a:t>
            </a:r>
            <a:endParaRPr lang="en-US" altLang="ja-JP" sz="1600" dirty="0"/>
          </a:p>
          <a:p>
            <a:pPr marL="0" indent="0">
              <a:buNone/>
            </a:pPr>
            <a:endParaRPr lang="en-US" altLang="ja-JP" sz="1662" dirty="0"/>
          </a:p>
          <a:p>
            <a:pPr marL="0" indent="0">
              <a:buNone/>
            </a:pPr>
            <a:endParaRPr lang="en-US" altLang="ja-JP" sz="1662" dirty="0"/>
          </a:p>
          <a:p>
            <a:pPr marL="0" indent="0">
              <a:buNone/>
            </a:pPr>
            <a:endParaRPr lang="en-US" altLang="ja-JP" sz="1662" dirty="0"/>
          </a:p>
          <a:p>
            <a:pPr marL="0" indent="0">
              <a:buNone/>
            </a:pPr>
            <a:r>
              <a:rPr lang="ja-JP" altLang="en-US" sz="1292" dirty="0"/>
              <a:t>                  </a:t>
            </a:r>
            <a:r>
              <a:rPr lang="ja-JP" altLang="en-US" sz="1292" dirty="0" smtClean="0"/>
              <a:t>　　厚労省</a:t>
            </a:r>
            <a:r>
              <a:rPr lang="en-US" altLang="ja-JP" sz="1292" dirty="0"/>
              <a:t>HP</a:t>
            </a:r>
            <a:endParaRPr lang="ja-JP" altLang="en-US" sz="1292" dirty="0"/>
          </a:p>
        </p:txBody>
      </p:sp>
      <p:pic>
        <p:nvPicPr>
          <p:cNvPr id="5" name="BarCodeCtrl1">
            <a:extLst>
              <a:ext uri="{63B3BB69-23CF-44E3-9099-C40C66FF867C}">
                <a14:compatExt xmlns:a14="http://schemas.microsoft.com/office/drawing/2010/main" spid="_x0000_s1025"/>
              </a:ext>
            </a:extLst>
          </p:cNvPr>
          <p:cNvPicPr>
            <a:picLocks noChangeAspect="1"/>
          </p:cNvPicPr>
          <p:nvPr/>
        </p:nvPicPr>
        <p:blipFill>
          <a:blip r:embed="rId3"/>
          <a:stretch>
            <a:fillRect/>
          </a:stretch>
        </p:blipFill>
        <p:spPr>
          <a:xfrm>
            <a:off x="1568624" y="4437112"/>
            <a:ext cx="1236920" cy="1236920"/>
          </a:xfrm>
          <a:prstGeom prst="rect">
            <a:avLst/>
          </a:prstGeom>
        </p:spPr>
      </p:pic>
      <p:sp>
        <p:nvSpPr>
          <p:cNvPr id="2" name="下矢印 1"/>
          <p:cNvSpPr/>
          <p:nvPr/>
        </p:nvSpPr>
        <p:spPr>
          <a:xfrm>
            <a:off x="4304928" y="3729816"/>
            <a:ext cx="288032" cy="20324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42817279"/>
      </p:ext>
    </p:extLst>
  </p:cSld>
  <p:clrMapOvr>
    <a:masterClrMapping/>
  </p:clrMapOvr>
</p:sld>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355</TotalTime>
  <Words>454</Words>
  <Application>Microsoft Office PowerPoint</Application>
  <PresentationFormat>A4 210 x 297 mm</PresentationFormat>
  <Paragraphs>51</Paragraphs>
  <Slides>3</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3</vt:i4>
      </vt:variant>
      <vt:variant>
        <vt:lpstr>スライド タイトル</vt:lpstr>
      </vt:variant>
      <vt:variant>
        <vt:i4>3</vt:i4>
      </vt:variant>
    </vt:vector>
  </HeadingPairs>
  <TitlesOfParts>
    <vt:vector size="15" baseType="lpstr">
      <vt:lpstr>ＭＳ Ｐゴシック</vt:lpstr>
      <vt:lpstr>メイリオ</vt:lpstr>
      <vt:lpstr>游ゴシック</vt:lpstr>
      <vt:lpstr>游ゴシック Light</vt:lpstr>
      <vt:lpstr>Arial</vt:lpstr>
      <vt:lpstr>Calibri</vt:lpstr>
      <vt:lpstr>Calibri Light</vt:lpstr>
      <vt:lpstr>Century Gothic</vt:lpstr>
      <vt:lpstr>Wingdings 3</vt:lpstr>
      <vt:lpstr>スライス</vt:lpstr>
      <vt:lpstr>Office テーマ</vt:lpstr>
      <vt:lpstr>Office ​​テーマ</vt:lpstr>
      <vt:lpstr> 第3回ウェブセミナーのご案内 　 高齢者施設等における感染者発生時の対応 ～福祉と保健医療の関係者の相互理解と連携によって地域を強くする～  　 </vt:lpstr>
      <vt:lpstr>■　当日のスケジュール</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第3回ウェブセミナーのご案内 　 高齢者施設等における感染者発生時の対応  　 </dc:title>
  <cp:lastModifiedBy>ＥＸＴＲＡＩＤ １３４５(extraid1345)</cp:lastModifiedBy>
  <cp:revision>39</cp:revision>
  <cp:lastPrinted>2021-07-14T03:10:18Z</cp:lastPrinted>
  <dcterms:modified xsi:type="dcterms:W3CDTF">2021-07-14T04:29:32Z</dcterms:modified>
</cp:coreProperties>
</file>