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158" r:id="rId1"/>
  </p:sldMasterIdLst>
  <p:sldIdLst>
    <p:sldId id="256" r:id="rId2"/>
    <p:sldId id="291" r:id="rId3"/>
    <p:sldId id="333" r:id="rId4"/>
    <p:sldId id="334" r:id="rId5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2" autoAdjust="0"/>
    <p:restoredTop sz="94434" autoAdjust="0"/>
  </p:normalViewPr>
  <p:slideViewPr>
    <p:cSldViewPr snapToGrid="0">
      <p:cViewPr varScale="1">
        <p:scale>
          <a:sx n="73" d="100"/>
          <a:sy n="73" d="100"/>
        </p:scale>
        <p:origin x="798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3FE47F-3834-4686-82EB-62B75BCCE5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1AD1DAC-C889-4832-ADFC-93437A5131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A87FE35-8649-4DD0-85BA-CEC03120C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6/8/2023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E3CB04-D194-46C8-9E5B-492795334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64273AB-65B8-42CB-8E66-6B6D03CF9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895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F8803D-719C-4888-86F1-5E2D88E3B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6FF97E6-3A14-4B8F-8956-A7FA627814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785927-24FF-4D8D-B362-B76897164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6/8/2023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A44987E-9B83-4E52-8102-40F8D3E96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E72DC1-8149-4ED8-BA40-C765F96F9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942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0D42981-D7C8-425C-8D7F-42A1F17745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45587EA-48F5-47AF-ACF5-1035B55791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2C71B2-2D92-486F-B2B4-6642210FD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6/8/2023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96441E-BD2E-4094-B980-C3AEEF814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636CAA-6883-430D-84A0-7EDEBDD2C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904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D6E333-A67C-4448-BC68-1E53F2580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30E04B6-0350-47A7-A5AE-DC4701E09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6CB6F5-4BAD-4086-AA8D-AC1E5ACEB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6/8/2023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AA88CA-A192-436B-82A3-1929082F2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FF1384-4145-4791-8BEC-811790D63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255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7A7D8E-2048-4D0B-9D6D-A541B945E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03C43E1-83CE-438A-914D-30CC0A5A0D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8F3DD3-C818-4C60-B04A-2AE5D674A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6/8/2023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2A060C-8E0D-48D6-98C6-5D0AF603E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F31365-3250-4767-A7B6-B1791E3C9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198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03B02C-EC68-4158-B6C4-E93D7586B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B4ED18D-5C11-4D81-BEED-64D66A98E2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2175A5B-FB8F-4AF2-8C9F-315F50B8A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77FEFF9-C78F-483D-8EF5-E29E03277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6/8/2023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EE8E7C8-62DE-4F4A-AA7C-39CC08A97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24D6902-A129-4EA1-8C47-CEC29E03D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223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E4C78B-597A-4E4F-BA2B-AD3378673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1BFC14C-9AEE-4CA4-A404-4180299538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9B101B9-D92A-4473-9ED4-1F5D7007AE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44EF155-2796-4D3B-9A6A-528AD46834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A74694A-8B98-4F6C-B241-2445A1BC0A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F9752C7-FB85-479E-9C41-7ED502073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6/8/2023</a:t>
            </a:fld>
            <a:endParaRPr lang="en-US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25532C6-B22E-479B-B794-7C8C140B6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DA98A34-776F-49C6-9FF8-257426185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074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87DDAF-6454-4ED4-A7EF-4E553BD08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5F380EC-3996-489F-9374-DA201C66F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6/8/2023</a:t>
            </a:fld>
            <a:endParaRPr 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5AB06D1-3D1D-488F-81E4-8C56BF9B8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4537E88-9F8C-49B9-AB57-3882DBDFF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028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BE8FA35-145E-4CF7-A273-A272252F1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6/8/2023</a:t>
            </a:fld>
            <a:endParaRPr 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A57D1DE-53F9-4386-A065-2986AFCD4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66C3653-5E79-49F5-9FA9-469BA7CE5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10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FBC9C2-1CAE-4223-A944-B0ABD0339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7C4C51-EEEB-467B-8DED-1EDC0452B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079226A-1F50-4393-AA34-FC1114F1E7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99079F-D9BD-4444-BCF7-39E6110AB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6/8/2023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73BA4D1-BD1E-46D3-A207-EE00D4F19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808C80-67E3-4C58-BB56-23FA7585D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197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396C79-33DB-4E96-8134-3AB593D42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6483ADA-6563-4744-ADE2-2A4F9B457C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E657268-1304-44E8-9522-459473A6DE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2BC2690-E1C0-48FB-80A5-03AECB8F7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6/8/2023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34D5F80-06BD-42A2-8B06-C799D20D9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00CEB06-F104-4EF2-AB5F-AA7F91A5C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738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74CBF0B-DC42-4027-9109-530E63EF1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76C5059-3C54-4F6B-BE78-FB2AA0414F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679A57-1E64-475C-AC15-05D748270D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6/8/2023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71C263-F9AA-44E9-A079-B708DCE433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1548063-AF03-4205-91CC-AEA7EF5B18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977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9" r:id="rId1"/>
    <p:sldLayoutId id="2147484160" r:id="rId2"/>
    <p:sldLayoutId id="2147484161" r:id="rId3"/>
    <p:sldLayoutId id="2147484162" r:id="rId4"/>
    <p:sldLayoutId id="2147484163" r:id="rId5"/>
    <p:sldLayoutId id="2147484164" r:id="rId6"/>
    <p:sldLayoutId id="2147484165" r:id="rId7"/>
    <p:sldLayoutId id="2147484166" r:id="rId8"/>
    <p:sldLayoutId id="2147484167" r:id="rId9"/>
    <p:sldLayoutId id="2147484168" r:id="rId10"/>
    <p:sldLayoutId id="21474841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8990" y="699924"/>
            <a:ext cx="11228058" cy="2928470"/>
          </a:xfrm>
        </p:spPr>
        <p:txBody>
          <a:bodyPr anchor="b">
            <a:normAutofit/>
          </a:bodyPr>
          <a:lstStyle/>
          <a:p>
            <a:pPr algn="l"/>
            <a:r>
              <a:rPr lang="ja-JP" altLang="en-US" sz="4800" dirty="0">
                <a:solidFill>
                  <a:srgbClr val="FFFF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大阪府行政</a:t>
            </a:r>
            <a:r>
              <a:rPr lang="ja-JP" altLang="en-US" sz="4800" dirty="0" smtClean="0">
                <a:solidFill>
                  <a:srgbClr val="FFFF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オンラインシステム</a:t>
            </a:r>
            <a:r>
              <a:rPr lang="en-US" altLang="ja-JP" sz="4800" dirty="0" smtClean="0">
                <a:solidFill>
                  <a:srgbClr val="FFFF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4800" dirty="0" smtClean="0">
                <a:solidFill>
                  <a:srgbClr val="FFFF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en-US" altLang="ja-JP" sz="4800" dirty="0">
                <a:solidFill>
                  <a:srgbClr val="FFFF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4800" dirty="0">
                <a:solidFill>
                  <a:srgbClr val="FFFF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4800" dirty="0" smtClean="0">
                <a:solidFill>
                  <a:srgbClr val="FFFF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３．申請状況の確認方法（マイページ）</a:t>
            </a:r>
            <a:endParaRPr kumimoji="1" lang="ja-JP" altLang="en-US" sz="4800" dirty="0">
              <a:solidFill>
                <a:srgbClr val="FFFF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394193" y="4870824"/>
            <a:ext cx="1098816" cy="1458258"/>
          </a:xfrm>
        </p:spPr>
        <p:txBody>
          <a:bodyPr anchor="ctr">
            <a:normAutofit/>
          </a:bodyPr>
          <a:lstStyle/>
          <a:p>
            <a:pPr algn="l"/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867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619997" y="306916"/>
            <a:ext cx="9603275" cy="605307"/>
          </a:xfrm>
        </p:spPr>
        <p:txBody>
          <a:bodyPr>
            <a:normAutofit/>
          </a:bodyPr>
          <a:lstStyle/>
          <a:p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ja-JP" altLang="en-US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>
            <a:off x="528035" y="1038829"/>
            <a:ext cx="11140224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タイトル 3"/>
          <p:cNvSpPr txBox="1">
            <a:spLocks/>
          </p:cNvSpPr>
          <p:nvPr/>
        </p:nvSpPr>
        <p:spPr>
          <a:xfrm>
            <a:off x="685801" y="414222"/>
            <a:ext cx="9913313" cy="6053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申請</a:t>
            </a:r>
            <a:r>
              <a:rPr lang="ja-JP" altLang="en-US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状況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確認（マイページ）</a:t>
            </a:r>
            <a:endParaRPr lang="ja-JP" altLang="en-US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005649" y="2022964"/>
            <a:ext cx="3860799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手順</a:t>
            </a:r>
            <a:endParaRPr kumimoji="1" lang="en-US" altLang="ja-JP" sz="1600" b="1" u="sng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トップページを開き、画面を下にスクロールします。</a:t>
            </a:r>
            <a:endParaRPr kumimoji="1"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中段下ほどに、「マイページ」がありますので、「もっと見る」をクリックします。</a:t>
            </a:r>
            <a:endParaRPr kumimoji="1"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マイページでは、過去に申請した手続きの内容を確認することができます。</a:t>
            </a:r>
            <a:endParaRPr kumimoji="1"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申請後の進捗状況もこちらから確認することができます。</a:t>
            </a:r>
            <a:endParaRPr kumimoji="1"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ストライプ矢印 4"/>
          <p:cNvSpPr/>
          <p:nvPr/>
        </p:nvSpPr>
        <p:spPr>
          <a:xfrm rot="5400000">
            <a:off x="5232171" y="3278957"/>
            <a:ext cx="1579185" cy="799741"/>
          </a:xfrm>
          <a:prstGeom prst="stripedRightArrow">
            <a:avLst>
              <a:gd name="adj1" fmla="val 50000"/>
              <a:gd name="adj2" fmla="val 4839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rtlCol="0" anchor="ctr">
            <a:spAutoFit/>
          </a:bodyPr>
          <a:lstStyle/>
          <a:p>
            <a:pPr algn="ctr"/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スクロ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|</a:t>
            </a:r>
          </a:p>
          <a:p>
            <a:pPr algn="ctr"/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ル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" y="1262808"/>
            <a:ext cx="4730906" cy="2883658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771" y="4344139"/>
            <a:ext cx="4773727" cy="2347947"/>
          </a:xfrm>
          <a:prstGeom prst="rect">
            <a:avLst/>
          </a:prstGeom>
          <a:ln>
            <a:solidFill>
              <a:srgbClr val="C00000"/>
            </a:solidFill>
          </a:ln>
        </p:spPr>
      </p:pic>
      <p:sp>
        <p:nvSpPr>
          <p:cNvPr id="18" name="正方形/長方形 17"/>
          <p:cNvSpPr/>
          <p:nvPr/>
        </p:nvSpPr>
        <p:spPr>
          <a:xfrm>
            <a:off x="3992792" y="5692778"/>
            <a:ext cx="1013936" cy="339722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0" name="グループ化 19"/>
          <p:cNvGrpSpPr/>
          <p:nvPr/>
        </p:nvGrpSpPr>
        <p:grpSpPr>
          <a:xfrm rot="20440717">
            <a:off x="5126282" y="5050755"/>
            <a:ext cx="1245655" cy="934714"/>
            <a:chOff x="4294594" y="5064940"/>
            <a:chExt cx="1245655" cy="934714"/>
          </a:xfrm>
        </p:grpSpPr>
        <p:sp>
          <p:nvSpPr>
            <p:cNvPr id="21" name="右矢印 20"/>
            <p:cNvSpPr/>
            <p:nvPr/>
          </p:nvSpPr>
          <p:spPr>
            <a:xfrm rot="10022660" flipV="1">
              <a:off x="4294594" y="5064940"/>
              <a:ext cx="1245655" cy="934714"/>
            </a:xfrm>
            <a:prstGeom prst="rightArrow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 rot="9978990" flipV="1">
              <a:off x="4567166" y="5347632"/>
              <a:ext cx="885799" cy="369332"/>
            </a:xfrm>
            <a:prstGeom prst="rect">
              <a:avLst/>
            </a:prstGeom>
            <a:solidFill>
              <a:srgbClr val="C00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/>
                  </a:solidFill>
                </a:rPr>
                <a:t>手順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8983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619997" y="306916"/>
            <a:ext cx="9603275" cy="605307"/>
          </a:xfrm>
        </p:spPr>
        <p:txBody>
          <a:bodyPr>
            <a:normAutofit/>
          </a:bodyPr>
          <a:lstStyle/>
          <a:p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ja-JP" altLang="en-US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>
            <a:off x="528035" y="1038829"/>
            <a:ext cx="11140224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タイトル 3"/>
          <p:cNvSpPr txBox="1">
            <a:spLocks/>
          </p:cNvSpPr>
          <p:nvPr/>
        </p:nvSpPr>
        <p:spPr>
          <a:xfrm>
            <a:off x="685801" y="312173"/>
            <a:ext cx="9913313" cy="6053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54423" y="1648864"/>
            <a:ext cx="3860799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</a:t>
            </a:r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マイページ」の画面に遷移します。</a:t>
            </a:r>
            <a:endParaRPr kumimoji="1"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画面をスクロールすると、「利用者メニュー」が表示</a:t>
            </a:r>
            <a:r>
              <a:rPr kumimoji="1"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されます。</a:t>
            </a:r>
            <a:endParaRPr kumimoji="1" lang="en-US" altLang="ja-JP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手順</a:t>
            </a:r>
            <a:r>
              <a:rPr lang="en-US" altLang="ja-JP" sz="1600" b="1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</a:t>
            </a:r>
          </a:p>
          <a:p>
            <a:endParaRPr lang="en-US" altLang="ja-JP" sz="1600" b="1" u="sng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●申請状況を確認する場合は、</a:t>
            </a:r>
            <a:endParaRPr kumimoji="1" lang="en-US" altLang="ja-JP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「申請履歴一覧・検索」をクリック</a:t>
            </a:r>
            <a:endParaRPr kumimoji="1" lang="en-US" altLang="ja-JP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手順</a:t>
            </a:r>
            <a:r>
              <a:rPr lang="en-US" altLang="ja-JP" sz="1600" b="1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B</a:t>
            </a:r>
            <a:endParaRPr lang="en-US" altLang="ja-JP" sz="1600" b="1" u="sng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●「あとで申請する」で保存された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手続きを再開する場合は、</a:t>
            </a:r>
            <a:endParaRPr lang="en-US" altLang="ja-JP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</a:t>
            </a:r>
            <a:r>
              <a:rPr kumimoji="1"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保存</a:t>
            </a:r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した手続きの</a:t>
            </a:r>
            <a:r>
              <a:rPr kumimoji="1"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再開」をクリック</a:t>
            </a:r>
            <a:endParaRPr kumimoji="1" lang="en-US" altLang="ja-JP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ストライプ矢印 4"/>
          <p:cNvSpPr/>
          <p:nvPr/>
        </p:nvSpPr>
        <p:spPr>
          <a:xfrm rot="5400000">
            <a:off x="5448565" y="3591529"/>
            <a:ext cx="1579185" cy="799741"/>
          </a:xfrm>
          <a:prstGeom prst="stripedRightArrow">
            <a:avLst>
              <a:gd name="adj1" fmla="val 50000"/>
              <a:gd name="adj2" fmla="val 4839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rtlCol="0" anchor="ctr">
            <a:spAutoFit/>
          </a:bodyPr>
          <a:lstStyle/>
          <a:p>
            <a:pPr algn="ctr"/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スクロ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|</a:t>
            </a:r>
          </a:p>
          <a:p>
            <a:pPr algn="ctr"/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ル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747" y="1089547"/>
            <a:ext cx="5469182" cy="283745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3" name="タイトル 3">
            <a:extLst>
              <a:ext uri="{FF2B5EF4-FFF2-40B4-BE49-F238E27FC236}">
                <a16:creationId xmlns:a16="http://schemas.microsoft.com/office/drawing/2014/main" id="{43642F83-266B-4372-9DC6-BDD058984A51}"/>
              </a:ext>
            </a:extLst>
          </p:cNvPr>
          <p:cNvSpPr txBox="1">
            <a:spLocks/>
          </p:cNvSpPr>
          <p:nvPr/>
        </p:nvSpPr>
        <p:spPr>
          <a:xfrm>
            <a:off x="523741" y="463324"/>
            <a:ext cx="9913313" cy="6053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申請</a:t>
            </a:r>
            <a:r>
              <a:rPr lang="ja-JP" altLang="en-US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状況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確認（マイページ）</a:t>
            </a:r>
            <a:endParaRPr lang="ja-JP" altLang="en-US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806" y="3947921"/>
            <a:ext cx="5354727" cy="2852031"/>
          </a:xfrm>
          <a:prstGeom prst="rect">
            <a:avLst/>
          </a:prstGeom>
        </p:spPr>
      </p:pic>
      <p:sp>
        <p:nvSpPr>
          <p:cNvPr id="18" name="正方形/長方形 17"/>
          <p:cNvSpPr/>
          <p:nvPr/>
        </p:nvSpPr>
        <p:spPr>
          <a:xfrm>
            <a:off x="1754809" y="5068933"/>
            <a:ext cx="1162361" cy="248121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4350338" y="5192993"/>
            <a:ext cx="1162361" cy="248121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5" name="グループ化 14"/>
          <p:cNvGrpSpPr/>
          <p:nvPr/>
        </p:nvGrpSpPr>
        <p:grpSpPr>
          <a:xfrm rot="4230577">
            <a:off x="2387383" y="5496804"/>
            <a:ext cx="1245655" cy="934714"/>
            <a:chOff x="4294594" y="5064940"/>
            <a:chExt cx="1245655" cy="934714"/>
          </a:xfrm>
        </p:grpSpPr>
        <p:sp>
          <p:nvSpPr>
            <p:cNvPr id="16" name="右矢印 15"/>
            <p:cNvSpPr/>
            <p:nvPr/>
          </p:nvSpPr>
          <p:spPr>
            <a:xfrm rot="10022660" flipV="1">
              <a:off x="4294594" y="5064940"/>
              <a:ext cx="1245655" cy="934714"/>
            </a:xfrm>
            <a:prstGeom prst="rightArrow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 rot="9978990" flipV="1">
              <a:off x="4567166" y="5347632"/>
              <a:ext cx="885799" cy="369332"/>
            </a:xfrm>
            <a:prstGeom prst="rect">
              <a:avLst/>
            </a:prstGeom>
            <a:solidFill>
              <a:srgbClr val="C00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 smtClean="0">
                  <a:solidFill>
                    <a:schemeClr val="bg1"/>
                  </a:solidFill>
                </a:rPr>
                <a:t>手順</a:t>
              </a:r>
              <a:r>
                <a:rPr kumimoji="1" lang="en-US" altLang="ja-JP" b="1" dirty="0" smtClean="0">
                  <a:solidFill>
                    <a:schemeClr val="bg1"/>
                  </a:solidFill>
                </a:rPr>
                <a:t>A</a:t>
              </a:r>
              <a:endParaRPr kumimoji="1" lang="ja-JP" altLang="en-US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" name="グループ化 19"/>
          <p:cNvGrpSpPr/>
          <p:nvPr/>
        </p:nvGrpSpPr>
        <p:grpSpPr>
          <a:xfrm rot="3780125">
            <a:off x="5215459" y="5534976"/>
            <a:ext cx="1245655" cy="934714"/>
            <a:chOff x="4294594" y="5064940"/>
            <a:chExt cx="1245655" cy="934714"/>
          </a:xfrm>
        </p:grpSpPr>
        <p:sp>
          <p:nvSpPr>
            <p:cNvPr id="21" name="右矢印 20"/>
            <p:cNvSpPr/>
            <p:nvPr/>
          </p:nvSpPr>
          <p:spPr>
            <a:xfrm rot="10022660" flipV="1">
              <a:off x="4294594" y="5064940"/>
              <a:ext cx="1245655" cy="934714"/>
            </a:xfrm>
            <a:prstGeom prst="rightArrow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 rot="9978990" flipV="1">
              <a:off x="4567166" y="5347632"/>
              <a:ext cx="885799" cy="369332"/>
            </a:xfrm>
            <a:prstGeom prst="rect">
              <a:avLst/>
            </a:prstGeom>
            <a:solidFill>
              <a:srgbClr val="C00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 smtClean="0">
                  <a:solidFill>
                    <a:schemeClr val="bg1"/>
                  </a:solidFill>
                </a:rPr>
                <a:t>手順</a:t>
              </a:r>
              <a:r>
                <a:rPr kumimoji="1" lang="en-US" altLang="ja-JP" b="1" dirty="0" smtClean="0">
                  <a:solidFill>
                    <a:schemeClr val="bg1"/>
                  </a:solidFill>
                </a:rPr>
                <a:t>B</a:t>
              </a:r>
              <a:endParaRPr kumimoji="1" lang="ja-JP" altLang="en-US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0213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8660" y="4386977"/>
            <a:ext cx="4134357" cy="194943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" y="1164810"/>
            <a:ext cx="6330037" cy="2716533"/>
          </a:xfrm>
          <a:prstGeom prst="rect">
            <a:avLst/>
          </a:prstGeom>
        </p:spPr>
      </p:pic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619997" y="306916"/>
            <a:ext cx="9603275" cy="605307"/>
          </a:xfrm>
        </p:spPr>
        <p:txBody>
          <a:bodyPr>
            <a:normAutofit/>
          </a:bodyPr>
          <a:lstStyle/>
          <a:p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ja-JP" altLang="en-US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>
            <a:off x="528035" y="1038829"/>
            <a:ext cx="11140224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タイトル 3"/>
          <p:cNvSpPr txBox="1">
            <a:spLocks/>
          </p:cNvSpPr>
          <p:nvPr/>
        </p:nvSpPr>
        <p:spPr>
          <a:xfrm>
            <a:off x="685801" y="312173"/>
            <a:ext cx="9913313" cy="6053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54423" y="1648864"/>
            <a:ext cx="3860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手順</a:t>
            </a:r>
            <a:endParaRPr kumimoji="1" lang="en-US" altLang="ja-JP" sz="1600" b="1" u="sng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該当する申込番号をクリック</a:t>
            </a:r>
            <a:endParaRPr kumimoji="1"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タイトル 3">
            <a:extLst>
              <a:ext uri="{FF2B5EF4-FFF2-40B4-BE49-F238E27FC236}">
                <a16:creationId xmlns:a16="http://schemas.microsoft.com/office/drawing/2014/main" id="{43642F83-266B-4372-9DC6-BDD058984A51}"/>
              </a:ext>
            </a:extLst>
          </p:cNvPr>
          <p:cNvSpPr txBox="1">
            <a:spLocks/>
          </p:cNvSpPr>
          <p:nvPr/>
        </p:nvSpPr>
        <p:spPr>
          <a:xfrm>
            <a:off x="523741" y="463324"/>
            <a:ext cx="9913313" cy="6053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申請</a:t>
            </a:r>
            <a:r>
              <a:rPr lang="ja-JP" altLang="en-US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状況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確認（マイページ）</a:t>
            </a:r>
            <a:endParaRPr lang="ja-JP" altLang="en-US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 rot="20875517">
            <a:off x="6637791" y="2549105"/>
            <a:ext cx="1384915" cy="934714"/>
            <a:chOff x="4294594" y="5064940"/>
            <a:chExt cx="1245655" cy="934714"/>
          </a:xfrm>
        </p:grpSpPr>
        <p:sp>
          <p:nvSpPr>
            <p:cNvPr id="16" name="右矢印 15"/>
            <p:cNvSpPr/>
            <p:nvPr/>
          </p:nvSpPr>
          <p:spPr>
            <a:xfrm rot="10022660" flipV="1">
              <a:off x="4294594" y="5064940"/>
              <a:ext cx="1245655" cy="934714"/>
            </a:xfrm>
            <a:prstGeom prst="rightArrow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 rot="9978990" flipV="1">
              <a:off x="4567166" y="5347632"/>
              <a:ext cx="885799" cy="369332"/>
            </a:xfrm>
            <a:prstGeom prst="rect">
              <a:avLst/>
            </a:prstGeom>
            <a:solidFill>
              <a:srgbClr val="C00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 smtClean="0">
                  <a:solidFill>
                    <a:schemeClr val="bg1"/>
                  </a:solidFill>
                </a:rPr>
                <a:t>手順</a:t>
              </a:r>
              <a:endParaRPr kumimoji="1" lang="ja-JP" altLang="en-US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9" name="正方形/長方形 18"/>
          <p:cNvSpPr/>
          <p:nvPr/>
        </p:nvSpPr>
        <p:spPr>
          <a:xfrm>
            <a:off x="1938660" y="4787484"/>
            <a:ext cx="1472884" cy="377128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665950" y="4109656"/>
            <a:ext cx="38607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申請状況が確認できます。</a:t>
            </a:r>
            <a:endParaRPr kumimoji="1" lang="en-US" altLang="ja-JP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審査の進捗状況に応じて、</a:t>
            </a:r>
            <a:endParaRPr lang="en-US" altLang="ja-JP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「申請を送信しました」</a:t>
            </a:r>
            <a:endParaRPr kumimoji="1" lang="en-US" altLang="ja-JP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「審査を開始しました」</a:t>
            </a:r>
            <a:endParaRPr kumimoji="1" lang="en-US" altLang="ja-JP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「手続きが完了しました」</a:t>
            </a:r>
            <a:endParaRPr lang="en-US" altLang="ja-JP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のように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表示されます。</a:t>
            </a:r>
            <a:endParaRPr lang="en-US" altLang="ja-JP" sz="1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610730" y="2891638"/>
            <a:ext cx="3894355" cy="989705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453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3609</TotalTime>
  <Words>233</Words>
  <Application>Microsoft Office PowerPoint</Application>
  <PresentationFormat>ワイド画面</PresentationFormat>
  <Paragraphs>52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HG丸ｺﾞｼｯｸM-PRO</vt:lpstr>
      <vt:lpstr>游ゴシック</vt:lpstr>
      <vt:lpstr>游ゴシック Light</vt:lpstr>
      <vt:lpstr>Arial</vt:lpstr>
      <vt:lpstr>Office テーマ</vt:lpstr>
      <vt:lpstr>大阪府行政オンラインシステム  ３．申請状況の確認方法（マイページ）</vt:lpstr>
      <vt:lpstr>　</vt:lpstr>
      <vt:lpstr>　</vt:lpstr>
      <vt:lpstr>　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Yahoo!防災速報アプリ 自治体からの緊急情報 配信ツール利用マニュアル</dc:title>
  <dc:creator>春名　克二</dc:creator>
  <cp:lastModifiedBy>樋口　沙保</cp:lastModifiedBy>
  <cp:revision>394</cp:revision>
  <cp:lastPrinted>2020-09-03T09:27:18Z</cp:lastPrinted>
  <dcterms:created xsi:type="dcterms:W3CDTF">2019-06-11T03:07:55Z</dcterms:created>
  <dcterms:modified xsi:type="dcterms:W3CDTF">2023-06-08T00:08:55Z</dcterms:modified>
</cp:coreProperties>
</file>