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58" r:id="rId1"/>
  </p:sldMasterIdLst>
  <p:sldIdLst>
    <p:sldId id="256" r:id="rId2"/>
    <p:sldId id="308" r:id="rId3"/>
    <p:sldId id="309" r:id="rId4"/>
    <p:sldId id="310" r:id="rId5"/>
    <p:sldId id="313" r:id="rId6"/>
    <p:sldId id="315" r:id="rId7"/>
    <p:sldId id="314" r:id="rId8"/>
    <p:sldId id="316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79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FE47F-3834-4686-82EB-62B75BCC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1AD1DAC-C889-4832-ADFC-93437A51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7FE35-8649-4DD0-85BA-CEC03120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E3CB04-D194-46C8-9E5B-49279533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4273AB-65B8-42CB-8E66-6B6D03CF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9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F8803D-719C-4888-86F1-5E2D88E3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FF97E6-3A14-4B8F-8956-A7FA6278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785927-24FF-4D8D-B362-B7689716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44987E-9B83-4E52-8102-40F8D3E9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2DC1-8149-4ED8-BA40-C765F96F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0D42981-D7C8-425C-8D7F-42A1F1774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5587EA-48F5-47AF-ACF5-1035B557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2C71B2-2D92-486F-B2B4-6642210F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96441E-BD2E-4094-B980-C3AEEF81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636CAA-6883-430D-84A0-7EDEBD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6E333-A67C-4448-BC68-1E53F258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E04B6-0350-47A7-A5AE-DC4701E09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6CB6F5-4BAD-4086-AA8D-AC1E5AC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A88CA-A192-436B-82A3-1929082F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F1384-4145-4791-8BEC-811790D6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5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A7D8E-2048-4D0B-9D6D-A541B945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3C43E1-83CE-438A-914D-30CC0A5A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F3DD3-C818-4C60-B04A-2AE5D67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2A060C-8E0D-48D6-98C6-5D0AF60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31365-3250-4767-A7B6-B1791E3C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3B02C-EC68-4158-B6C4-E93D7586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ED18D-5C11-4D81-BEED-64D66A98E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175A5B-FB8F-4AF2-8C9F-315F50B8A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FEFF9-C78F-483D-8EF5-E29E0327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8E7C8-62DE-4F4A-AA7C-39CC08A9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4D6902-A129-4EA1-8C47-CEC29E03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4C78B-597A-4E4F-BA2B-AD337867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BFC14C-9AEE-4CA4-A404-41802995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B101B9-D92A-4473-9ED4-1F5D700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4EF155-2796-4D3B-9A6A-528AD4683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74694A-8B98-4F6C-B241-2445A1BC0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9752C7-FB85-479E-9C41-7ED5020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5532C6-B22E-479B-B794-7C8C140B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A98A34-776F-49C6-9FF8-25742618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7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7DDAF-6454-4ED4-A7EF-4E553BD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F380EC-3996-489F-9374-DA201C66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AB06D1-3D1D-488F-81E4-8C56BF9B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37E88-9F8C-49B9-AB57-3882DBD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2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8FA35-145E-4CF7-A273-A272252F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57D1DE-53F9-4386-A065-2986AFCD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6C3653-5E79-49F5-9FA9-469BA7CE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BC9C2-1CAE-4223-A944-B0ABD033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C4C51-EEEB-467B-8DED-1EDC0452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79226A-1F50-4393-AA34-FC1114F1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99079F-D9BD-4444-BCF7-39E6110A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3BA4D1-BD1E-46D3-A207-EE00D4F1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808C80-67E3-4C58-BB56-23FA7585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396C79-33DB-4E96-8134-3AB593D4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6483ADA-6563-4744-ADE2-2A4F9B45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657268-1304-44E8-9522-459473A6D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BC2690-E1C0-48FB-80A5-03AECB8F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D5F80-06BD-42A2-8B06-C799D20D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0CEB06-F104-4EF2-AB5F-AA7F91A5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CBF0B-DC42-4027-9109-530E63EF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6C5059-3C54-4F6B-BE78-FB2AA0414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679A57-1E64-475C-AC15-05D748270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71C263-F9AA-44E9-A079-B708DCE4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548063-AF03-4205-91CC-AEA7EF5B1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r>
              <a:rPr lang="ja-JP" altLang="en-US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行政</a:t>
            </a:r>
            <a:r>
              <a:rPr lang="ja-JP" altLang="en-US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オンラインシステム</a:t>
            </a:r>
            <a:r>
              <a:rPr lang="en-US" altLang="ja-JP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dirty="0" smtClean="0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２．ログインから申請までの流れ</a:t>
            </a:r>
            <a:endParaRPr kumimoji="1" lang="ja-JP" altLang="en-US" sz="4800" dirty="0">
              <a:solidFill>
                <a:srgbClr val="FFFF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4193" y="4870824"/>
            <a:ext cx="1098816" cy="1458258"/>
          </a:xfrm>
        </p:spPr>
        <p:txBody>
          <a:bodyPr anchor="ctr">
            <a:normAutofit/>
          </a:bodyPr>
          <a:lstStyle/>
          <a:p>
            <a:pPr algn="l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ログインする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64582" y="3506377"/>
            <a:ext cx="3825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「ログイン」をクリックします。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 rot="3021464">
            <a:off x="5117130" y="2622208"/>
            <a:ext cx="1245655" cy="934714"/>
            <a:chOff x="4294594" y="5064940"/>
            <a:chExt cx="1245655" cy="934714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A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7" y="1576483"/>
            <a:ext cx="4707944" cy="2863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正方形/長方形 22"/>
          <p:cNvSpPr/>
          <p:nvPr/>
        </p:nvSpPr>
        <p:spPr>
          <a:xfrm>
            <a:off x="4415831" y="1593003"/>
            <a:ext cx="501506" cy="1974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60" y="4370170"/>
            <a:ext cx="2366844" cy="238512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470536" y="4777900"/>
            <a:ext cx="41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画面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遷移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したら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、「利用者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（メールアドレス）」と「パスワード」を入力します。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入力後、「ログイン」をクリックします。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043757" y="4816702"/>
            <a:ext cx="1245655" cy="934714"/>
            <a:chOff x="4294594" y="5064940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B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1833180" y="4627766"/>
            <a:ext cx="1737334" cy="16278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16181" y="1256981"/>
            <a:ext cx="5615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①申請書（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）を作成していない場合は、先に、府ホームページに掲載の「令和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年度処遇改善加算実績報告書」の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ファイルをダウンロードし、作成してください。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16181" y="2423367"/>
            <a:ext cx="5615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②ログイン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をお持ちでない場合は、先に、府ホームページに掲載の「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 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</a:t>
            </a:r>
            <a:r>
              <a:rPr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登録～ログインまでの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流れ」を参照していただき、利用者登録を完了させてください。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8" y="3779083"/>
            <a:ext cx="5511739" cy="2635667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手続き一覧から選択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21028" y="1225096"/>
            <a:ext cx="3825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ログインができましたら、トップページに戻りますので、上の「手続き一覧（事業者向け）」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97201" y="3966932"/>
            <a:ext cx="4101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kumimoji="1"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キーワード検索で「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障害福祉サービス等処遇改善実績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報告書」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を入力し、「検索」をクリック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年度障害福祉サービス等処遇改善実績報告書」が右側に表示されるので、クリックします。</a:t>
            </a:r>
            <a:endParaRPr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7" y="1160179"/>
            <a:ext cx="5557569" cy="252431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443228" y="1254766"/>
            <a:ext cx="1304523" cy="3512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 rot="3021464">
            <a:off x="3711178" y="1565182"/>
            <a:ext cx="1245655" cy="934714"/>
            <a:chOff x="4294594" y="5064940"/>
            <a:chExt cx="1245655" cy="934714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A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112650" y="5017393"/>
            <a:ext cx="1245655" cy="934714"/>
            <a:chOff x="4294594" y="5064940"/>
            <a:chExt cx="1245655" cy="934714"/>
          </a:xfrm>
        </p:grpSpPr>
        <p:sp>
          <p:nvSpPr>
            <p:cNvPr id="16" name="右矢印 15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B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624305" y="5201871"/>
            <a:ext cx="1455562" cy="3512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178850" y="5187663"/>
            <a:ext cx="442048" cy="3444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951312" y="5570816"/>
            <a:ext cx="2183561" cy="6303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 rot="19804760">
            <a:off x="2178668" y="4175571"/>
            <a:ext cx="1245655" cy="934714"/>
            <a:chOff x="4294594" y="5064940"/>
            <a:chExt cx="1245655" cy="934714"/>
          </a:xfrm>
        </p:grpSpPr>
        <p:sp>
          <p:nvSpPr>
            <p:cNvPr id="28" name="右矢印 27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>
                  <a:solidFill>
                    <a:schemeClr val="bg1"/>
                  </a:solidFill>
                </a:rPr>
                <a:t>B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1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8" y="4553385"/>
            <a:ext cx="6181842" cy="19896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5" y="1163023"/>
            <a:ext cx="4906850" cy="2446261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「次へ進む」をクリックし、次のページへ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52895" y="3729729"/>
            <a:ext cx="527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endParaRPr kumimoji="1"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下へスクロールし、「次へ進む」をクリックすると、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4" y="3583917"/>
            <a:ext cx="4980940" cy="722036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49933" y="3905206"/>
            <a:ext cx="1772353" cy="3819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752894" y="5367392"/>
            <a:ext cx="527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次のページへ進みます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ストライプ矢印 29"/>
          <p:cNvSpPr/>
          <p:nvPr/>
        </p:nvSpPr>
        <p:spPr>
          <a:xfrm rot="5400000">
            <a:off x="4866749" y="2669727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grpSp>
        <p:nvGrpSpPr>
          <p:cNvPr id="2" name="グループ化 1"/>
          <p:cNvGrpSpPr/>
          <p:nvPr/>
        </p:nvGrpSpPr>
        <p:grpSpPr>
          <a:xfrm rot="803317">
            <a:off x="4016065" y="3613978"/>
            <a:ext cx="1245655" cy="934714"/>
            <a:chOff x="4294594" y="5064940"/>
            <a:chExt cx="1245655" cy="934714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chemeClr val="bg1"/>
                  </a:solidFill>
                </a:rPr>
                <a:t>手順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1" y="2591668"/>
            <a:ext cx="7604948" cy="13833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66" y="1299402"/>
            <a:ext cx="2364511" cy="88262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申請内容の入力：質問内容に沿ってボタンの選択や入力をしてください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89521" y="1241655"/>
            <a:ext cx="2721734" cy="9979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3528811" y="1314598"/>
            <a:ext cx="8022087" cy="627046"/>
          </a:xfrm>
          <a:prstGeom prst="wedgeRoundRectCallout">
            <a:avLst>
              <a:gd name="adj1" fmla="val -65745"/>
              <a:gd name="adj2" fmla="val -16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ボタンがある場合は、該当するものを選択してください。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7159204" y="2182031"/>
            <a:ext cx="4082602" cy="1171978"/>
          </a:xfrm>
          <a:prstGeom prst="wedgeRoundRectCallout">
            <a:avLst>
              <a:gd name="adj1" fmla="val -70657"/>
              <a:gd name="adj2" fmla="val 548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枠がある場合は必要な情報を入力してください。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55" y="4641247"/>
            <a:ext cx="2513902" cy="1748173"/>
          </a:xfrm>
          <a:prstGeom prst="rect">
            <a:avLst/>
          </a:prstGeom>
        </p:spPr>
      </p:pic>
      <p:sp>
        <p:nvSpPr>
          <p:cNvPr id="28" name="角丸四角形吹き出し 27"/>
          <p:cNvSpPr/>
          <p:nvPr/>
        </p:nvSpPr>
        <p:spPr>
          <a:xfrm>
            <a:off x="6197973" y="5182179"/>
            <a:ext cx="3670478" cy="1171978"/>
          </a:xfrm>
          <a:prstGeom prst="wedgeRoundRectCallout">
            <a:avLst>
              <a:gd name="adj1" fmla="val -71710"/>
              <a:gd name="adj2" fmla="val -287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申請内容を一時保存する場合は、</a:t>
            </a:r>
            <a:r>
              <a:rPr lang="ja-JP" altLang="en-US" dirty="0" smtClean="0"/>
              <a:t>「保存してあとで申請する」をクリックします。</a:t>
            </a:r>
            <a:endParaRPr kumimoji="1" lang="ja-JP" altLang="en-US" dirty="0"/>
          </a:p>
        </p:txBody>
      </p:sp>
      <p:sp>
        <p:nvSpPr>
          <p:cNvPr id="29" name="角丸四角形吹き出し 28"/>
          <p:cNvSpPr/>
          <p:nvPr/>
        </p:nvSpPr>
        <p:spPr>
          <a:xfrm>
            <a:off x="6401187" y="3975015"/>
            <a:ext cx="5149711" cy="987117"/>
          </a:xfrm>
          <a:prstGeom prst="wedgeRoundRectCallout">
            <a:avLst>
              <a:gd name="adj1" fmla="val -70710"/>
              <a:gd name="adj2" fmla="val 40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そのページの内容の選択や入力が完了した場合は、</a:t>
            </a:r>
            <a:r>
              <a:rPr lang="ja-JP" altLang="en-US" dirty="0" smtClean="0"/>
              <a:t>「次へ進む」をクリックします。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71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1" y="1180860"/>
            <a:ext cx="5320260" cy="17804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1" y="3045865"/>
            <a:ext cx="3928349" cy="196738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申請内容の入力：ファイルのアップロード方法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5551" y="2434106"/>
            <a:ext cx="1835372" cy="3962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4238179" y="3173658"/>
            <a:ext cx="7636141" cy="855646"/>
          </a:xfrm>
          <a:prstGeom prst="wedgeRoundRectCallout">
            <a:avLst>
              <a:gd name="adj1" fmla="val -61950"/>
              <a:gd name="adj2" fmla="val 487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ご利用のパソコンから、作成したファイル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年度処遇改善加算実績報告書の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ファイル等</a:t>
            </a:r>
            <a:r>
              <a:rPr kumimoji="1" lang="ja-JP" altLang="en-US" dirty="0" smtClean="0"/>
              <a:t>）を</a:t>
            </a:r>
            <a:r>
              <a:rPr kumimoji="1" lang="ja-JP" altLang="en-US" dirty="0" smtClean="0"/>
              <a:t>選択し</a:t>
            </a:r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219719" y="2248881"/>
            <a:ext cx="8796270" cy="481440"/>
          </a:xfrm>
          <a:prstGeom prst="wedgeRoundRectCallout">
            <a:avLst>
              <a:gd name="adj1" fmla="val -61499"/>
              <a:gd name="adj2" fmla="val 128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「アップロードするファイルを選択」が表示された場合は、クリックします。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384346" y="3831420"/>
            <a:ext cx="2853833" cy="2784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12258" y="4767627"/>
            <a:ext cx="616553" cy="2456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5062015" y="4234555"/>
            <a:ext cx="3077433" cy="696614"/>
          </a:xfrm>
          <a:prstGeom prst="wedgeRoundRectCallout">
            <a:avLst>
              <a:gd name="adj1" fmla="val -102453"/>
              <a:gd name="adj2" fmla="val 42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「開く」をクリックします。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31" y="5613073"/>
            <a:ext cx="2847975" cy="857250"/>
          </a:xfrm>
          <a:prstGeom prst="rect">
            <a:avLst/>
          </a:prstGeom>
        </p:spPr>
      </p:pic>
      <p:sp>
        <p:nvSpPr>
          <p:cNvPr id="20" name="角丸四角形吹き出し 19"/>
          <p:cNvSpPr/>
          <p:nvPr/>
        </p:nvSpPr>
        <p:spPr>
          <a:xfrm>
            <a:off x="4481641" y="5321769"/>
            <a:ext cx="5654032" cy="1148553"/>
          </a:xfrm>
          <a:prstGeom prst="wedgeRoundRectCallout">
            <a:avLst>
              <a:gd name="adj1" fmla="val -76726"/>
              <a:gd name="adj2" fmla="val 20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アップロードが完了すると、「アップロード完了」が表示されます。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98147" y="1136245"/>
            <a:ext cx="561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申請書（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）を作成していない場合は、先に、府ホームページに掲載の</a:t>
            </a:r>
            <a:r>
              <a:rPr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「令和</a:t>
            </a:r>
            <a:r>
              <a:rPr lang="en-US" altLang="ja-JP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6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年度処遇改善加算実績報告書」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ファイルをダウンロードし、作成してください。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4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83" y="3858087"/>
            <a:ext cx="5387576" cy="14636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3" y="1115334"/>
            <a:ext cx="5345775" cy="2494733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申請内容の確認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64217" y="1256421"/>
            <a:ext cx="38252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申請内容の入力が全て終わると、左のような「申請内容の確認」ページになります。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b="1" u="sng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endParaRPr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下へスクロールして内容を確認し、入力した内容に間違いがない場合は、「申請する」をクリックします。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（間違いがあった場合は「戻る」をクリックし、該当するページまで戻って入力しなおします。）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</a:t>
            </a:r>
            <a:r>
              <a:rPr lang="en-US" altLang="ja-JP" sz="1600" b="1" u="sng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endParaRPr lang="ja-JP" altLang="en-US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申請します。よろしいですか？と表示されますので「</a:t>
            </a:r>
            <a:r>
              <a:rPr lang="en-US" altLang="ja-JP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」をクリックします。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 rot="845724">
            <a:off x="4473305" y="4335025"/>
            <a:ext cx="1245655" cy="934714"/>
            <a:chOff x="4294594" y="5064940"/>
            <a:chExt cx="1245655" cy="934714"/>
          </a:xfrm>
        </p:grpSpPr>
        <p:sp>
          <p:nvSpPr>
            <p:cNvPr id="24" name="右矢印 23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A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2313360" y="4577086"/>
            <a:ext cx="1772353" cy="3819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57" y="5544104"/>
            <a:ext cx="2755542" cy="972900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 rot="845724">
            <a:off x="4634971" y="5785675"/>
            <a:ext cx="1245655" cy="934714"/>
            <a:chOff x="4294594" y="5064940"/>
            <a:chExt cx="1245655" cy="934714"/>
          </a:xfrm>
        </p:grpSpPr>
        <p:sp>
          <p:nvSpPr>
            <p:cNvPr id="17" name="右矢印 16"/>
            <p:cNvSpPr/>
            <p:nvPr/>
          </p:nvSpPr>
          <p:spPr>
            <a:xfrm rot="10022660" flipV="1">
              <a:off x="4294594" y="5064940"/>
              <a:ext cx="1245655" cy="93471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9978990" flipV="1">
              <a:off x="4567166" y="5347632"/>
              <a:ext cx="88579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chemeClr val="bg1"/>
                  </a:solidFill>
                </a:rPr>
                <a:t>手順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B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3464417" y="6087749"/>
            <a:ext cx="414024" cy="3756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5308554" y="2369561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</p:spTree>
    <p:extLst>
      <p:ext uri="{BB962C8B-B14F-4D97-AF65-F5344CB8AC3E}">
        <p14:creationId xmlns:p14="http://schemas.microsoft.com/office/powerpoint/2010/main" val="27187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21" y="1895060"/>
            <a:ext cx="9174918" cy="3996152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528035" y="312173"/>
            <a:ext cx="1007107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申請の完了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7455" y="6158540"/>
            <a:ext cx="1046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申請が完了しましたら、「申込番号」が表示されます。申込番号は今後の手続きに必要となる場合がありますので、必ず保管をお願いいたします。</a:t>
            </a:r>
            <a:endParaRPr lang="en-US" altLang="ja-JP" sz="16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608</Words>
  <Application>Microsoft Office PowerPoint</Application>
  <PresentationFormat>ワイド画面</PresentationFormat>
  <Paragraphs>64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HG丸ｺﾞｼｯｸM-PRO</vt:lpstr>
      <vt:lpstr>游ゴシック</vt:lpstr>
      <vt:lpstr>游ゴシック Light</vt:lpstr>
      <vt:lpstr>Arial</vt:lpstr>
      <vt:lpstr>Office テーマ</vt:lpstr>
      <vt:lpstr>大阪府行政オンラインシステム  ２．ログインから申請までの流れ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Yahoo!防災速報アプリ 自治体からの緊急情報 配信ツール利用マニュアル</dc:title>
  <dc:creator>春名　克二</dc:creator>
  <cp:lastModifiedBy>樋口　沙保</cp:lastModifiedBy>
  <cp:revision>422</cp:revision>
  <cp:lastPrinted>2020-09-03T09:27:18Z</cp:lastPrinted>
  <dcterms:created xsi:type="dcterms:W3CDTF">2019-06-11T03:07:55Z</dcterms:created>
  <dcterms:modified xsi:type="dcterms:W3CDTF">2023-06-08T00:04:35Z</dcterms:modified>
</cp:coreProperties>
</file>