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8" autoAdjust="0"/>
    <p:restoredTop sz="94660"/>
  </p:normalViewPr>
  <p:slideViewPr>
    <p:cSldViewPr snapToGrid="0">
      <p:cViewPr varScale="1">
        <p:scale>
          <a:sx n="56" d="100"/>
          <a:sy n="56" d="100"/>
        </p:scale>
        <p:origin x="218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78059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866410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21066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994275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91884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4151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96815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24908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305146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258626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F6456F3-E59F-42A6-ACF0-BD782A3F7E18}"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1351425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F6456F3-E59F-42A6-ACF0-BD782A3F7E18}" type="datetimeFigureOut">
              <a:rPr kumimoji="1" lang="ja-JP" altLang="en-US" smtClean="0"/>
              <a:t>2022/1/6</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7B02376-6D85-4AAD-B9B9-084E38029E8F}" type="slidenum">
              <a:rPr kumimoji="1" lang="ja-JP" altLang="en-US" smtClean="0"/>
              <a:t>‹#›</a:t>
            </a:fld>
            <a:endParaRPr kumimoji="1" lang="ja-JP" altLang="en-US"/>
          </a:p>
        </p:txBody>
      </p:sp>
    </p:spTree>
    <p:extLst>
      <p:ext uri="{BB962C8B-B14F-4D97-AF65-F5344CB8AC3E}">
        <p14:creationId xmlns:p14="http://schemas.microsoft.com/office/powerpoint/2010/main" val="6982543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0" y="622302"/>
            <a:ext cx="6858000" cy="543739"/>
          </a:xfrm>
          <a:prstGeom prst="rect">
            <a:avLst/>
          </a:prstGeom>
          <a:solidFill>
            <a:srgbClr val="FFFF00"/>
          </a:solidFill>
          <a:ln w="12700">
            <a:solidFill>
              <a:schemeClr val="accent1"/>
            </a:solidFill>
          </a:ln>
        </p:spPr>
        <p:txBody>
          <a:bodyPr wrap="square" rtlCol="0">
            <a:spAutoFit/>
          </a:bodyPr>
          <a:lstStyle/>
          <a:p>
            <a:pPr>
              <a:lnSpc>
                <a:spcPts val="400"/>
              </a:lnSpc>
            </a:pP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　</a:t>
            </a:r>
            <a:endParaRPr kumimoji="1" lang="en-US" altLang="ja-JP" sz="1300" dirty="0" smtClean="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　</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大阪</a:t>
            </a:r>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府内において</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300" dirty="0" err="1">
                <a:solidFill>
                  <a:schemeClr val="bg2">
                    <a:lumMod val="25000"/>
                  </a:schemeClr>
                </a:solidFill>
                <a:latin typeface="メイリオ" panose="020B0604030504040204" pitchFamily="50" charset="-128"/>
                <a:ea typeface="メイリオ" panose="020B0604030504040204" pitchFamily="50" charset="-128"/>
              </a:rPr>
              <a:t>障がい</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者施設等を含む社会</a:t>
            </a:r>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福祉</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施設に</a:t>
            </a:r>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おける感染が増加しています。</a:t>
            </a:r>
          </a:p>
          <a:p>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　</a:t>
            </a:r>
            <a:r>
              <a:rPr kumimoji="1" lang="ja-JP" altLang="en-US" sz="1300" dirty="0" err="1" smtClean="0">
                <a:solidFill>
                  <a:schemeClr val="bg2">
                    <a:lumMod val="25000"/>
                  </a:schemeClr>
                </a:solidFill>
                <a:latin typeface="メイリオ" panose="020B0604030504040204" pitchFamily="50" charset="-128"/>
                <a:ea typeface="メイリオ" panose="020B0604030504040204" pitchFamily="50" charset="-128"/>
              </a:rPr>
              <a:t>障がい</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者施設等に</a:t>
            </a:r>
            <a:r>
              <a:rPr kumimoji="1" lang="ja-JP" altLang="en-US" sz="1300" dirty="0">
                <a:solidFill>
                  <a:schemeClr val="bg2">
                    <a:lumMod val="25000"/>
                  </a:schemeClr>
                </a:solidFill>
                <a:latin typeface="メイリオ" panose="020B0604030504040204" pitchFamily="50" charset="-128"/>
                <a:ea typeface="メイリオ" panose="020B0604030504040204" pitchFamily="50" charset="-128"/>
              </a:rPr>
              <a:t>おいては職員や利用者の感染防止対策の徹底をお願いいたします</a:t>
            </a:r>
            <a:r>
              <a:rPr kumimoji="1" lang="ja-JP" altLang="en-US" sz="1300" dirty="0" smtClean="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9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571500" y="1550238"/>
            <a:ext cx="1905000" cy="369332"/>
          </a:xfrm>
          <a:prstGeom prst="rect">
            <a:avLst/>
          </a:prstGeom>
          <a:noFill/>
        </p:spPr>
        <p:txBody>
          <a:bodyPr wrap="square" rtlCol="0">
            <a:spAutoFit/>
          </a:bodyPr>
          <a:lstStyle/>
          <a:p>
            <a:r>
              <a:rPr kumimoji="1" lang="ja-JP" altLang="en-US" dirty="0" smtClean="0">
                <a:solidFill>
                  <a:schemeClr val="bg1"/>
                </a:solidFill>
              </a:rPr>
              <a:t>施設内での対応</a:t>
            </a:r>
            <a:endParaRPr kumimoji="1" lang="ja-JP" altLang="en-US" dirty="0">
              <a:solidFill>
                <a:schemeClr val="bg1"/>
              </a:solidFill>
            </a:endParaRPr>
          </a:p>
        </p:txBody>
      </p:sp>
      <p:sp>
        <p:nvSpPr>
          <p:cNvPr id="15" name="テキスト ボックス 14"/>
          <p:cNvSpPr txBox="1"/>
          <p:nvPr/>
        </p:nvSpPr>
        <p:spPr>
          <a:xfrm>
            <a:off x="146812" y="1839615"/>
            <a:ext cx="5463411" cy="1223412"/>
          </a:xfrm>
          <a:prstGeom prst="rect">
            <a:avLst/>
          </a:prstGeom>
          <a:noFill/>
        </p:spPr>
        <p:txBody>
          <a:bodyPr wrap="square" rtlCol="0">
            <a:spAutoFit/>
          </a:bodyPr>
          <a:lstStyle/>
          <a:p>
            <a:r>
              <a:rPr lang="ja-JP" altLang="ja-JP"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□外出時や人と会話する時</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は</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マスクを着用し、</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咳</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エチケットを徹底しましょう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□手洗い（石鹸で</a:t>
            </a:r>
            <a:r>
              <a:rPr lang="en-US" altLang="ja-JP" sz="1050" dirty="0" smtClean="0">
                <a:solidFill>
                  <a:schemeClr val="bg2">
                    <a:lumMod val="25000"/>
                  </a:schemeClr>
                </a:solidFill>
                <a:latin typeface="メイリオ" panose="020B0604030504040204" pitchFamily="50" charset="-128"/>
                <a:ea typeface="メイリオ" panose="020B0604030504040204" pitchFamily="50" charset="-128"/>
              </a:rPr>
              <a:t>30</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秒程度）や手指消毒を励行しましょう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□人と人の距離を保ちましょう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□換気の悪い場所、密な場所での滞在を避けましょう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□マスクや顔、髪に触らないようにしましょう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a:t>
            </a:r>
            <a:r>
              <a:rPr lang="en-US" altLang="ja-JP" sz="1050" dirty="0" smtClean="0">
                <a:solidFill>
                  <a:schemeClr val="bg2">
                    <a:lumMod val="25000"/>
                  </a:schemeClr>
                </a:solidFill>
                <a:latin typeface="メイリオ" panose="020B0604030504040204" pitchFamily="50" charset="-128"/>
                <a:ea typeface="メイリオ" panose="020B0604030504040204" pitchFamily="50" charset="-128"/>
              </a:rPr>
              <a:t>5</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人以上での飲食（家族を除く）や、家族を含め大皿での飲食を避けましょう</a:t>
            </a:r>
            <a:endParaRPr lang="ja-JP" altLang="ja-JP"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ja-JP"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□毎日検温を励行し、体調の変化に敏感になりましょう</a:t>
            </a:r>
            <a:endParaRPr lang="ja-JP" altLang="ja-JP" sz="10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59715" y="4814750"/>
            <a:ext cx="6034051" cy="900246"/>
          </a:xfrm>
          <a:prstGeom prst="rect">
            <a:avLst/>
          </a:prstGeom>
          <a:noFill/>
        </p:spPr>
        <p:txBody>
          <a:bodyPr wrap="square" rtlCol="0">
            <a:spAutoFit/>
          </a:bodyPr>
          <a:lstStyle/>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□面会は緊急やむを得ない場合を除いて制限しましょう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□来訪者への対応時はお互いにマスク着用しているか確認しましょう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□来訪者へは手指消毒を勧奨し、検温を行いましょう</a:t>
            </a:r>
            <a:endParaRPr lang="en-US" altLang="ja-JP"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□業者との物品受け渡しは限られた場所を設定するなど工夫しましょう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□来訪</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日時、氏名、連絡先</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の記録を行いましょう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81743" y="6057623"/>
            <a:ext cx="6517146" cy="1384995"/>
          </a:xfrm>
          <a:prstGeom prst="rect">
            <a:avLst/>
          </a:prstGeom>
          <a:noFill/>
        </p:spPr>
        <p:txBody>
          <a:bodyPr wrap="square" rtlCol="0">
            <a:spAutoFit/>
          </a:bodyPr>
          <a:lstStyle/>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□入所</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（居）</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者の毎日の検温、体調管理を徹底しましょう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□入所</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（居）</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者が共有スペースを利用する時は、可能な限りマスク着用を呼びかけましょう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□食事前に</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入所（居）</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者とともに手指洗浄を行いましょう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□密</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にならないよう椅子や</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テーブルの配置を工夫しましょう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□入所</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（居）者との顔の近接</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回避を意識しましょう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□排泄</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処理</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時に防護具を着用</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しましょう</a:t>
            </a: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□ケア前後の手指消毒も忘れず行いましょう</a:t>
            </a:r>
          </a:p>
          <a:p>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522298" y="8049281"/>
            <a:ext cx="5087925" cy="1092607"/>
          </a:xfrm>
          <a:prstGeom prst="rect">
            <a:avLst/>
          </a:prstGeom>
        </p:spPr>
        <p:txBody>
          <a:bodyPr wrap="square">
            <a:spAutoFit/>
          </a:bodyPr>
          <a:lstStyle/>
          <a:p>
            <a:pPr lvl="0"/>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＜発熱、呼吸器症状、息苦しさ、身体のだるさなどの症状がある場合＞</a:t>
            </a: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お近く</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の新型コロナ受診相談</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センター</a:t>
            </a:r>
            <a:r>
              <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rPr>
              <a:t>(06-7166-9911)</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まで、ご相談ください</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a:t>
            </a: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　　</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土日祝日を含め、終日つながります</a:t>
            </a: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lnSpc>
                <a:spcPts val="600"/>
              </a:lnSpc>
            </a:pPr>
            <a:endPar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＜上記の症状がない場合の健康相談＞</a:t>
            </a:r>
            <a:endParaRPr kumimoji="1" lang="en-US" altLang="ja-JP" sz="1000" dirty="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府民向け健康相談　電話 </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 </a:t>
            </a:r>
            <a:r>
              <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rPr>
              <a:t>06-6944-8197</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ファクシミリ </a:t>
            </a:r>
            <a:r>
              <a:rPr kumimoji="1" lang="en-US" altLang="ja-JP" sz="1000" dirty="0" smtClean="0">
                <a:solidFill>
                  <a:schemeClr val="bg2">
                    <a:lumMod val="25000"/>
                  </a:schemeClr>
                </a:solidFill>
                <a:latin typeface="Meiryo UI" panose="020B0604030504040204" pitchFamily="50" charset="-128"/>
                <a:ea typeface="Meiryo UI" panose="020B0604030504040204" pitchFamily="50" charset="-128"/>
              </a:rPr>
              <a:t>06-6944-7579</a:t>
            </a:r>
            <a:endParaRPr kumimoji="1" lang="ja-JP" altLang="en-US" sz="1000" dirty="0">
              <a:solidFill>
                <a:schemeClr val="bg2">
                  <a:lumMod val="25000"/>
                </a:schemeClr>
              </a:solidFill>
              <a:latin typeface="Meiryo UI" panose="020B0604030504040204" pitchFamily="50" charset="-128"/>
              <a:ea typeface="Meiryo UI" panose="020B0604030504040204" pitchFamily="50" charset="-128"/>
            </a:endParaRPr>
          </a:p>
          <a:p>
            <a:pPr lvl="0"/>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　　（受付時間　午前</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9</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時から午後</a:t>
            </a:r>
            <a:r>
              <a:rPr kumimoji="1" lang="en-US" altLang="ja-JP" sz="1000" dirty="0">
                <a:solidFill>
                  <a:schemeClr val="bg2">
                    <a:lumMod val="25000"/>
                  </a:schemeClr>
                </a:solidFill>
                <a:latin typeface="Meiryo UI" panose="020B0604030504040204" pitchFamily="50" charset="-128"/>
                <a:ea typeface="Meiryo UI" panose="020B0604030504040204" pitchFamily="50" charset="-128"/>
              </a:rPr>
              <a:t>6</a:t>
            </a:r>
            <a:r>
              <a:rPr kumimoji="1" lang="ja-JP" altLang="en-US" sz="1000" dirty="0">
                <a:solidFill>
                  <a:schemeClr val="bg2">
                    <a:lumMod val="25000"/>
                  </a:schemeClr>
                </a:solidFill>
                <a:latin typeface="Meiryo UI" panose="020B0604030504040204" pitchFamily="50" charset="-128"/>
                <a:ea typeface="Meiryo UI" panose="020B0604030504040204" pitchFamily="50" charset="-128"/>
              </a:rPr>
              <a:t>時まで　（土曜・日曜・祝日も対応</a:t>
            </a:r>
            <a:r>
              <a:rPr kumimoji="1" lang="ja-JP" altLang="en-US" sz="1000" dirty="0" smtClean="0">
                <a:solidFill>
                  <a:schemeClr val="bg2">
                    <a:lumMod val="25000"/>
                  </a:schemeClr>
                </a:solidFill>
                <a:latin typeface="Meiryo UI" panose="020B0604030504040204" pitchFamily="50" charset="-128"/>
                <a:ea typeface="Meiryo UI" panose="020B0604030504040204" pitchFamily="50" charset="-128"/>
              </a:rPr>
              <a:t>）</a:t>
            </a:r>
            <a:r>
              <a:rPr kumimoji="1" lang="ja-JP" altLang="en-US" sz="1000" b="1" dirty="0" smtClean="0">
                <a:solidFill>
                  <a:schemeClr val="bg2">
                    <a:lumMod val="25000"/>
                  </a:schemeClr>
                </a:solidFill>
                <a:latin typeface="Meiryo UI" panose="020B0604030504040204" pitchFamily="50" charset="-128"/>
                <a:ea typeface="Meiryo UI" panose="020B0604030504040204" pitchFamily="50" charset="-128"/>
              </a:rPr>
              <a:t>）</a:t>
            </a:r>
            <a:endParaRPr kumimoji="1" lang="ja-JP" altLang="en-US" sz="1000" b="1" dirty="0">
              <a:solidFill>
                <a:schemeClr val="bg2">
                  <a:lumMod val="25000"/>
                </a:schemeClr>
              </a:solidFill>
              <a:latin typeface="Meiryo UI" panose="020B0604030504040204" pitchFamily="50" charset="-128"/>
              <a:ea typeface="Meiryo UI" panose="020B0604030504040204" pitchFamily="50" charset="-128"/>
            </a:endParaRPr>
          </a:p>
        </p:txBody>
      </p:sp>
      <p:sp>
        <p:nvSpPr>
          <p:cNvPr id="2" name="角丸四角形 1"/>
          <p:cNvSpPr/>
          <p:nvPr/>
        </p:nvSpPr>
        <p:spPr>
          <a:xfrm>
            <a:off x="83195" y="1531115"/>
            <a:ext cx="5483835" cy="28635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職員の感染予防を徹底しましょう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25" name="角丸四角形 24"/>
          <p:cNvSpPr/>
          <p:nvPr/>
        </p:nvSpPr>
        <p:spPr>
          <a:xfrm>
            <a:off x="83194" y="4483482"/>
            <a:ext cx="5483834" cy="30224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施設内へのウイルス持ち込みを防止しましょう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2286" y="2327584"/>
            <a:ext cx="1006603" cy="1538194"/>
          </a:xfrm>
          <a:prstGeom prst="rect">
            <a:avLst/>
          </a:prstGeom>
        </p:spPr>
      </p:pic>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327" y="8015958"/>
            <a:ext cx="2033919" cy="1499166"/>
          </a:xfrm>
          <a:prstGeom prst="rect">
            <a:avLst/>
          </a:prstGeom>
        </p:spPr>
      </p:pic>
      <p:sp>
        <p:nvSpPr>
          <p:cNvPr id="17" name="角丸四角形 16"/>
          <p:cNvSpPr/>
          <p:nvPr/>
        </p:nvSpPr>
        <p:spPr>
          <a:xfrm>
            <a:off x="83193" y="3135324"/>
            <a:ext cx="5483835" cy="25551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施設内の感染リスクを減らしましょう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59714" y="3422256"/>
            <a:ext cx="6539175" cy="1054135"/>
          </a:xfrm>
          <a:prstGeom prst="rect">
            <a:avLst/>
          </a:prstGeom>
          <a:noFill/>
        </p:spPr>
        <p:txBody>
          <a:bodyPr wrap="square" rtlCol="0">
            <a:spAutoFit/>
          </a:bodyPr>
          <a:lstStyle/>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定期的な換気を行いましょう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□共有物</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、共有箇所の定期的な</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消毒を行いましょう</a:t>
            </a:r>
            <a:endParaRPr lang="ja-JP" altLang="en-US" sz="1050" dirty="0">
              <a:solidFill>
                <a:schemeClr val="bg2">
                  <a:lumMod val="25000"/>
                </a:schemeClr>
              </a:solidFill>
              <a:latin typeface="メイリオ" panose="020B0604030504040204" pitchFamily="50" charset="-128"/>
              <a:ea typeface="メイリオ" panose="020B0604030504040204" pitchFamily="50" charset="-128"/>
            </a:endParaRPr>
          </a:p>
          <a:p>
            <a:r>
              <a:rPr lang="ja-JP" altLang="en-US" sz="100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00" dirty="0" smtClean="0">
                <a:solidFill>
                  <a:schemeClr val="bg2">
                    <a:lumMod val="25000"/>
                  </a:schemeClr>
                </a:solidFill>
                <a:latin typeface="メイリオ" panose="020B0604030504040204" pitchFamily="50" charset="-128"/>
                <a:ea typeface="メイリオ" panose="020B0604030504040204" pitchFamily="50" charset="-128"/>
              </a:rPr>
              <a:t>　（</a:t>
            </a:r>
            <a:r>
              <a:rPr lang="ja-JP" altLang="en-US" sz="1000" dirty="0">
                <a:solidFill>
                  <a:schemeClr val="bg2">
                    <a:lumMod val="25000"/>
                  </a:schemeClr>
                </a:solidFill>
                <a:latin typeface="メイリオ" panose="020B0604030504040204" pitchFamily="50" charset="-128"/>
                <a:ea typeface="メイリオ" panose="020B0604030504040204" pitchFamily="50" charset="-128"/>
              </a:rPr>
              <a:t>手すり、机、椅子、ドアノブ、</a:t>
            </a:r>
            <a:r>
              <a:rPr lang="ja-JP" altLang="en-US" sz="1000" dirty="0" smtClean="0">
                <a:solidFill>
                  <a:schemeClr val="bg2">
                    <a:lumMod val="25000"/>
                  </a:schemeClr>
                </a:solidFill>
                <a:latin typeface="メイリオ" panose="020B0604030504040204" pitchFamily="50" charset="-128"/>
                <a:ea typeface="メイリオ" panose="020B0604030504040204" pitchFamily="50" charset="-128"/>
              </a:rPr>
              <a:t>スイッチ、エレベーターのボタン等）</a:t>
            </a:r>
            <a:endParaRPr lang="en-US" altLang="ja-JP" sz="1000" dirty="0" smtClean="0">
              <a:solidFill>
                <a:schemeClr val="bg2">
                  <a:lumMod val="25000"/>
                </a:schemeClr>
              </a:solidFill>
              <a:latin typeface="メイリオ" panose="020B0604030504040204" pitchFamily="50" charset="-128"/>
              <a:ea typeface="メイリオ" panose="020B0604030504040204" pitchFamily="50" charset="-128"/>
            </a:endParaRPr>
          </a:p>
          <a:p>
            <a:pPr lvl="0"/>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a:solidFill>
                  <a:srgbClr val="E7E6E6">
                    <a:lumMod val="25000"/>
                  </a:srgbClr>
                </a:solidFill>
                <a:latin typeface="メイリオ" panose="020B0604030504040204" pitchFamily="50" charset="-128"/>
                <a:ea typeface="メイリオ" panose="020B0604030504040204" pitchFamily="50" charset="-128"/>
              </a:rPr>
              <a:t>□</a:t>
            </a:r>
            <a:r>
              <a:rPr lang="ja-JP" altLang="ja-JP" sz="1050" dirty="0">
                <a:solidFill>
                  <a:srgbClr val="E7E6E6">
                    <a:lumMod val="25000"/>
                  </a:srgbClr>
                </a:solidFill>
                <a:latin typeface="メイリオ" panose="020B0604030504040204" pitchFamily="50" charset="-128"/>
                <a:ea typeface="メイリオ" panose="020B0604030504040204" pitchFamily="50" charset="-128"/>
              </a:rPr>
              <a:t>休憩や食事時も職員間で距離を</a:t>
            </a:r>
            <a:r>
              <a:rPr lang="ja-JP" altLang="en-US" sz="1050" dirty="0">
                <a:solidFill>
                  <a:srgbClr val="E7E6E6">
                    <a:lumMod val="25000"/>
                  </a:srgbClr>
                </a:solidFill>
                <a:latin typeface="メイリオ" panose="020B0604030504040204" pitchFamily="50" charset="-128"/>
                <a:ea typeface="メイリオ" panose="020B0604030504040204" pitchFamily="50" charset="-128"/>
              </a:rPr>
              <a:t>とりましょう</a:t>
            </a:r>
            <a:endParaRPr lang="en-US" altLang="ja-JP" sz="1050" dirty="0">
              <a:solidFill>
                <a:srgbClr val="E7E6E6">
                  <a:lumMod val="25000"/>
                </a:srgbClr>
              </a:solidFill>
              <a:latin typeface="メイリオ" panose="020B0604030504040204" pitchFamily="50" charset="-128"/>
              <a:ea typeface="メイリオ" panose="020B0604030504040204" pitchFamily="50" charset="-128"/>
            </a:endParaRPr>
          </a:p>
          <a:p>
            <a:r>
              <a:rPr lang="ja-JP" altLang="en-US" sz="1050" dirty="0">
                <a:solidFill>
                  <a:schemeClr val="bg2">
                    <a:lumMod val="25000"/>
                  </a:schemeClr>
                </a:solidFill>
                <a:latin typeface="メイリオ" panose="020B0604030504040204" pitchFamily="50" charset="-128"/>
                <a:ea typeface="メイリオ" panose="020B0604030504040204" pitchFamily="50" charset="-128"/>
              </a:rPr>
              <a:t>　</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a:t>
            </a:r>
            <a:r>
              <a:rPr lang="ja-JP" altLang="ja-JP" sz="1050" dirty="0" smtClean="0">
                <a:solidFill>
                  <a:schemeClr val="bg2">
                    <a:lumMod val="25000"/>
                  </a:schemeClr>
                </a:solidFill>
                <a:latin typeface="メイリオ" panose="020B0604030504040204" pitchFamily="50" charset="-128"/>
                <a:ea typeface="メイリオ" panose="020B0604030504040204" pitchFamily="50" charset="-128"/>
              </a:rPr>
              <a:t>衛生用品</a:t>
            </a:r>
            <a:r>
              <a:rPr lang="ja-JP" altLang="en-US" sz="1050" dirty="0">
                <a:solidFill>
                  <a:schemeClr val="bg2">
                    <a:lumMod val="25000"/>
                  </a:schemeClr>
                </a:solidFill>
                <a:latin typeface="メイリオ" panose="020B0604030504040204" pitchFamily="50" charset="-128"/>
                <a:ea typeface="メイリオ" panose="020B0604030504040204" pitchFamily="50" charset="-128"/>
              </a:rPr>
              <a:t>等</a:t>
            </a:r>
            <a:r>
              <a:rPr lang="ja-JP" altLang="ja-JP" sz="1050" dirty="0" smtClean="0">
                <a:solidFill>
                  <a:schemeClr val="bg2">
                    <a:lumMod val="25000"/>
                  </a:schemeClr>
                </a:solidFill>
                <a:latin typeface="メイリオ" panose="020B0604030504040204" pitchFamily="50" charset="-128"/>
                <a:ea typeface="メイリオ" panose="020B0604030504040204" pitchFamily="50" charset="-128"/>
              </a:rPr>
              <a:t>の備蓄</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管理を行うとともに、職員で</a:t>
            </a:r>
            <a:r>
              <a:rPr lang="ja-JP" altLang="ja-JP" sz="1050" dirty="0" smtClean="0">
                <a:solidFill>
                  <a:schemeClr val="bg2">
                    <a:lumMod val="25000"/>
                  </a:schemeClr>
                </a:solidFill>
                <a:latin typeface="メイリオ" panose="020B0604030504040204" pitchFamily="50" charset="-128"/>
                <a:ea typeface="メイリオ" panose="020B0604030504040204" pitchFamily="50" charset="-128"/>
              </a:rPr>
              <a:t>防護具の使い方</a:t>
            </a:r>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等の研修を行いましょう</a:t>
            </a:r>
            <a:endParaRPr lang="en-US" altLang="ja-JP" sz="1050" dirty="0" smtClean="0">
              <a:solidFill>
                <a:schemeClr val="bg2">
                  <a:lumMod val="25000"/>
                </a:schemeClr>
              </a:solidFill>
              <a:latin typeface="メイリオ" panose="020B0604030504040204" pitchFamily="50" charset="-128"/>
              <a:ea typeface="メイリオ" panose="020B0604030504040204" pitchFamily="50" charset="-128"/>
            </a:endParaRPr>
          </a:p>
          <a:p>
            <a:r>
              <a:rPr lang="ja-JP" altLang="en-US" sz="1050" dirty="0" smtClean="0">
                <a:solidFill>
                  <a:schemeClr val="bg2">
                    <a:lumMod val="25000"/>
                  </a:schemeClr>
                </a:solidFill>
                <a:latin typeface="メイリオ" panose="020B0604030504040204" pitchFamily="50" charset="-128"/>
                <a:ea typeface="メイリオ" panose="020B0604030504040204" pitchFamily="50" charset="-128"/>
              </a:rPr>
              <a:t>　□コロナウイルス関連情報を職場内で共有しましょう</a:t>
            </a:r>
            <a:endParaRPr lang="ja-JP" altLang="ja-JP" sz="105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0" name="角丸四角形 19"/>
          <p:cNvSpPr/>
          <p:nvPr/>
        </p:nvSpPr>
        <p:spPr>
          <a:xfrm>
            <a:off x="0" y="7774527"/>
            <a:ext cx="6857999" cy="255704"/>
          </a:xfrm>
          <a:prstGeom prst="roundRect">
            <a:avLst>
              <a:gd name="adj" fmla="val 0"/>
            </a:avLst>
          </a:prstGeom>
          <a:solidFill>
            <a:srgbClr val="FFFF66"/>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rgbClr val="C00000"/>
                </a:solidFill>
                <a:latin typeface="Meiryo UI" panose="020B0604030504040204" pitchFamily="50" charset="-128"/>
                <a:ea typeface="Meiryo UI" panose="020B0604030504040204" pitchFamily="50" charset="-128"/>
              </a:rPr>
              <a:t>相　談　窓　口</a:t>
            </a:r>
            <a:endParaRPr kumimoji="1" lang="ja-JP" altLang="en-US" sz="1100" b="1" dirty="0">
              <a:solidFill>
                <a:srgbClr val="C00000"/>
              </a:solidFill>
              <a:latin typeface="Meiryo UI" panose="020B0604030504040204" pitchFamily="50" charset="-128"/>
              <a:ea typeface="Meiryo UI" panose="020B0604030504040204" pitchFamily="50" charset="-128"/>
            </a:endParaRPr>
          </a:p>
        </p:txBody>
      </p:sp>
      <p:sp>
        <p:nvSpPr>
          <p:cNvPr id="22" name="角丸四角形 21"/>
          <p:cNvSpPr/>
          <p:nvPr/>
        </p:nvSpPr>
        <p:spPr>
          <a:xfrm>
            <a:off x="83192" y="5742329"/>
            <a:ext cx="5483837" cy="281729"/>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ケア</a:t>
            </a:r>
            <a:r>
              <a:rPr kumimoji="1" lang="ja-JP" altLang="en-US" sz="1200" b="1" dirty="0">
                <a:solidFill>
                  <a:srgbClr val="C00000"/>
                </a:solidFill>
                <a:latin typeface="Meiryo UI" panose="020B0604030504040204" pitchFamily="50" charset="-128"/>
                <a:ea typeface="Meiryo UI" panose="020B0604030504040204" pitchFamily="50" charset="-128"/>
              </a:rPr>
              <a:t>時</a:t>
            </a:r>
            <a:r>
              <a:rPr kumimoji="1" lang="ja-JP" altLang="en-US" sz="1200" b="1" dirty="0" smtClean="0">
                <a:solidFill>
                  <a:srgbClr val="C00000"/>
                </a:solidFill>
                <a:latin typeface="Meiryo UI" panose="020B0604030504040204" pitchFamily="50" charset="-128"/>
                <a:ea typeface="Meiryo UI" panose="020B0604030504040204" pitchFamily="50" charset="-128"/>
              </a:rPr>
              <a:t>の感染リスクを減らしましょう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24" name="角丸四角形 23"/>
          <p:cNvSpPr/>
          <p:nvPr/>
        </p:nvSpPr>
        <p:spPr>
          <a:xfrm>
            <a:off x="83192" y="7292663"/>
            <a:ext cx="5483835" cy="286353"/>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C00000"/>
                </a:solidFill>
                <a:latin typeface="Meiryo UI" panose="020B0604030504040204" pitchFamily="50" charset="-128"/>
                <a:ea typeface="Meiryo UI" panose="020B0604030504040204" pitchFamily="50" charset="-128"/>
              </a:rPr>
              <a:t>職員・利用者に症状が少しでもある場合には早めに検査を受診しましょう</a:t>
            </a:r>
            <a:endParaRPr kumimoji="1" lang="ja-JP" altLang="en-US" sz="1200" b="1" dirty="0">
              <a:solidFill>
                <a:srgbClr val="C0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0" y="0"/>
            <a:ext cx="6858000" cy="64999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989198" y="192312"/>
            <a:ext cx="5720047" cy="400110"/>
          </a:xfrm>
          <a:prstGeom prst="rect">
            <a:avLst/>
          </a:prstGeom>
          <a:noFill/>
        </p:spPr>
        <p:txBody>
          <a:bodyPr wrap="square" rtlCol="0">
            <a:spAutoFit/>
          </a:bodyPr>
          <a:lstStyle/>
          <a:p>
            <a:r>
              <a:rPr lang="ja-JP" altLang="ja-JP" sz="1050" dirty="0">
                <a:solidFill>
                  <a:schemeClr val="bg2">
                    <a:lumMod val="25000"/>
                  </a:schemeClr>
                </a:solidFill>
                <a:latin typeface="メイリオ" panose="020B0604030504040204" pitchFamily="50" charset="-128"/>
                <a:ea typeface="メイリオ" panose="020B0604030504040204" pitchFamily="50" charset="-128"/>
              </a:rPr>
              <a:t>　</a:t>
            </a:r>
            <a:r>
              <a:rPr kumimoji="1" lang="ja-JP" altLang="en-US" sz="2000" b="1" dirty="0" err="1" smtClean="0">
                <a:solidFill>
                  <a:srgbClr val="FFFFCC"/>
                </a:solidFill>
                <a:latin typeface="メイリオ" panose="020B0604030504040204" pitchFamily="50" charset="-128"/>
                <a:ea typeface="メイリオ" panose="020B0604030504040204" pitchFamily="50" charset="-128"/>
              </a:rPr>
              <a:t>障がい</a:t>
            </a:r>
            <a:r>
              <a:rPr kumimoji="1" lang="ja-JP" altLang="en-US" sz="2000" b="1" dirty="0" smtClean="0">
                <a:solidFill>
                  <a:srgbClr val="FFFFCC"/>
                </a:solidFill>
                <a:latin typeface="メイリオ" panose="020B0604030504040204" pitchFamily="50" charset="-128"/>
                <a:ea typeface="メイリオ" panose="020B0604030504040204" pitchFamily="50" charset="-128"/>
              </a:rPr>
              <a:t>者施設等の</a:t>
            </a:r>
            <a:r>
              <a:rPr kumimoji="1" lang="ja-JP" altLang="en-US" sz="2000" b="1" dirty="0">
                <a:solidFill>
                  <a:srgbClr val="FFFFCC"/>
                </a:solidFill>
                <a:latin typeface="メイリオ" panose="020B0604030504040204" pitchFamily="50" charset="-128"/>
                <a:ea typeface="メイリオ" panose="020B0604030504040204" pitchFamily="50" charset="-128"/>
              </a:rPr>
              <a:t>感染予防対策　５つのお願い</a:t>
            </a:r>
            <a:endParaRPr lang="ja-JP" altLang="ja-JP" sz="2000" dirty="0">
              <a:solidFill>
                <a:schemeClr val="bg2">
                  <a:lumMod val="25000"/>
                </a:schemeClr>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9945" y="119776"/>
            <a:ext cx="775387" cy="252000"/>
          </a:xfrm>
          <a:prstGeom prst="rect">
            <a:avLst/>
          </a:prstGeom>
        </p:spPr>
      </p:pic>
    </p:spTree>
    <p:extLst>
      <p:ext uri="{BB962C8B-B14F-4D97-AF65-F5344CB8AC3E}">
        <p14:creationId xmlns:p14="http://schemas.microsoft.com/office/powerpoint/2010/main" val="18897283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TotalTime>
  <Words>584</Words>
  <Application>Microsoft Office PowerPoint</Application>
  <PresentationFormat>画面に合わせる (4:3)</PresentationFormat>
  <Paragraphs>43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高齢者施設の感染予防対策 ～これだけは！～</dc:title>
  <dc:creator>岩城　裕</dc:creator>
  <cp:lastModifiedBy>枡谷　早恵</cp:lastModifiedBy>
  <cp:revision>39</cp:revision>
  <cp:lastPrinted>2020-08-21T04:46:08Z</cp:lastPrinted>
  <dcterms:created xsi:type="dcterms:W3CDTF">2020-08-20T13:01:43Z</dcterms:created>
  <dcterms:modified xsi:type="dcterms:W3CDTF">2022-01-06T00:54:23Z</dcterms:modified>
</cp:coreProperties>
</file>