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9"/>
  </p:notesMasterIdLst>
  <p:sldIdLst>
    <p:sldId id="258" r:id="rId2"/>
    <p:sldId id="259" r:id="rId3"/>
    <p:sldId id="260" r:id="rId4"/>
    <p:sldId id="256" r:id="rId5"/>
    <p:sldId id="257" r:id="rId6"/>
    <p:sldId id="261" r:id="rId7"/>
    <p:sldId id="262" r:id="rId8"/>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DF0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7" autoAdjust="0"/>
    <p:restoredTop sz="94660"/>
  </p:normalViewPr>
  <p:slideViewPr>
    <p:cSldViewPr snapToGrid="0">
      <p:cViewPr varScale="1">
        <p:scale>
          <a:sx n="60" d="100"/>
          <a:sy n="60" d="100"/>
        </p:scale>
        <p:origin x="204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AD9EF34-F69E-4E45-BAE5-EEF7DF68063F}" type="datetimeFigureOut">
              <a:rPr kumimoji="1" lang="ja-JP" altLang="en-US" smtClean="0"/>
              <a:t>2022/2/25</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B02D05-F89B-4D5D-B5FE-C88A62593772}" type="slidenum">
              <a:rPr kumimoji="1" lang="ja-JP" altLang="en-US" smtClean="0"/>
              <a:t>‹#›</a:t>
            </a:fld>
            <a:endParaRPr kumimoji="1" lang="ja-JP" altLang="en-US"/>
          </a:p>
        </p:txBody>
      </p:sp>
    </p:spTree>
    <p:extLst>
      <p:ext uri="{BB962C8B-B14F-4D97-AF65-F5344CB8AC3E}">
        <p14:creationId xmlns:p14="http://schemas.microsoft.com/office/powerpoint/2010/main" val="13704902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A81F9BD-0894-4E7D-950C-2CD5FC6ADC43}" type="datetime1">
              <a:rPr kumimoji="1" lang="ja-JP" altLang="en-US" smtClean="0"/>
              <a:t>2022/2/25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D61ADE0-2872-42CF-A415-E6D95B0766DB}" type="slidenum">
              <a:rPr kumimoji="1" lang="ja-JP" altLang="en-US" smtClean="0"/>
              <a:t>‹#›</a:t>
            </a:fld>
            <a:endParaRPr kumimoji="1" lang="ja-JP" altLang="en-US"/>
          </a:p>
        </p:txBody>
      </p:sp>
    </p:spTree>
    <p:extLst>
      <p:ext uri="{BB962C8B-B14F-4D97-AF65-F5344CB8AC3E}">
        <p14:creationId xmlns:p14="http://schemas.microsoft.com/office/powerpoint/2010/main" val="4127380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2AFBDCC-DA42-48DA-822C-DBBC79D844F5}" type="datetime1">
              <a:rPr kumimoji="1" lang="ja-JP" altLang="en-US" smtClean="0"/>
              <a:t>2022/2/25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D61ADE0-2872-42CF-A415-E6D95B0766DB}" type="slidenum">
              <a:rPr kumimoji="1" lang="ja-JP" altLang="en-US" smtClean="0"/>
              <a:t>‹#›</a:t>
            </a:fld>
            <a:endParaRPr kumimoji="1" lang="ja-JP" altLang="en-US"/>
          </a:p>
        </p:txBody>
      </p:sp>
    </p:spTree>
    <p:extLst>
      <p:ext uri="{BB962C8B-B14F-4D97-AF65-F5344CB8AC3E}">
        <p14:creationId xmlns:p14="http://schemas.microsoft.com/office/powerpoint/2010/main" val="2430316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003313A-5419-4A09-98AA-1307423CA922}" type="datetime1">
              <a:rPr kumimoji="1" lang="ja-JP" altLang="en-US" smtClean="0"/>
              <a:t>2022/2/25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D61ADE0-2872-42CF-A415-E6D95B0766DB}" type="slidenum">
              <a:rPr kumimoji="1" lang="ja-JP" altLang="en-US" smtClean="0"/>
              <a:t>‹#›</a:t>
            </a:fld>
            <a:endParaRPr kumimoji="1" lang="ja-JP" altLang="en-US"/>
          </a:p>
        </p:txBody>
      </p:sp>
    </p:spTree>
    <p:extLst>
      <p:ext uri="{BB962C8B-B14F-4D97-AF65-F5344CB8AC3E}">
        <p14:creationId xmlns:p14="http://schemas.microsoft.com/office/powerpoint/2010/main" val="3880019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582561E-9527-4FEB-8DC3-D3D0A906F48E}" type="datetime1">
              <a:rPr kumimoji="1" lang="ja-JP" altLang="en-US" smtClean="0"/>
              <a:t>2022/2/25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D61ADE0-2872-42CF-A415-E6D95B0766DB}" type="slidenum">
              <a:rPr kumimoji="1" lang="ja-JP" altLang="en-US" smtClean="0"/>
              <a:t>‹#›</a:t>
            </a:fld>
            <a:endParaRPr kumimoji="1" lang="ja-JP" altLang="en-US"/>
          </a:p>
        </p:txBody>
      </p:sp>
    </p:spTree>
    <p:extLst>
      <p:ext uri="{BB962C8B-B14F-4D97-AF65-F5344CB8AC3E}">
        <p14:creationId xmlns:p14="http://schemas.microsoft.com/office/powerpoint/2010/main" val="1835236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2E69B10-872E-4539-BA7D-8F4DABB4A73B}" type="datetime1">
              <a:rPr kumimoji="1" lang="ja-JP" altLang="en-US" smtClean="0"/>
              <a:t>2022/2/25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D61ADE0-2872-42CF-A415-E6D95B0766DB}" type="slidenum">
              <a:rPr kumimoji="1" lang="ja-JP" altLang="en-US" smtClean="0"/>
              <a:t>‹#›</a:t>
            </a:fld>
            <a:endParaRPr kumimoji="1" lang="ja-JP" altLang="en-US"/>
          </a:p>
        </p:txBody>
      </p:sp>
    </p:spTree>
    <p:extLst>
      <p:ext uri="{BB962C8B-B14F-4D97-AF65-F5344CB8AC3E}">
        <p14:creationId xmlns:p14="http://schemas.microsoft.com/office/powerpoint/2010/main" val="428533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3910FC4-DE2E-462B-B059-9AF730243F60}" type="datetime1">
              <a:rPr kumimoji="1" lang="ja-JP" altLang="en-US" smtClean="0"/>
              <a:t>2022/2/25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D61ADE0-2872-42CF-A415-E6D95B0766DB}" type="slidenum">
              <a:rPr kumimoji="1" lang="ja-JP" altLang="en-US" smtClean="0"/>
              <a:t>‹#›</a:t>
            </a:fld>
            <a:endParaRPr kumimoji="1" lang="ja-JP" altLang="en-US"/>
          </a:p>
        </p:txBody>
      </p:sp>
    </p:spTree>
    <p:extLst>
      <p:ext uri="{BB962C8B-B14F-4D97-AF65-F5344CB8AC3E}">
        <p14:creationId xmlns:p14="http://schemas.microsoft.com/office/powerpoint/2010/main" val="2986211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D507A60-FF6B-4E0B-AB67-BC72F14822BA}" type="datetime1">
              <a:rPr kumimoji="1" lang="ja-JP" altLang="en-US" smtClean="0"/>
              <a:t>2022/2/25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D61ADE0-2872-42CF-A415-E6D95B0766DB}" type="slidenum">
              <a:rPr kumimoji="1" lang="ja-JP" altLang="en-US" smtClean="0"/>
              <a:t>‹#›</a:t>
            </a:fld>
            <a:endParaRPr kumimoji="1" lang="ja-JP" altLang="en-US"/>
          </a:p>
        </p:txBody>
      </p:sp>
    </p:spTree>
    <p:extLst>
      <p:ext uri="{BB962C8B-B14F-4D97-AF65-F5344CB8AC3E}">
        <p14:creationId xmlns:p14="http://schemas.microsoft.com/office/powerpoint/2010/main" val="366566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226DBC9-272F-4A66-AE57-9B91097A44A8}" type="datetime1">
              <a:rPr kumimoji="1" lang="ja-JP" altLang="en-US" smtClean="0"/>
              <a:t>2022/2/25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D61ADE0-2872-42CF-A415-E6D95B0766DB}" type="slidenum">
              <a:rPr kumimoji="1" lang="ja-JP" altLang="en-US" smtClean="0"/>
              <a:t>‹#›</a:t>
            </a:fld>
            <a:endParaRPr kumimoji="1" lang="ja-JP" altLang="en-US"/>
          </a:p>
        </p:txBody>
      </p:sp>
    </p:spTree>
    <p:extLst>
      <p:ext uri="{BB962C8B-B14F-4D97-AF65-F5344CB8AC3E}">
        <p14:creationId xmlns:p14="http://schemas.microsoft.com/office/powerpoint/2010/main" val="4235039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9BB382-0376-4D22-870B-36622B09CA91}" type="datetime1">
              <a:rPr kumimoji="1" lang="ja-JP" altLang="en-US" smtClean="0"/>
              <a:t>2022/2/25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D61ADE0-2872-42CF-A415-E6D95B0766DB}" type="slidenum">
              <a:rPr kumimoji="1" lang="ja-JP" altLang="en-US" smtClean="0"/>
              <a:t>‹#›</a:t>
            </a:fld>
            <a:endParaRPr kumimoji="1" lang="ja-JP" altLang="en-US"/>
          </a:p>
        </p:txBody>
      </p:sp>
    </p:spTree>
    <p:extLst>
      <p:ext uri="{BB962C8B-B14F-4D97-AF65-F5344CB8AC3E}">
        <p14:creationId xmlns:p14="http://schemas.microsoft.com/office/powerpoint/2010/main" val="488636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9E6EDD8-B288-459C-B894-D3C00B746E02}" type="datetime1">
              <a:rPr kumimoji="1" lang="ja-JP" altLang="en-US" smtClean="0"/>
              <a:t>2022/2/25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D61ADE0-2872-42CF-A415-E6D95B0766DB}" type="slidenum">
              <a:rPr kumimoji="1" lang="ja-JP" altLang="en-US" smtClean="0"/>
              <a:t>‹#›</a:t>
            </a:fld>
            <a:endParaRPr kumimoji="1" lang="ja-JP" altLang="en-US"/>
          </a:p>
        </p:txBody>
      </p:sp>
    </p:spTree>
    <p:extLst>
      <p:ext uri="{BB962C8B-B14F-4D97-AF65-F5344CB8AC3E}">
        <p14:creationId xmlns:p14="http://schemas.microsoft.com/office/powerpoint/2010/main" val="3828663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2E77D70-9ADB-4244-8A00-B8FFA36CC549}" type="datetime1">
              <a:rPr kumimoji="1" lang="ja-JP" altLang="en-US" smtClean="0"/>
              <a:t>2022/2/25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D61ADE0-2872-42CF-A415-E6D95B0766DB}" type="slidenum">
              <a:rPr kumimoji="1" lang="ja-JP" altLang="en-US" smtClean="0"/>
              <a:t>‹#›</a:t>
            </a:fld>
            <a:endParaRPr kumimoji="1" lang="ja-JP" altLang="en-US"/>
          </a:p>
        </p:txBody>
      </p:sp>
    </p:spTree>
    <p:extLst>
      <p:ext uri="{BB962C8B-B14F-4D97-AF65-F5344CB8AC3E}">
        <p14:creationId xmlns:p14="http://schemas.microsoft.com/office/powerpoint/2010/main" val="776977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1D92C7E-4496-4E56-A050-B50071C864CF}" type="datetime1">
              <a:rPr kumimoji="1" lang="ja-JP" altLang="en-US" smtClean="0"/>
              <a:t>2022/2/25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D61ADE0-2872-42CF-A415-E6D95B0766DB}" type="slidenum">
              <a:rPr kumimoji="1" lang="ja-JP" altLang="en-US" smtClean="0"/>
              <a:t>‹#›</a:t>
            </a:fld>
            <a:endParaRPr kumimoji="1" lang="ja-JP" altLang="en-US"/>
          </a:p>
        </p:txBody>
      </p:sp>
    </p:spTree>
    <p:extLst>
      <p:ext uri="{BB962C8B-B14F-4D97-AF65-F5344CB8AC3E}">
        <p14:creationId xmlns:p14="http://schemas.microsoft.com/office/powerpoint/2010/main" val="13954435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4.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JPG"/><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png"/><Relationship Id="rId1" Type="http://schemas.openxmlformats.org/officeDocument/2006/relationships/slideLayout" Target="../slideLayouts/slideLayout1.xml"/><Relationship Id="rId4" Type="http://schemas.openxmlformats.org/officeDocument/2006/relationships/image" Target="../media/image19.JPG"/></Relationships>
</file>

<file path=ppt/slides/_rels/slide6.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7124" y="387073"/>
            <a:ext cx="5829300" cy="873749"/>
          </a:xfrm>
          <a:noFill/>
          <a:ln>
            <a:noFill/>
          </a:ln>
        </p:spPr>
        <p:txBody>
          <a:bodyPr>
            <a:noAutofit/>
          </a:bodyPr>
          <a:lstStyle/>
          <a:p>
            <a:r>
              <a:rPr kumimoji="1" lang="ja-JP" altLang="en-US" sz="2800" b="1" dirty="0" smtClean="0">
                <a:solidFill>
                  <a:schemeClr val="accent2">
                    <a:lumMod val="75000"/>
                  </a:schemeClr>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高齢者施設等（入所）での</a:t>
            </a:r>
            <a:r>
              <a:rPr kumimoji="1" lang="en-US" altLang="ja-JP" sz="2800" b="1" dirty="0" smtClean="0">
                <a:solidFill>
                  <a:schemeClr val="accent2">
                    <a:lumMod val="75000"/>
                  </a:schemeClr>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r>
            <a:br>
              <a:rPr kumimoji="1" lang="en-US" altLang="ja-JP" sz="2800" b="1" dirty="0" smtClean="0">
                <a:solidFill>
                  <a:schemeClr val="accent2">
                    <a:lumMod val="75000"/>
                  </a:schemeClr>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br>
            <a:r>
              <a:rPr kumimoji="1" lang="ja-JP" altLang="en-US" sz="2800" b="1" dirty="0" smtClean="0">
                <a:solidFill>
                  <a:schemeClr val="accent2">
                    <a:lumMod val="75000"/>
                  </a:schemeClr>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陽性者</a:t>
            </a:r>
            <a:r>
              <a:rPr lang="ja-JP" altLang="en-US" sz="2800" b="1" dirty="0" smtClean="0">
                <a:solidFill>
                  <a:schemeClr val="accent2">
                    <a:lumMod val="75000"/>
                  </a:schemeClr>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発生時対応マニュアル</a:t>
            </a:r>
            <a:endParaRPr kumimoji="1" lang="ja-JP" altLang="en-US" sz="2800" b="1" dirty="0">
              <a:solidFill>
                <a:schemeClr val="accent2">
                  <a:lumMod val="75000"/>
                </a:schemeClr>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335815" y="1251218"/>
            <a:ext cx="6412498" cy="369332"/>
          </a:xfrm>
          <a:prstGeom prst="rect">
            <a:avLst/>
          </a:prstGeom>
          <a:noFill/>
        </p:spPr>
        <p:txBody>
          <a:bodyPr wrap="square" rtlCol="0">
            <a:spAutoFit/>
          </a:bodyPr>
          <a:lstStyle/>
          <a:p>
            <a:r>
              <a:rPr kumimoji="1" lang="ja-JP" altLang="en-US" b="1" dirty="0">
                <a:solidFill>
                  <a:schemeClr val="accent2">
                    <a:lumMod val="50000"/>
                  </a:schemeClr>
                </a:solidFill>
                <a:latin typeface="HG丸ｺﾞｼｯｸM-PRO" panose="020F0600000000000000" pitchFamily="50" charset="-128"/>
                <a:ea typeface="HG丸ｺﾞｼｯｸM-PRO" panose="020F0600000000000000" pitchFamily="50" charset="-128"/>
              </a:rPr>
              <a:t>～　</a:t>
            </a:r>
            <a:r>
              <a:rPr kumimoji="1" lang="ja-JP" altLang="en-US" b="1" dirty="0" smtClean="0">
                <a:solidFill>
                  <a:schemeClr val="accent2">
                    <a:lumMod val="50000"/>
                  </a:schemeClr>
                </a:solidFill>
                <a:latin typeface="HG丸ｺﾞｼｯｸM-PRO" panose="020F0600000000000000" pitchFamily="50" charset="-128"/>
                <a:ea typeface="HG丸ｺﾞｼｯｸM-PRO" panose="020F0600000000000000" pitchFamily="50" charset="-128"/>
              </a:rPr>
              <a:t>そのときどうする？　最初</a:t>
            </a:r>
            <a:r>
              <a:rPr kumimoji="1" lang="ja-JP" altLang="en-US" b="1" dirty="0">
                <a:solidFill>
                  <a:schemeClr val="accent2">
                    <a:lumMod val="50000"/>
                  </a:schemeClr>
                </a:solidFill>
                <a:latin typeface="HG丸ｺﾞｼｯｸM-PRO" panose="020F0600000000000000" pitchFamily="50" charset="-128"/>
                <a:ea typeface="HG丸ｺﾞｼｯｸM-PRO" panose="020F0600000000000000" pitchFamily="50" charset="-128"/>
              </a:rPr>
              <a:t>に</a:t>
            </a:r>
            <a:r>
              <a:rPr kumimoji="1" lang="ja-JP" altLang="en-US" b="1" dirty="0" smtClean="0">
                <a:solidFill>
                  <a:schemeClr val="accent2">
                    <a:lumMod val="50000"/>
                  </a:schemeClr>
                </a:solidFill>
                <a:latin typeface="HG丸ｺﾞｼｯｸM-PRO" panose="020F0600000000000000" pitchFamily="50" charset="-128"/>
                <a:ea typeface="HG丸ｺﾞｼｯｸM-PRO" panose="020F0600000000000000" pitchFamily="50" charset="-128"/>
              </a:rPr>
              <a:t>する８つのポイント　～</a:t>
            </a:r>
            <a:endParaRPr kumimoji="1" lang="ja-JP" altLang="en-US" b="1" dirty="0">
              <a:solidFill>
                <a:schemeClr val="accent2">
                  <a:lumMod val="50000"/>
                </a:schemeClr>
              </a:solidFill>
              <a:latin typeface="HG丸ｺﾞｼｯｸM-PRO" panose="020F0600000000000000" pitchFamily="50" charset="-128"/>
              <a:ea typeface="HG丸ｺﾞｼｯｸM-PRO" panose="020F0600000000000000" pitchFamily="50" charset="-128"/>
            </a:endParaRPr>
          </a:p>
        </p:txBody>
      </p:sp>
      <p:pic>
        <p:nvPicPr>
          <p:cNvPr id="9" name="図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86100" y="9356041"/>
            <a:ext cx="1140769" cy="322641"/>
          </a:xfrm>
          <a:prstGeom prst="rect">
            <a:avLst/>
          </a:prstGeom>
        </p:spPr>
      </p:pic>
      <p:sp>
        <p:nvSpPr>
          <p:cNvPr id="4" name="テキスト ボックス 3"/>
          <p:cNvSpPr txBox="1"/>
          <p:nvPr/>
        </p:nvSpPr>
        <p:spPr>
          <a:xfrm>
            <a:off x="2574333" y="8934281"/>
            <a:ext cx="2190171" cy="338554"/>
          </a:xfrm>
          <a:prstGeom prst="rect">
            <a:avLst/>
          </a:prstGeom>
          <a:noFill/>
        </p:spPr>
        <p:txBody>
          <a:bodyPr wrap="square" rtlCol="0">
            <a:spAutoFit/>
          </a:bodyPr>
          <a:lstStyle/>
          <a:p>
            <a:r>
              <a:rPr kumimoji="1" lang="ja-JP" altLang="en-US" sz="1600" b="1" dirty="0" smtClean="0">
                <a:latin typeface="HG丸ｺﾞｼｯｸM-PRO" panose="020F0600000000000000" pitchFamily="50" charset="-128"/>
                <a:ea typeface="HG丸ｺﾞｼｯｸM-PRO" panose="020F0600000000000000" pitchFamily="50" charset="-128"/>
              </a:rPr>
              <a:t>令和４年</a:t>
            </a:r>
            <a:r>
              <a:rPr kumimoji="1" lang="en-US" altLang="ja-JP" sz="1600" b="1" dirty="0" smtClean="0">
                <a:latin typeface="HG丸ｺﾞｼｯｸM-PRO" panose="020F0600000000000000" pitchFamily="50" charset="-128"/>
                <a:ea typeface="HG丸ｺﾞｼｯｸM-PRO" panose="020F0600000000000000" pitchFamily="50" charset="-128"/>
              </a:rPr>
              <a:t>2</a:t>
            </a:r>
            <a:r>
              <a:rPr kumimoji="1" lang="ja-JP" altLang="en-US" sz="1600" b="1" dirty="0" smtClean="0">
                <a:latin typeface="HG丸ｺﾞｼｯｸM-PRO" panose="020F0600000000000000" pitchFamily="50" charset="-128"/>
                <a:ea typeface="HG丸ｺﾞｼｯｸM-PRO" panose="020F0600000000000000" pitchFamily="50" charset="-128"/>
              </a:rPr>
              <a:t>月</a:t>
            </a:r>
            <a:r>
              <a:rPr kumimoji="1" lang="en-US" altLang="ja-JP" sz="1600" b="1" dirty="0" smtClean="0">
                <a:latin typeface="HG丸ｺﾞｼｯｸM-PRO" panose="020F0600000000000000" pitchFamily="50" charset="-128"/>
                <a:ea typeface="HG丸ｺﾞｼｯｸM-PRO" panose="020F0600000000000000" pitchFamily="50" charset="-128"/>
              </a:rPr>
              <a:t>25</a:t>
            </a:r>
            <a:r>
              <a:rPr kumimoji="1" lang="ja-JP" altLang="en-US" sz="1600" b="1" dirty="0" smtClean="0">
                <a:latin typeface="HG丸ｺﾞｼｯｸM-PRO" panose="020F0600000000000000" pitchFamily="50" charset="-128"/>
                <a:ea typeface="HG丸ｺﾞｼｯｸM-PRO" panose="020F0600000000000000" pitchFamily="50" charset="-128"/>
              </a:rPr>
              <a:t>日版</a:t>
            </a:r>
            <a:endParaRPr kumimoji="1" lang="en-US" altLang="ja-JP" sz="1600" b="1" dirty="0" smtClean="0">
              <a:latin typeface="HG丸ｺﾞｼｯｸM-PRO" panose="020F0600000000000000" pitchFamily="50" charset="-128"/>
              <a:ea typeface="HG丸ｺﾞｼｯｸM-PRO" panose="020F0600000000000000" pitchFamily="50" charset="-128"/>
            </a:endParaRPr>
          </a:p>
        </p:txBody>
      </p:sp>
      <p:sp>
        <p:nvSpPr>
          <p:cNvPr id="17" name="額縁 16"/>
          <p:cNvSpPr/>
          <p:nvPr/>
        </p:nvSpPr>
        <p:spPr>
          <a:xfrm>
            <a:off x="195035" y="1725756"/>
            <a:ext cx="6472465" cy="7011844"/>
          </a:xfrm>
          <a:prstGeom prst="bevel">
            <a:avLst>
              <a:gd name="adj" fmla="val 2023"/>
            </a:avLst>
          </a:prstGeom>
          <a:solidFill>
            <a:srgbClr val="FDF0E7"/>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335815" y="2039869"/>
            <a:ext cx="6341384" cy="584775"/>
          </a:xfrm>
          <a:prstGeom prst="rect">
            <a:avLst/>
          </a:prstGeom>
          <a:noFill/>
        </p:spPr>
        <p:txBody>
          <a:bodyPr wrap="square" rtlCol="0">
            <a:spAutoFit/>
          </a:bodyPr>
          <a:lstStyle/>
          <a:p>
            <a:r>
              <a:rPr kumimoji="1" lang="ja-JP" altLang="en-US" sz="1600" b="1" dirty="0" smtClean="0">
                <a:latin typeface="HG丸ｺﾞｼｯｸM-PRO" panose="020F0600000000000000" pitchFamily="50" charset="-128"/>
                <a:ea typeface="HG丸ｺﾞｼｯｸM-PRO" panose="020F0600000000000000" pitchFamily="50" charset="-128"/>
              </a:rPr>
              <a:t>①　必要な資材が揃っているか確認しましょう。</a:t>
            </a:r>
            <a:endParaRPr kumimoji="1" lang="en-US" altLang="ja-JP" sz="1600" b="1" dirty="0" smtClean="0">
              <a:latin typeface="HG丸ｺﾞｼｯｸM-PRO" panose="020F0600000000000000" pitchFamily="50" charset="-128"/>
              <a:ea typeface="HG丸ｺﾞｼｯｸM-PRO" panose="020F0600000000000000" pitchFamily="50" charset="-128"/>
            </a:endParaRPr>
          </a:p>
          <a:p>
            <a:r>
              <a:rPr kumimoji="1" lang="ja-JP" altLang="en-US" sz="1600" b="1" dirty="0">
                <a:latin typeface="HG丸ｺﾞｼｯｸM-PRO" panose="020F0600000000000000" pitchFamily="50" charset="-128"/>
                <a:ea typeface="HG丸ｺﾞｼｯｸM-PRO" panose="020F0600000000000000" pitchFamily="50" charset="-128"/>
              </a:rPr>
              <a:t>　</a:t>
            </a:r>
            <a:r>
              <a:rPr kumimoji="1" lang="ja-JP" altLang="en-US" sz="1600" b="1" dirty="0" smtClean="0">
                <a:latin typeface="HG丸ｺﾞｼｯｸM-PRO" panose="020F0600000000000000" pitchFamily="50" charset="-128"/>
                <a:ea typeface="HG丸ｺﾞｼｯｸM-PRO" panose="020F0600000000000000" pitchFamily="50" charset="-128"/>
              </a:rPr>
              <a:t>　</a:t>
            </a:r>
            <a:r>
              <a:rPr kumimoji="1" lang="ja-JP" altLang="en-US" sz="1200" dirty="0" smtClean="0">
                <a:latin typeface="HG丸ｺﾞｼｯｸM-PRO" panose="020F0600000000000000" pitchFamily="50" charset="-128"/>
                <a:ea typeface="HG丸ｺﾞｼｯｸM-PRO" panose="020F0600000000000000" pitchFamily="50" charset="-128"/>
              </a:rPr>
              <a:t>防護服・手袋・ゴーグル・マスク・ヘアキャップ・ゴミ箱・消毒液など　</a:t>
            </a:r>
            <a:r>
              <a:rPr kumimoji="1" lang="ja-JP" altLang="en-US" sz="1200" b="1" dirty="0" smtClean="0">
                <a:latin typeface="HG丸ｺﾞｼｯｸM-PRO" panose="020F0600000000000000" pitchFamily="50" charset="-128"/>
                <a:ea typeface="HG丸ｺﾞｼｯｸM-PRO" panose="020F0600000000000000" pitchFamily="50" charset="-128"/>
              </a:rPr>
              <a:t>☞　</a:t>
            </a:r>
            <a:r>
              <a:rPr kumimoji="1" lang="en-US" altLang="ja-JP" sz="1200" b="1" dirty="0" smtClean="0">
                <a:latin typeface="HG丸ｺﾞｼｯｸM-PRO" panose="020F0600000000000000" pitchFamily="50" charset="-128"/>
                <a:ea typeface="HG丸ｺﾞｼｯｸM-PRO" panose="020F0600000000000000" pitchFamily="50" charset="-128"/>
              </a:rPr>
              <a:t>P.2</a:t>
            </a:r>
            <a:endParaRPr kumimoji="1" lang="ja-JP" altLang="en-US" sz="1200" b="1" dirty="0">
              <a:latin typeface="HG丸ｺﾞｼｯｸM-PRO" panose="020F0600000000000000" pitchFamily="50" charset="-128"/>
              <a:ea typeface="HG丸ｺﾞｼｯｸM-PRO" panose="020F0600000000000000" pitchFamily="50" charset="-128"/>
            </a:endParaRPr>
          </a:p>
        </p:txBody>
      </p:sp>
      <p:sp>
        <p:nvSpPr>
          <p:cNvPr id="19" name="テキスト ボックス 18"/>
          <p:cNvSpPr txBox="1"/>
          <p:nvPr/>
        </p:nvSpPr>
        <p:spPr>
          <a:xfrm>
            <a:off x="335815" y="2828107"/>
            <a:ext cx="5604783" cy="584775"/>
          </a:xfrm>
          <a:prstGeom prst="rect">
            <a:avLst/>
          </a:prstGeom>
          <a:noFill/>
        </p:spPr>
        <p:txBody>
          <a:bodyPr wrap="square" rtlCol="0">
            <a:spAutoFit/>
          </a:bodyPr>
          <a:lstStyle/>
          <a:p>
            <a:r>
              <a:rPr kumimoji="1" lang="ja-JP" altLang="en-US" sz="1600" b="1" dirty="0">
                <a:latin typeface="HG丸ｺﾞｼｯｸM-PRO" panose="020F0600000000000000" pitchFamily="50" charset="-128"/>
                <a:ea typeface="HG丸ｺﾞｼｯｸM-PRO" panose="020F0600000000000000" pitchFamily="50" charset="-128"/>
              </a:rPr>
              <a:t>②</a:t>
            </a:r>
            <a:r>
              <a:rPr kumimoji="1" lang="ja-JP" altLang="en-US" sz="1600" b="1" dirty="0" smtClean="0">
                <a:latin typeface="HG丸ｺﾞｼｯｸM-PRO" panose="020F0600000000000000" pitchFamily="50" charset="-128"/>
                <a:ea typeface="HG丸ｺﾞｼｯｸM-PRO" panose="020F0600000000000000" pitchFamily="50" charset="-128"/>
              </a:rPr>
              <a:t>　陽性者を隔離しましょう。</a:t>
            </a:r>
            <a:endParaRPr kumimoji="1" lang="en-US" altLang="ja-JP" sz="1600" b="1" dirty="0" smtClean="0">
              <a:latin typeface="HG丸ｺﾞｼｯｸM-PRO" panose="020F0600000000000000" pitchFamily="50" charset="-128"/>
              <a:ea typeface="HG丸ｺﾞｼｯｸM-PRO" panose="020F0600000000000000" pitchFamily="50" charset="-128"/>
            </a:endParaRPr>
          </a:p>
          <a:p>
            <a:r>
              <a:rPr kumimoji="1" lang="ja-JP" altLang="en-US" sz="1600" b="1" dirty="0">
                <a:latin typeface="HG丸ｺﾞｼｯｸM-PRO" panose="020F0600000000000000" pitchFamily="50" charset="-128"/>
                <a:ea typeface="HG丸ｺﾞｼｯｸM-PRO" panose="020F0600000000000000" pitchFamily="50" charset="-128"/>
              </a:rPr>
              <a:t>　</a:t>
            </a:r>
            <a:r>
              <a:rPr kumimoji="1" lang="ja-JP" altLang="en-US" sz="1600" b="1" dirty="0" smtClean="0">
                <a:latin typeface="HG丸ｺﾞｼｯｸM-PRO" panose="020F0600000000000000" pitchFamily="50" charset="-128"/>
                <a:ea typeface="HG丸ｺﾞｼｯｸM-PRO" panose="020F0600000000000000" pitchFamily="50" charset="-128"/>
              </a:rPr>
              <a:t>　</a:t>
            </a:r>
            <a:r>
              <a:rPr kumimoji="1" lang="ja-JP" altLang="en-US" sz="1200" dirty="0" smtClean="0">
                <a:latin typeface="HG丸ｺﾞｼｯｸM-PRO" panose="020F0600000000000000" pitchFamily="50" charset="-128"/>
                <a:ea typeface="HG丸ｺﾞｼｯｸM-PRO" panose="020F0600000000000000" pitchFamily="50" charset="-128"/>
              </a:rPr>
              <a:t>原則個室で。多数おられる場合は複数同室で対応しましょう。　</a:t>
            </a:r>
            <a:r>
              <a:rPr kumimoji="1" lang="ja-JP" altLang="en-US" sz="1200" b="1" dirty="0" smtClean="0">
                <a:latin typeface="HG丸ｺﾞｼｯｸM-PRO" panose="020F0600000000000000" pitchFamily="50" charset="-128"/>
                <a:ea typeface="HG丸ｺﾞｼｯｸM-PRO" panose="020F0600000000000000" pitchFamily="50" charset="-128"/>
              </a:rPr>
              <a:t>☞　</a:t>
            </a:r>
            <a:r>
              <a:rPr kumimoji="1" lang="en-US" altLang="ja-JP" sz="1200" b="1" dirty="0" smtClean="0">
                <a:latin typeface="HG丸ｺﾞｼｯｸM-PRO" panose="020F0600000000000000" pitchFamily="50" charset="-128"/>
                <a:ea typeface="HG丸ｺﾞｼｯｸM-PRO" panose="020F0600000000000000" pitchFamily="50" charset="-128"/>
              </a:rPr>
              <a:t>P.4</a:t>
            </a:r>
            <a:endParaRPr kumimoji="1" lang="ja-JP" altLang="en-US" sz="1600" b="1" dirty="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339562" y="3591205"/>
            <a:ext cx="6327937" cy="584775"/>
          </a:xfrm>
          <a:prstGeom prst="rect">
            <a:avLst/>
          </a:prstGeom>
          <a:noFill/>
        </p:spPr>
        <p:txBody>
          <a:bodyPr wrap="square" rtlCol="0">
            <a:spAutoFit/>
          </a:bodyPr>
          <a:lstStyle/>
          <a:p>
            <a:r>
              <a:rPr kumimoji="1" lang="ja-JP" altLang="en-US" sz="1600" b="1" dirty="0" smtClean="0">
                <a:latin typeface="HG丸ｺﾞｼｯｸM-PRO" panose="020F0600000000000000" pitchFamily="50" charset="-128"/>
                <a:ea typeface="HG丸ｺﾞｼｯｸM-PRO" panose="020F0600000000000000" pitchFamily="50" charset="-128"/>
              </a:rPr>
              <a:t>③　陽性者、濃厚接触者のリストアップをしましょう。</a:t>
            </a:r>
            <a:endParaRPr kumimoji="1" lang="en-US" altLang="ja-JP" sz="1600" b="1" dirty="0" smtClean="0">
              <a:latin typeface="HG丸ｺﾞｼｯｸM-PRO" panose="020F0600000000000000" pitchFamily="50" charset="-128"/>
              <a:ea typeface="HG丸ｺﾞｼｯｸM-PRO" panose="020F0600000000000000" pitchFamily="50" charset="-128"/>
            </a:endParaRPr>
          </a:p>
          <a:p>
            <a:r>
              <a:rPr kumimoji="1" lang="ja-JP" altLang="en-US" sz="1600" b="1" dirty="0">
                <a:latin typeface="HG丸ｺﾞｼｯｸM-PRO" panose="020F0600000000000000" pitchFamily="50" charset="-128"/>
                <a:ea typeface="HG丸ｺﾞｼｯｸM-PRO" panose="020F0600000000000000" pitchFamily="50" charset="-128"/>
              </a:rPr>
              <a:t>　</a:t>
            </a:r>
            <a:r>
              <a:rPr kumimoji="1" lang="ja-JP" altLang="en-US" sz="1600" b="1" dirty="0" smtClean="0">
                <a:latin typeface="HG丸ｺﾞｼｯｸM-PRO" panose="020F0600000000000000" pitchFamily="50" charset="-128"/>
                <a:ea typeface="HG丸ｺﾞｼｯｸM-PRO" panose="020F0600000000000000" pitchFamily="50" charset="-128"/>
              </a:rPr>
              <a:t>　</a:t>
            </a:r>
            <a:r>
              <a:rPr kumimoji="1" lang="ja-JP" altLang="en-US" sz="1200" dirty="0" smtClean="0">
                <a:latin typeface="HG丸ｺﾞｼｯｸM-PRO" panose="020F0600000000000000" pitchFamily="50" charset="-128"/>
                <a:ea typeface="HG丸ｺﾞｼｯｸM-PRO" panose="020F0600000000000000" pitchFamily="50" charset="-128"/>
              </a:rPr>
              <a:t>関係機関との情報共有、状況把握のため大事な作業です。☞　</a:t>
            </a:r>
            <a:r>
              <a:rPr kumimoji="1" lang="en-US" altLang="ja-JP" sz="1200" b="1" dirty="0" smtClean="0">
                <a:latin typeface="HG丸ｺﾞｼｯｸM-PRO" panose="020F0600000000000000" pitchFamily="50" charset="-128"/>
                <a:ea typeface="HG丸ｺﾞｼｯｸM-PRO" panose="020F0600000000000000" pitchFamily="50" charset="-128"/>
              </a:rPr>
              <a:t>P.4</a:t>
            </a:r>
            <a:r>
              <a:rPr kumimoji="1" lang="ja-JP" altLang="en-US" sz="1200" b="1" dirty="0" err="1" smtClean="0">
                <a:latin typeface="HG丸ｺﾞｼｯｸM-PRO" panose="020F0600000000000000" pitchFamily="50" charset="-128"/>
                <a:ea typeface="HG丸ｺﾞｼｯｸM-PRO" panose="020F0600000000000000" pitchFamily="50" charset="-128"/>
              </a:rPr>
              <a:t>、</a:t>
            </a:r>
            <a:r>
              <a:rPr kumimoji="1" lang="ja-JP" altLang="en-US" sz="1200" b="1" dirty="0" smtClean="0">
                <a:latin typeface="HG丸ｺﾞｼｯｸM-PRO" panose="020F0600000000000000" pitchFamily="50" charset="-128"/>
                <a:ea typeface="HG丸ｺﾞｼｯｸM-PRO" panose="020F0600000000000000" pitchFamily="50" charset="-128"/>
              </a:rPr>
              <a:t>シート１、２</a:t>
            </a:r>
            <a:endParaRPr kumimoji="1" lang="ja-JP" altLang="en-US" sz="1600" b="1" dirty="0">
              <a:latin typeface="HG丸ｺﾞｼｯｸM-PRO" panose="020F0600000000000000" pitchFamily="50" charset="-128"/>
              <a:ea typeface="HG丸ｺﾞｼｯｸM-PRO" panose="020F0600000000000000" pitchFamily="50" charset="-128"/>
            </a:endParaRPr>
          </a:p>
        </p:txBody>
      </p:sp>
      <p:sp>
        <p:nvSpPr>
          <p:cNvPr id="21" name="テキスト ボックス 20"/>
          <p:cNvSpPr txBox="1"/>
          <p:nvPr/>
        </p:nvSpPr>
        <p:spPr>
          <a:xfrm>
            <a:off x="339563" y="4368213"/>
            <a:ext cx="6023884" cy="584775"/>
          </a:xfrm>
          <a:prstGeom prst="rect">
            <a:avLst/>
          </a:prstGeom>
          <a:noFill/>
        </p:spPr>
        <p:txBody>
          <a:bodyPr wrap="square" rtlCol="0">
            <a:spAutoFit/>
          </a:bodyPr>
          <a:lstStyle/>
          <a:p>
            <a:r>
              <a:rPr kumimoji="1" lang="ja-JP" altLang="en-US" sz="1600" b="1" dirty="0">
                <a:latin typeface="HG丸ｺﾞｼｯｸM-PRO" panose="020F0600000000000000" pitchFamily="50" charset="-128"/>
                <a:ea typeface="HG丸ｺﾞｼｯｸM-PRO" panose="020F0600000000000000" pitchFamily="50" charset="-128"/>
              </a:rPr>
              <a:t>④</a:t>
            </a:r>
            <a:r>
              <a:rPr kumimoji="1" lang="ja-JP" altLang="en-US" sz="1600" b="1" dirty="0" smtClean="0">
                <a:latin typeface="HG丸ｺﾞｼｯｸM-PRO" panose="020F0600000000000000" pitchFamily="50" charset="-128"/>
                <a:ea typeface="HG丸ｺﾞｼｯｸM-PRO" panose="020F0600000000000000" pitchFamily="50" charset="-128"/>
              </a:rPr>
              <a:t>　</a:t>
            </a:r>
            <a:r>
              <a:rPr kumimoji="1" lang="ja-JP" altLang="en-US" sz="1600" b="1" dirty="0">
                <a:latin typeface="HG丸ｺﾞｼｯｸM-PRO" panose="020F0600000000000000" pitchFamily="50" charset="-128"/>
                <a:ea typeface="HG丸ｺﾞｼｯｸM-PRO" panose="020F0600000000000000" pitchFamily="50" charset="-128"/>
              </a:rPr>
              <a:t>連携</a:t>
            </a:r>
            <a:r>
              <a:rPr kumimoji="1" lang="ja-JP" altLang="en-US" sz="1600" b="1" dirty="0" smtClean="0">
                <a:latin typeface="HG丸ｺﾞｼｯｸM-PRO" panose="020F0600000000000000" pitchFamily="50" charset="-128"/>
                <a:ea typeface="HG丸ｺﾞｼｯｸM-PRO" panose="020F0600000000000000" pitchFamily="50" charset="-128"/>
              </a:rPr>
              <a:t>医療機関、保健所、担当福祉部局へ報告しましょう。</a:t>
            </a:r>
            <a:endParaRPr kumimoji="1" lang="en-US" altLang="ja-JP" sz="1600" b="1" dirty="0" smtClean="0">
              <a:latin typeface="HG丸ｺﾞｼｯｸM-PRO" panose="020F0600000000000000" pitchFamily="50" charset="-128"/>
              <a:ea typeface="HG丸ｺﾞｼｯｸM-PRO" panose="020F0600000000000000" pitchFamily="50" charset="-128"/>
            </a:endParaRPr>
          </a:p>
          <a:p>
            <a:r>
              <a:rPr kumimoji="1" lang="ja-JP" altLang="en-US" sz="1600" b="1" dirty="0">
                <a:latin typeface="HG丸ｺﾞｼｯｸM-PRO" panose="020F0600000000000000" pitchFamily="50" charset="-128"/>
                <a:ea typeface="HG丸ｺﾞｼｯｸM-PRO" panose="020F0600000000000000" pitchFamily="50" charset="-128"/>
              </a:rPr>
              <a:t>　</a:t>
            </a:r>
            <a:r>
              <a:rPr kumimoji="1" lang="ja-JP" altLang="en-US" sz="1600" b="1" dirty="0" smtClean="0">
                <a:latin typeface="HG丸ｺﾞｼｯｸM-PRO" panose="020F0600000000000000" pitchFamily="50" charset="-128"/>
                <a:ea typeface="HG丸ｺﾞｼｯｸM-PRO" panose="020F0600000000000000" pitchFamily="50" charset="-128"/>
              </a:rPr>
              <a:t>　</a:t>
            </a:r>
            <a:r>
              <a:rPr kumimoji="1" lang="ja-JP" altLang="en-US" sz="1200" dirty="0" smtClean="0">
                <a:latin typeface="HG丸ｺﾞｼｯｸM-PRO" panose="020F0600000000000000" pitchFamily="50" charset="-128"/>
                <a:ea typeface="HG丸ｺﾞｼｯｸM-PRO" panose="020F0600000000000000" pitchFamily="50" charset="-128"/>
              </a:rPr>
              <a:t>③で作成したシートをもとに必要事項をお伝えください。　　　</a:t>
            </a:r>
            <a:r>
              <a:rPr kumimoji="1" lang="ja-JP" altLang="en-US" sz="1200" b="1" dirty="0" smtClean="0">
                <a:latin typeface="HG丸ｺﾞｼｯｸM-PRO" panose="020F0600000000000000" pitchFamily="50" charset="-128"/>
                <a:ea typeface="HG丸ｺﾞｼｯｸM-PRO" panose="020F0600000000000000" pitchFamily="50" charset="-128"/>
              </a:rPr>
              <a:t>☞　</a:t>
            </a:r>
            <a:r>
              <a:rPr kumimoji="1" lang="en-US" altLang="ja-JP" sz="1200" b="1" dirty="0" smtClean="0">
                <a:latin typeface="HG丸ｺﾞｼｯｸM-PRO" panose="020F0600000000000000" pitchFamily="50" charset="-128"/>
                <a:ea typeface="HG丸ｺﾞｼｯｸM-PRO" panose="020F0600000000000000" pitchFamily="50" charset="-128"/>
              </a:rPr>
              <a:t>P.4</a:t>
            </a:r>
            <a:endParaRPr kumimoji="1" lang="ja-JP" altLang="en-US" sz="1600" b="1" dirty="0">
              <a:latin typeface="HG丸ｺﾞｼｯｸM-PRO" panose="020F0600000000000000" pitchFamily="50" charset="-128"/>
              <a:ea typeface="HG丸ｺﾞｼｯｸM-PRO" panose="020F0600000000000000" pitchFamily="50" charset="-128"/>
            </a:endParaRPr>
          </a:p>
        </p:txBody>
      </p:sp>
      <p:sp>
        <p:nvSpPr>
          <p:cNvPr id="22" name="テキスト ボックス 21"/>
          <p:cNvSpPr txBox="1"/>
          <p:nvPr/>
        </p:nvSpPr>
        <p:spPr>
          <a:xfrm>
            <a:off x="335815" y="5252839"/>
            <a:ext cx="6023884" cy="584775"/>
          </a:xfrm>
          <a:prstGeom prst="rect">
            <a:avLst/>
          </a:prstGeom>
          <a:noFill/>
        </p:spPr>
        <p:txBody>
          <a:bodyPr wrap="square" rtlCol="0">
            <a:spAutoFit/>
          </a:bodyPr>
          <a:lstStyle/>
          <a:p>
            <a:r>
              <a:rPr kumimoji="1" lang="ja-JP" altLang="en-US" sz="1600" b="1" dirty="0" smtClean="0">
                <a:latin typeface="HG丸ｺﾞｼｯｸM-PRO" panose="020F0600000000000000" pitchFamily="50" charset="-128"/>
                <a:ea typeface="HG丸ｺﾞｼｯｸM-PRO" panose="020F0600000000000000" pitchFamily="50" charset="-128"/>
              </a:rPr>
              <a:t>⑤　施設内でのゾーニングを考えましょう。</a:t>
            </a:r>
            <a:endParaRPr kumimoji="1" lang="en-US" altLang="ja-JP" sz="1600" b="1" dirty="0" smtClean="0">
              <a:latin typeface="HG丸ｺﾞｼｯｸM-PRO" panose="020F0600000000000000" pitchFamily="50" charset="-128"/>
              <a:ea typeface="HG丸ｺﾞｼｯｸM-PRO" panose="020F0600000000000000" pitchFamily="50" charset="-128"/>
            </a:endParaRPr>
          </a:p>
          <a:p>
            <a:r>
              <a:rPr kumimoji="1" lang="ja-JP" altLang="en-US" sz="1600" b="1" dirty="0">
                <a:latin typeface="HG丸ｺﾞｼｯｸM-PRO" panose="020F0600000000000000" pitchFamily="50" charset="-128"/>
                <a:ea typeface="HG丸ｺﾞｼｯｸM-PRO" panose="020F0600000000000000" pitchFamily="50" charset="-128"/>
              </a:rPr>
              <a:t>　</a:t>
            </a:r>
            <a:r>
              <a:rPr kumimoji="1" lang="ja-JP" altLang="en-US" sz="1600" b="1" dirty="0" smtClean="0">
                <a:latin typeface="HG丸ｺﾞｼｯｸM-PRO" panose="020F0600000000000000" pitchFamily="50" charset="-128"/>
                <a:ea typeface="HG丸ｺﾞｼｯｸM-PRO" panose="020F0600000000000000" pitchFamily="50" charset="-128"/>
              </a:rPr>
              <a:t>　</a:t>
            </a:r>
            <a:r>
              <a:rPr kumimoji="1" lang="ja-JP" altLang="en-US" sz="1200" dirty="0" smtClean="0">
                <a:latin typeface="HG丸ｺﾞｼｯｸM-PRO" panose="020F0600000000000000" pitchFamily="50" charset="-128"/>
                <a:ea typeface="HG丸ｺﾞｼｯｸM-PRO" panose="020F0600000000000000" pitchFamily="50" charset="-128"/>
              </a:rPr>
              <a:t>レッド、イエロー、グリーンの考え方を理解しましょう。　</a:t>
            </a:r>
            <a:r>
              <a:rPr kumimoji="1" lang="ja-JP" altLang="en-US" sz="1200" b="1" dirty="0" smtClean="0">
                <a:latin typeface="HG丸ｺﾞｼｯｸM-PRO" panose="020F0600000000000000" pitchFamily="50" charset="-128"/>
                <a:ea typeface="HG丸ｺﾞｼｯｸM-PRO" panose="020F0600000000000000" pitchFamily="50" charset="-128"/>
              </a:rPr>
              <a:t>☞　</a:t>
            </a:r>
            <a:r>
              <a:rPr kumimoji="1" lang="en-US" altLang="ja-JP" sz="1200" b="1" dirty="0" smtClean="0">
                <a:latin typeface="HG丸ｺﾞｼｯｸM-PRO" panose="020F0600000000000000" pitchFamily="50" charset="-128"/>
                <a:ea typeface="HG丸ｺﾞｼｯｸM-PRO" panose="020F0600000000000000" pitchFamily="50" charset="-128"/>
              </a:rPr>
              <a:t>P.5</a:t>
            </a:r>
            <a:endParaRPr kumimoji="1" lang="ja-JP" altLang="en-US" sz="1600" b="1" dirty="0">
              <a:latin typeface="HG丸ｺﾞｼｯｸM-PRO" panose="020F0600000000000000" pitchFamily="50" charset="-128"/>
              <a:ea typeface="HG丸ｺﾞｼｯｸM-PRO" panose="020F0600000000000000" pitchFamily="50" charset="-128"/>
            </a:endParaRPr>
          </a:p>
        </p:txBody>
      </p:sp>
      <p:sp>
        <p:nvSpPr>
          <p:cNvPr id="23" name="テキスト ボックス 22"/>
          <p:cNvSpPr txBox="1"/>
          <p:nvPr/>
        </p:nvSpPr>
        <p:spPr>
          <a:xfrm>
            <a:off x="335815" y="5972250"/>
            <a:ext cx="6023884" cy="769441"/>
          </a:xfrm>
          <a:prstGeom prst="rect">
            <a:avLst/>
          </a:prstGeom>
          <a:noFill/>
        </p:spPr>
        <p:txBody>
          <a:bodyPr wrap="square" rtlCol="0">
            <a:spAutoFit/>
          </a:bodyPr>
          <a:lstStyle/>
          <a:p>
            <a:r>
              <a:rPr kumimoji="1" lang="ja-JP" altLang="en-US" sz="1600" b="1" dirty="0">
                <a:latin typeface="HG丸ｺﾞｼｯｸM-PRO" panose="020F0600000000000000" pitchFamily="50" charset="-128"/>
                <a:ea typeface="HG丸ｺﾞｼｯｸM-PRO" panose="020F0600000000000000" pitchFamily="50" charset="-128"/>
              </a:rPr>
              <a:t>⑥</a:t>
            </a:r>
            <a:r>
              <a:rPr kumimoji="1" lang="ja-JP" altLang="en-US" sz="1600" b="1" dirty="0" smtClean="0">
                <a:latin typeface="HG丸ｺﾞｼｯｸM-PRO" panose="020F0600000000000000" pitchFamily="50" charset="-128"/>
                <a:ea typeface="HG丸ｺﾞｼｯｸM-PRO" panose="020F0600000000000000" pitchFamily="50" charset="-128"/>
              </a:rPr>
              <a:t>　施設内で陽性者の治療をする準備をしましょう。</a:t>
            </a:r>
            <a:endParaRPr kumimoji="1" lang="en-US" altLang="ja-JP" sz="1600" b="1" dirty="0" smtClean="0">
              <a:latin typeface="HG丸ｺﾞｼｯｸM-PRO" panose="020F0600000000000000" pitchFamily="50" charset="-128"/>
              <a:ea typeface="HG丸ｺﾞｼｯｸM-PRO" panose="020F0600000000000000" pitchFamily="50" charset="-128"/>
            </a:endParaRPr>
          </a:p>
          <a:p>
            <a:r>
              <a:rPr kumimoji="1" lang="ja-JP" altLang="en-US" sz="1600" b="1" dirty="0">
                <a:latin typeface="HG丸ｺﾞｼｯｸM-PRO" panose="020F0600000000000000" pitchFamily="50" charset="-128"/>
                <a:ea typeface="HG丸ｺﾞｼｯｸM-PRO" panose="020F0600000000000000" pitchFamily="50" charset="-128"/>
              </a:rPr>
              <a:t>　</a:t>
            </a:r>
            <a:r>
              <a:rPr kumimoji="1" lang="ja-JP" altLang="en-US" sz="1600" b="1" dirty="0" smtClean="0">
                <a:latin typeface="HG丸ｺﾞｼｯｸM-PRO" panose="020F0600000000000000" pitchFamily="50" charset="-128"/>
                <a:ea typeface="HG丸ｺﾞｼｯｸM-PRO" panose="020F0600000000000000" pitchFamily="50" charset="-128"/>
              </a:rPr>
              <a:t>　</a:t>
            </a:r>
            <a:r>
              <a:rPr kumimoji="1" lang="ja-JP" altLang="en-US" sz="1200" dirty="0" smtClean="0">
                <a:latin typeface="HG丸ｺﾞｼｯｸM-PRO" panose="020F0600000000000000" pitchFamily="50" charset="-128"/>
                <a:ea typeface="HG丸ｺﾞｼｯｸM-PRO" panose="020F0600000000000000" pitchFamily="50" charset="-128"/>
              </a:rPr>
              <a:t>入院までに時間を要する場合があります。重症化を防ぐため、施設内で治療が</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a:latin typeface="HG丸ｺﾞｼｯｸM-PRO" panose="020F0600000000000000" pitchFamily="50" charset="-128"/>
                <a:ea typeface="HG丸ｺﾞｼｯｸM-PRO" panose="020F0600000000000000" pitchFamily="50" charset="-128"/>
              </a:rPr>
              <a:t>　</a:t>
            </a:r>
            <a:r>
              <a:rPr kumimoji="1" lang="ja-JP" altLang="en-US" sz="1200" dirty="0" smtClean="0">
                <a:latin typeface="HG丸ｺﾞｼｯｸM-PRO" panose="020F0600000000000000" pitchFamily="50" charset="-128"/>
                <a:ea typeface="HG丸ｺﾞｼｯｸM-PRO" panose="020F0600000000000000" pitchFamily="50" charset="-128"/>
              </a:rPr>
              <a:t>　  できる準備をしましょう。　</a:t>
            </a:r>
            <a:r>
              <a:rPr kumimoji="1" lang="ja-JP" altLang="en-US" sz="1200" b="1" dirty="0" smtClean="0">
                <a:latin typeface="HG丸ｺﾞｼｯｸM-PRO" panose="020F0600000000000000" pitchFamily="50" charset="-128"/>
                <a:ea typeface="HG丸ｺﾞｼｯｸM-PRO" panose="020F0600000000000000" pitchFamily="50" charset="-128"/>
              </a:rPr>
              <a:t>☞　</a:t>
            </a:r>
            <a:r>
              <a:rPr kumimoji="1" lang="en-US" altLang="ja-JP" sz="1200" b="1" dirty="0" smtClean="0">
                <a:latin typeface="HG丸ｺﾞｼｯｸM-PRO" panose="020F0600000000000000" pitchFamily="50" charset="-128"/>
                <a:ea typeface="HG丸ｺﾞｼｯｸM-PRO" panose="020F0600000000000000" pitchFamily="50" charset="-128"/>
              </a:rPr>
              <a:t>P.</a:t>
            </a:r>
            <a:r>
              <a:rPr kumimoji="1" lang="ja-JP" altLang="en-US" sz="1200" b="1" dirty="0" smtClean="0">
                <a:latin typeface="HG丸ｺﾞｼｯｸM-PRO" panose="020F0600000000000000" pitchFamily="50" charset="-128"/>
                <a:ea typeface="HG丸ｺﾞｼｯｸM-PRO" panose="020F0600000000000000" pitchFamily="50" charset="-128"/>
              </a:rPr>
              <a:t>６</a:t>
            </a:r>
            <a:endParaRPr kumimoji="1" lang="ja-JP" altLang="en-US" sz="1600" b="1" dirty="0">
              <a:latin typeface="HG丸ｺﾞｼｯｸM-PRO" panose="020F0600000000000000" pitchFamily="50" charset="-128"/>
              <a:ea typeface="HG丸ｺﾞｼｯｸM-PRO" panose="020F0600000000000000" pitchFamily="50" charset="-128"/>
            </a:endParaRPr>
          </a:p>
        </p:txBody>
      </p:sp>
      <p:sp>
        <p:nvSpPr>
          <p:cNvPr id="24" name="テキスト ボックス 23"/>
          <p:cNvSpPr txBox="1"/>
          <p:nvPr/>
        </p:nvSpPr>
        <p:spPr>
          <a:xfrm>
            <a:off x="352540" y="6885097"/>
            <a:ext cx="6023884" cy="584775"/>
          </a:xfrm>
          <a:prstGeom prst="rect">
            <a:avLst/>
          </a:prstGeom>
          <a:noFill/>
        </p:spPr>
        <p:txBody>
          <a:bodyPr wrap="square" rtlCol="0">
            <a:spAutoFit/>
          </a:bodyPr>
          <a:lstStyle/>
          <a:p>
            <a:r>
              <a:rPr kumimoji="1" lang="ja-JP" altLang="en-US" sz="1600" b="1" dirty="0" smtClean="0">
                <a:latin typeface="HG丸ｺﾞｼｯｸM-PRO" panose="020F0600000000000000" pitchFamily="50" charset="-128"/>
                <a:ea typeface="HG丸ｺﾞｼｯｸM-PRO" panose="020F0600000000000000" pitchFamily="50" charset="-128"/>
              </a:rPr>
              <a:t>⑦　これからの対応について計画しましょう。</a:t>
            </a:r>
            <a:endParaRPr kumimoji="1" lang="en-US" altLang="ja-JP" sz="1600" b="1" dirty="0" smtClean="0">
              <a:latin typeface="HG丸ｺﾞｼｯｸM-PRO" panose="020F0600000000000000" pitchFamily="50" charset="-128"/>
              <a:ea typeface="HG丸ｺﾞｼｯｸM-PRO" panose="020F0600000000000000" pitchFamily="50" charset="-128"/>
            </a:endParaRPr>
          </a:p>
          <a:p>
            <a:r>
              <a:rPr kumimoji="1" lang="ja-JP" altLang="en-US" sz="1600" b="1" dirty="0">
                <a:latin typeface="HG丸ｺﾞｼｯｸM-PRO" panose="020F0600000000000000" pitchFamily="50" charset="-128"/>
                <a:ea typeface="HG丸ｺﾞｼｯｸM-PRO" panose="020F0600000000000000" pitchFamily="50" charset="-128"/>
              </a:rPr>
              <a:t>　</a:t>
            </a:r>
            <a:r>
              <a:rPr kumimoji="1" lang="ja-JP" altLang="en-US" sz="1600" b="1" dirty="0" smtClean="0">
                <a:latin typeface="HG丸ｺﾞｼｯｸM-PRO" panose="020F0600000000000000" pitchFamily="50" charset="-128"/>
                <a:ea typeface="HG丸ｺﾞｼｯｸM-PRO" panose="020F0600000000000000" pitchFamily="50" charset="-128"/>
              </a:rPr>
              <a:t>　</a:t>
            </a:r>
            <a:r>
              <a:rPr kumimoji="1" lang="ja-JP" altLang="en-US" sz="1200" dirty="0" smtClean="0">
                <a:latin typeface="HG丸ｺﾞｼｯｸM-PRO" panose="020F0600000000000000" pitchFamily="50" charset="-128"/>
                <a:ea typeface="HG丸ｺﾞｼｯｸM-PRO" panose="020F0600000000000000" pitchFamily="50" charset="-128"/>
              </a:rPr>
              <a:t>長期戦に備えて、職員皆で対応できる体制を計画しましょう　</a:t>
            </a:r>
            <a:r>
              <a:rPr kumimoji="1" lang="ja-JP" altLang="en-US" sz="1200" b="1" dirty="0" smtClean="0">
                <a:latin typeface="HG丸ｺﾞｼｯｸM-PRO" panose="020F0600000000000000" pitchFamily="50" charset="-128"/>
                <a:ea typeface="HG丸ｺﾞｼｯｸM-PRO" panose="020F0600000000000000" pitchFamily="50" charset="-128"/>
              </a:rPr>
              <a:t>☞　</a:t>
            </a:r>
            <a:r>
              <a:rPr kumimoji="1" lang="en-US" altLang="ja-JP" sz="1200" b="1" dirty="0" smtClean="0">
                <a:latin typeface="HG丸ｺﾞｼｯｸM-PRO" panose="020F0600000000000000" pitchFamily="50" charset="-128"/>
                <a:ea typeface="HG丸ｺﾞｼｯｸM-PRO" panose="020F0600000000000000" pitchFamily="50" charset="-128"/>
              </a:rPr>
              <a:t>P.6</a:t>
            </a:r>
            <a:endParaRPr kumimoji="1" lang="ja-JP" altLang="en-US" sz="1600" b="1" dirty="0">
              <a:latin typeface="HG丸ｺﾞｼｯｸM-PRO" panose="020F0600000000000000" pitchFamily="50" charset="-128"/>
              <a:ea typeface="HG丸ｺﾞｼｯｸM-PRO" panose="020F0600000000000000" pitchFamily="50" charset="-128"/>
            </a:endParaRPr>
          </a:p>
        </p:txBody>
      </p:sp>
      <p:sp>
        <p:nvSpPr>
          <p:cNvPr id="25" name="テキスト ボックス 24"/>
          <p:cNvSpPr txBox="1"/>
          <p:nvPr/>
        </p:nvSpPr>
        <p:spPr>
          <a:xfrm>
            <a:off x="339563" y="7666553"/>
            <a:ext cx="6023884" cy="584775"/>
          </a:xfrm>
          <a:prstGeom prst="rect">
            <a:avLst/>
          </a:prstGeom>
          <a:noFill/>
        </p:spPr>
        <p:txBody>
          <a:bodyPr wrap="square" rtlCol="0">
            <a:spAutoFit/>
          </a:bodyPr>
          <a:lstStyle/>
          <a:p>
            <a:r>
              <a:rPr kumimoji="1" lang="ja-JP" altLang="en-US" sz="1600" b="1" dirty="0" smtClean="0">
                <a:latin typeface="HG丸ｺﾞｼｯｸM-PRO" panose="020F0600000000000000" pitchFamily="50" charset="-128"/>
                <a:ea typeface="HG丸ｺﾞｼｯｸM-PRO" panose="020F0600000000000000" pitchFamily="50" charset="-128"/>
              </a:rPr>
              <a:t>⑧　入居者の方の健康状態を日々確認しましょう。</a:t>
            </a:r>
            <a:endParaRPr kumimoji="1" lang="en-US" altLang="ja-JP" sz="1600" b="1" dirty="0" smtClean="0">
              <a:latin typeface="HG丸ｺﾞｼｯｸM-PRO" panose="020F0600000000000000" pitchFamily="50" charset="-128"/>
              <a:ea typeface="HG丸ｺﾞｼｯｸM-PRO" panose="020F0600000000000000" pitchFamily="50" charset="-128"/>
            </a:endParaRPr>
          </a:p>
          <a:p>
            <a:r>
              <a:rPr kumimoji="1" lang="ja-JP" altLang="en-US" sz="1600" b="1" dirty="0">
                <a:latin typeface="HG丸ｺﾞｼｯｸM-PRO" panose="020F0600000000000000" pitchFamily="50" charset="-128"/>
                <a:ea typeface="HG丸ｺﾞｼｯｸM-PRO" panose="020F0600000000000000" pitchFamily="50" charset="-128"/>
              </a:rPr>
              <a:t>　</a:t>
            </a:r>
            <a:r>
              <a:rPr kumimoji="1" lang="ja-JP" altLang="en-US" sz="1600" b="1" dirty="0" smtClean="0">
                <a:latin typeface="HG丸ｺﾞｼｯｸM-PRO" panose="020F0600000000000000" pitchFamily="50" charset="-128"/>
                <a:ea typeface="HG丸ｺﾞｼｯｸM-PRO" panose="020F0600000000000000" pitchFamily="50" charset="-128"/>
              </a:rPr>
              <a:t>　</a:t>
            </a:r>
            <a:r>
              <a:rPr kumimoji="1" lang="ja-JP" altLang="en-US" sz="1200" dirty="0" smtClean="0">
                <a:latin typeface="HG丸ｺﾞｼｯｸM-PRO" panose="020F0600000000000000" pitchFamily="50" charset="-128"/>
                <a:ea typeface="HG丸ｺﾞｼｯｸM-PRO" panose="020F0600000000000000" pitchFamily="50" charset="-128"/>
              </a:rPr>
              <a:t>発症したらすぐに関係機関と共有しましょう　</a:t>
            </a:r>
            <a:r>
              <a:rPr kumimoji="1" lang="ja-JP" altLang="en-US" sz="1200" b="1" dirty="0" smtClean="0">
                <a:latin typeface="HG丸ｺﾞｼｯｸM-PRO" panose="020F0600000000000000" pitchFamily="50" charset="-128"/>
                <a:ea typeface="HG丸ｺﾞｼｯｸM-PRO" panose="020F0600000000000000" pitchFamily="50" charset="-128"/>
              </a:rPr>
              <a:t>☞　</a:t>
            </a:r>
            <a:r>
              <a:rPr kumimoji="1" lang="en-US" altLang="ja-JP" sz="1200" b="1" dirty="0" smtClean="0">
                <a:latin typeface="HG丸ｺﾞｼｯｸM-PRO" panose="020F0600000000000000" pitchFamily="50" charset="-128"/>
                <a:ea typeface="HG丸ｺﾞｼｯｸM-PRO" panose="020F0600000000000000" pitchFamily="50" charset="-128"/>
              </a:rPr>
              <a:t>P.6</a:t>
            </a:r>
            <a:r>
              <a:rPr kumimoji="1" lang="ja-JP" altLang="en-US" sz="1200" b="1" dirty="0" err="1" smtClean="0">
                <a:latin typeface="HG丸ｺﾞｼｯｸM-PRO" panose="020F0600000000000000" pitchFamily="50" charset="-128"/>
                <a:ea typeface="HG丸ｺﾞｼｯｸM-PRO" panose="020F0600000000000000" pitchFamily="50" charset="-128"/>
              </a:rPr>
              <a:t>、</a:t>
            </a:r>
            <a:r>
              <a:rPr kumimoji="1" lang="ja-JP" altLang="en-US" sz="1200" b="1" dirty="0" smtClean="0">
                <a:latin typeface="HG丸ｺﾞｼｯｸM-PRO" panose="020F0600000000000000" pitchFamily="50" charset="-128"/>
                <a:ea typeface="HG丸ｺﾞｼｯｸM-PRO" panose="020F0600000000000000" pitchFamily="50" charset="-128"/>
              </a:rPr>
              <a:t>シート２</a:t>
            </a:r>
            <a:endParaRPr kumimoji="1" lang="en-US" altLang="ja-JP" sz="1600" b="1" dirty="0" smtClean="0">
              <a:latin typeface="HG丸ｺﾞｼｯｸM-PRO" panose="020F0600000000000000" pitchFamily="50" charset="-128"/>
              <a:ea typeface="HG丸ｺﾞｼｯｸM-PRO" panose="020F0600000000000000" pitchFamily="50" charset="-128"/>
            </a:endParaRPr>
          </a:p>
        </p:txBody>
      </p:sp>
      <p:pic>
        <p:nvPicPr>
          <p:cNvPr id="7" name="図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5035" y="8162428"/>
            <a:ext cx="1591205" cy="1875348"/>
          </a:xfrm>
          <a:prstGeom prst="rect">
            <a:avLst/>
          </a:prstGeom>
        </p:spPr>
      </p:pic>
      <p:sp>
        <p:nvSpPr>
          <p:cNvPr id="30" name="二等辺三角形 29"/>
          <p:cNvSpPr/>
          <p:nvPr/>
        </p:nvSpPr>
        <p:spPr>
          <a:xfrm flipV="1">
            <a:off x="2972039" y="2649918"/>
            <a:ext cx="422409" cy="101872"/>
          </a:xfrm>
          <a:prstGeom prst="triangle">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二等辺三角形 40"/>
          <p:cNvSpPr/>
          <p:nvPr/>
        </p:nvSpPr>
        <p:spPr>
          <a:xfrm flipV="1">
            <a:off x="2972039" y="3425948"/>
            <a:ext cx="422409" cy="101872"/>
          </a:xfrm>
          <a:prstGeom prst="triangle">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二等辺三角形 41"/>
          <p:cNvSpPr/>
          <p:nvPr/>
        </p:nvSpPr>
        <p:spPr>
          <a:xfrm flipV="1">
            <a:off x="2972039" y="4213069"/>
            <a:ext cx="422409" cy="101872"/>
          </a:xfrm>
          <a:prstGeom prst="triangle">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二等辺三角形 42"/>
          <p:cNvSpPr/>
          <p:nvPr/>
        </p:nvSpPr>
        <p:spPr>
          <a:xfrm flipV="1">
            <a:off x="2972038" y="5048242"/>
            <a:ext cx="422409" cy="101872"/>
          </a:xfrm>
          <a:prstGeom prst="triangle">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二等辺三角形 43"/>
          <p:cNvSpPr/>
          <p:nvPr/>
        </p:nvSpPr>
        <p:spPr>
          <a:xfrm flipV="1">
            <a:off x="2972038" y="5837614"/>
            <a:ext cx="422409" cy="101872"/>
          </a:xfrm>
          <a:prstGeom prst="triangle">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二等辺三角形 44"/>
          <p:cNvSpPr/>
          <p:nvPr/>
        </p:nvSpPr>
        <p:spPr>
          <a:xfrm flipV="1">
            <a:off x="2972038" y="6728383"/>
            <a:ext cx="422409" cy="101872"/>
          </a:xfrm>
          <a:prstGeom prst="triangle">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二等辺三角形 45"/>
          <p:cNvSpPr/>
          <p:nvPr/>
        </p:nvSpPr>
        <p:spPr>
          <a:xfrm flipV="1">
            <a:off x="2972038" y="7524714"/>
            <a:ext cx="422409" cy="101872"/>
          </a:xfrm>
          <a:prstGeom prst="triangle">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a:xfrm>
            <a:off x="2366681" y="9540152"/>
            <a:ext cx="1543050" cy="527403"/>
          </a:xfrm>
        </p:spPr>
        <p:txBody>
          <a:bodyPr/>
          <a:lstStyle/>
          <a:p>
            <a:fld id="{0D61ADE0-2872-42CF-A415-E6D95B0766DB}" type="slidenum">
              <a:rPr kumimoji="1" lang="ja-JP" altLang="en-US" smtClean="0"/>
              <a:t>1</a:t>
            </a:fld>
            <a:endParaRPr kumimoji="1" lang="ja-JP" altLang="en-US"/>
          </a:p>
        </p:txBody>
      </p:sp>
      <p:sp>
        <p:nvSpPr>
          <p:cNvPr id="8" name="テキスト ボックス 7"/>
          <p:cNvSpPr txBox="1"/>
          <p:nvPr/>
        </p:nvSpPr>
        <p:spPr>
          <a:xfrm>
            <a:off x="3909731" y="-13009"/>
            <a:ext cx="3107381" cy="307777"/>
          </a:xfrm>
          <a:prstGeom prst="rect">
            <a:avLst/>
          </a:prstGeom>
          <a:noFill/>
        </p:spPr>
        <p:txBody>
          <a:bodyPr wrap="square" rtlCol="0">
            <a:spAutoFit/>
          </a:bodyPr>
          <a:lstStyle/>
          <a:p>
            <a:r>
              <a:rPr kumimoji="1" lang="ja-JP" altLang="en-US" sz="1400" dirty="0" smtClean="0">
                <a:latin typeface="HG丸ｺﾞｼｯｸM-PRO" panose="020F0600000000000000" pitchFamily="50" charset="-128"/>
                <a:ea typeface="HG丸ｺﾞｼｯｸM-PRO" panose="020F0600000000000000" pitchFamily="50" charset="-128"/>
              </a:rPr>
              <a:t>至急、施設内で共有してください</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26" name="テキスト ボックス 25"/>
          <p:cNvSpPr txBox="1"/>
          <p:nvPr/>
        </p:nvSpPr>
        <p:spPr>
          <a:xfrm>
            <a:off x="1253360" y="9785083"/>
            <a:ext cx="1182810" cy="169277"/>
          </a:xfrm>
          <a:prstGeom prst="rect">
            <a:avLst/>
          </a:prstGeom>
          <a:noFill/>
        </p:spPr>
        <p:txBody>
          <a:bodyPr wrap="square" rtlCol="0">
            <a:spAutoFit/>
          </a:bodyPr>
          <a:lstStyle/>
          <a:p>
            <a:r>
              <a:rPr lang="ja-JP" altLang="en-US" sz="500" dirty="0" smtClean="0">
                <a:latin typeface="メイリオ" panose="020B0604030504040204" pitchFamily="50" charset="-128"/>
                <a:ea typeface="メイリオ" panose="020B0604030504040204" pitchFamily="50" charset="-128"/>
              </a:rPr>
              <a:t>Ⓒ</a:t>
            </a:r>
            <a:r>
              <a:rPr lang="en-US" altLang="ja-JP" sz="500" dirty="0" smtClean="0">
                <a:latin typeface="メイリオ" panose="020B0604030504040204" pitchFamily="50" charset="-128"/>
                <a:ea typeface="メイリオ" panose="020B0604030504040204" pitchFamily="50" charset="-128"/>
              </a:rPr>
              <a:t>2014 </a:t>
            </a:r>
            <a:r>
              <a:rPr lang="ja-JP" altLang="en-US" sz="500" dirty="0" smtClean="0">
                <a:latin typeface="メイリオ" panose="020B0604030504040204" pitchFamily="50" charset="-128"/>
                <a:ea typeface="メイリオ" panose="020B0604030504040204" pitchFamily="50" charset="-128"/>
              </a:rPr>
              <a:t>大阪府も</a:t>
            </a:r>
            <a:r>
              <a:rPr lang="ja-JP" altLang="en-US" sz="500" dirty="0" err="1" smtClean="0">
                <a:latin typeface="メイリオ" panose="020B0604030504040204" pitchFamily="50" charset="-128"/>
                <a:ea typeface="メイリオ" panose="020B0604030504040204" pitchFamily="50" charset="-128"/>
              </a:rPr>
              <a:t>ずやん</a:t>
            </a:r>
            <a:endParaRPr kumimoji="1" lang="ja-JP" altLang="en-US" sz="5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829193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メモ 6"/>
          <p:cNvSpPr/>
          <p:nvPr/>
        </p:nvSpPr>
        <p:spPr>
          <a:xfrm>
            <a:off x="56783" y="156619"/>
            <a:ext cx="6693567" cy="1200329"/>
          </a:xfrm>
          <a:prstGeom prst="foldedCorner">
            <a:avLst/>
          </a:prstGeom>
          <a:solidFill>
            <a:schemeClr val="accent4">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47319" y="100962"/>
            <a:ext cx="6750350" cy="1200329"/>
          </a:xfrm>
          <a:prstGeom prst="rect">
            <a:avLst/>
          </a:prstGeom>
          <a:noFill/>
        </p:spPr>
        <p:txBody>
          <a:bodyPr wrap="square" rtlCol="0">
            <a:spAutoFit/>
          </a:bodyPr>
          <a:lstStyle/>
          <a:p>
            <a:pPr>
              <a:lnSpc>
                <a:spcPct val="150000"/>
              </a:lnSpc>
            </a:pPr>
            <a:r>
              <a:rPr kumimoji="1" lang="ja-JP" altLang="en-US" sz="1200" dirty="0" smtClean="0">
                <a:latin typeface="HG丸ｺﾞｼｯｸM-PRO" panose="020F0600000000000000" pitchFamily="50" charset="-128"/>
                <a:ea typeface="HG丸ｺﾞｼｯｸM-PRO" panose="020F0600000000000000" pitchFamily="50" charset="-128"/>
              </a:rPr>
              <a:t>　施設（</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）で陽性者が出ると、誰もが「これからどうなるんだろう？」と不安になります。</a:t>
            </a: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ct val="150000"/>
              </a:lnSpc>
            </a:pPr>
            <a:r>
              <a:rPr kumimoji="1" lang="ja-JP" altLang="en-US" sz="1200" dirty="0">
                <a:latin typeface="HG丸ｺﾞｼｯｸM-PRO" panose="020F0600000000000000" pitchFamily="50" charset="-128"/>
                <a:ea typeface="HG丸ｺﾞｼｯｸM-PRO" panose="020F0600000000000000" pitchFamily="50" charset="-128"/>
              </a:rPr>
              <a:t>　</a:t>
            </a:r>
            <a:r>
              <a:rPr kumimoji="1" lang="ja-JP" altLang="en-US" sz="1200" dirty="0" smtClean="0">
                <a:latin typeface="HG丸ｺﾞｼｯｸM-PRO" panose="020F0600000000000000" pitchFamily="50" charset="-128"/>
                <a:ea typeface="HG丸ｺﾞｼｯｸM-PRO" panose="020F0600000000000000" pitchFamily="50" charset="-128"/>
              </a:rPr>
              <a:t>新型コロナは施設で広まりやすい感染症で、しばらく対応が続くかもしれませんが、落ち着いて対応することで、感染拡大を防げます。また、早期に治療を開始することで重症者を減らすことができます。次の手順に沿って、まずはどう動いたら良いかを確認しましょう❕</a:t>
            </a:r>
            <a:endParaRPr kumimoji="1" lang="ja-JP" altLang="en-US" sz="1200" dirty="0">
              <a:latin typeface="HG丸ｺﾞｼｯｸM-PRO" panose="020F0600000000000000" pitchFamily="50" charset="-128"/>
              <a:ea typeface="HG丸ｺﾞｼｯｸM-PRO" panose="020F0600000000000000" pitchFamily="50" charset="-128"/>
            </a:endParaRP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5886" y="858846"/>
            <a:ext cx="675492" cy="1078107"/>
          </a:xfrm>
          <a:prstGeom prst="rect">
            <a:avLst/>
          </a:prstGeom>
        </p:spPr>
      </p:pic>
      <p:sp>
        <p:nvSpPr>
          <p:cNvPr id="6" name="テキスト ボックス 5"/>
          <p:cNvSpPr txBox="1"/>
          <p:nvPr/>
        </p:nvSpPr>
        <p:spPr>
          <a:xfrm>
            <a:off x="5839608" y="1878370"/>
            <a:ext cx="1182810" cy="169277"/>
          </a:xfrm>
          <a:prstGeom prst="rect">
            <a:avLst/>
          </a:prstGeom>
          <a:noFill/>
        </p:spPr>
        <p:txBody>
          <a:bodyPr wrap="square" rtlCol="0">
            <a:spAutoFit/>
          </a:bodyPr>
          <a:lstStyle/>
          <a:p>
            <a:r>
              <a:rPr lang="ja-JP" altLang="en-US" sz="500" dirty="0" smtClean="0">
                <a:latin typeface="メイリオ" panose="020B0604030504040204" pitchFamily="50" charset="-128"/>
                <a:ea typeface="メイリオ" panose="020B0604030504040204" pitchFamily="50" charset="-128"/>
              </a:rPr>
              <a:t>Ⓒ</a:t>
            </a:r>
            <a:r>
              <a:rPr lang="en-US" altLang="ja-JP" sz="500" dirty="0" smtClean="0">
                <a:latin typeface="メイリオ" panose="020B0604030504040204" pitchFamily="50" charset="-128"/>
                <a:ea typeface="メイリオ" panose="020B0604030504040204" pitchFamily="50" charset="-128"/>
              </a:rPr>
              <a:t>2014 </a:t>
            </a:r>
            <a:r>
              <a:rPr lang="ja-JP" altLang="en-US" sz="500" dirty="0" smtClean="0">
                <a:latin typeface="メイリオ" panose="020B0604030504040204" pitchFamily="50" charset="-128"/>
                <a:ea typeface="メイリオ" panose="020B0604030504040204" pitchFamily="50" charset="-128"/>
              </a:rPr>
              <a:t>大阪府も</a:t>
            </a:r>
            <a:r>
              <a:rPr lang="ja-JP" altLang="en-US" sz="500" dirty="0" err="1" smtClean="0">
                <a:latin typeface="メイリオ" panose="020B0604030504040204" pitchFamily="50" charset="-128"/>
                <a:ea typeface="メイリオ" panose="020B0604030504040204" pitchFamily="50" charset="-128"/>
              </a:rPr>
              <a:t>ずやん</a:t>
            </a:r>
            <a:endParaRPr kumimoji="1" lang="ja-JP" altLang="en-US" sz="500"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588532" y="2041215"/>
            <a:ext cx="5951621" cy="461665"/>
          </a:xfrm>
          <a:prstGeom prst="rect">
            <a:avLst/>
          </a:prstGeom>
          <a:noFill/>
        </p:spPr>
        <p:txBody>
          <a:bodyPr wrap="square" rtlCol="0">
            <a:spAutoFit/>
          </a:bodyPr>
          <a:lstStyle/>
          <a:p>
            <a:r>
              <a:rPr kumimoji="1" lang="ja-JP" altLang="en-US" sz="1200" b="1" dirty="0" smtClean="0">
                <a:latin typeface="HG丸ｺﾞｼｯｸM-PRO" panose="020F0600000000000000" pitchFamily="50" charset="-128"/>
                <a:ea typeface="HG丸ｺﾞｼｯｸM-PRO" panose="020F0600000000000000" pitchFamily="50" charset="-128"/>
              </a:rPr>
              <a:t>施設</a:t>
            </a:r>
            <a:r>
              <a:rPr kumimoji="1" lang="ja-JP" altLang="en-US" sz="1200" b="1" dirty="0">
                <a:latin typeface="HG丸ｺﾞｼｯｸM-PRO" panose="020F0600000000000000" pitchFamily="50" charset="-128"/>
                <a:ea typeface="HG丸ｺﾞｼｯｸM-PRO" panose="020F0600000000000000" pitchFamily="50" charset="-128"/>
              </a:rPr>
              <a:t>で何が起こっているかを</a:t>
            </a:r>
            <a:r>
              <a:rPr kumimoji="1" lang="ja-JP" altLang="en-US" sz="1200" b="1" u="sng" dirty="0">
                <a:solidFill>
                  <a:srgbClr val="FF0000"/>
                </a:solidFill>
                <a:latin typeface="HG丸ｺﾞｼｯｸM-PRO" panose="020F0600000000000000" pitchFamily="50" charset="-128"/>
                <a:ea typeface="HG丸ｺﾞｼｯｸM-PRO" panose="020F0600000000000000" pitchFamily="50" charset="-128"/>
              </a:rPr>
              <a:t>全員で共有</a:t>
            </a:r>
            <a:r>
              <a:rPr kumimoji="1" lang="ja-JP" altLang="en-US" sz="1200" b="1" dirty="0">
                <a:latin typeface="HG丸ｺﾞｼｯｸM-PRO" panose="020F0600000000000000" pitchFamily="50" charset="-128"/>
                <a:ea typeface="HG丸ｺﾞｼｯｸM-PRO" panose="020F0600000000000000" pitchFamily="50" charset="-128"/>
              </a:rPr>
              <a:t>し、今後の対策は</a:t>
            </a:r>
            <a:r>
              <a:rPr kumimoji="1" lang="ja-JP" altLang="en-US" sz="1200" b="1" u="sng" dirty="0">
                <a:solidFill>
                  <a:srgbClr val="FF0000"/>
                </a:solidFill>
                <a:latin typeface="HG丸ｺﾞｼｯｸM-PRO" panose="020F0600000000000000" pitchFamily="50" charset="-128"/>
                <a:ea typeface="HG丸ｺﾞｼｯｸM-PRO" panose="020F0600000000000000" pitchFamily="50" charset="-128"/>
              </a:rPr>
              <a:t>全員で協力して対応</a:t>
            </a:r>
            <a:r>
              <a:rPr kumimoji="1" lang="ja-JP" altLang="en-US" sz="1200" b="1" dirty="0">
                <a:latin typeface="HG丸ｺﾞｼｯｸM-PRO" panose="020F0600000000000000" pitchFamily="50" charset="-128"/>
                <a:ea typeface="HG丸ｺﾞｼｯｸM-PRO" panose="020F0600000000000000" pitchFamily="50" charset="-128"/>
              </a:rPr>
              <a:t>していきましょう</a:t>
            </a:r>
            <a:endParaRPr kumimoji="1" lang="ja-JP" altLang="en-US" sz="1200" b="1" dirty="0"/>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262" y="1799261"/>
            <a:ext cx="509270" cy="363025"/>
          </a:xfrm>
          <a:prstGeom prst="rect">
            <a:avLst/>
          </a:prstGeom>
        </p:spPr>
      </p:pic>
      <p:sp>
        <p:nvSpPr>
          <p:cNvPr id="10" name="角丸四角形 9"/>
          <p:cNvSpPr/>
          <p:nvPr/>
        </p:nvSpPr>
        <p:spPr>
          <a:xfrm>
            <a:off x="56784" y="2559455"/>
            <a:ext cx="6731421" cy="38401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8391" y="2600407"/>
            <a:ext cx="6693567" cy="276999"/>
          </a:xfrm>
          <a:prstGeom prst="rect">
            <a:avLst/>
          </a:prstGeom>
          <a:noFill/>
        </p:spPr>
        <p:txBody>
          <a:bodyPr wrap="square" rtlCol="0">
            <a:spAutoFit/>
          </a:bodyPr>
          <a:lstStyle/>
          <a:p>
            <a:r>
              <a:rPr kumimoji="1" lang="ja-JP" altLang="en-US" sz="1200" b="1" dirty="0" smtClean="0">
                <a:latin typeface="HG丸ｺﾞｼｯｸM-PRO" panose="020F0600000000000000" pitchFamily="50" charset="-128"/>
                <a:ea typeface="HG丸ｺﾞｼｯｸM-PRO" panose="020F0600000000000000" pitchFamily="50" charset="-128"/>
              </a:rPr>
              <a:t>１　必要な</a:t>
            </a:r>
            <a:r>
              <a:rPr kumimoji="1" lang="ja-JP" altLang="en-US" sz="1200" b="1" dirty="0">
                <a:latin typeface="HG丸ｺﾞｼｯｸM-PRO" panose="020F0600000000000000" pitchFamily="50" charset="-128"/>
                <a:ea typeface="HG丸ｺﾞｼｯｸM-PRO" panose="020F0600000000000000" pitchFamily="50" charset="-128"/>
              </a:rPr>
              <a:t>個人防護</a:t>
            </a:r>
            <a:r>
              <a:rPr kumimoji="1" lang="ja-JP" altLang="en-US" sz="1200" b="1" dirty="0" smtClean="0">
                <a:latin typeface="HG丸ｺﾞｼｯｸM-PRO" panose="020F0600000000000000" pitchFamily="50" charset="-128"/>
                <a:ea typeface="HG丸ｺﾞｼｯｸM-PRO" panose="020F0600000000000000" pitchFamily="50" charset="-128"/>
              </a:rPr>
              <a:t>具（</a:t>
            </a:r>
            <a:r>
              <a:rPr kumimoji="1" lang="en-US" altLang="ja-JP" sz="1200" b="1" dirty="0" smtClean="0">
                <a:latin typeface="HG丸ｺﾞｼｯｸM-PRO" panose="020F0600000000000000" pitchFamily="50" charset="-128"/>
                <a:ea typeface="HG丸ｺﾞｼｯｸM-PRO" panose="020F0600000000000000" pitchFamily="50" charset="-128"/>
              </a:rPr>
              <a:t>PPE</a:t>
            </a:r>
            <a:r>
              <a:rPr kumimoji="1" lang="ja-JP" altLang="en-US" sz="1200" b="1" dirty="0" smtClean="0">
                <a:latin typeface="HG丸ｺﾞｼｯｸM-PRO" panose="020F0600000000000000" pitchFamily="50" charset="-128"/>
                <a:ea typeface="HG丸ｺﾞｼｯｸM-PRO" panose="020F0600000000000000" pitchFamily="50" charset="-128"/>
              </a:rPr>
              <a:t>）等資材が</a:t>
            </a:r>
            <a:r>
              <a:rPr kumimoji="1" lang="ja-JP" altLang="en-US" sz="1200" b="1" dirty="0">
                <a:latin typeface="HG丸ｺﾞｼｯｸM-PRO" panose="020F0600000000000000" pitchFamily="50" charset="-128"/>
                <a:ea typeface="HG丸ｺﾞｼｯｸM-PRO" panose="020F0600000000000000" pitchFamily="50" charset="-128"/>
              </a:rPr>
              <a:t>揃って</a:t>
            </a:r>
            <a:r>
              <a:rPr kumimoji="1" lang="ja-JP" altLang="en-US" sz="1050" b="1" dirty="0" smtClean="0">
                <a:latin typeface="HG丸ｺﾞｼｯｸM-PRO" panose="020F0600000000000000" pitchFamily="50" charset="-128"/>
                <a:ea typeface="HG丸ｺﾞｼｯｸM-PRO" panose="020F0600000000000000" pitchFamily="50" charset="-128"/>
              </a:rPr>
              <a:t>いるか確認しましょう。</a:t>
            </a:r>
            <a:endParaRPr kumimoji="1" lang="en-US" altLang="ja-JP" sz="1200" b="1" dirty="0" smtClean="0">
              <a:latin typeface="HG丸ｺﾞｼｯｸM-PRO" panose="020F0600000000000000" pitchFamily="50" charset="-128"/>
              <a:ea typeface="HG丸ｺﾞｼｯｸM-PRO" panose="020F0600000000000000" pitchFamily="50" charset="-128"/>
            </a:endParaRPr>
          </a:p>
        </p:txBody>
      </p:sp>
      <p:sp>
        <p:nvSpPr>
          <p:cNvPr id="12" name="テキスト ボックス 11"/>
          <p:cNvSpPr txBox="1"/>
          <p:nvPr/>
        </p:nvSpPr>
        <p:spPr>
          <a:xfrm>
            <a:off x="199644" y="3373315"/>
            <a:ext cx="6550706" cy="4478149"/>
          </a:xfrm>
          <a:prstGeom prst="rect">
            <a:avLst/>
          </a:prstGeom>
          <a:noFill/>
        </p:spPr>
        <p:txBody>
          <a:bodyPr wrap="square" rtlCol="0">
            <a:spAutoFit/>
          </a:bodyPr>
          <a:lstStyle/>
          <a:p>
            <a:pPr>
              <a:lnSpc>
                <a:spcPts val="1800"/>
              </a:lnSpc>
            </a:pPr>
            <a:r>
              <a:rPr kumimoji="1" lang="ja-JP" altLang="en-US" sz="1100" dirty="0" smtClean="0">
                <a:latin typeface="HG丸ｺﾞｼｯｸM-PRO" panose="020F0600000000000000" pitchFamily="50" charset="-128"/>
                <a:ea typeface="HG丸ｺﾞｼｯｸM-PRO" panose="020F0600000000000000" pitchFamily="50" charset="-128"/>
              </a:rPr>
              <a:t>□　</a:t>
            </a:r>
            <a:r>
              <a:rPr kumimoji="1" lang="ja-JP" altLang="en-US" sz="1100" b="1" dirty="0" smtClean="0">
                <a:latin typeface="HG丸ｺﾞｼｯｸM-PRO" panose="020F0600000000000000" pitchFamily="50" charset="-128"/>
                <a:ea typeface="HG丸ｺﾞｼｯｸM-PRO" panose="020F0600000000000000" pitchFamily="50" charset="-128"/>
              </a:rPr>
              <a:t>防護服又はビニール製のエプロン</a:t>
            </a:r>
            <a:endParaRPr kumimoji="1" lang="en-US" altLang="ja-JP" sz="1100" b="1" dirty="0" smtClean="0">
              <a:latin typeface="HG丸ｺﾞｼｯｸM-PRO" panose="020F0600000000000000" pitchFamily="50" charset="-128"/>
              <a:ea typeface="HG丸ｺﾞｼｯｸM-PRO" panose="020F0600000000000000" pitchFamily="50" charset="-128"/>
            </a:endParaRPr>
          </a:p>
          <a:p>
            <a:pPr>
              <a:lnSpc>
                <a:spcPts val="1800"/>
              </a:lnSpc>
            </a:pPr>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　ウイルスを体につけないためのものです。陽性の方と接する部分を覆うものを用意してください。</a:t>
            </a:r>
            <a:endParaRPr kumimoji="1" lang="en-US" altLang="ja-JP" sz="1100" dirty="0" smtClean="0">
              <a:latin typeface="HG丸ｺﾞｼｯｸM-PRO" panose="020F0600000000000000" pitchFamily="50" charset="-128"/>
              <a:ea typeface="HG丸ｺﾞｼｯｸM-PRO" panose="020F0600000000000000" pitchFamily="50" charset="-128"/>
            </a:endParaRPr>
          </a:p>
          <a:p>
            <a:pPr>
              <a:lnSpc>
                <a:spcPts val="1800"/>
              </a:lnSpc>
            </a:pPr>
            <a:r>
              <a:rPr kumimoji="1" lang="ja-JP" altLang="en-US" sz="1100" dirty="0" smtClean="0">
                <a:latin typeface="HG丸ｺﾞｼｯｸM-PRO" panose="020F0600000000000000" pitchFamily="50" charset="-128"/>
                <a:ea typeface="HG丸ｺﾞｼｯｸM-PRO" panose="020F0600000000000000" pitchFamily="50" charset="-128"/>
              </a:rPr>
              <a:t>□　</a:t>
            </a:r>
            <a:r>
              <a:rPr kumimoji="1" lang="ja-JP" altLang="en-US" sz="1100" b="1" dirty="0" smtClean="0">
                <a:latin typeface="HG丸ｺﾞｼｯｸM-PRO" panose="020F0600000000000000" pitchFamily="50" charset="-128"/>
                <a:ea typeface="HG丸ｺﾞｼｯｸM-PRO" panose="020F0600000000000000" pitchFamily="50" charset="-128"/>
              </a:rPr>
              <a:t>手袋</a:t>
            </a:r>
            <a:endParaRPr kumimoji="1" lang="en-US" altLang="ja-JP" sz="1100" b="1" dirty="0" smtClean="0">
              <a:latin typeface="HG丸ｺﾞｼｯｸM-PRO" panose="020F0600000000000000" pitchFamily="50" charset="-128"/>
              <a:ea typeface="HG丸ｺﾞｼｯｸM-PRO" panose="020F0600000000000000" pitchFamily="50" charset="-128"/>
            </a:endParaRPr>
          </a:p>
          <a:p>
            <a:pPr>
              <a:lnSpc>
                <a:spcPts val="1800"/>
              </a:lnSpc>
            </a:pPr>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　陽性の方の様々な対応を手袋をしてから行います。手にフィットするものを選びましょう。</a:t>
            </a:r>
            <a:endParaRPr kumimoji="1" lang="en-US" altLang="ja-JP" sz="1100" dirty="0" smtClean="0">
              <a:latin typeface="HG丸ｺﾞｼｯｸM-PRO" panose="020F0600000000000000" pitchFamily="50" charset="-128"/>
              <a:ea typeface="HG丸ｺﾞｼｯｸM-PRO" panose="020F0600000000000000" pitchFamily="50" charset="-128"/>
            </a:endParaRPr>
          </a:p>
          <a:p>
            <a:pPr>
              <a:lnSpc>
                <a:spcPts val="1800"/>
              </a:lnSpc>
            </a:pPr>
            <a:r>
              <a:rPr kumimoji="1" lang="ja-JP" altLang="en-US" sz="1100" dirty="0" smtClean="0">
                <a:latin typeface="HG丸ｺﾞｼｯｸM-PRO" panose="020F0600000000000000" pitchFamily="50" charset="-128"/>
                <a:ea typeface="HG丸ｺﾞｼｯｸM-PRO" panose="020F0600000000000000" pitchFamily="50" charset="-128"/>
              </a:rPr>
              <a:t>□　ゴーグルまたはフェイスシールド</a:t>
            </a:r>
            <a:endParaRPr kumimoji="1" lang="en-US" altLang="ja-JP" sz="1100" dirty="0" smtClean="0">
              <a:latin typeface="HG丸ｺﾞｼｯｸM-PRO" panose="020F0600000000000000" pitchFamily="50" charset="-128"/>
              <a:ea typeface="HG丸ｺﾞｼｯｸM-PRO" panose="020F0600000000000000" pitchFamily="50" charset="-128"/>
            </a:endParaRPr>
          </a:p>
          <a:p>
            <a:pPr>
              <a:lnSpc>
                <a:spcPts val="1800"/>
              </a:lnSpc>
            </a:pPr>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　ウイルスが目の粘膜などから体内に侵入することを防ぎます。</a:t>
            </a:r>
            <a:endParaRPr kumimoji="1" lang="en-US" altLang="ja-JP" sz="1100" dirty="0" smtClean="0">
              <a:latin typeface="HG丸ｺﾞｼｯｸM-PRO" panose="020F0600000000000000" pitchFamily="50" charset="-128"/>
              <a:ea typeface="HG丸ｺﾞｼｯｸM-PRO" panose="020F0600000000000000" pitchFamily="50" charset="-128"/>
            </a:endParaRPr>
          </a:p>
          <a:p>
            <a:pPr>
              <a:lnSpc>
                <a:spcPts val="1800"/>
              </a:lnSpc>
            </a:pPr>
            <a:r>
              <a:rPr kumimoji="1" lang="ja-JP" altLang="en-US" sz="1100" dirty="0" smtClean="0">
                <a:latin typeface="HG丸ｺﾞｼｯｸM-PRO" panose="020F0600000000000000" pitchFamily="50" charset="-128"/>
                <a:ea typeface="HG丸ｺﾞｼｯｸM-PRO" panose="020F0600000000000000" pitchFamily="50" charset="-128"/>
              </a:rPr>
              <a:t>□　</a:t>
            </a:r>
            <a:r>
              <a:rPr kumimoji="1" lang="ja-JP" altLang="en-US" sz="1100" b="1" dirty="0" smtClean="0">
                <a:latin typeface="HG丸ｺﾞｼｯｸM-PRO" panose="020F0600000000000000" pitchFamily="50" charset="-128"/>
                <a:ea typeface="HG丸ｺﾞｼｯｸM-PRO" panose="020F0600000000000000" pitchFamily="50" charset="-128"/>
              </a:rPr>
              <a:t>サージカルマスク</a:t>
            </a:r>
            <a:endParaRPr kumimoji="1" lang="en-US" altLang="ja-JP" sz="1100" b="1" dirty="0" smtClean="0">
              <a:latin typeface="HG丸ｺﾞｼｯｸM-PRO" panose="020F0600000000000000" pitchFamily="50" charset="-128"/>
              <a:ea typeface="HG丸ｺﾞｼｯｸM-PRO" panose="020F0600000000000000" pitchFamily="50" charset="-128"/>
            </a:endParaRPr>
          </a:p>
          <a:p>
            <a:pPr>
              <a:lnSpc>
                <a:spcPts val="1800"/>
              </a:lnSpc>
            </a:pPr>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　鼻までしっかり覆い、隙間のないようにつけましょう。</a:t>
            </a:r>
            <a:endParaRPr kumimoji="1" lang="en-US" altLang="ja-JP" sz="1100" dirty="0" smtClean="0">
              <a:latin typeface="HG丸ｺﾞｼｯｸM-PRO" panose="020F0600000000000000" pitchFamily="50" charset="-128"/>
              <a:ea typeface="HG丸ｺﾞｼｯｸM-PRO" panose="020F0600000000000000" pitchFamily="50" charset="-128"/>
            </a:endParaRPr>
          </a:p>
          <a:p>
            <a:pPr>
              <a:lnSpc>
                <a:spcPts val="1800"/>
              </a:lnSpc>
            </a:pPr>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　</a:t>
            </a:r>
            <a:r>
              <a:rPr kumimoji="1" lang="en-US" altLang="ja-JP" sz="1100" dirty="0" smtClean="0">
                <a:latin typeface="HG丸ｺﾞｼｯｸM-PRO" panose="020F0600000000000000" pitchFamily="50" charset="-128"/>
                <a:ea typeface="HG丸ｺﾞｼｯｸM-PRO" panose="020F0600000000000000" pitchFamily="50" charset="-128"/>
              </a:rPr>
              <a:t>※</a:t>
            </a:r>
            <a:r>
              <a:rPr kumimoji="1" lang="ja-JP" altLang="en-US" sz="1100" dirty="0" smtClean="0">
                <a:latin typeface="HG丸ｺﾞｼｯｸM-PRO" panose="020F0600000000000000" pitchFamily="50" charset="-128"/>
                <a:ea typeface="HG丸ｺﾞｼｯｸM-PRO" panose="020F0600000000000000" pitchFamily="50" charset="-128"/>
              </a:rPr>
              <a:t>環境中にウイルスが大量に存在しているようなときは「</a:t>
            </a:r>
            <a:r>
              <a:rPr kumimoji="1" lang="en-US" altLang="ja-JP" sz="1100" dirty="0" smtClean="0">
                <a:latin typeface="HG丸ｺﾞｼｯｸM-PRO" panose="020F0600000000000000" pitchFamily="50" charset="-128"/>
                <a:ea typeface="HG丸ｺﾞｼｯｸM-PRO" panose="020F0600000000000000" pitchFamily="50" charset="-128"/>
              </a:rPr>
              <a:t>N95</a:t>
            </a:r>
            <a:r>
              <a:rPr kumimoji="1" lang="ja-JP" altLang="en-US" sz="1100" dirty="0" smtClean="0">
                <a:latin typeface="HG丸ｺﾞｼｯｸM-PRO" panose="020F0600000000000000" pitchFamily="50" charset="-128"/>
                <a:ea typeface="HG丸ｺﾞｼｯｸM-PRO" panose="020F0600000000000000" pitchFamily="50" charset="-128"/>
              </a:rPr>
              <a:t>マスク」を隙間の</a:t>
            </a:r>
            <a:r>
              <a:rPr kumimoji="1" lang="ja-JP" altLang="en-US" sz="1100" dirty="0">
                <a:latin typeface="HG丸ｺﾞｼｯｸM-PRO" panose="020F0600000000000000" pitchFamily="50" charset="-128"/>
                <a:ea typeface="HG丸ｺﾞｼｯｸM-PRO" panose="020F0600000000000000" pitchFamily="50" charset="-128"/>
              </a:rPr>
              <a:t>ないよう</a:t>
            </a:r>
            <a:r>
              <a:rPr kumimoji="1" lang="ja-JP" altLang="en-US" sz="1100" dirty="0" smtClean="0">
                <a:latin typeface="HG丸ｺﾞｼｯｸM-PRO" panose="020F0600000000000000" pitchFamily="50" charset="-128"/>
                <a:ea typeface="HG丸ｺﾞｼｯｸM-PRO" panose="020F0600000000000000" pitchFamily="50" charset="-128"/>
              </a:rPr>
              <a:t>に着用</a:t>
            </a:r>
            <a:endParaRPr kumimoji="1" lang="en-US" altLang="ja-JP" sz="1100" dirty="0" smtClean="0">
              <a:latin typeface="HG丸ｺﾞｼｯｸM-PRO" panose="020F0600000000000000" pitchFamily="50" charset="-128"/>
              <a:ea typeface="HG丸ｺﾞｼｯｸM-PRO" panose="020F0600000000000000" pitchFamily="50" charset="-128"/>
            </a:endParaRPr>
          </a:p>
          <a:p>
            <a:pPr>
              <a:lnSpc>
                <a:spcPts val="1800"/>
              </a:lnSpc>
            </a:pPr>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　　してください（シールチェックも行いましょう）。</a:t>
            </a:r>
            <a:endParaRPr kumimoji="1" lang="en-US" altLang="ja-JP" sz="1100" dirty="0" smtClean="0">
              <a:latin typeface="HG丸ｺﾞｼｯｸM-PRO" panose="020F0600000000000000" pitchFamily="50" charset="-128"/>
              <a:ea typeface="HG丸ｺﾞｼｯｸM-PRO" panose="020F0600000000000000" pitchFamily="50" charset="-128"/>
            </a:endParaRPr>
          </a:p>
          <a:p>
            <a:pPr>
              <a:lnSpc>
                <a:spcPts val="1800"/>
              </a:lnSpc>
            </a:pPr>
            <a:r>
              <a:rPr kumimoji="1" lang="ja-JP" altLang="en-US" sz="1100" dirty="0" smtClean="0">
                <a:latin typeface="HG丸ｺﾞｼｯｸM-PRO" panose="020F0600000000000000" pitchFamily="50" charset="-128"/>
                <a:ea typeface="HG丸ｺﾞｼｯｸM-PRO" panose="020F0600000000000000" pitchFamily="50" charset="-128"/>
              </a:rPr>
              <a:t>□　</a:t>
            </a:r>
            <a:r>
              <a:rPr kumimoji="1" lang="ja-JP" altLang="en-US" sz="1100" b="1" dirty="0" smtClean="0">
                <a:latin typeface="HG丸ｺﾞｼｯｸM-PRO" panose="020F0600000000000000" pitchFamily="50" charset="-128"/>
                <a:ea typeface="HG丸ｺﾞｼｯｸM-PRO" panose="020F0600000000000000" pitchFamily="50" charset="-128"/>
              </a:rPr>
              <a:t>ヘアキャップ</a:t>
            </a:r>
            <a:endParaRPr kumimoji="1" lang="en-US" altLang="ja-JP" sz="1100" b="1" dirty="0" smtClean="0">
              <a:latin typeface="HG丸ｺﾞｼｯｸM-PRO" panose="020F0600000000000000" pitchFamily="50" charset="-128"/>
              <a:ea typeface="HG丸ｺﾞｼｯｸM-PRO" panose="020F0600000000000000" pitchFamily="50" charset="-128"/>
            </a:endParaRPr>
          </a:p>
          <a:p>
            <a:pPr>
              <a:lnSpc>
                <a:spcPts val="1800"/>
              </a:lnSpc>
            </a:pPr>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　頭部へウイルスが付着することを防ぎます。髪を確実に覆いましょう。</a:t>
            </a:r>
            <a:endParaRPr kumimoji="1" lang="en-US" altLang="ja-JP" sz="1100" dirty="0" smtClean="0">
              <a:latin typeface="HG丸ｺﾞｼｯｸM-PRO" panose="020F0600000000000000" pitchFamily="50" charset="-128"/>
              <a:ea typeface="HG丸ｺﾞｼｯｸM-PRO" panose="020F0600000000000000" pitchFamily="50" charset="-128"/>
            </a:endParaRPr>
          </a:p>
          <a:p>
            <a:pPr>
              <a:lnSpc>
                <a:spcPts val="1800"/>
              </a:lnSpc>
            </a:pPr>
            <a:r>
              <a:rPr kumimoji="1" lang="ja-JP" altLang="en-US" sz="1100" dirty="0" smtClean="0">
                <a:latin typeface="HG丸ｺﾞｼｯｸM-PRO" panose="020F0600000000000000" pitchFamily="50" charset="-128"/>
                <a:ea typeface="HG丸ｺﾞｼｯｸM-PRO" panose="020F0600000000000000" pitchFamily="50" charset="-128"/>
              </a:rPr>
              <a:t>□　</a:t>
            </a:r>
            <a:r>
              <a:rPr kumimoji="1" lang="ja-JP" altLang="en-US" sz="1100" b="1" dirty="0" smtClean="0">
                <a:latin typeface="HG丸ｺﾞｼｯｸM-PRO" panose="020F0600000000000000" pitchFamily="50" charset="-128"/>
                <a:ea typeface="HG丸ｺﾞｼｯｸM-PRO" panose="020F0600000000000000" pitchFamily="50" charset="-128"/>
              </a:rPr>
              <a:t>ゴミ箱</a:t>
            </a:r>
            <a:endParaRPr kumimoji="1" lang="en-US" altLang="ja-JP" sz="1100" b="1" dirty="0" smtClean="0">
              <a:latin typeface="HG丸ｺﾞｼｯｸM-PRO" panose="020F0600000000000000" pitchFamily="50" charset="-128"/>
              <a:ea typeface="HG丸ｺﾞｼｯｸM-PRO" panose="020F0600000000000000" pitchFamily="50" charset="-128"/>
            </a:endParaRPr>
          </a:p>
          <a:p>
            <a:pPr>
              <a:lnSpc>
                <a:spcPts val="1800"/>
              </a:lnSpc>
            </a:pPr>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　陽性の方を対応した後、使用した</a:t>
            </a:r>
            <a:r>
              <a:rPr kumimoji="1" lang="en-US" altLang="ja-JP" sz="1100" dirty="0" smtClean="0">
                <a:latin typeface="HG丸ｺﾞｼｯｸM-PRO" panose="020F0600000000000000" pitchFamily="50" charset="-128"/>
                <a:ea typeface="HG丸ｺﾞｼｯｸM-PRO" panose="020F0600000000000000" pitchFamily="50" charset="-128"/>
              </a:rPr>
              <a:t>PPE</a:t>
            </a:r>
            <a:r>
              <a:rPr kumimoji="1" lang="ja-JP" altLang="en-US" sz="1100" dirty="0" smtClean="0">
                <a:latin typeface="HG丸ｺﾞｼｯｸM-PRO" panose="020F0600000000000000" pitchFamily="50" charset="-128"/>
                <a:ea typeface="HG丸ｺﾞｼｯｸM-PRO" panose="020F0600000000000000" pitchFamily="50" charset="-128"/>
              </a:rPr>
              <a:t>等は保管せず速やかに廃棄します。脱いだ後、その場所で</a:t>
            </a:r>
            <a:endParaRPr kumimoji="1" lang="en-US" altLang="ja-JP" sz="1100" dirty="0" smtClean="0">
              <a:latin typeface="HG丸ｺﾞｼｯｸM-PRO" panose="020F0600000000000000" pitchFamily="50" charset="-128"/>
              <a:ea typeface="HG丸ｺﾞｼｯｸM-PRO" panose="020F0600000000000000" pitchFamily="50" charset="-128"/>
            </a:endParaRPr>
          </a:p>
          <a:p>
            <a:pPr>
              <a:lnSpc>
                <a:spcPts val="1800"/>
              </a:lnSpc>
            </a:pPr>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　すぐ捨てられるようにふた付きゴミ箱を用意しましょう。</a:t>
            </a:r>
            <a:endParaRPr kumimoji="1" lang="en-US" altLang="ja-JP" sz="1100" dirty="0" smtClean="0">
              <a:latin typeface="HG丸ｺﾞｼｯｸM-PRO" panose="020F0600000000000000" pitchFamily="50" charset="-128"/>
              <a:ea typeface="HG丸ｺﾞｼｯｸM-PRO" panose="020F0600000000000000" pitchFamily="50" charset="-128"/>
            </a:endParaRPr>
          </a:p>
          <a:p>
            <a:pPr>
              <a:lnSpc>
                <a:spcPts val="1800"/>
              </a:lnSpc>
            </a:pPr>
            <a:r>
              <a:rPr kumimoji="1" lang="ja-JP" altLang="en-US" sz="1100" dirty="0" smtClean="0">
                <a:latin typeface="HG丸ｺﾞｼｯｸM-PRO" panose="020F0600000000000000" pitchFamily="50" charset="-128"/>
                <a:ea typeface="HG丸ｺﾞｼｯｸM-PRO" panose="020F0600000000000000" pitchFamily="50" charset="-128"/>
              </a:rPr>
              <a:t>□　</a:t>
            </a:r>
            <a:r>
              <a:rPr kumimoji="1" lang="ja-JP" altLang="en-US" sz="1100" b="1" dirty="0" smtClean="0">
                <a:latin typeface="HG丸ｺﾞｼｯｸM-PRO" panose="020F0600000000000000" pitchFamily="50" charset="-128"/>
                <a:ea typeface="HG丸ｺﾞｼｯｸM-PRO" panose="020F0600000000000000" pitchFamily="50" charset="-128"/>
              </a:rPr>
              <a:t>消毒液</a:t>
            </a:r>
            <a:endParaRPr kumimoji="1" lang="en-US" altLang="ja-JP" sz="1100" b="1" dirty="0" smtClean="0">
              <a:latin typeface="HG丸ｺﾞｼｯｸM-PRO" panose="020F0600000000000000" pitchFamily="50" charset="-128"/>
              <a:ea typeface="HG丸ｺﾞｼｯｸM-PRO" panose="020F0600000000000000" pitchFamily="50" charset="-128"/>
            </a:endParaRPr>
          </a:p>
          <a:p>
            <a:pPr>
              <a:lnSpc>
                <a:spcPts val="1800"/>
              </a:lnSpc>
            </a:pPr>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　新型コロナウイルスにはアルコール消毒が有効です。また、熱湯や次亜塩素酸ナトリウムでも消</a:t>
            </a:r>
            <a:endParaRPr kumimoji="1" lang="en-US" altLang="ja-JP" sz="1100" dirty="0" smtClean="0">
              <a:latin typeface="HG丸ｺﾞｼｯｸM-PRO" panose="020F0600000000000000" pitchFamily="50" charset="-128"/>
              <a:ea typeface="HG丸ｺﾞｼｯｸM-PRO" panose="020F0600000000000000" pitchFamily="50" charset="-128"/>
            </a:endParaRPr>
          </a:p>
          <a:p>
            <a:pPr>
              <a:lnSpc>
                <a:spcPts val="1800"/>
              </a:lnSpc>
            </a:pPr>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　毒ができますので、</a:t>
            </a:r>
            <a:r>
              <a:rPr kumimoji="1" lang="ja-JP" altLang="en-US" sz="1100" dirty="0">
                <a:latin typeface="HG丸ｺﾞｼｯｸM-PRO" panose="020F0600000000000000" pitchFamily="50" charset="-128"/>
                <a:ea typeface="HG丸ｺﾞｼｯｸM-PRO" panose="020F0600000000000000" pitchFamily="50" charset="-128"/>
              </a:rPr>
              <a:t>用途</a:t>
            </a:r>
            <a:r>
              <a:rPr kumimoji="1" lang="ja-JP" altLang="en-US" sz="1100" dirty="0" smtClean="0">
                <a:latin typeface="HG丸ｺﾞｼｯｸM-PRO" panose="020F0600000000000000" pitchFamily="50" charset="-128"/>
                <a:ea typeface="HG丸ｺﾞｼｯｸM-PRO" panose="020F0600000000000000" pitchFamily="50" charset="-128"/>
              </a:rPr>
              <a:t>によって使い分けてください。</a:t>
            </a:r>
            <a:endParaRPr kumimoji="1" lang="en-US" altLang="ja-JP" sz="1100" dirty="0" smtClean="0">
              <a:latin typeface="HG丸ｺﾞｼｯｸM-PRO" panose="020F0600000000000000" pitchFamily="50" charset="-128"/>
              <a:ea typeface="HG丸ｺﾞｼｯｸM-PRO" panose="020F0600000000000000" pitchFamily="50" charset="-128"/>
            </a:endParaRPr>
          </a:p>
          <a:p>
            <a:pPr>
              <a:lnSpc>
                <a:spcPts val="1800"/>
              </a:lnSpc>
            </a:pPr>
            <a:r>
              <a:rPr kumimoji="1" lang="ja-JP" altLang="en-US" sz="1100" dirty="0">
                <a:latin typeface="HG丸ｺﾞｼｯｸM-PRO" panose="020F0600000000000000" pitchFamily="50" charset="-128"/>
                <a:ea typeface="HG丸ｺﾞｼｯｸM-PRO" panose="020F0600000000000000" pitchFamily="50" charset="-128"/>
              </a:rPr>
              <a:t>　</a:t>
            </a:r>
          </a:p>
        </p:txBody>
      </p:sp>
      <p:sp>
        <p:nvSpPr>
          <p:cNvPr id="13" name="テキスト ボックス 12"/>
          <p:cNvSpPr txBox="1"/>
          <p:nvPr/>
        </p:nvSpPr>
        <p:spPr>
          <a:xfrm>
            <a:off x="377941" y="2958339"/>
            <a:ext cx="6243437" cy="400110"/>
          </a:xfrm>
          <a:prstGeom prst="rect">
            <a:avLst/>
          </a:prstGeom>
          <a:noFill/>
        </p:spPr>
        <p:txBody>
          <a:bodyPr wrap="square" rtlCol="0">
            <a:spAutoFit/>
          </a:bodyPr>
          <a:lstStyle/>
          <a:p>
            <a:r>
              <a:rPr kumimoji="1" lang="ja-JP" altLang="en-US" sz="1000" dirty="0">
                <a:latin typeface="HG丸ｺﾞｼｯｸM-PRO" panose="020F0600000000000000" pitchFamily="50" charset="-128"/>
                <a:ea typeface="HG丸ｺﾞｼｯｸM-PRO" panose="020F0600000000000000" pitchFamily="50" charset="-128"/>
              </a:rPr>
              <a:t>新型</a:t>
            </a:r>
            <a:r>
              <a:rPr kumimoji="1" lang="ja-JP" altLang="en-US" sz="1000" dirty="0" smtClean="0">
                <a:latin typeface="HG丸ｺﾞｼｯｸM-PRO" panose="020F0600000000000000" pitchFamily="50" charset="-128"/>
                <a:ea typeface="HG丸ｺﾞｼｯｸM-PRO" panose="020F0600000000000000" pitchFamily="50" charset="-128"/>
              </a:rPr>
              <a:t>コロナウイルスに対応するためには、「うつさない、うつらない」ための準備が必要です。使用のたびに廃棄することが望ましいため、十分な量を用意しましょう。</a:t>
            </a:r>
            <a:endParaRPr kumimoji="1" lang="ja-JP" altLang="en-US" sz="1000" dirty="0">
              <a:latin typeface="HG丸ｺﾞｼｯｸM-PRO" panose="020F0600000000000000" pitchFamily="50" charset="-128"/>
              <a:ea typeface="HG丸ｺﾞｼｯｸM-PRO" panose="020F0600000000000000" pitchFamily="50" charset="-128"/>
            </a:endParaRPr>
          </a:p>
        </p:txBody>
      </p:sp>
      <p:sp>
        <p:nvSpPr>
          <p:cNvPr id="16" name="テキスト ボックス 15"/>
          <p:cNvSpPr txBox="1"/>
          <p:nvPr/>
        </p:nvSpPr>
        <p:spPr>
          <a:xfrm>
            <a:off x="2854961" y="9573215"/>
            <a:ext cx="4227736" cy="184666"/>
          </a:xfrm>
          <a:prstGeom prst="rect">
            <a:avLst/>
          </a:prstGeom>
          <a:noFill/>
        </p:spPr>
        <p:txBody>
          <a:bodyPr wrap="square" rtlCol="0">
            <a:spAutoFit/>
          </a:bodyPr>
          <a:lstStyle/>
          <a:p>
            <a:r>
              <a:rPr kumimoji="1" lang="ja-JP" altLang="en-US" sz="600" dirty="0" smtClean="0">
                <a:latin typeface="HG丸ｺﾞｼｯｸM-PRO" panose="020F0600000000000000" pitchFamily="50" charset="-128"/>
                <a:ea typeface="HG丸ｺﾞｼｯｸM-PRO" panose="020F0600000000000000" pitchFamily="50" charset="-128"/>
              </a:rPr>
              <a:t>厚生労働省・経済産業省・消費者庁ポスター「新型コロナウイルス対策　身のまわりを清潔にしましょう。」より</a:t>
            </a:r>
            <a:endParaRPr kumimoji="1" lang="ja-JP" altLang="en-US" sz="600" dirty="0">
              <a:latin typeface="HG丸ｺﾞｼｯｸM-PRO" panose="020F0600000000000000" pitchFamily="50" charset="-128"/>
              <a:ea typeface="HG丸ｺﾞｼｯｸM-PRO" panose="020F0600000000000000" pitchFamily="50" charset="-128"/>
            </a:endParaRPr>
          </a:p>
        </p:txBody>
      </p:sp>
      <p:sp>
        <p:nvSpPr>
          <p:cNvPr id="17" name="正方形/長方形 16"/>
          <p:cNvSpPr/>
          <p:nvPr/>
        </p:nvSpPr>
        <p:spPr>
          <a:xfrm>
            <a:off x="110888" y="7648477"/>
            <a:ext cx="2949812" cy="1292662"/>
          </a:xfrm>
          <a:prstGeom prst="rect">
            <a:avLst/>
          </a:prstGeom>
        </p:spPr>
        <p:txBody>
          <a:bodyPr wrap="square">
            <a:spAutoFit/>
          </a:bodyPr>
          <a:lstStyle/>
          <a:p>
            <a:r>
              <a:rPr lang="ja-JP" altLang="en-US" sz="1200" b="1" dirty="0" smtClean="0">
                <a:latin typeface="HG丸ｺﾞｼｯｸM-PRO" panose="020F0600000000000000" pitchFamily="50" charset="-128"/>
                <a:ea typeface="HG丸ｺﾞｼｯｸM-PRO" panose="020F0600000000000000" pitchFamily="50" charset="-128"/>
              </a:rPr>
              <a:t>アルコールは、濃度</a:t>
            </a:r>
            <a:r>
              <a:rPr lang="en-US" altLang="ja-JP" sz="1200" b="1" dirty="0" smtClean="0">
                <a:latin typeface="HG丸ｺﾞｼｯｸM-PRO" panose="020F0600000000000000" pitchFamily="50" charset="-128"/>
                <a:ea typeface="HG丸ｺﾞｼｯｸM-PRO" panose="020F0600000000000000" pitchFamily="50" charset="-128"/>
              </a:rPr>
              <a:t>76.9%</a:t>
            </a:r>
            <a:r>
              <a:rPr lang="ja-JP" altLang="en-US" sz="1200" b="1" dirty="0" smtClean="0">
                <a:latin typeface="HG丸ｺﾞｼｯｸM-PRO" panose="020F0600000000000000" pitchFamily="50" charset="-128"/>
                <a:ea typeface="HG丸ｺﾞｼｯｸM-PRO" panose="020F0600000000000000" pitchFamily="50" charset="-128"/>
              </a:rPr>
              <a:t>以上</a:t>
            </a:r>
            <a:r>
              <a:rPr lang="en-US" altLang="ja-JP" sz="1200" b="1" dirty="0" smtClean="0">
                <a:latin typeface="HG丸ｺﾞｼｯｸM-PRO" panose="020F0600000000000000" pitchFamily="50" charset="-128"/>
                <a:ea typeface="HG丸ｺﾞｼｯｸM-PRO" panose="020F0600000000000000" pitchFamily="50" charset="-128"/>
              </a:rPr>
              <a:t>81.4%</a:t>
            </a:r>
            <a:r>
              <a:rPr lang="ja-JP" altLang="en-US" sz="1200" b="1" dirty="0">
                <a:latin typeface="HG丸ｺﾞｼｯｸM-PRO" panose="020F0600000000000000" pitchFamily="50" charset="-128"/>
                <a:ea typeface="HG丸ｺﾞｼｯｸM-PRO" panose="020F0600000000000000" pitchFamily="50" charset="-128"/>
              </a:rPr>
              <a:t>以下の</a:t>
            </a:r>
            <a:r>
              <a:rPr lang="ja-JP" altLang="en-US" sz="1200" b="1" dirty="0" smtClean="0">
                <a:latin typeface="HG丸ｺﾞｼｯｸM-PRO" panose="020F0600000000000000" pitchFamily="50" charset="-128"/>
                <a:ea typeface="HG丸ｺﾞｼｯｸM-PRO" panose="020F0600000000000000" pitchFamily="50" charset="-128"/>
              </a:rPr>
              <a:t>エタノールが効果的です！</a:t>
            </a:r>
            <a:endParaRPr lang="ja-JP" altLang="en-US" sz="1200" b="1" dirty="0">
              <a:latin typeface="HG丸ｺﾞｼｯｸM-PRO" panose="020F0600000000000000" pitchFamily="50" charset="-128"/>
              <a:ea typeface="HG丸ｺﾞｼｯｸM-PRO" panose="020F0600000000000000" pitchFamily="50" charset="-128"/>
            </a:endParaRPr>
          </a:p>
          <a:p>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手</a:t>
            </a:r>
            <a:r>
              <a:rPr lang="ja-JP" altLang="en-US" sz="1050" dirty="0">
                <a:latin typeface="HG丸ｺﾞｼｯｸM-PRO" panose="020F0600000000000000" pitchFamily="50" charset="-128"/>
                <a:ea typeface="HG丸ｺﾞｼｯｸM-PRO" panose="020F0600000000000000" pitchFamily="50" charset="-128"/>
              </a:rPr>
              <a:t>洗いがすぐにできない状況では、アルコール消毒液も有効です</a:t>
            </a:r>
            <a:r>
              <a:rPr lang="ja-JP" altLang="en-US" sz="1050" dirty="0" smtClean="0">
                <a:latin typeface="HG丸ｺﾞｼｯｸM-PRO" panose="020F0600000000000000" pitchFamily="50" charset="-128"/>
                <a:ea typeface="HG丸ｺﾞｼｯｸM-PRO" panose="020F0600000000000000" pitchFamily="50" charset="-128"/>
              </a:rPr>
              <a:t>。</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手</a:t>
            </a:r>
            <a:r>
              <a:rPr lang="ja-JP" altLang="en-US" sz="1050" dirty="0" smtClean="0">
                <a:latin typeface="HG丸ｺﾞｼｯｸM-PRO" panose="020F0600000000000000" pitchFamily="50" charset="-128"/>
                <a:ea typeface="HG丸ｺﾞｼｯｸM-PRO" panose="020F0600000000000000" pitchFamily="50" charset="-128"/>
              </a:rPr>
              <a:t>が汚れていると手袋をしていても同じです。</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手洗い、消毒は定期的に行いましょう。</a:t>
            </a:r>
            <a:endParaRPr lang="ja-JP" altLang="en-US" sz="1050" dirty="0">
              <a:latin typeface="HG丸ｺﾞｼｯｸM-PRO" panose="020F0600000000000000" pitchFamily="50" charset="-128"/>
              <a:ea typeface="HG丸ｺﾞｼｯｸM-PRO" panose="020F0600000000000000" pitchFamily="50" charset="-128"/>
            </a:endParaRPr>
          </a:p>
        </p:txBody>
      </p:sp>
      <p:pic>
        <p:nvPicPr>
          <p:cNvPr id="18" name="図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1056" y="9034195"/>
            <a:ext cx="694738" cy="723686"/>
          </a:xfrm>
          <a:prstGeom prst="rect">
            <a:avLst/>
          </a:prstGeom>
        </p:spPr>
      </p:pic>
      <p:sp>
        <p:nvSpPr>
          <p:cNvPr id="2" name="スライド番号プレースホルダー 1"/>
          <p:cNvSpPr>
            <a:spLocks noGrp="1"/>
          </p:cNvSpPr>
          <p:nvPr>
            <p:ph type="sldNum" sz="quarter" idx="12"/>
          </p:nvPr>
        </p:nvSpPr>
        <p:spPr>
          <a:xfrm>
            <a:off x="1931947" y="9553958"/>
            <a:ext cx="1543050" cy="527403"/>
          </a:xfrm>
        </p:spPr>
        <p:txBody>
          <a:bodyPr/>
          <a:lstStyle/>
          <a:p>
            <a:fld id="{0D61ADE0-2872-42CF-A415-E6D95B0766DB}" type="slidenum">
              <a:rPr kumimoji="1" lang="ja-JP" altLang="en-US" smtClean="0"/>
              <a:t>2</a:t>
            </a:fld>
            <a:endParaRPr kumimoji="1" lang="ja-JP" altLang="en-US"/>
          </a:p>
        </p:txBody>
      </p:sp>
      <p:sp>
        <p:nvSpPr>
          <p:cNvPr id="3" name="テキスト ボックス 2"/>
          <p:cNvSpPr txBox="1"/>
          <p:nvPr/>
        </p:nvSpPr>
        <p:spPr>
          <a:xfrm>
            <a:off x="0" y="1484033"/>
            <a:ext cx="6134100" cy="246221"/>
          </a:xfrm>
          <a:prstGeom prst="rect">
            <a:avLst/>
          </a:prstGeom>
          <a:noFill/>
        </p:spPr>
        <p:txBody>
          <a:bodyPr wrap="square" rtlCol="0">
            <a:spAutoFit/>
          </a:bodyPr>
          <a:lstStyle/>
          <a:p>
            <a:r>
              <a:rPr kumimoji="1" lang="en-US" altLang="ja-JP" sz="1000" dirty="0" smtClean="0"/>
              <a:t>※</a:t>
            </a:r>
            <a:r>
              <a:rPr kumimoji="1" lang="ja-JP" altLang="en-US" sz="1000" dirty="0" smtClean="0"/>
              <a:t>　本マニュアルは高齢者及び</a:t>
            </a:r>
            <a:r>
              <a:rPr kumimoji="1" lang="ja-JP" altLang="en-US" sz="1000" dirty="0" err="1" smtClean="0"/>
              <a:t>障がい</a:t>
            </a:r>
            <a:r>
              <a:rPr kumimoji="1" lang="ja-JP" altLang="en-US" sz="1000" dirty="0" smtClean="0"/>
              <a:t>児者等重症化リスクの高い方の入所施設を対象に作成しています。</a:t>
            </a:r>
            <a:endParaRPr kumimoji="1" lang="ja-JP" altLang="en-US" sz="1000" dirty="0"/>
          </a:p>
        </p:txBody>
      </p:sp>
      <p:pic>
        <p:nvPicPr>
          <p:cNvPr id="14" name="図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49455" y="7648476"/>
            <a:ext cx="3638749" cy="1925577"/>
          </a:xfrm>
          <a:prstGeom prst="rect">
            <a:avLst/>
          </a:prstGeom>
        </p:spPr>
      </p:pic>
    </p:spTree>
    <p:extLst>
      <p:ext uri="{BB962C8B-B14F-4D97-AF65-F5344CB8AC3E}">
        <p14:creationId xmlns:p14="http://schemas.microsoft.com/office/powerpoint/2010/main" val="3599391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27238" y="196673"/>
            <a:ext cx="4331368" cy="307777"/>
          </a:xfrm>
          <a:prstGeom prst="rect">
            <a:avLst/>
          </a:prstGeom>
          <a:noFill/>
        </p:spPr>
        <p:txBody>
          <a:bodyPr wrap="square" rtlCol="0">
            <a:spAutoFit/>
          </a:bodyPr>
          <a:lstStyle/>
          <a:p>
            <a:r>
              <a:rPr kumimoji="1" lang="ja-JP" altLang="en-US" sz="1400" dirty="0" smtClean="0">
                <a:latin typeface="HG丸ｺﾞｼｯｸM-PRO" panose="020F0600000000000000" pitchFamily="50" charset="-128"/>
                <a:ea typeface="HG丸ｺﾞｼｯｸM-PRO" panose="020F0600000000000000" pitchFamily="50" charset="-128"/>
              </a:rPr>
              <a:t>防護服等の正しい着方、脱ぎ方</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227238" y="623481"/>
            <a:ext cx="6618345" cy="400110"/>
          </a:xfrm>
          <a:prstGeom prst="rect">
            <a:avLst/>
          </a:prstGeom>
          <a:noFill/>
        </p:spPr>
        <p:txBody>
          <a:bodyPr wrap="square" rtlCol="0">
            <a:spAutoFit/>
          </a:bodyPr>
          <a:lstStyle/>
          <a:p>
            <a:r>
              <a:rPr kumimoji="1" lang="ja-JP" altLang="en-US" sz="1000" dirty="0">
                <a:latin typeface="HG丸ｺﾞｼｯｸM-PRO" panose="020F0600000000000000" pitchFamily="50" charset="-128"/>
                <a:ea typeface="HG丸ｺﾞｼｯｸM-PRO" panose="020F0600000000000000" pitchFamily="50" charset="-128"/>
              </a:rPr>
              <a:t>　</a:t>
            </a:r>
            <a:r>
              <a:rPr kumimoji="1" lang="ja-JP" altLang="en-US" sz="1000" dirty="0" smtClean="0">
                <a:latin typeface="HG丸ｺﾞｼｯｸM-PRO" panose="020F0600000000000000" pitchFamily="50" charset="-128"/>
                <a:ea typeface="HG丸ｺﾞｼｯｸM-PRO" panose="020F0600000000000000" pitchFamily="50" charset="-128"/>
              </a:rPr>
              <a:t>特に脱ぐときは気を付けて！　</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　ウイルスは防護服の外側についているので、きれいになった手などで防護服の外側に触れないように意識を！</a:t>
            </a:r>
            <a:endParaRPr kumimoji="1" lang="en-US" altLang="ja-JP" sz="1000" dirty="0" smtClean="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2317977" y="9378597"/>
            <a:ext cx="1543050" cy="527403"/>
          </a:xfrm>
        </p:spPr>
        <p:txBody>
          <a:bodyPr/>
          <a:lstStyle/>
          <a:p>
            <a:fld id="{0D61ADE0-2872-42CF-A415-E6D95B0766DB}" type="slidenum">
              <a:rPr kumimoji="1" lang="ja-JP" altLang="en-US" smtClean="0"/>
              <a:t>3</a:t>
            </a:fld>
            <a:endParaRPr kumimoji="1" lang="ja-JP" altLang="en-US"/>
          </a:p>
        </p:txBody>
      </p:sp>
      <p:sp>
        <p:nvSpPr>
          <p:cNvPr id="14" name="テキスト ボックス 13"/>
          <p:cNvSpPr txBox="1"/>
          <p:nvPr/>
        </p:nvSpPr>
        <p:spPr>
          <a:xfrm>
            <a:off x="213731" y="9457632"/>
            <a:ext cx="3193104" cy="184666"/>
          </a:xfrm>
          <a:prstGeom prst="rect">
            <a:avLst/>
          </a:prstGeom>
          <a:noFill/>
        </p:spPr>
        <p:txBody>
          <a:bodyPr wrap="square" rtlCol="0">
            <a:spAutoFit/>
          </a:bodyPr>
          <a:lstStyle/>
          <a:p>
            <a:r>
              <a:rPr kumimoji="1" lang="ja-JP" altLang="en-US" sz="600" dirty="0" smtClean="0">
                <a:latin typeface="HG丸ｺﾞｼｯｸM-PRO" panose="020F0600000000000000" pitchFamily="50" charset="-128"/>
                <a:ea typeface="HG丸ｺﾞｼｯｸM-PRO" panose="020F0600000000000000" pitchFamily="50" charset="-128"/>
              </a:rPr>
              <a:t>出典：厚生労働省「</a:t>
            </a:r>
            <a:r>
              <a:rPr lang="ja-JP" altLang="en-US" sz="600" b="1" dirty="0" smtClean="0">
                <a:latin typeface="HG丸ｺﾞｼｯｸM-PRO" panose="020F0600000000000000" pitchFamily="50" charset="-128"/>
                <a:ea typeface="HG丸ｺﾞｼｯｸM-PRO" panose="020F0600000000000000" pitchFamily="50" charset="-128"/>
              </a:rPr>
              <a:t>介護職員のための感染対策マニュアル」</a:t>
            </a:r>
            <a:endParaRPr kumimoji="1" lang="ja-JP" altLang="en-US" sz="600" dirty="0">
              <a:latin typeface="HG丸ｺﾞｼｯｸM-PRO" panose="020F0600000000000000" pitchFamily="50" charset="-128"/>
              <a:ea typeface="HG丸ｺﾞｼｯｸM-PRO" panose="020F0600000000000000" pitchFamily="50" charset="-128"/>
            </a:endParaRPr>
          </a:p>
        </p:txBody>
      </p:sp>
      <p:pic>
        <p:nvPicPr>
          <p:cNvPr id="24" name="図 2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7843" y="1142622"/>
            <a:ext cx="5335362" cy="4032067"/>
          </a:xfrm>
          <a:prstGeom prst="rect">
            <a:avLst/>
          </a:prstGeom>
        </p:spPr>
      </p:pic>
      <p:pic>
        <p:nvPicPr>
          <p:cNvPr id="25" name="図 2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3654" y="5412417"/>
            <a:ext cx="6667217" cy="2922376"/>
          </a:xfrm>
          <a:prstGeom prst="rect">
            <a:avLst/>
          </a:prstGeom>
        </p:spPr>
      </p:pic>
      <p:sp>
        <p:nvSpPr>
          <p:cNvPr id="26" name="テキスト ボックス 25"/>
          <p:cNvSpPr txBox="1"/>
          <p:nvPr/>
        </p:nvSpPr>
        <p:spPr>
          <a:xfrm>
            <a:off x="4169554" y="8334793"/>
            <a:ext cx="2370946" cy="184666"/>
          </a:xfrm>
          <a:prstGeom prst="rect">
            <a:avLst/>
          </a:prstGeom>
          <a:noFill/>
        </p:spPr>
        <p:txBody>
          <a:bodyPr wrap="square" rtlCol="0">
            <a:spAutoFit/>
          </a:bodyPr>
          <a:lstStyle/>
          <a:p>
            <a:r>
              <a:rPr kumimoji="1" lang="ja-JP" altLang="en-US" sz="600" dirty="0" smtClean="0">
                <a:latin typeface="HG丸ｺﾞｼｯｸM-PRO" panose="020F0600000000000000" pitchFamily="50" charset="-128"/>
                <a:ea typeface="HG丸ｺﾞｼｯｸM-PRO" panose="020F0600000000000000" pitchFamily="50" charset="-128"/>
              </a:rPr>
              <a:t>出典：厚生労働省資料「</a:t>
            </a:r>
            <a:r>
              <a:rPr lang="ja-JP" altLang="en-US" sz="600" b="1" dirty="0" smtClean="0">
                <a:latin typeface="HG丸ｺﾞｼｯｸM-PRO" panose="020F0600000000000000" pitchFamily="50" charset="-128"/>
                <a:ea typeface="HG丸ｺﾞｼｯｸM-PRO" panose="020F0600000000000000" pitchFamily="50" charset="-128"/>
              </a:rPr>
              <a:t>施設内療養時の対応の手引き」</a:t>
            </a:r>
            <a:endParaRPr kumimoji="1" lang="ja-JP" altLang="en-US" sz="600" dirty="0">
              <a:latin typeface="HG丸ｺﾞｼｯｸM-PRO" panose="020F0600000000000000" pitchFamily="50" charset="-128"/>
              <a:ea typeface="HG丸ｺﾞｼｯｸM-PRO" panose="020F0600000000000000" pitchFamily="50" charset="-128"/>
            </a:endParaRPr>
          </a:p>
        </p:txBody>
      </p:sp>
      <p:pic>
        <p:nvPicPr>
          <p:cNvPr id="27" name="図 2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1193" y="8674112"/>
            <a:ext cx="6329307" cy="723117"/>
          </a:xfrm>
          <a:prstGeom prst="rect">
            <a:avLst/>
          </a:prstGeom>
        </p:spPr>
      </p:pic>
      <p:sp>
        <p:nvSpPr>
          <p:cNvPr id="28" name="テキスト ボックス 27"/>
          <p:cNvSpPr txBox="1"/>
          <p:nvPr/>
        </p:nvSpPr>
        <p:spPr>
          <a:xfrm>
            <a:off x="1643241" y="4983087"/>
            <a:ext cx="3086638" cy="215444"/>
          </a:xfrm>
          <a:prstGeom prst="rect">
            <a:avLst/>
          </a:prstGeom>
          <a:noFill/>
        </p:spPr>
        <p:txBody>
          <a:bodyPr wrap="square" rtlCol="0">
            <a:spAutoFit/>
          </a:bodyPr>
          <a:lstStyle/>
          <a:p>
            <a:r>
              <a:rPr lang="ja-JP" altLang="en-US" sz="800" dirty="0">
                <a:latin typeface="HG丸ｺﾞｼｯｸM-PRO" panose="020F0600000000000000" pitchFamily="50" charset="-128"/>
                <a:ea typeface="HG丸ｺﾞｼｯｸM-PRO" panose="020F0600000000000000" pitchFamily="50" charset="-128"/>
              </a:rPr>
              <a:t>出典：</a:t>
            </a:r>
            <a:r>
              <a:rPr lang="zh-CN" altLang="en-US" sz="800" dirty="0">
                <a:latin typeface="HG丸ｺﾞｼｯｸM-PRO" panose="020F0600000000000000" pitchFamily="50" charset="-128"/>
                <a:ea typeface="HG丸ｺﾞｼｯｸM-PRO" panose="020F0600000000000000" pitchFamily="50" charset="-128"/>
              </a:rPr>
              <a:t>東北大学大学院医学系研究科総合感染症学分野</a:t>
            </a:r>
            <a:endParaRPr lang="en-US" altLang="ja-JP" sz="8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635161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3775563" y="3705432"/>
            <a:ext cx="423517" cy="128631"/>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5889260" y="3577095"/>
            <a:ext cx="601196" cy="9625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4478396" y="3577095"/>
            <a:ext cx="785377" cy="96253"/>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3775563" y="3265596"/>
            <a:ext cx="986108" cy="11189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3775563" y="3100565"/>
            <a:ext cx="847034" cy="12538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角丸四角形 39"/>
          <p:cNvSpPr/>
          <p:nvPr/>
        </p:nvSpPr>
        <p:spPr>
          <a:xfrm>
            <a:off x="79970" y="4795091"/>
            <a:ext cx="6731421" cy="507354"/>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角丸四角形 31"/>
          <p:cNvSpPr/>
          <p:nvPr/>
        </p:nvSpPr>
        <p:spPr>
          <a:xfrm>
            <a:off x="79970" y="320615"/>
            <a:ext cx="6731421" cy="38401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30980" y="302620"/>
            <a:ext cx="6693567" cy="461665"/>
          </a:xfrm>
          <a:prstGeom prst="rect">
            <a:avLst/>
          </a:prstGeom>
          <a:noFill/>
        </p:spPr>
        <p:txBody>
          <a:bodyPr wrap="square" rtlCol="0">
            <a:spAutoFit/>
          </a:bodyPr>
          <a:lstStyle/>
          <a:p>
            <a:r>
              <a:rPr kumimoji="1" lang="ja-JP" altLang="en-US" sz="1200" b="1" dirty="0" smtClean="0">
                <a:latin typeface="HG丸ｺﾞｼｯｸM-PRO" panose="020F0600000000000000" pitchFamily="50" charset="-128"/>
                <a:ea typeface="HG丸ｺﾞｼｯｸM-PRO" panose="020F0600000000000000" pitchFamily="50" charset="-128"/>
              </a:rPr>
              <a:t>２　陽性者の方を個室で隔離してください。陽性判明時に個室にいない方</a:t>
            </a:r>
            <a:r>
              <a:rPr kumimoji="1" lang="ja-JP" altLang="en-US" sz="1200" b="1" dirty="0">
                <a:latin typeface="HG丸ｺﾞｼｯｸM-PRO" panose="020F0600000000000000" pitchFamily="50" charset="-128"/>
                <a:ea typeface="HG丸ｺﾞｼｯｸM-PRO" panose="020F0600000000000000" pitchFamily="50" charset="-128"/>
              </a:rPr>
              <a:t>は</a:t>
            </a:r>
            <a:r>
              <a:rPr kumimoji="1" lang="ja-JP" altLang="en-US" sz="1200" b="1" dirty="0" smtClean="0">
                <a:latin typeface="HG丸ｺﾞｼｯｸM-PRO" panose="020F0600000000000000" pitchFamily="50" charset="-128"/>
                <a:ea typeface="HG丸ｺﾞｼｯｸM-PRO" panose="020F0600000000000000" pitchFamily="50" charset="-128"/>
              </a:rPr>
              <a:t>、</a:t>
            </a:r>
            <a:endParaRPr kumimoji="1" lang="en-US" altLang="ja-JP" sz="1200" b="1" dirty="0" smtClean="0">
              <a:latin typeface="HG丸ｺﾞｼｯｸM-PRO" panose="020F0600000000000000" pitchFamily="50" charset="-128"/>
              <a:ea typeface="HG丸ｺﾞｼｯｸM-PRO" panose="020F0600000000000000" pitchFamily="50" charset="-128"/>
            </a:endParaRPr>
          </a:p>
          <a:p>
            <a:r>
              <a:rPr kumimoji="1" lang="ja-JP" altLang="en-US" sz="1200" b="1" dirty="0">
                <a:latin typeface="HG丸ｺﾞｼｯｸM-PRO" panose="020F0600000000000000" pitchFamily="50" charset="-128"/>
                <a:ea typeface="HG丸ｺﾞｼｯｸM-PRO" panose="020F0600000000000000" pitchFamily="50" charset="-128"/>
              </a:rPr>
              <a:t>　</a:t>
            </a:r>
            <a:r>
              <a:rPr kumimoji="1" lang="ja-JP" altLang="en-US" sz="1200" b="1" dirty="0" smtClean="0">
                <a:latin typeface="HG丸ｺﾞｼｯｸM-PRO" panose="020F0600000000000000" pitchFamily="50" charset="-128"/>
                <a:ea typeface="HG丸ｺﾞｼｯｸM-PRO" panose="020F0600000000000000" pitchFamily="50" charset="-128"/>
              </a:rPr>
              <a:t>　一旦、以下の手順で個室へ移動させてください。</a:t>
            </a:r>
            <a:r>
              <a:rPr kumimoji="1" lang="ja-JP" altLang="en-US" sz="1050" b="1" dirty="0" smtClean="0">
                <a:latin typeface="HG丸ｺﾞｼｯｸM-PRO" panose="020F0600000000000000" pitchFamily="50" charset="-128"/>
                <a:ea typeface="HG丸ｺﾞｼｯｸM-PRO" panose="020F0600000000000000" pitchFamily="50" charset="-128"/>
              </a:rPr>
              <a:t>　</a:t>
            </a:r>
            <a:endParaRPr kumimoji="1" lang="ja-JP" altLang="en-US" sz="1050" b="1" dirty="0">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79970" y="1030320"/>
            <a:ext cx="6858000" cy="1477328"/>
          </a:xfrm>
          <a:prstGeom prst="rect">
            <a:avLst/>
          </a:prstGeom>
          <a:noFill/>
        </p:spPr>
        <p:txBody>
          <a:bodyPr wrap="square" rtlCol="0">
            <a:spAutoFit/>
          </a:bodyPr>
          <a:lstStyle/>
          <a:p>
            <a:pPr>
              <a:lnSpc>
                <a:spcPts val="1800"/>
              </a:lnSpc>
            </a:pPr>
            <a:r>
              <a:rPr kumimoji="1" lang="ja-JP" altLang="en-US" sz="1100" dirty="0" smtClean="0">
                <a:latin typeface="HG丸ｺﾞｼｯｸM-PRO" panose="020F0600000000000000" pitchFamily="50" charset="-128"/>
                <a:ea typeface="HG丸ｺﾞｼｯｸM-PRO" panose="020F0600000000000000" pitchFamily="50" charset="-128"/>
              </a:rPr>
              <a:t>□　陽性となった方を対応する方は</a:t>
            </a:r>
            <a:r>
              <a:rPr kumimoji="1" lang="en-US" altLang="ja-JP" sz="1100" dirty="0" smtClean="0">
                <a:latin typeface="HG丸ｺﾞｼｯｸM-PRO" panose="020F0600000000000000" pitchFamily="50" charset="-128"/>
                <a:ea typeface="HG丸ｺﾞｼｯｸM-PRO" panose="020F0600000000000000" pitchFamily="50" charset="-128"/>
              </a:rPr>
              <a:t>PPE</a:t>
            </a:r>
            <a:r>
              <a:rPr kumimoji="1" lang="ja-JP" altLang="en-US" sz="1100" dirty="0" smtClean="0">
                <a:latin typeface="HG丸ｺﾞｼｯｸM-PRO" panose="020F0600000000000000" pitchFamily="50" charset="-128"/>
                <a:ea typeface="HG丸ｺﾞｼｯｸM-PRO" panose="020F0600000000000000" pitchFamily="50" charset="-128"/>
              </a:rPr>
              <a:t>等を着用してください。</a:t>
            </a:r>
            <a:endParaRPr kumimoji="1" lang="en-US" altLang="ja-JP" sz="1100" dirty="0" smtClean="0">
              <a:latin typeface="HG丸ｺﾞｼｯｸM-PRO" panose="020F0600000000000000" pitchFamily="50" charset="-128"/>
              <a:ea typeface="HG丸ｺﾞｼｯｸM-PRO" panose="020F0600000000000000" pitchFamily="50" charset="-128"/>
            </a:endParaRPr>
          </a:p>
          <a:p>
            <a:pPr>
              <a:lnSpc>
                <a:spcPts val="1800"/>
              </a:lnSpc>
            </a:pPr>
            <a:r>
              <a:rPr kumimoji="1" lang="ja-JP" altLang="en-US" sz="1100" dirty="0" smtClean="0">
                <a:latin typeface="HG丸ｺﾞｼｯｸM-PRO" panose="020F0600000000000000" pitchFamily="50" charset="-128"/>
                <a:ea typeface="HG丸ｺﾞｼｯｸM-PRO" panose="020F0600000000000000" pitchFamily="50" charset="-128"/>
              </a:rPr>
              <a:t>□　陽性者を個室へ移動してください。</a:t>
            </a:r>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　　</a:t>
            </a:r>
            <a:endParaRPr kumimoji="1" lang="en-US" altLang="ja-JP" sz="1100" dirty="0" smtClean="0">
              <a:latin typeface="HG丸ｺﾞｼｯｸM-PRO" panose="020F0600000000000000" pitchFamily="50" charset="-128"/>
              <a:ea typeface="HG丸ｺﾞｼｯｸM-PRO" panose="020F0600000000000000" pitchFamily="50" charset="-128"/>
            </a:endParaRPr>
          </a:p>
          <a:p>
            <a:pPr>
              <a:lnSpc>
                <a:spcPts val="1800"/>
              </a:lnSpc>
            </a:pPr>
            <a:r>
              <a:rPr kumimoji="1" lang="ja-JP" altLang="en-US" sz="1100" dirty="0" smtClean="0">
                <a:latin typeface="HG丸ｺﾞｼｯｸM-PRO" panose="020F0600000000000000" pitchFamily="50" charset="-128"/>
                <a:ea typeface="HG丸ｺﾞｼｯｸM-PRO" panose="020F0600000000000000" pitchFamily="50" charset="-128"/>
              </a:rPr>
              <a:t>□　陽性者を個室へ移動した後は、個室の入り口で防護服を脱いでから外へ出てください。</a:t>
            </a:r>
            <a:endParaRPr kumimoji="1" lang="en-US" altLang="ja-JP" sz="1100" dirty="0" smtClean="0">
              <a:latin typeface="HG丸ｺﾞｼｯｸM-PRO" panose="020F0600000000000000" pitchFamily="50" charset="-128"/>
              <a:ea typeface="HG丸ｺﾞｼｯｸM-PRO" panose="020F0600000000000000" pitchFamily="50" charset="-128"/>
            </a:endParaRPr>
          </a:p>
          <a:p>
            <a:pPr>
              <a:lnSpc>
                <a:spcPts val="1800"/>
              </a:lnSpc>
            </a:pPr>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　</a:t>
            </a:r>
            <a:r>
              <a:rPr kumimoji="1" lang="en-US" altLang="ja-JP" sz="1100" dirty="0" smtClean="0">
                <a:latin typeface="HG丸ｺﾞｼｯｸM-PRO" panose="020F0600000000000000" pitchFamily="50" charset="-128"/>
                <a:ea typeface="HG丸ｺﾞｼｯｸM-PRO" panose="020F0600000000000000" pitchFamily="50" charset="-128"/>
              </a:rPr>
              <a:t>※</a:t>
            </a:r>
            <a:r>
              <a:rPr kumimoji="1" lang="ja-JP" altLang="en-US" sz="1100" dirty="0" smtClean="0">
                <a:latin typeface="HG丸ｺﾞｼｯｸM-PRO" panose="020F0600000000000000" pitchFamily="50" charset="-128"/>
                <a:ea typeface="HG丸ｺﾞｼｯｸM-PRO" panose="020F0600000000000000" pitchFamily="50" charset="-128"/>
              </a:rPr>
              <a:t>　脱ぎ方は別添のとおりにし、脱いだものはビニール袋に入れてから、個室入口付近に用意した</a:t>
            </a:r>
            <a:endParaRPr kumimoji="1" lang="en-US" altLang="ja-JP" sz="1100" dirty="0" smtClean="0">
              <a:latin typeface="HG丸ｺﾞｼｯｸM-PRO" panose="020F0600000000000000" pitchFamily="50" charset="-128"/>
              <a:ea typeface="HG丸ｺﾞｼｯｸM-PRO" panose="020F0600000000000000" pitchFamily="50" charset="-128"/>
            </a:endParaRPr>
          </a:p>
          <a:p>
            <a:pPr>
              <a:lnSpc>
                <a:spcPts val="1800"/>
              </a:lnSpc>
            </a:pPr>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　　　ゴミ箱に入れてください。</a:t>
            </a:r>
            <a:endParaRPr kumimoji="1" lang="en-US" altLang="ja-JP" sz="1100" dirty="0" smtClean="0">
              <a:latin typeface="HG丸ｺﾞｼｯｸM-PRO" panose="020F0600000000000000" pitchFamily="50" charset="-128"/>
              <a:ea typeface="HG丸ｺﾞｼｯｸM-PRO" panose="020F0600000000000000" pitchFamily="50" charset="-128"/>
            </a:endParaRPr>
          </a:p>
          <a:p>
            <a:pPr>
              <a:lnSpc>
                <a:spcPts val="1800"/>
              </a:lnSpc>
            </a:pPr>
            <a:r>
              <a:rPr kumimoji="1" lang="ja-JP" altLang="en-US" sz="1100" dirty="0" smtClean="0">
                <a:latin typeface="HG丸ｺﾞｼｯｸM-PRO" panose="020F0600000000000000" pitchFamily="50" charset="-128"/>
                <a:ea typeface="HG丸ｺﾞｼｯｸM-PRO" panose="020F0600000000000000" pitchFamily="50" charset="-128"/>
              </a:rPr>
              <a:t>□　マスク、手袋、エプロンを着用の上、個室以外で陽性者が触れた部分を消毒してください。</a:t>
            </a:r>
            <a:endParaRPr kumimoji="1" lang="ja-JP" altLang="en-US" sz="1100" dirty="0">
              <a:latin typeface="HG丸ｺﾞｼｯｸM-PRO" panose="020F0600000000000000" pitchFamily="50" charset="-128"/>
              <a:ea typeface="HG丸ｺﾞｼｯｸM-PRO" panose="020F0600000000000000" pitchFamily="50" charset="-128"/>
            </a:endParaRPr>
          </a:p>
        </p:txBody>
      </p:sp>
      <p:sp>
        <p:nvSpPr>
          <p:cNvPr id="18" name="テキスト ボックス 17"/>
          <p:cNvSpPr txBox="1"/>
          <p:nvPr/>
        </p:nvSpPr>
        <p:spPr>
          <a:xfrm>
            <a:off x="263865" y="5844327"/>
            <a:ext cx="5954978" cy="1000274"/>
          </a:xfrm>
          <a:prstGeom prst="rect">
            <a:avLst/>
          </a:prstGeom>
          <a:noFill/>
        </p:spPr>
        <p:txBody>
          <a:bodyPr wrap="square" rtlCol="0">
            <a:spAutoFit/>
          </a:bodyPr>
          <a:lstStyle/>
          <a:p>
            <a:pPr>
              <a:lnSpc>
                <a:spcPts val="1800"/>
              </a:lnSpc>
            </a:pPr>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職員</a:t>
            </a:r>
            <a:r>
              <a:rPr kumimoji="1" lang="ja-JP" altLang="en-US" sz="1100" dirty="0">
                <a:latin typeface="HG丸ｺﾞｼｯｸM-PRO" panose="020F0600000000000000" pitchFamily="50" charset="-128"/>
                <a:ea typeface="HG丸ｺﾞｼｯｸM-PRO" panose="020F0600000000000000" pitchFamily="50" charset="-128"/>
              </a:rPr>
              <a:t>と入所者に分けてリストを作ってください。</a:t>
            </a:r>
          </a:p>
          <a:p>
            <a:r>
              <a:rPr kumimoji="1" lang="ja-JP" altLang="en-US" sz="1100" dirty="0" smtClean="0">
                <a:latin typeface="HG丸ｺﾞｼｯｸM-PRO" panose="020F0600000000000000" pitchFamily="50" charset="-128"/>
                <a:ea typeface="HG丸ｺﾞｼｯｸM-PRO" panose="020F0600000000000000" pitchFamily="50" charset="-128"/>
              </a:rPr>
              <a:t>□</a:t>
            </a:r>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職員の方は最後に陽性の方と接触した日から７日間は自宅待機にしてください。</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solidFill>
                  <a:srgbClr val="7030A0"/>
                </a:solidFill>
                <a:latin typeface="HG丸ｺﾞｼｯｸM-PRO" panose="020F0600000000000000" pitchFamily="50" charset="-128"/>
                <a:ea typeface="HG丸ｺﾞｼｯｸM-PRO" panose="020F0600000000000000" pitchFamily="50" charset="-128"/>
              </a:rPr>
              <a:t>　</a:t>
            </a:r>
            <a:r>
              <a:rPr kumimoji="1" lang="ja-JP" altLang="en-US" sz="1000" dirty="0" smtClean="0">
                <a:latin typeface="HG丸ｺﾞｼｯｸM-PRO" panose="020F0600000000000000" pitchFamily="50" charset="-128"/>
                <a:ea typeface="HG丸ｺﾞｼｯｸM-PRO" panose="020F0600000000000000" pitchFamily="50" charset="-128"/>
              </a:rPr>
              <a:t>（</a:t>
            </a:r>
            <a:r>
              <a:rPr kumimoji="1" lang="ja-JP" altLang="en-US" sz="1000" dirty="0">
                <a:latin typeface="HG丸ｺﾞｼｯｸM-PRO" panose="020F0600000000000000" pitchFamily="50" charset="-128"/>
                <a:ea typeface="HG丸ｺﾞｼｯｸM-PRO" panose="020F0600000000000000" pitchFamily="50" charset="-128"/>
              </a:rPr>
              <a:t>一旦自宅待機とし、その後、リストの共有と併せて保健所への相談も可。）</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en-US" altLang="ja-JP" sz="1100" dirty="0" smtClean="0">
                <a:latin typeface="HG丸ｺﾞｼｯｸM-PRO" panose="020F0600000000000000" pitchFamily="50" charset="-128"/>
                <a:ea typeface="HG丸ｺﾞｼｯｸM-PRO" panose="020F0600000000000000" pitchFamily="50" charset="-128"/>
              </a:rPr>
              <a:t>※</a:t>
            </a:r>
            <a:r>
              <a:rPr kumimoji="1" lang="ja-JP" altLang="en-US" sz="1100" dirty="0" smtClean="0">
                <a:latin typeface="HG丸ｺﾞｼｯｸM-PRO" panose="020F0600000000000000" pitchFamily="50" charset="-128"/>
                <a:ea typeface="HG丸ｺﾞｼｯｸM-PRO" panose="020F0600000000000000" pitchFamily="50" charset="-128"/>
              </a:rPr>
              <a:t>　介護従事者で濃厚接触者となった方でも条件を満たせば出勤することが可能です。</a:t>
            </a:r>
            <a:r>
              <a:rPr kumimoji="1" lang="en-US" altLang="ja-JP" sz="1100" dirty="0">
                <a:latin typeface="HG丸ｺﾞｼｯｸM-PRO" panose="020F0600000000000000" pitchFamily="50" charset="-128"/>
                <a:ea typeface="HG丸ｺﾞｼｯｸM-PRO" panose="020F0600000000000000" pitchFamily="50" charset="-128"/>
              </a:rPr>
              <a:t/>
            </a:r>
            <a:br>
              <a:rPr kumimoji="1" lang="en-US" altLang="ja-JP" sz="1100" dirty="0">
                <a:latin typeface="HG丸ｺﾞｼｯｸM-PRO" panose="020F0600000000000000" pitchFamily="50" charset="-128"/>
                <a:ea typeface="HG丸ｺﾞｼｯｸM-PRO" panose="020F0600000000000000" pitchFamily="50" charset="-128"/>
              </a:rPr>
            </a:br>
            <a:r>
              <a:rPr kumimoji="1" lang="ja-JP" altLang="en-US" sz="1100" dirty="0" smtClean="0">
                <a:latin typeface="HG丸ｺﾞｼｯｸM-PRO" panose="020F0600000000000000" pitchFamily="50" charset="-128"/>
                <a:ea typeface="HG丸ｺﾞｼｯｸM-PRO" panose="020F0600000000000000" pitchFamily="50" charset="-128"/>
              </a:rPr>
              <a:t>　　詳しくは　参考資料１を見てください。</a:t>
            </a:r>
            <a:endParaRPr kumimoji="1" lang="en-US" altLang="ja-JP" sz="1100" dirty="0" smtClean="0">
              <a:latin typeface="HG丸ｺﾞｼｯｸM-PRO" panose="020F0600000000000000" pitchFamily="50" charset="-128"/>
              <a:ea typeface="HG丸ｺﾞｼｯｸM-PRO" panose="020F0600000000000000" pitchFamily="50" charset="-128"/>
            </a:endParaRPr>
          </a:p>
        </p:txBody>
      </p:sp>
      <p:sp>
        <p:nvSpPr>
          <p:cNvPr id="22" name="テキスト ボックス 21"/>
          <p:cNvSpPr txBox="1"/>
          <p:nvPr/>
        </p:nvSpPr>
        <p:spPr>
          <a:xfrm>
            <a:off x="143050" y="4829614"/>
            <a:ext cx="6692929" cy="461665"/>
          </a:xfrm>
          <a:prstGeom prst="rect">
            <a:avLst/>
          </a:prstGeom>
          <a:noFill/>
        </p:spPr>
        <p:txBody>
          <a:bodyPr wrap="square" rtlCol="0">
            <a:spAutoFit/>
          </a:bodyPr>
          <a:lstStyle/>
          <a:p>
            <a:r>
              <a:rPr kumimoji="1" lang="ja-JP" altLang="en-US" sz="1200" b="1" dirty="0">
                <a:latin typeface="HG丸ｺﾞｼｯｸM-PRO" panose="020F0600000000000000" pitchFamily="50" charset="-128"/>
                <a:ea typeface="HG丸ｺﾞｼｯｸM-PRO" panose="020F0600000000000000" pitchFamily="50" charset="-128"/>
              </a:rPr>
              <a:t>３</a:t>
            </a:r>
            <a:r>
              <a:rPr kumimoji="1" lang="ja-JP" altLang="en-US" sz="1200" b="1" dirty="0" smtClean="0">
                <a:latin typeface="HG丸ｺﾞｼｯｸM-PRO" panose="020F0600000000000000" pitchFamily="50" charset="-128"/>
                <a:ea typeface="HG丸ｺﾞｼｯｸM-PRO" panose="020F0600000000000000" pitchFamily="50" charset="-128"/>
              </a:rPr>
              <a:t>　陽性者の方の</a:t>
            </a:r>
            <a:r>
              <a:rPr kumimoji="1" lang="ja-JP" altLang="en-US" sz="1200" b="1" dirty="0">
                <a:latin typeface="HG丸ｺﾞｼｯｸM-PRO" panose="020F0600000000000000" pitchFamily="50" charset="-128"/>
                <a:ea typeface="HG丸ｺﾞｼｯｸM-PRO" panose="020F0600000000000000" pitchFamily="50" charset="-128"/>
              </a:rPr>
              <a:t>発生</a:t>
            </a:r>
            <a:r>
              <a:rPr kumimoji="1" lang="ja-JP" altLang="en-US" sz="1200" b="1" dirty="0" smtClean="0">
                <a:latin typeface="HG丸ｺﾞｼｯｸM-PRO" panose="020F0600000000000000" pitchFamily="50" charset="-128"/>
                <a:ea typeface="HG丸ｺﾞｼｯｸM-PRO" panose="020F0600000000000000" pitchFamily="50" charset="-128"/>
              </a:rPr>
              <a:t>状況やその方の詳細、濃厚接触のあった方を整理してリストアップして</a:t>
            </a:r>
            <a:endParaRPr kumimoji="1" lang="en-US" altLang="ja-JP" sz="1200" b="1" dirty="0" smtClean="0">
              <a:latin typeface="HG丸ｺﾞｼｯｸM-PRO" panose="020F0600000000000000" pitchFamily="50" charset="-128"/>
              <a:ea typeface="HG丸ｺﾞｼｯｸM-PRO" panose="020F0600000000000000" pitchFamily="50" charset="-128"/>
            </a:endParaRPr>
          </a:p>
          <a:p>
            <a:r>
              <a:rPr kumimoji="1" lang="ja-JP" altLang="en-US" sz="1200" b="1" dirty="0">
                <a:latin typeface="HG丸ｺﾞｼｯｸM-PRO" panose="020F0600000000000000" pitchFamily="50" charset="-128"/>
                <a:ea typeface="HG丸ｺﾞｼｯｸM-PRO" panose="020F0600000000000000" pitchFamily="50" charset="-128"/>
              </a:rPr>
              <a:t>　</a:t>
            </a:r>
            <a:r>
              <a:rPr kumimoji="1" lang="ja-JP" altLang="en-US" sz="1200" b="1" dirty="0" smtClean="0">
                <a:latin typeface="HG丸ｺﾞｼｯｸM-PRO" panose="020F0600000000000000" pitchFamily="50" charset="-128"/>
                <a:ea typeface="HG丸ｺﾞｼｯｸM-PRO" panose="020F0600000000000000" pitchFamily="50" charset="-128"/>
              </a:rPr>
              <a:t>　ください。</a:t>
            </a:r>
            <a:endParaRPr kumimoji="1" lang="en-US" altLang="ja-JP" sz="1200" b="1" dirty="0" smtClean="0">
              <a:latin typeface="HG丸ｺﾞｼｯｸM-PRO" panose="020F0600000000000000" pitchFamily="50" charset="-128"/>
              <a:ea typeface="HG丸ｺﾞｼｯｸM-PRO" panose="020F0600000000000000" pitchFamily="50" charset="-128"/>
            </a:endParaRPr>
          </a:p>
        </p:txBody>
      </p:sp>
      <p:pic>
        <p:nvPicPr>
          <p:cNvPr id="27" name="図 2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865" y="2570913"/>
            <a:ext cx="3192380" cy="1582188"/>
          </a:xfrm>
          <a:prstGeom prst="rect">
            <a:avLst/>
          </a:prstGeom>
        </p:spPr>
      </p:pic>
      <p:sp>
        <p:nvSpPr>
          <p:cNvPr id="28" name="テキスト ボックス 27"/>
          <p:cNvSpPr txBox="1"/>
          <p:nvPr/>
        </p:nvSpPr>
        <p:spPr>
          <a:xfrm>
            <a:off x="3696369" y="2701049"/>
            <a:ext cx="2695072" cy="323165"/>
          </a:xfrm>
          <a:prstGeom prst="rect">
            <a:avLst/>
          </a:prstGeom>
          <a:noFill/>
        </p:spPr>
        <p:txBody>
          <a:bodyPr wrap="square" rtlCol="0">
            <a:spAutoFit/>
          </a:bodyPr>
          <a:lstStyle/>
          <a:p>
            <a:pPr>
              <a:lnSpc>
                <a:spcPts val="1800"/>
              </a:lnSpc>
            </a:pPr>
            <a:r>
              <a:rPr kumimoji="1" lang="ja-JP" altLang="en-US" sz="1100" dirty="0" smtClean="0">
                <a:latin typeface="HG丸ｺﾞｼｯｸM-PRO" panose="020F0600000000000000" pitchFamily="50" charset="-128"/>
                <a:ea typeface="HG丸ｺﾞｼｯｸM-PRO" panose="020F0600000000000000" pitchFamily="50" charset="-128"/>
              </a:rPr>
              <a:t>☜　個室のイメージ</a:t>
            </a:r>
            <a:endParaRPr kumimoji="1" lang="en-US" altLang="ja-JP" sz="1100" dirty="0" smtClean="0">
              <a:latin typeface="HG丸ｺﾞｼｯｸM-PRO" panose="020F0600000000000000" pitchFamily="50" charset="-128"/>
              <a:ea typeface="HG丸ｺﾞｼｯｸM-PRO" panose="020F0600000000000000" pitchFamily="50" charset="-128"/>
            </a:endParaRPr>
          </a:p>
        </p:txBody>
      </p:sp>
      <p:sp>
        <p:nvSpPr>
          <p:cNvPr id="31" name="テキスト ボックス 30"/>
          <p:cNvSpPr txBox="1"/>
          <p:nvPr/>
        </p:nvSpPr>
        <p:spPr>
          <a:xfrm>
            <a:off x="3723809" y="3024214"/>
            <a:ext cx="3023933" cy="900246"/>
          </a:xfrm>
          <a:prstGeom prst="rect">
            <a:avLst/>
          </a:prstGeom>
          <a:noFill/>
        </p:spPr>
        <p:txBody>
          <a:bodyPr wrap="square" rtlCol="0">
            <a:spAutoFit/>
          </a:bodyPr>
          <a:lstStyle/>
          <a:p>
            <a:r>
              <a:rPr kumimoji="1" lang="ja-JP" altLang="en-US" sz="1050" dirty="0" smtClean="0">
                <a:latin typeface="HG丸ｺﾞｼｯｸM-PRO" panose="020F0600000000000000" pitchFamily="50" charset="-128"/>
                <a:ea typeface="HG丸ｺﾞｼｯｸM-PRO" panose="020F0600000000000000" pitchFamily="50" charset="-128"/>
              </a:rPr>
              <a:t>レッドゾーン：ウイルスが多い区画</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グリーンゾーン：ウイルスがいない区画</a:t>
            </a:r>
            <a:endParaRPr kumimoji="1" lang="en-US" altLang="ja-JP" sz="1050" dirty="0" smtClean="0">
              <a:latin typeface="HG丸ｺﾞｼｯｸM-PRO" panose="020F0600000000000000" pitchFamily="50" charset="-128"/>
              <a:ea typeface="HG丸ｺﾞｼｯｸM-PRO" panose="020F0600000000000000" pitchFamily="50" charset="-128"/>
            </a:endParaRPr>
          </a:p>
          <a:p>
            <a:endParaRPr kumimoji="1" lang="en-US" altLang="ja-JP" sz="1050" dirty="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ウイルスはレッドゾーンで抑えて、グリーンゾーンには出さないように！</a:t>
            </a:r>
            <a:endParaRPr kumimoji="1" lang="ja-JP" altLang="en-US" sz="1050" dirty="0">
              <a:latin typeface="HG丸ｺﾞｼｯｸM-PRO" panose="020F0600000000000000" pitchFamily="50" charset="-128"/>
              <a:ea typeface="HG丸ｺﾞｼｯｸM-PRO" panose="020F0600000000000000" pitchFamily="50" charset="-128"/>
            </a:endParaRPr>
          </a:p>
        </p:txBody>
      </p:sp>
      <p:sp>
        <p:nvSpPr>
          <p:cNvPr id="36" name="テキスト ボックス 35"/>
          <p:cNvSpPr txBox="1"/>
          <p:nvPr/>
        </p:nvSpPr>
        <p:spPr>
          <a:xfrm>
            <a:off x="291229" y="785004"/>
            <a:ext cx="4331368" cy="253916"/>
          </a:xfrm>
          <a:prstGeom prst="rect">
            <a:avLst/>
          </a:prstGeom>
          <a:noFill/>
        </p:spPr>
        <p:txBody>
          <a:bodyPr wrap="square" rtlCol="0">
            <a:spAutoFit/>
          </a:bodyPr>
          <a:lstStyle/>
          <a:p>
            <a:r>
              <a:rPr kumimoji="1" lang="ja-JP" altLang="en-US" sz="1000" dirty="0">
                <a:latin typeface="HG丸ｺﾞｼｯｸM-PRO" panose="020F0600000000000000" pitchFamily="50" charset="-128"/>
                <a:ea typeface="HG丸ｺﾞｼｯｸM-PRO" panose="020F0600000000000000" pitchFamily="50" charset="-128"/>
              </a:rPr>
              <a:t>陽性の方から感染拡大しないために必要な作業</a:t>
            </a:r>
            <a:r>
              <a:rPr kumimoji="1" lang="ja-JP" altLang="en-US" sz="1000" dirty="0" smtClean="0">
                <a:latin typeface="HG丸ｺﾞｼｯｸM-PRO" panose="020F0600000000000000" pitchFamily="50" charset="-128"/>
                <a:ea typeface="HG丸ｺﾞｼｯｸM-PRO" panose="020F0600000000000000" pitchFamily="50" charset="-128"/>
              </a:rPr>
              <a:t>です。</a:t>
            </a:r>
            <a:endParaRPr kumimoji="1" lang="ja-JP" altLang="en-US" sz="1000" dirty="0">
              <a:latin typeface="HG丸ｺﾞｼｯｸM-PRO" panose="020F0600000000000000" pitchFamily="50" charset="-128"/>
              <a:ea typeface="HG丸ｺﾞｼｯｸM-PRO" panose="020F0600000000000000" pitchFamily="50" charset="-128"/>
            </a:endParaRPr>
          </a:p>
        </p:txBody>
      </p:sp>
      <p:sp>
        <p:nvSpPr>
          <p:cNvPr id="37" name="テキスト ボックス 36"/>
          <p:cNvSpPr txBox="1"/>
          <p:nvPr/>
        </p:nvSpPr>
        <p:spPr>
          <a:xfrm>
            <a:off x="167021" y="5327761"/>
            <a:ext cx="7405998" cy="553998"/>
          </a:xfrm>
          <a:prstGeom prst="rect">
            <a:avLst/>
          </a:prstGeom>
          <a:noFill/>
        </p:spPr>
        <p:txBody>
          <a:bodyPr wrap="square" rtlCol="0">
            <a:spAutoFit/>
          </a:bodyPr>
          <a:lstStyle/>
          <a:p>
            <a:r>
              <a:rPr kumimoji="1" lang="ja-JP" altLang="en-US" sz="1000" dirty="0">
                <a:latin typeface="HG丸ｺﾞｼｯｸM-PRO" panose="020F0600000000000000" pitchFamily="50" charset="-128"/>
                <a:ea typeface="HG丸ｺﾞｼｯｸM-PRO" panose="020F0600000000000000" pitchFamily="50" charset="-128"/>
              </a:rPr>
              <a:t>　施設でどこで何が起こっているか整理する第一歩です。また、入所者で陽性になった方の詳細情報は、</a:t>
            </a:r>
            <a:endParaRPr kumimoji="1" lang="en-US" altLang="ja-JP" sz="1000" dirty="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　</a:t>
            </a:r>
            <a:r>
              <a:rPr kumimoji="1" lang="ja-JP" altLang="en-US" sz="1000" dirty="0" smtClean="0">
                <a:latin typeface="HG丸ｺﾞｼｯｸM-PRO" panose="020F0600000000000000" pitchFamily="50" charset="-128"/>
                <a:ea typeface="HG丸ｺﾞｼｯｸM-PRO" panose="020F0600000000000000" pitchFamily="50" charset="-128"/>
              </a:rPr>
              <a:t>今後</a:t>
            </a:r>
            <a:r>
              <a:rPr kumimoji="1" lang="ja-JP" altLang="en-US" sz="1000" dirty="0">
                <a:latin typeface="HG丸ｺﾞｼｯｸM-PRO" panose="020F0600000000000000" pitchFamily="50" charset="-128"/>
                <a:ea typeface="HG丸ｺﾞｼｯｸM-PRO" panose="020F0600000000000000" pitchFamily="50" charset="-128"/>
              </a:rPr>
              <a:t>の健康状態の確認や、治療の必要性の判断の参考に</a:t>
            </a:r>
            <a:r>
              <a:rPr kumimoji="1" lang="ja-JP" altLang="en-US" sz="1000" dirty="0" smtClean="0">
                <a:latin typeface="HG丸ｺﾞｼｯｸM-PRO" panose="020F0600000000000000" pitchFamily="50" charset="-128"/>
                <a:ea typeface="HG丸ｺﾞｼｯｸM-PRO" panose="020F0600000000000000" pitchFamily="50" charset="-128"/>
              </a:rPr>
              <a:t>なります。</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　今後、陽性者となる可能性が高いので、全く接触のない方々とは接触しないようにすることが大事です</a:t>
            </a:r>
            <a:r>
              <a:rPr kumimoji="1" lang="ja-JP" altLang="en-US" sz="1000" dirty="0" smtClean="0">
                <a:latin typeface="HG丸ｺﾞｼｯｸM-PRO" panose="020F0600000000000000" pitchFamily="50" charset="-128"/>
                <a:ea typeface="HG丸ｺﾞｼｯｸM-PRO" panose="020F0600000000000000" pitchFamily="50" charset="-128"/>
              </a:rPr>
              <a:t>。</a:t>
            </a:r>
            <a:endParaRPr kumimoji="1" lang="en-US" altLang="ja-JP" sz="1000" dirty="0">
              <a:latin typeface="HG丸ｺﾞｼｯｸM-PRO" panose="020F0600000000000000" pitchFamily="50" charset="-128"/>
              <a:ea typeface="HG丸ｺﾞｼｯｸM-PRO" panose="020F0600000000000000" pitchFamily="50" charset="-128"/>
            </a:endParaRPr>
          </a:p>
        </p:txBody>
      </p:sp>
      <p:sp>
        <p:nvSpPr>
          <p:cNvPr id="29" name="角丸四角形 28"/>
          <p:cNvSpPr/>
          <p:nvPr/>
        </p:nvSpPr>
        <p:spPr>
          <a:xfrm>
            <a:off x="32660" y="6996140"/>
            <a:ext cx="6731421" cy="38401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203405" y="7047761"/>
            <a:ext cx="6607986" cy="276999"/>
          </a:xfrm>
          <a:prstGeom prst="rect">
            <a:avLst/>
          </a:prstGeom>
          <a:noFill/>
        </p:spPr>
        <p:txBody>
          <a:bodyPr wrap="square" rtlCol="0">
            <a:spAutoFit/>
          </a:bodyPr>
          <a:lstStyle/>
          <a:p>
            <a:r>
              <a:rPr kumimoji="1" lang="ja-JP" altLang="en-US" sz="1200" b="1" dirty="0" smtClean="0">
                <a:latin typeface="HG丸ｺﾞｼｯｸM-PRO" panose="020F0600000000000000" pitchFamily="50" charset="-128"/>
                <a:ea typeface="HG丸ｺﾞｼｯｸM-PRO" panose="020F0600000000000000" pitchFamily="50" charset="-128"/>
              </a:rPr>
              <a:t>４　</a:t>
            </a:r>
            <a:r>
              <a:rPr kumimoji="1" lang="ja-JP" altLang="en-US" sz="1200" b="1" dirty="0">
                <a:latin typeface="HG丸ｺﾞｼｯｸM-PRO" panose="020F0600000000000000" pitchFamily="50" charset="-128"/>
                <a:ea typeface="HG丸ｺﾞｼｯｸM-PRO" panose="020F0600000000000000" pitchFamily="50" charset="-128"/>
              </a:rPr>
              <a:t>連携</a:t>
            </a:r>
            <a:r>
              <a:rPr kumimoji="1" lang="ja-JP" altLang="en-US" sz="1200" b="1" dirty="0" smtClean="0">
                <a:latin typeface="HG丸ｺﾞｼｯｸM-PRO" panose="020F0600000000000000" pitchFamily="50" charset="-128"/>
                <a:ea typeface="HG丸ｺﾞｼｯｸM-PRO" panose="020F0600000000000000" pitchFamily="50" charset="-128"/>
              </a:rPr>
              <a:t>医療機関、保健所</a:t>
            </a:r>
            <a:r>
              <a:rPr kumimoji="1" lang="ja-JP" altLang="en-US" sz="1200" b="1" dirty="0">
                <a:latin typeface="HG丸ｺﾞｼｯｸM-PRO" panose="020F0600000000000000" pitchFamily="50" charset="-128"/>
                <a:ea typeface="HG丸ｺﾞｼｯｸM-PRO" panose="020F0600000000000000" pitchFamily="50" charset="-128"/>
              </a:rPr>
              <a:t>、</a:t>
            </a:r>
            <a:r>
              <a:rPr kumimoji="1" lang="ja-JP" altLang="en-US" sz="1200" b="1" dirty="0" smtClean="0">
                <a:latin typeface="HG丸ｺﾞｼｯｸM-PRO" panose="020F0600000000000000" pitchFamily="50" charset="-128"/>
                <a:ea typeface="HG丸ｺﾞｼｯｸM-PRO" panose="020F0600000000000000" pitchFamily="50" charset="-128"/>
              </a:rPr>
              <a:t>福祉部局に連絡して、今後の対応をご相談ください。</a:t>
            </a:r>
            <a:endParaRPr kumimoji="1" lang="en-US" altLang="ja-JP" sz="1200" b="1" dirty="0" smtClean="0">
              <a:latin typeface="HG丸ｺﾞｼｯｸM-PRO" panose="020F0600000000000000" pitchFamily="50" charset="-128"/>
              <a:ea typeface="HG丸ｺﾞｼｯｸM-PRO" panose="020F0600000000000000" pitchFamily="50" charset="-128"/>
            </a:endParaRPr>
          </a:p>
        </p:txBody>
      </p:sp>
      <p:sp>
        <p:nvSpPr>
          <p:cNvPr id="34" name="テキスト ボックス 33"/>
          <p:cNvSpPr txBox="1"/>
          <p:nvPr/>
        </p:nvSpPr>
        <p:spPr>
          <a:xfrm>
            <a:off x="138533" y="8809845"/>
            <a:ext cx="5323698" cy="938719"/>
          </a:xfrm>
          <a:prstGeom prst="rect">
            <a:avLst/>
          </a:prstGeom>
          <a:noFill/>
        </p:spPr>
        <p:txBody>
          <a:bodyPr wrap="square" rtlCol="0">
            <a:spAutoFit/>
          </a:bodyPr>
          <a:lstStyle/>
          <a:p>
            <a:r>
              <a:rPr kumimoji="1" lang="en-US" altLang="ja-JP" sz="1100" dirty="0" smtClean="0">
                <a:latin typeface="HG丸ｺﾞｼｯｸM-PRO" panose="020F0600000000000000" pitchFamily="50" charset="-128"/>
                <a:ea typeface="HG丸ｺﾞｼｯｸM-PRO" panose="020F0600000000000000" pitchFamily="50" charset="-128"/>
              </a:rPr>
              <a:t>【</a:t>
            </a:r>
            <a:r>
              <a:rPr kumimoji="1" lang="ja-JP" altLang="en-US" sz="1100" dirty="0" smtClean="0">
                <a:latin typeface="HG丸ｺﾞｼｯｸM-PRO" panose="020F0600000000000000" pitchFamily="50" charset="-128"/>
                <a:ea typeface="HG丸ｺﾞｼｯｸM-PRO" panose="020F0600000000000000" pitchFamily="50" charset="-128"/>
              </a:rPr>
              <a:t>保健所、市町村・府の福祉部局へ</a:t>
            </a:r>
            <a:r>
              <a:rPr kumimoji="1" lang="en-US" altLang="ja-JP" sz="1100" dirty="0" smtClean="0">
                <a:latin typeface="HG丸ｺﾞｼｯｸM-PRO" panose="020F0600000000000000" pitchFamily="50" charset="-128"/>
                <a:ea typeface="HG丸ｺﾞｼｯｸM-PRO" panose="020F0600000000000000" pitchFamily="50" charset="-128"/>
              </a:rPr>
              <a:t>】</a:t>
            </a:r>
          </a:p>
          <a:p>
            <a:r>
              <a:rPr kumimoji="1" lang="ja-JP" altLang="en-US" sz="1100" dirty="0" smtClean="0">
                <a:latin typeface="HG丸ｺﾞｼｯｸM-PRO" panose="020F0600000000000000" pitchFamily="50" charset="-128"/>
                <a:ea typeface="HG丸ｺﾞｼｯｸM-PRO" panose="020F0600000000000000" pitchFamily="50" charset="-128"/>
              </a:rPr>
              <a:t>□　陽性者が発生したこと</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　</a:t>
            </a:r>
            <a:r>
              <a:rPr kumimoji="1" lang="ja-JP" altLang="en-US" sz="1100" dirty="0">
                <a:latin typeface="HG丸ｺﾞｼｯｸM-PRO" panose="020F0600000000000000" pitchFamily="50" charset="-128"/>
                <a:ea typeface="HG丸ｺﾞｼｯｸM-PRO" panose="020F0600000000000000" pitchFamily="50" charset="-128"/>
              </a:rPr>
              <a:t>連携</a:t>
            </a:r>
            <a:r>
              <a:rPr kumimoji="1" lang="ja-JP" altLang="en-US" sz="1100" dirty="0" smtClean="0">
                <a:latin typeface="HG丸ｺﾞｼｯｸM-PRO" panose="020F0600000000000000" pitchFamily="50" charset="-128"/>
                <a:ea typeface="HG丸ｺﾞｼｯｸM-PRO" panose="020F0600000000000000" pitchFamily="50" charset="-128"/>
              </a:rPr>
              <a:t>医療機関に指示されたこと（往診予定、治療実施の予定など）</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a:t>
            </a:r>
            <a:r>
              <a:rPr kumimoji="1" lang="ja-JP" altLang="en-US" sz="1100" dirty="0">
                <a:latin typeface="HG丸ｺﾞｼｯｸM-PRO" panose="020F0600000000000000" pitchFamily="50" charset="-128"/>
                <a:ea typeface="HG丸ｺﾞｼｯｸM-PRO" panose="020F0600000000000000" pitchFamily="50" charset="-128"/>
              </a:rPr>
              <a:t>　保健所へ</a:t>
            </a:r>
            <a:r>
              <a:rPr kumimoji="1" lang="ja-JP" altLang="en-US" sz="1100" dirty="0" smtClean="0">
                <a:latin typeface="HG丸ｺﾞｼｯｸM-PRO" panose="020F0600000000000000" pitchFamily="50" charset="-128"/>
                <a:ea typeface="HG丸ｺﾞｼｯｸM-PRO" panose="020F0600000000000000" pitchFamily="50" charset="-128"/>
              </a:rPr>
              <a:t>は３</a:t>
            </a:r>
            <a:r>
              <a:rPr kumimoji="1" lang="ja-JP" altLang="en-US" sz="1100" dirty="0">
                <a:latin typeface="HG丸ｺﾞｼｯｸM-PRO" panose="020F0600000000000000" pitchFamily="50" charset="-128"/>
                <a:ea typeface="HG丸ｺﾞｼｯｸM-PRO" panose="020F0600000000000000" pitchFamily="50" charset="-128"/>
              </a:rPr>
              <a:t>で作成したリスト</a:t>
            </a:r>
            <a:r>
              <a:rPr kumimoji="1" lang="ja-JP" altLang="en-US" sz="1100" dirty="0" smtClean="0">
                <a:latin typeface="HG丸ｺﾞｼｯｸM-PRO" panose="020F0600000000000000" pitchFamily="50" charset="-128"/>
                <a:ea typeface="HG丸ｺﾞｼｯｸM-PRO" panose="020F0600000000000000" pitchFamily="50" charset="-128"/>
              </a:rPr>
              <a:t>をメール</a:t>
            </a:r>
            <a:r>
              <a:rPr kumimoji="1" lang="ja-JP" altLang="en-US" sz="1100" dirty="0">
                <a:latin typeface="HG丸ｺﾞｼｯｸM-PRO" panose="020F0600000000000000" pitchFamily="50" charset="-128"/>
                <a:ea typeface="HG丸ｺﾞｼｯｸM-PRO" panose="020F0600000000000000" pitchFamily="50" charset="-128"/>
              </a:rPr>
              <a:t>等で共有して</a:t>
            </a:r>
            <a:r>
              <a:rPr kumimoji="1" lang="ja-JP" altLang="en-US" sz="1100" dirty="0" smtClean="0">
                <a:latin typeface="HG丸ｺﾞｼｯｸM-PRO" panose="020F0600000000000000" pitchFamily="50" charset="-128"/>
                <a:ea typeface="HG丸ｺﾞｼｯｸM-PRO" panose="020F0600000000000000" pitchFamily="50" charset="-128"/>
              </a:rPr>
              <a:t>ください。</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　市町村等福祉部局へは、物資、人材の不足状況もあわせてご相談ください。</a:t>
            </a:r>
            <a:endParaRPr kumimoji="1" lang="en-US" altLang="ja-JP" sz="1100" dirty="0">
              <a:latin typeface="HG丸ｺﾞｼｯｸM-PRO" panose="020F0600000000000000" pitchFamily="50" charset="-128"/>
              <a:ea typeface="HG丸ｺﾞｼｯｸM-PRO" panose="020F0600000000000000" pitchFamily="50" charset="-128"/>
            </a:endParaRPr>
          </a:p>
        </p:txBody>
      </p:sp>
      <p:sp>
        <p:nvSpPr>
          <p:cNvPr id="35" name="テキスト ボックス 34"/>
          <p:cNvSpPr txBox="1"/>
          <p:nvPr/>
        </p:nvSpPr>
        <p:spPr>
          <a:xfrm>
            <a:off x="138532" y="7778001"/>
            <a:ext cx="5086251" cy="938719"/>
          </a:xfrm>
          <a:prstGeom prst="rect">
            <a:avLst/>
          </a:prstGeom>
          <a:noFill/>
        </p:spPr>
        <p:txBody>
          <a:bodyPr wrap="square" rtlCol="0">
            <a:spAutoFit/>
          </a:bodyPr>
          <a:lstStyle/>
          <a:p>
            <a:r>
              <a:rPr kumimoji="1" lang="en-US" altLang="ja-JP" sz="1100" dirty="0" smtClean="0">
                <a:latin typeface="HG丸ｺﾞｼｯｸM-PRO" panose="020F0600000000000000" pitchFamily="50" charset="-128"/>
                <a:ea typeface="HG丸ｺﾞｼｯｸM-PRO" panose="020F0600000000000000" pitchFamily="50" charset="-128"/>
              </a:rPr>
              <a:t>【</a:t>
            </a:r>
            <a:r>
              <a:rPr kumimoji="1" lang="ja-JP" altLang="en-US" sz="1100" dirty="0">
                <a:latin typeface="HG丸ｺﾞｼｯｸM-PRO" panose="020F0600000000000000" pitchFamily="50" charset="-128"/>
                <a:ea typeface="HG丸ｺﾞｼｯｸM-PRO" panose="020F0600000000000000" pitchFamily="50" charset="-128"/>
              </a:rPr>
              <a:t>連携</a:t>
            </a:r>
            <a:r>
              <a:rPr kumimoji="1" lang="ja-JP" altLang="en-US" sz="1100" dirty="0" smtClean="0">
                <a:latin typeface="HG丸ｺﾞｼｯｸM-PRO" panose="020F0600000000000000" pitchFamily="50" charset="-128"/>
                <a:ea typeface="HG丸ｺﾞｼｯｸM-PRO" panose="020F0600000000000000" pitchFamily="50" charset="-128"/>
              </a:rPr>
              <a:t>医療機関へ</a:t>
            </a:r>
            <a:r>
              <a:rPr kumimoji="1" lang="en-US" altLang="ja-JP" sz="1100" dirty="0" smtClean="0">
                <a:latin typeface="HG丸ｺﾞｼｯｸM-PRO" panose="020F0600000000000000" pitchFamily="50" charset="-128"/>
                <a:ea typeface="HG丸ｺﾞｼｯｸM-PRO" panose="020F0600000000000000" pitchFamily="50" charset="-128"/>
              </a:rPr>
              <a:t>】</a:t>
            </a:r>
          </a:p>
          <a:p>
            <a:r>
              <a:rPr kumimoji="1" lang="ja-JP" altLang="en-US" sz="1100" dirty="0" smtClean="0">
                <a:latin typeface="HG丸ｺﾞｼｯｸM-PRO" panose="020F0600000000000000" pitchFamily="50" charset="-128"/>
                <a:ea typeface="HG丸ｺﾞｼｯｸM-PRO" panose="020F0600000000000000" pitchFamily="50" charset="-128"/>
              </a:rPr>
              <a:t>□　陽性者が発生したこと</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　施設内の陽性者数とその方々の症状</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en-US" altLang="ja-JP" sz="1100" dirty="0">
                <a:latin typeface="HG丸ｺﾞｼｯｸM-PRO" panose="020F0600000000000000" pitchFamily="50" charset="-128"/>
                <a:ea typeface="HG丸ｺﾞｼｯｸM-PRO" panose="020F0600000000000000" pitchFamily="50" charset="-128"/>
              </a:rPr>
              <a:t>※</a:t>
            </a:r>
            <a:r>
              <a:rPr kumimoji="1" lang="ja-JP" altLang="en-US" sz="1100" dirty="0" smtClean="0">
                <a:latin typeface="HG丸ｺﾞｼｯｸM-PRO" panose="020F0600000000000000" pitchFamily="50" charset="-128"/>
                <a:ea typeface="HG丸ｺﾞｼｯｸM-PRO" panose="020F0600000000000000" pitchFamily="50" charset="-128"/>
              </a:rPr>
              <a:t>　治療対応がどこまで可能か、医療機関に確認してください。</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　（点滴等対症療法のみ・新型コロナ治療薬投与可、往診予定日  など）</a:t>
            </a:r>
            <a:endParaRPr kumimoji="1" lang="en-US" altLang="ja-JP" sz="1100" dirty="0" smtClean="0">
              <a:latin typeface="HG丸ｺﾞｼｯｸM-PRO" panose="020F0600000000000000" pitchFamily="50" charset="-128"/>
              <a:ea typeface="HG丸ｺﾞｼｯｸM-PRO" panose="020F0600000000000000" pitchFamily="50" charset="-128"/>
            </a:endParaRPr>
          </a:p>
        </p:txBody>
      </p:sp>
      <p:sp>
        <p:nvSpPr>
          <p:cNvPr id="44" name="テキスト ボックス 43"/>
          <p:cNvSpPr txBox="1"/>
          <p:nvPr/>
        </p:nvSpPr>
        <p:spPr>
          <a:xfrm>
            <a:off x="124923" y="7418687"/>
            <a:ext cx="4497674" cy="400110"/>
          </a:xfrm>
          <a:prstGeom prst="rect">
            <a:avLst/>
          </a:prstGeom>
          <a:noFill/>
        </p:spPr>
        <p:txBody>
          <a:bodyPr wrap="square" rtlCol="0">
            <a:spAutoFit/>
          </a:bodyPr>
          <a:lstStyle/>
          <a:p>
            <a:r>
              <a:rPr kumimoji="1" lang="ja-JP" altLang="en-US" sz="1000" dirty="0" smtClean="0">
                <a:latin typeface="HG丸ｺﾞｼｯｸM-PRO" panose="020F0600000000000000" pitchFamily="50" charset="-128"/>
                <a:ea typeface="HG丸ｺﾞｼｯｸM-PRO" panose="020F0600000000000000" pitchFamily="50" charset="-128"/>
              </a:rPr>
              <a:t>　　施設からの情報を基に連携医療機関や保健所が状況を把握します。</a:t>
            </a:r>
            <a:endParaRPr kumimoji="1" lang="en-US" altLang="ja-JP" sz="1000" dirty="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　   保健所は必要な調査、助言等を行います</a:t>
            </a:r>
            <a:r>
              <a:rPr kumimoji="1" lang="ja-JP" altLang="en-US" sz="1000" dirty="0">
                <a:latin typeface="HG丸ｺﾞｼｯｸM-PRO" panose="020F0600000000000000" pitchFamily="50" charset="-128"/>
                <a:ea typeface="HG丸ｺﾞｼｯｸM-PRO" panose="020F0600000000000000" pitchFamily="50" charset="-128"/>
              </a:rPr>
              <a:t>。</a:t>
            </a:r>
            <a:endParaRPr kumimoji="1" lang="en-US" altLang="ja-JP" sz="1000" dirty="0">
              <a:latin typeface="HG丸ｺﾞｼｯｸM-PRO" panose="020F0600000000000000" pitchFamily="50" charset="-128"/>
              <a:ea typeface="HG丸ｺﾞｼｯｸM-PRO" panose="020F0600000000000000" pitchFamily="50" charset="-128"/>
            </a:endParaRPr>
          </a:p>
        </p:txBody>
      </p:sp>
      <p:pic>
        <p:nvPicPr>
          <p:cNvPr id="45" name="図 4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71085" y="8637604"/>
            <a:ext cx="577536" cy="578689"/>
          </a:xfrm>
          <a:prstGeom prst="rect">
            <a:avLst/>
          </a:prstGeom>
        </p:spPr>
      </p:pic>
      <p:pic>
        <p:nvPicPr>
          <p:cNvPr id="46" name="図 4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02280" y="7710577"/>
            <a:ext cx="522504" cy="653130"/>
          </a:xfrm>
          <a:prstGeom prst="rect">
            <a:avLst/>
          </a:prstGeom>
        </p:spPr>
      </p:pic>
      <p:pic>
        <p:nvPicPr>
          <p:cNvPr id="47" name="図 4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8627" y="7560255"/>
            <a:ext cx="635454" cy="882575"/>
          </a:xfrm>
          <a:prstGeom prst="rect">
            <a:avLst/>
          </a:prstGeom>
        </p:spPr>
      </p:pic>
      <p:pic>
        <p:nvPicPr>
          <p:cNvPr id="48" name="図 4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256223" y="8787500"/>
            <a:ext cx="350950" cy="512424"/>
          </a:xfrm>
          <a:prstGeom prst="rect">
            <a:avLst/>
          </a:prstGeom>
        </p:spPr>
      </p:pic>
      <p:sp>
        <p:nvSpPr>
          <p:cNvPr id="49" name="円形吹き出し 48"/>
          <p:cNvSpPr/>
          <p:nvPr/>
        </p:nvSpPr>
        <p:spPr>
          <a:xfrm>
            <a:off x="4570843" y="7635635"/>
            <a:ext cx="785377" cy="814896"/>
          </a:xfrm>
          <a:prstGeom prst="wedgeEllipseCallout">
            <a:avLst>
              <a:gd name="adj1" fmla="val 124065"/>
              <a:gd name="adj2" fmla="val -2157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円形吹き出し 49"/>
          <p:cNvSpPr/>
          <p:nvPr/>
        </p:nvSpPr>
        <p:spPr>
          <a:xfrm>
            <a:off x="4761671" y="8417271"/>
            <a:ext cx="1101427" cy="926882"/>
          </a:xfrm>
          <a:prstGeom prst="wedgeEllipseCallout">
            <a:avLst>
              <a:gd name="adj1" fmla="val 57008"/>
              <a:gd name="adj2" fmla="val -8145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1" name="図 5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098028" y="8857018"/>
            <a:ext cx="392428" cy="571844"/>
          </a:xfrm>
          <a:prstGeom prst="rect">
            <a:avLst/>
          </a:prstGeom>
        </p:spPr>
      </p:pic>
      <p:sp>
        <p:nvSpPr>
          <p:cNvPr id="52" name="円形吹き出し 51"/>
          <p:cNvSpPr/>
          <p:nvPr/>
        </p:nvSpPr>
        <p:spPr>
          <a:xfrm>
            <a:off x="5889260" y="8702779"/>
            <a:ext cx="785377" cy="814896"/>
          </a:xfrm>
          <a:prstGeom prst="wedgeEllipseCallout">
            <a:avLst>
              <a:gd name="adj1" fmla="val 5594"/>
              <a:gd name="adj2" fmla="val -8456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p:cNvSpPr txBox="1"/>
          <p:nvPr/>
        </p:nvSpPr>
        <p:spPr>
          <a:xfrm>
            <a:off x="502489" y="4234627"/>
            <a:ext cx="6175086" cy="323165"/>
          </a:xfrm>
          <a:prstGeom prst="rect">
            <a:avLst/>
          </a:prstGeom>
          <a:noFill/>
        </p:spPr>
        <p:txBody>
          <a:bodyPr wrap="square" rtlCol="0">
            <a:spAutoFit/>
          </a:bodyPr>
          <a:lstStyle/>
          <a:p>
            <a:pPr>
              <a:lnSpc>
                <a:spcPts val="1800"/>
              </a:lnSpc>
            </a:pPr>
            <a:r>
              <a:rPr kumimoji="1" lang="ja-JP" altLang="en-US" sz="1100" u="sng" dirty="0" smtClean="0">
                <a:latin typeface="HG丸ｺﾞｼｯｸM-PRO" panose="020F0600000000000000" pitchFamily="50" charset="-128"/>
                <a:ea typeface="HG丸ｺﾞｼｯｸM-PRO" panose="020F0600000000000000" pitchFamily="50" charset="-128"/>
              </a:rPr>
              <a:t>陽性者が多数にわたるときは同室で複数を管理</a:t>
            </a:r>
            <a:r>
              <a:rPr kumimoji="1" lang="ja-JP" altLang="en-US" sz="1100" dirty="0" smtClean="0">
                <a:latin typeface="HG丸ｺﾞｼｯｸM-PRO" panose="020F0600000000000000" pitchFamily="50" charset="-128"/>
                <a:ea typeface="HG丸ｺﾞｼｯｸM-PRO" panose="020F0600000000000000" pitchFamily="50" charset="-128"/>
              </a:rPr>
              <a:t>。濃厚接触者はそれぞれ個室管理してください。</a:t>
            </a:r>
            <a:endParaRPr kumimoji="1" lang="ja-JP" altLang="en-US" sz="1100" dirty="0">
              <a:latin typeface="HG丸ｺﾞｼｯｸM-PRO" panose="020F0600000000000000" pitchFamily="50" charset="-128"/>
              <a:ea typeface="HG丸ｺﾞｼｯｸM-PRO" panose="020F0600000000000000" pitchFamily="50" charset="-128"/>
            </a:endParaRPr>
          </a:p>
        </p:txBody>
      </p:sp>
      <p:pic>
        <p:nvPicPr>
          <p:cNvPr id="2" name="図 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9970" y="4208295"/>
            <a:ext cx="422519" cy="297876"/>
          </a:xfrm>
          <a:prstGeom prst="rect">
            <a:avLst/>
          </a:prstGeom>
        </p:spPr>
      </p:pic>
      <p:sp>
        <p:nvSpPr>
          <p:cNvPr id="9" name="スライド番号プレースホルダー 8"/>
          <p:cNvSpPr>
            <a:spLocks noGrp="1"/>
          </p:cNvSpPr>
          <p:nvPr>
            <p:ph type="sldNum" sz="quarter" idx="12"/>
          </p:nvPr>
        </p:nvSpPr>
        <p:spPr>
          <a:xfrm>
            <a:off x="1964348" y="9607255"/>
            <a:ext cx="1543050" cy="412513"/>
          </a:xfrm>
        </p:spPr>
        <p:txBody>
          <a:bodyPr/>
          <a:lstStyle/>
          <a:p>
            <a:fld id="{0D61ADE0-2872-42CF-A415-E6D95B0766DB}" type="slidenum">
              <a:rPr kumimoji="1" lang="ja-JP" altLang="en-US" smtClean="0"/>
              <a:t>4</a:t>
            </a:fld>
            <a:endParaRPr kumimoji="1" lang="ja-JP" altLang="en-US" dirty="0"/>
          </a:p>
        </p:txBody>
      </p:sp>
      <p:sp>
        <p:nvSpPr>
          <p:cNvPr id="39" name="テキスト ボックス 38"/>
          <p:cNvSpPr txBox="1"/>
          <p:nvPr/>
        </p:nvSpPr>
        <p:spPr>
          <a:xfrm>
            <a:off x="830441" y="4054530"/>
            <a:ext cx="3086638" cy="215444"/>
          </a:xfrm>
          <a:prstGeom prst="rect">
            <a:avLst/>
          </a:prstGeom>
          <a:noFill/>
        </p:spPr>
        <p:txBody>
          <a:bodyPr wrap="square" rtlCol="0">
            <a:spAutoFit/>
          </a:bodyPr>
          <a:lstStyle/>
          <a:p>
            <a:r>
              <a:rPr lang="ja-JP" altLang="en-US" sz="800" dirty="0">
                <a:latin typeface="HG丸ｺﾞｼｯｸM-PRO" panose="020F0600000000000000" pitchFamily="50" charset="-128"/>
                <a:ea typeface="HG丸ｺﾞｼｯｸM-PRO" panose="020F0600000000000000" pitchFamily="50" charset="-128"/>
              </a:rPr>
              <a:t>出典：</a:t>
            </a:r>
            <a:r>
              <a:rPr lang="zh-CN" altLang="en-US" sz="800" dirty="0">
                <a:latin typeface="HG丸ｺﾞｼｯｸM-PRO" panose="020F0600000000000000" pitchFamily="50" charset="-128"/>
                <a:ea typeface="HG丸ｺﾞｼｯｸM-PRO" panose="020F0600000000000000" pitchFamily="50" charset="-128"/>
              </a:rPr>
              <a:t>東北大学大学院医学系研究科総合感染症学分野</a:t>
            </a:r>
            <a:endParaRPr lang="en-US" altLang="ja-JP" sz="800" dirty="0">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5889260" y="5981700"/>
            <a:ext cx="785377" cy="215444"/>
          </a:xfrm>
          <a:prstGeom prst="rect">
            <a:avLst/>
          </a:prstGeom>
          <a:noFill/>
        </p:spPr>
        <p:txBody>
          <a:bodyPr wrap="square" rtlCol="0">
            <a:spAutoFit/>
          </a:bodyPr>
          <a:lstStyle/>
          <a:p>
            <a:r>
              <a:rPr kumimoji="1" lang="ja-JP" altLang="en-US" sz="800" dirty="0" smtClean="0"/>
              <a:t>シート</a:t>
            </a:r>
            <a:r>
              <a:rPr kumimoji="1" lang="en-US" altLang="ja-JP" sz="800" dirty="0" smtClean="0"/>
              <a:t>1</a:t>
            </a:r>
            <a:r>
              <a:rPr kumimoji="1" lang="ja-JP" altLang="en-US" sz="800" dirty="0" err="1" smtClean="0"/>
              <a:t>、</a:t>
            </a:r>
            <a:r>
              <a:rPr kumimoji="1" lang="en-US" altLang="ja-JP" sz="800" dirty="0" smtClean="0"/>
              <a:t>2</a:t>
            </a:r>
            <a:endParaRPr kumimoji="1" lang="ja-JP" altLang="en-US" sz="800" dirty="0"/>
          </a:p>
        </p:txBody>
      </p:sp>
      <p:sp>
        <p:nvSpPr>
          <p:cNvPr id="4" name="角丸四角形 3"/>
          <p:cNvSpPr/>
          <p:nvPr/>
        </p:nvSpPr>
        <p:spPr>
          <a:xfrm>
            <a:off x="5863098" y="5981700"/>
            <a:ext cx="811539" cy="21544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76458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正方形/長方形 32"/>
          <p:cNvSpPr/>
          <p:nvPr/>
        </p:nvSpPr>
        <p:spPr>
          <a:xfrm>
            <a:off x="4092239" y="6541775"/>
            <a:ext cx="784561" cy="11437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2530852" y="6529177"/>
            <a:ext cx="928226" cy="114379"/>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246139" y="5777273"/>
            <a:ext cx="928226" cy="114379"/>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2018088" y="5105321"/>
            <a:ext cx="585412" cy="12345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278274" y="5105321"/>
            <a:ext cx="928226" cy="114379"/>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1916574" y="4957655"/>
            <a:ext cx="648826" cy="9686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78274" y="4957655"/>
            <a:ext cx="788526" cy="9686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473045" y="2730500"/>
            <a:ext cx="2685829" cy="1143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463802" y="2282367"/>
            <a:ext cx="2695072" cy="76014"/>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463802" y="1778000"/>
            <a:ext cx="2304798" cy="1016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角丸四角形 33"/>
          <p:cNvSpPr/>
          <p:nvPr/>
        </p:nvSpPr>
        <p:spPr>
          <a:xfrm>
            <a:off x="26944" y="383273"/>
            <a:ext cx="6731421" cy="38401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60156" y="422687"/>
            <a:ext cx="6797844" cy="492443"/>
          </a:xfrm>
          <a:prstGeom prst="rect">
            <a:avLst/>
          </a:prstGeom>
          <a:noFill/>
        </p:spPr>
        <p:txBody>
          <a:bodyPr wrap="square" rtlCol="0">
            <a:spAutoFit/>
          </a:bodyPr>
          <a:lstStyle/>
          <a:p>
            <a:r>
              <a:rPr kumimoji="1" lang="ja-JP" altLang="en-US" sz="1200" b="1" dirty="0">
                <a:latin typeface="HG丸ｺﾞｼｯｸM-PRO" panose="020F0600000000000000" pitchFamily="50" charset="-128"/>
                <a:ea typeface="HG丸ｺﾞｼｯｸM-PRO" panose="020F0600000000000000" pitchFamily="50" charset="-128"/>
              </a:rPr>
              <a:t>５</a:t>
            </a:r>
            <a:r>
              <a:rPr kumimoji="1" lang="ja-JP" altLang="en-US" sz="1200" b="1" dirty="0" smtClean="0">
                <a:latin typeface="HG丸ｺﾞｼｯｸM-PRO" panose="020F0600000000000000" pitchFamily="50" charset="-128"/>
                <a:ea typeface="HG丸ｺﾞｼｯｸM-PRO" panose="020F0600000000000000" pitchFamily="50" charset="-128"/>
              </a:rPr>
              <a:t>　施設内でのゾーニング（区画分け）を考えましょう。</a:t>
            </a:r>
            <a:endParaRPr kumimoji="1" lang="en-US" altLang="ja-JP" sz="1200" b="1" dirty="0" smtClean="0">
              <a:latin typeface="HG丸ｺﾞｼｯｸM-PRO" panose="020F0600000000000000" pitchFamily="50" charset="-128"/>
              <a:ea typeface="HG丸ｺﾞｼｯｸM-PRO" panose="020F0600000000000000" pitchFamily="50" charset="-128"/>
            </a:endParaRPr>
          </a:p>
          <a:p>
            <a:r>
              <a:rPr kumimoji="1" lang="ja-JP" altLang="en-US" sz="1400" b="1" dirty="0">
                <a:latin typeface="HG丸ｺﾞｼｯｸM-PRO" panose="020F0600000000000000" pitchFamily="50" charset="-128"/>
                <a:ea typeface="HG丸ｺﾞｼｯｸM-PRO" panose="020F0600000000000000" pitchFamily="50" charset="-128"/>
              </a:rPr>
              <a:t>　</a:t>
            </a:r>
            <a:r>
              <a:rPr kumimoji="1" lang="ja-JP" altLang="en-US" sz="1400" b="1" dirty="0" smtClean="0">
                <a:latin typeface="HG丸ｺﾞｼｯｸM-PRO" panose="020F0600000000000000" pitchFamily="50" charset="-128"/>
                <a:ea typeface="HG丸ｺﾞｼｯｸM-PRO" panose="020F0600000000000000" pitchFamily="50" charset="-128"/>
              </a:rPr>
              <a:t>　</a:t>
            </a:r>
            <a:endParaRPr kumimoji="1" lang="en-US" altLang="ja-JP" sz="1050" b="1" dirty="0" smtClean="0">
              <a:latin typeface="HG丸ｺﾞｼｯｸM-PRO" panose="020F0600000000000000" pitchFamily="50" charset="-128"/>
              <a:ea typeface="HG丸ｺﾞｼｯｸM-PRO" panose="020F0600000000000000" pitchFamily="50" charset="-128"/>
            </a:endParaRPr>
          </a:p>
        </p:txBody>
      </p:sp>
      <p:sp>
        <p:nvSpPr>
          <p:cNvPr id="32" name="テキスト ボックス 31"/>
          <p:cNvSpPr txBox="1"/>
          <p:nvPr/>
        </p:nvSpPr>
        <p:spPr>
          <a:xfrm>
            <a:off x="109241" y="3263071"/>
            <a:ext cx="6637422" cy="600164"/>
          </a:xfrm>
          <a:prstGeom prst="rect">
            <a:avLst/>
          </a:prstGeom>
          <a:noFill/>
        </p:spPr>
        <p:txBody>
          <a:bodyPr wrap="square" rtlCol="0">
            <a:spAutoFit/>
          </a:bodyPr>
          <a:lstStyle/>
          <a:p>
            <a:r>
              <a:rPr kumimoji="1" lang="ja-JP" altLang="en-US" sz="1100" b="1" dirty="0">
                <a:latin typeface="HG丸ｺﾞｼｯｸM-PRO" panose="020F0600000000000000" pitchFamily="50" charset="-128"/>
                <a:ea typeface="HG丸ｺﾞｼｯｸM-PRO" panose="020F0600000000000000" pitchFamily="50" charset="-128"/>
              </a:rPr>
              <a:t>②</a:t>
            </a:r>
            <a:r>
              <a:rPr kumimoji="1" lang="ja-JP" altLang="en-US" sz="1100" b="1" dirty="0" smtClean="0">
                <a:latin typeface="HG丸ｺﾞｼｯｸM-PRO" panose="020F0600000000000000" pitchFamily="50" charset="-128"/>
                <a:ea typeface="HG丸ｺﾞｼｯｸM-PRO" panose="020F0600000000000000" pitchFamily="50" charset="-128"/>
              </a:rPr>
              <a:t>　負担の少ないゾーニングを考えましょう</a:t>
            </a:r>
            <a:r>
              <a:rPr kumimoji="1" lang="ja-JP" altLang="en-US" sz="1100" dirty="0" smtClean="0">
                <a:latin typeface="HG丸ｺﾞｼｯｸM-PRO" panose="020F0600000000000000" pitchFamily="50" charset="-128"/>
                <a:ea typeface="HG丸ｺﾞｼｯｸM-PRO" panose="020F0600000000000000" pitchFamily="50" charset="-128"/>
              </a:rPr>
              <a:t>。</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　陽性者だけを一つの区画にまとめられるか　</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　濃厚接触者だけを一つの区画にまとめられるか　</a:t>
            </a:r>
            <a:endParaRPr kumimoji="1" lang="en-US" altLang="ja-JP" sz="1100" dirty="0" smtClean="0">
              <a:latin typeface="HG丸ｺﾞｼｯｸM-PRO" panose="020F0600000000000000" pitchFamily="50" charset="-128"/>
              <a:ea typeface="HG丸ｺﾞｼｯｸM-PRO" panose="020F0600000000000000" pitchFamily="50" charset="-128"/>
            </a:endParaRPr>
          </a:p>
        </p:txBody>
      </p:sp>
      <p:sp>
        <p:nvSpPr>
          <p:cNvPr id="37" name="テキスト ボックス 36"/>
          <p:cNvSpPr txBox="1"/>
          <p:nvPr/>
        </p:nvSpPr>
        <p:spPr>
          <a:xfrm>
            <a:off x="236841" y="806705"/>
            <a:ext cx="6339674" cy="415498"/>
          </a:xfrm>
          <a:prstGeom prst="rect">
            <a:avLst/>
          </a:prstGeom>
          <a:noFill/>
        </p:spPr>
        <p:txBody>
          <a:bodyPr wrap="square" rtlCol="0">
            <a:spAutoFit/>
          </a:bodyPr>
          <a:lstStyle/>
          <a:p>
            <a:r>
              <a:rPr kumimoji="1" lang="ja-JP" altLang="en-US" sz="1000" dirty="0" smtClean="0">
                <a:latin typeface="HG丸ｺﾞｼｯｸM-PRO" panose="020F0600000000000000" pitchFamily="50" charset="-128"/>
                <a:ea typeface="HG丸ｺﾞｼｯｸM-PRO" panose="020F0600000000000000" pitchFamily="50" charset="-128"/>
              </a:rPr>
              <a:t>新型</a:t>
            </a:r>
            <a:r>
              <a:rPr kumimoji="1" lang="ja-JP" altLang="en-US" sz="1000" dirty="0">
                <a:latin typeface="HG丸ｺﾞｼｯｸM-PRO" panose="020F0600000000000000" pitchFamily="50" charset="-128"/>
                <a:ea typeface="HG丸ｺﾞｼｯｸM-PRO" panose="020F0600000000000000" pitchFamily="50" charset="-128"/>
              </a:rPr>
              <a:t>コロナウイルスの感染が落ち着くまで長期戦になる可能性があります。効率よく、メリハリをつけて、職員の負担が少ない形で対応できるようなゾーニングを計画しましょう。</a:t>
            </a:r>
            <a:endParaRPr kumimoji="1" lang="en-US" altLang="ja-JP" sz="1000" dirty="0">
              <a:latin typeface="HG丸ｺﾞｼｯｸM-PRO" panose="020F0600000000000000" pitchFamily="50" charset="-128"/>
              <a:ea typeface="HG丸ｺﾞｼｯｸM-PRO" panose="020F0600000000000000" pitchFamily="50" charset="-128"/>
            </a:endParaRPr>
          </a:p>
        </p:txBody>
      </p:sp>
      <p:sp>
        <p:nvSpPr>
          <p:cNvPr id="39" name="テキスト ボックス 38"/>
          <p:cNvSpPr txBox="1"/>
          <p:nvPr/>
        </p:nvSpPr>
        <p:spPr>
          <a:xfrm>
            <a:off x="4023514" y="5947457"/>
            <a:ext cx="3086638" cy="215444"/>
          </a:xfrm>
          <a:prstGeom prst="rect">
            <a:avLst/>
          </a:prstGeom>
          <a:noFill/>
        </p:spPr>
        <p:txBody>
          <a:bodyPr wrap="square" rtlCol="0">
            <a:spAutoFit/>
          </a:bodyPr>
          <a:lstStyle/>
          <a:p>
            <a:r>
              <a:rPr lang="ja-JP" altLang="en-US" sz="800" dirty="0">
                <a:latin typeface="HG丸ｺﾞｼｯｸM-PRO" panose="020F0600000000000000" pitchFamily="50" charset="-128"/>
                <a:ea typeface="HG丸ｺﾞｼｯｸM-PRO" panose="020F0600000000000000" pitchFamily="50" charset="-128"/>
              </a:rPr>
              <a:t>出典：</a:t>
            </a:r>
            <a:r>
              <a:rPr lang="zh-CN" altLang="en-US" sz="800" dirty="0">
                <a:latin typeface="HG丸ｺﾞｼｯｸM-PRO" panose="020F0600000000000000" pitchFamily="50" charset="-128"/>
                <a:ea typeface="HG丸ｺﾞｼｯｸM-PRO" panose="020F0600000000000000" pitchFamily="50" charset="-128"/>
              </a:rPr>
              <a:t>東北大学大学院医学系研究科総合感染症学分野</a:t>
            </a:r>
            <a:endParaRPr lang="en-US" altLang="ja-JP" sz="800" dirty="0">
              <a:latin typeface="HG丸ｺﾞｼｯｸM-PRO" panose="020F0600000000000000" pitchFamily="50" charset="-128"/>
              <a:ea typeface="HG丸ｺﾞｼｯｸM-PRO" panose="020F0600000000000000" pitchFamily="50" charset="-128"/>
            </a:endParaRPr>
          </a:p>
        </p:txBody>
      </p:sp>
      <p:sp>
        <p:nvSpPr>
          <p:cNvPr id="40" name="テキスト ボックス 39"/>
          <p:cNvSpPr txBox="1"/>
          <p:nvPr/>
        </p:nvSpPr>
        <p:spPr>
          <a:xfrm>
            <a:off x="533400" y="4327171"/>
            <a:ext cx="2695072" cy="323165"/>
          </a:xfrm>
          <a:prstGeom prst="rect">
            <a:avLst/>
          </a:prstGeom>
          <a:noFill/>
        </p:spPr>
        <p:txBody>
          <a:bodyPr wrap="square" rtlCol="0">
            <a:spAutoFit/>
          </a:bodyPr>
          <a:lstStyle/>
          <a:p>
            <a:pPr>
              <a:lnSpc>
                <a:spcPts val="1800"/>
              </a:lnSpc>
            </a:pPr>
            <a:r>
              <a:rPr kumimoji="1" lang="ja-JP" altLang="en-US" sz="1100" dirty="0" smtClean="0">
                <a:latin typeface="HG丸ｺﾞｼｯｸM-PRO" panose="020F0600000000000000" pitchFamily="50" charset="-128"/>
                <a:ea typeface="HG丸ｺﾞｼｯｸM-PRO" panose="020F0600000000000000" pitchFamily="50" charset="-128"/>
              </a:rPr>
              <a:t>施設全体のゾーニングのイメージ　☞</a:t>
            </a:r>
            <a:endParaRPr kumimoji="1" lang="en-US" altLang="ja-JP" sz="1100" dirty="0" smtClean="0">
              <a:latin typeface="HG丸ｺﾞｼｯｸM-PRO" panose="020F0600000000000000" pitchFamily="50" charset="-128"/>
              <a:ea typeface="HG丸ｺﾞｼｯｸM-PRO" panose="020F0600000000000000" pitchFamily="50" charset="-128"/>
            </a:endParaRPr>
          </a:p>
        </p:txBody>
      </p:sp>
      <p:sp>
        <p:nvSpPr>
          <p:cNvPr id="41" name="テキスト ボックス 40"/>
          <p:cNvSpPr txBox="1"/>
          <p:nvPr/>
        </p:nvSpPr>
        <p:spPr>
          <a:xfrm>
            <a:off x="177905" y="4710589"/>
            <a:ext cx="3023933" cy="738664"/>
          </a:xfrm>
          <a:prstGeom prst="rect">
            <a:avLst/>
          </a:prstGeom>
          <a:noFill/>
        </p:spPr>
        <p:txBody>
          <a:bodyPr wrap="square" rtlCol="0">
            <a:spAutoFit/>
          </a:bodyPr>
          <a:lstStyle/>
          <a:p>
            <a:r>
              <a:rPr kumimoji="1" lang="ja-JP" altLang="en-US" sz="1050" dirty="0" smtClean="0">
                <a:latin typeface="HG丸ｺﾞｼｯｸM-PRO" panose="020F0600000000000000" pitchFamily="50" charset="-128"/>
                <a:ea typeface="HG丸ｺﾞｼｯｸM-PRO" panose="020F0600000000000000" pitchFamily="50" charset="-128"/>
              </a:rPr>
              <a:t>職員全員が同じ認識で対応するために、</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レッドゾーンの床や壁には赤いテープ、</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グリーンゾーンの床や壁には緑のテープを貼るなど、</a:t>
            </a:r>
            <a:r>
              <a:rPr kumimoji="1" lang="ja-JP" altLang="en-US" sz="1050" b="1" u="sng" dirty="0" smtClean="0">
                <a:solidFill>
                  <a:srgbClr val="FF0000"/>
                </a:solidFill>
                <a:latin typeface="HG丸ｺﾞｼｯｸM-PRO" panose="020F0600000000000000" pitchFamily="50" charset="-128"/>
                <a:ea typeface="HG丸ｺﾞｼｯｸM-PRO" panose="020F0600000000000000" pitchFamily="50" charset="-128"/>
              </a:rPr>
              <a:t>皆の</a:t>
            </a:r>
            <a:r>
              <a:rPr kumimoji="1" lang="ja-JP" altLang="en-US" sz="1050" b="1" u="sng" dirty="0">
                <a:solidFill>
                  <a:srgbClr val="FF0000"/>
                </a:solidFill>
                <a:latin typeface="HG丸ｺﾞｼｯｸM-PRO" panose="020F0600000000000000" pitchFamily="50" charset="-128"/>
                <a:ea typeface="HG丸ｺﾞｼｯｸM-PRO" panose="020F0600000000000000" pitchFamily="50" charset="-128"/>
              </a:rPr>
              <a:t>目</a:t>
            </a:r>
            <a:r>
              <a:rPr kumimoji="1" lang="ja-JP" altLang="en-US" sz="1050" b="1" u="sng" dirty="0" smtClean="0">
                <a:solidFill>
                  <a:srgbClr val="FF0000"/>
                </a:solidFill>
                <a:latin typeface="HG丸ｺﾞｼｯｸM-PRO" panose="020F0600000000000000" pitchFamily="50" charset="-128"/>
                <a:ea typeface="HG丸ｺﾞｼｯｸM-PRO" panose="020F0600000000000000" pitchFamily="50" charset="-128"/>
              </a:rPr>
              <a:t>に見えるようにしておきましょう。</a:t>
            </a:r>
            <a:endParaRPr kumimoji="1" lang="en-US" altLang="ja-JP" sz="1050" b="1" u="sng" dirty="0" smtClean="0">
              <a:solidFill>
                <a:srgbClr val="FF0000"/>
              </a:solidFill>
              <a:latin typeface="HG丸ｺﾞｼｯｸM-PRO" panose="020F0600000000000000" pitchFamily="50" charset="-128"/>
              <a:ea typeface="HG丸ｺﾞｼｯｸM-PRO" panose="020F0600000000000000" pitchFamily="50" charset="-128"/>
            </a:endParaRPr>
          </a:p>
        </p:txBody>
      </p:sp>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690" y="4523636"/>
            <a:ext cx="354708" cy="250069"/>
          </a:xfrm>
          <a:prstGeom prst="rect">
            <a:avLst/>
          </a:prstGeom>
        </p:spPr>
      </p:pic>
      <p:sp>
        <p:nvSpPr>
          <p:cNvPr id="59" name="テキスト ボックス 58"/>
          <p:cNvSpPr txBox="1"/>
          <p:nvPr/>
        </p:nvSpPr>
        <p:spPr>
          <a:xfrm>
            <a:off x="161301" y="3887376"/>
            <a:ext cx="3515001" cy="400110"/>
          </a:xfrm>
          <a:prstGeom prst="rect">
            <a:avLst/>
          </a:prstGeom>
          <a:noFill/>
        </p:spPr>
        <p:txBody>
          <a:bodyPr wrap="square" rtlCol="0">
            <a:spAutoFit/>
          </a:bodyPr>
          <a:lstStyle/>
          <a:p>
            <a:r>
              <a:rPr kumimoji="1" lang="en-US" altLang="ja-JP" sz="1000" dirty="0" smtClean="0">
                <a:latin typeface="HG丸ｺﾞｼｯｸM-PRO" panose="020F0600000000000000" pitchFamily="50" charset="-128"/>
                <a:ea typeface="HG丸ｺﾞｼｯｸM-PRO" panose="020F0600000000000000" pitchFamily="50" charset="-128"/>
              </a:rPr>
              <a:t>※</a:t>
            </a:r>
            <a:r>
              <a:rPr kumimoji="1" lang="ja-JP" altLang="en-US" sz="1000" dirty="0" smtClean="0">
                <a:latin typeface="HG丸ｺﾞｼｯｸM-PRO" panose="020F0600000000000000" pitchFamily="50" charset="-128"/>
                <a:ea typeface="HG丸ｺﾞｼｯｸM-PRO" panose="020F0600000000000000" pitchFamily="50" charset="-128"/>
              </a:rPr>
              <a:t>　一つの区画にまとめられなければ、１の個室対応を</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　</a:t>
            </a:r>
            <a:r>
              <a:rPr kumimoji="1" lang="ja-JP" altLang="en-US" sz="1000" dirty="0" smtClean="0">
                <a:latin typeface="HG丸ｺﾞｼｯｸM-PRO" panose="020F0600000000000000" pitchFamily="50" charset="-128"/>
                <a:ea typeface="HG丸ｺﾞｼｯｸM-PRO" panose="020F0600000000000000" pitchFamily="50" charset="-128"/>
              </a:rPr>
              <a:t>　徹底しましょう</a:t>
            </a:r>
            <a:endParaRPr kumimoji="1" lang="en-US" altLang="ja-JP" sz="1000" dirty="0" smtClean="0">
              <a:latin typeface="HG丸ｺﾞｼｯｸM-PRO" panose="020F0600000000000000" pitchFamily="50" charset="-128"/>
              <a:ea typeface="HG丸ｺﾞｼｯｸM-PRO" panose="020F0600000000000000" pitchFamily="50" charset="-128"/>
            </a:endParaRPr>
          </a:p>
        </p:txBody>
      </p:sp>
      <p:sp>
        <p:nvSpPr>
          <p:cNvPr id="60" name="テキスト ボックス 59"/>
          <p:cNvSpPr txBox="1"/>
          <p:nvPr/>
        </p:nvSpPr>
        <p:spPr>
          <a:xfrm>
            <a:off x="4395402" y="1910533"/>
            <a:ext cx="2400791" cy="369332"/>
          </a:xfrm>
          <a:prstGeom prst="rect">
            <a:avLst/>
          </a:prstGeom>
          <a:noFill/>
        </p:spPr>
        <p:txBody>
          <a:bodyPr wrap="square" rtlCol="0">
            <a:spAutoFit/>
          </a:bodyPr>
          <a:lstStyle/>
          <a:p>
            <a:r>
              <a:rPr kumimoji="1" lang="ja-JP" altLang="en-US" sz="900" dirty="0" smtClean="0">
                <a:latin typeface="HG丸ｺﾞｼｯｸM-PRO" panose="020F0600000000000000" pitchFamily="50" charset="-128"/>
                <a:ea typeface="HG丸ｺﾞｼｯｸM-PRO" panose="020F0600000000000000" pitchFamily="50" charset="-128"/>
              </a:rPr>
              <a:t>詳細は、「その他参考ホームページ」を</a:t>
            </a:r>
            <a:endParaRPr kumimoji="1" lang="en-US" altLang="ja-JP" sz="900" dirty="0" smtClean="0">
              <a:latin typeface="HG丸ｺﾞｼｯｸM-PRO" panose="020F0600000000000000" pitchFamily="50" charset="-128"/>
              <a:ea typeface="HG丸ｺﾞｼｯｸM-PRO" panose="020F0600000000000000" pitchFamily="50" charset="-128"/>
            </a:endParaRPr>
          </a:p>
          <a:p>
            <a:r>
              <a:rPr kumimoji="1" lang="ja-JP" altLang="en-US" sz="900" dirty="0" smtClean="0">
                <a:latin typeface="HG丸ｺﾞｼｯｸM-PRO" panose="020F0600000000000000" pitchFamily="50" charset="-128"/>
                <a:ea typeface="HG丸ｺﾞｼｯｸM-PRO" panose="020F0600000000000000" pitchFamily="50" charset="-128"/>
              </a:rPr>
              <a:t>ご覧ください。</a:t>
            </a:r>
            <a:endParaRPr kumimoji="1" lang="en-US" altLang="ja-JP" sz="900" dirty="0" smtClean="0">
              <a:latin typeface="HG丸ｺﾞｼｯｸM-PRO" panose="020F0600000000000000" pitchFamily="50" charset="-128"/>
              <a:ea typeface="HG丸ｺﾞｼｯｸM-PRO" panose="020F0600000000000000" pitchFamily="50" charset="-128"/>
            </a:endParaRPr>
          </a:p>
        </p:txBody>
      </p:sp>
      <p:sp>
        <p:nvSpPr>
          <p:cNvPr id="61" name="横巻き 60"/>
          <p:cNvSpPr/>
          <p:nvPr/>
        </p:nvSpPr>
        <p:spPr>
          <a:xfrm>
            <a:off x="4246696" y="1862297"/>
            <a:ext cx="2511669" cy="450606"/>
          </a:xfrm>
          <a:prstGeom prst="horizont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26944" y="6459526"/>
            <a:ext cx="6725077" cy="577081"/>
          </a:xfrm>
          <a:prstGeom prst="rect">
            <a:avLst/>
          </a:prstGeom>
        </p:spPr>
        <p:txBody>
          <a:bodyPr wrap="square">
            <a:spAutoFit/>
          </a:bodyPr>
          <a:lstStyle/>
          <a:p>
            <a:r>
              <a:rPr lang="ja-JP" altLang="en-US" sz="1050" dirty="0" smtClean="0">
                <a:latin typeface="HG丸ｺﾞｼｯｸM-PRO" panose="020F0600000000000000" pitchFamily="50" charset="-128"/>
                <a:ea typeface="HG丸ｺﾞｼｯｸM-PRO" panose="020F0600000000000000" pitchFamily="50" charset="-128"/>
              </a:rPr>
              <a:t>　ウイルスを</a:t>
            </a:r>
            <a:r>
              <a:rPr lang="ja-JP" altLang="en-US" sz="1050" dirty="0">
                <a:latin typeface="HG丸ｺﾞｼｯｸM-PRO" panose="020F0600000000000000" pitchFamily="50" charset="-128"/>
                <a:ea typeface="HG丸ｺﾞｼｯｸM-PRO" panose="020F0600000000000000" pitchFamily="50" charset="-128"/>
              </a:rPr>
              <a:t>室外に排出するためには</a:t>
            </a:r>
            <a:r>
              <a:rPr lang="ja-JP" altLang="en-US" sz="1050" dirty="0" smtClean="0">
                <a:latin typeface="HG丸ｺﾞｼｯｸM-PRO" panose="020F0600000000000000" pitchFamily="50" charset="-128"/>
                <a:ea typeface="HG丸ｺﾞｼｯｸM-PRO" panose="020F0600000000000000" pitchFamily="50" charset="-128"/>
              </a:rPr>
              <a:t>、グリーンゾーンを風上に、レッドゾーンを風下になるように換気扇を</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活用して空気の流れを作りましょう。窓</a:t>
            </a:r>
            <a:r>
              <a:rPr lang="ja-JP" altLang="en-US" sz="1050" dirty="0">
                <a:latin typeface="HG丸ｺﾞｼｯｸM-PRO" panose="020F0600000000000000" pitchFamily="50" charset="-128"/>
                <a:ea typeface="HG丸ｺﾞｼｯｸM-PRO" panose="020F0600000000000000" pitchFamily="50" charset="-128"/>
              </a:rPr>
              <a:t>を使った換気を行う場合、風の流れができるよう、２方向の窓を</a:t>
            </a:r>
            <a:r>
              <a:rPr lang="ja-JP" altLang="en-US" sz="1050" dirty="0" smtClean="0">
                <a:latin typeface="HG丸ｺﾞｼｯｸM-PRO" panose="020F0600000000000000" pitchFamily="50" charset="-128"/>
                <a:ea typeface="HG丸ｺﾞｼｯｸM-PRO" panose="020F0600000000000000" pitchFamily="50" charset="-128"/>
              </a:rPr>
              <a:t>、</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１時間</a:t>
            </a:r>
            <a:r>
              <a:rPr lang="ja-JP" altLang="en-US" sz="1050" dirty="0">
                <a:latin typeface="HG丸ｺﾞｼｯｸM-PRO" panose="020F0600000000000000" pitchFamily="50" charset="-128"/>
                <a:ea typeface="HG丸ｺﾞｼｯｸM-PRO" panose="020F0600000000000000" pitchFamily="50" charset="-128"/>
              </a:rPr>
              <a:t>に２回以上、数分間程度</a:t>
            </a:r>
            <a:r>
              <a:rPr lang="ja-JP" altLang="en-US" sz="1050" dirty="0" smtClean="0">
                <a:latin typeface="HG丸ｺﾞｼｯｸM-PRO" panose="020F0600000000000000" pitchFamily="50" charset="-128"/>
                <a:ea typeface="HG丸ｺﾞｼｯｸM-PRO" panose="020F0600000000000000" pitchFamily="50" charset="-128"/>
              </a:rPr>
              <a:t>、全開に</a:t>
            </a:r>
            <a:r>
              <a:rPr lang="ja-JP" altLang="en-US" sz="1050" dirty="0">
                <a:latin typeface="HG丸ｺﾞｼｯｸM-PRO" panose="020F0600000000000000" pitchFamily="50" charset="-128"/>
                <a:ea typeface="HG丸ｺﾞｼｯｸM-PRO" panose="020F0600000000000000" pitchFamily="50" charset="-128"/>
              </a:rPr>
              <a:t>しましょう。</a:t>
            </a:r>
          </a:p>
        </p:txBody>
      </p:sp>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0252" y="7113637"/>
            <a:ext cx="5162986" cy="2792363"/>
          </a:xfrm>
          <a:prstGeom prst="rect">
            <a:avLst/>
          </a:prstGeom>
        </p:spPr>
      </p:pic>
      <p:sp>
        <p:nvSpPr>
          <p:cNvPr id="47" name="テキスト ボックス 46"/>
          <p:cNvSpPr txBox="1"/>
          <p:nvPr/>
        </p:nvSpPr>
        <p:spPr>
          <a:xfrm>
            <a:off x="463802" y="6162901"/>
            <a:ext cx="2695072" cy="289246"/>
          </a:xfrm>
          <a:prstGeom prst="rect">
            <a:avLst/>
          </a:prstGeom>
          <a:noFill/>
        </p:spPr>
        <p:txBody>
          <a:bodyPr wrap="square" rtlCol="0">
            <a:spAutoFit/>
          </a:bodyPr>
          <a:lstStyle/>
          <a:p>
            <a:pPr>
              <a:lnSpc>
                <a:spcPts val="1800"/>
              </a:lnSpc>
            </a:pPr>
            <a:r>
              <a:rPr kumimoji="1" lang="ja-JP" altLang="en-US" sz="1100" dirty="0" smtClean="0">
                <a:latin typeface="HG丸ｺﾞｼｯｸM-PRO" panose="020F0600000000000000" pitchFamily="50" charset="-128"/>
                <a:ea typeface="HG丸ｺﾞｼｯｸM-PRO" panose="020F0600000000000000" pitchFamily="50" charset="-128"/>
              </a:rPr>
              <a:t>換気も重要！</a:t>
            </a:r>
            <a:endParaRPr kumimoji="1" lang="en-US" altLang="ja-JP" sz="1100" dirty="0" smtClean="0">
              <a:latin typeface="HG丸ｺﾞｼｯｸM-PRO" panose="020F0600000000000000" pitchFamily="50" charset="-128"/>
              <a:ea typeface="HG丸ｺﾞｼｯｸM-PRO" panose="020F0600000000000000" pitchFamily="50" charset="-128"/>
            </a:endParaRPr>
          </a:p>
        </p:txBody>
      </p:sp>
      <p:pic>
        <p:nvPicPr>
          <p:cNvPr id="19" name="図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220" y="5504473"/>
            <a:ext cx="354708" cy="250069"/>
          </a:xfrm>
          <a:prstGeom prst="rect">
            <a:avLst/>
          </a:prstGeom>
        </p:spPr>
      </p:pic>
      <p:sp>
        <p:nvSpPr>
          <p:cNvPr id="20" name="テキスト ボックス 19"/>
          <p:cNvSpPr txBox="1"/>
          <p:nvPr/>
        </p:nvSpPr>
        <p:spPr>
          <a:xfrm>
            <a:off x="161300" y="5704325"/>
            <a:ext cx="3023933" cy="415498"/>
          </a:xfrm>
          <a:prstGeom prst="rect">
            <a:avLst/>
          </a:prstGeom>
          <a:noFill/>
        </p:spPr>
        <p:txBody>
          <a:bodyPr wrap="square" rtlCol="0">
            <a:spAutoFit/>
          </a:bodyPr>
          <a:lstStyle/>
          <a:p>
            <a:r>
              <a:rPr kumimoji="1" lang="ja-JP" altLang="en-US" sz="1050" dirty="0" smtClean="0">
                <a:latin typeface="HG丸ｺﾞｼｯｸM-PRO" panose="020F0600000000000000" pitchFamily="50" charset="-128"/>
                <a:ea typeface="HG丸ｺﾞｼｯｸM-PRO" panose="020F0600000000000000" pitchFamily="50" charset="-128"/>
              </a:rPr>
              <a:t>グリーンゾーンを広くとれるように計画すると、職員の負担が減ります。</a:t>
            </a:r>
            <a:endParaRPr kumimoji="1" lang="en-US" altLang="ja-JP" sz="1050" dirty="0" smtClean="0">
              <a:latin typeface="HG丸ｺﾞｼｯｸM-PRO" panose="020F0600000000000000" pitchFamily="50" charset="-128"/>
              <a:ea typeface="HG丸ｺﾞｼｯｸM-PRO" panose="020F0600000000000000" pitchFamily="50" charset="-128"/>
            </a:endParaRPr>
          </a:p>
        </p:txBody>
      </p:sp>
      <p:pic>
        <p:nvPicPr>
          <p:cNvPr id="21" name="図 2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8337" y="6209457"/>
            <a:ext cx="354708" cy="250069"/>
          </a:xfrm>
          <a:prstGeom prst="rect">
            <a:avLst/>
          </a:prstGeom>
        </p:spPr>
      </p:pic>
      <p:pic>
        <p:nvPicPr>
          <p:cNvPr id="3" name="図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15087" y="4069931"/>
            <a:ext cx="3336933" cy="1896342"/>
          </a:xfrm>
          <a:prstGeom prst="rect">
            <a:avLst/>
          </a:prstGeom>
        </p:spPr>
      </p:pic>
      <p:sp>
        <p:nvSpPr>
          <p:cNvPr id="5" name="スライド番号プレースホルダー 4"/>
          <p:cNvSpPr>
            <a:spLocks noGrp="1"/>
          </p:cNvSpPr>
          <p:nvPr>
            <p:ph type="sldNum" sz="quarter" idx="12"/>
          </p:nvPr>
        </p:nvSpPr>
        <p:spPr>
          <a:xfrm>
            <a:off x="1748695" y="9538439"/>
            <a:ext cx="1543050" cy="527403"/>
          </a:xfrm>
        </p:spPr>
        <p:txBody>
          <a:bodyPr/>
          <a:lstStyle/>
          <a:p>
            <a:fld id="{0D61ADE0-2872-42CF-A415-E6D95B0766DB}" type="slidenum">
              <a:rPr kumimoji="1" lang="ja-JP" altLang="en-US" smtClean="0"/>
              <a:t>5</a:t>
            </a:fld>
            <a:endParaRPr kumimoji="1" lang="ja-JP" altLang="en-US"/>
          </a:p>
        </p:txBody>
      </p:sp>
      <p:sp>
        <p:nvSpPr>
          <p:cNvPr id="4" name="テキスト ボックス 3"/>
          <p:cNvSpPr txBox="1"/>
          <p:nvPr/>
        </p:nvSpPr>
        <p:spPr>
          <a:xfrm>
            <a:off x="5415784" y="7146902"/>
            <a:ext cx="1391642" cy="553998"/>
          </a:xfrm>
          <a:prstGeom prst="rect">
            <a:avLst/>
          </a:prstGeom>
          <a:noFill/>
        </p:spPr>
        <p:txBody>
          <a:bodyPr wrap="square" rtlCol="0">
            <a:spAutoFit/>
          </a:bodyPr>
          <a:lstStyle/>
          <a:p>
            <a:r>
              <a:rPr kumimoji="1" lang="ja-JP" altLang="en-US" sz="1000" dirty="0" smtClean="0">
                <a:latin typeface="HG丸ｺﾞｼｯｸM-PRO" panose="020F0600000000000000" pitchFamily="50" charset="-128"/>
                <a:ea typeface="HG丸ｺﾞｼｯｸM-PRO" panose="020F0600000000000000" pitchFamily="50" charset="-128"/>
              </a:rPr>
              <a:t>共用スペースや職員休憩室の換気も忘れずに！</a:t>
            </a:r>
            <a:endParaRPr kumimoji="1" lang="ja-JP" altLang="en-US" sz="1000" dirty="0">
              <a:latin typeface="HG丸ｺﾞｼｯｸM-PRO" panose="020F0600000000000000" pitchFamily="50" charset="-128"/>
              <a:ea typeface="HG丸ｺﾞｼｯｸM-PRO" panose="020F0600000000000000" pitchFamily="50" charset="-128"/>
            </a:endParaRPr>
          </a:p>
        </p:txBody>
      </p:sp>
      <p:sp>
        <p:nvSpPr>
          <p:cNvPr id="24" name="テキスト ボックス 23"/>
          <p:cNvSpPr txBox="1"/>
          <p:nvPr/>
        </p:nvSpPr>
        <p:spPr>
          <a:xfrm>
            <a:off x="87967" y="1370245"/>
            <a:ext cx="6488548" cy="1892826"/>
          </a:xfrm>
          <a:prstGeom prst="rect">
            <a:avLst/>
          </a:prstGeom>
          <a:noFill/>
        </p:spPr>
        <p:txBody>
          <a:bodyPr wrap="square" rtlCol="0">
            <a:spAutoFit/>
          </a:bodyPr>
          <a:lstStyle/>
          <a:p>
            <a:r>
              <a:rPr kumimoji="1" lang="ja-JP" altLang="en-US" sz="1100" b="1" dirty="0" smtClean="0">
                <a:latin typeface="HG丸ｺﾞｼｯｸM-PRO" panose="020F0600000000000000" pitchFamily="50" charset="-128"/>
                <a:ea typeface="HG丸ｺﾞｼｯｸM-PRO" panose="020F0600000000000000" pitchFamily="50" charset="-128"/>
              </a:rPr>
              <a:t>①　考え方をしっかり理解しましょう！</a:t>
            </a:r>
            <a:endParaRPr kumimoji="1" lang="en-US" altLang="ja-JP" sz="1100" b="1" dirty="0" smtClean="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　</a:t>
            </a:r>
            <a:r>
              <a:rPr kumimoji="1" lang="ja-JP" altLang="en-US" sz="1000" dirty="0" smtClean="0">
                <a:latin typeface="HG丸ｺﾞｼｯｸM-PRO" panose="020F0600000000000000" pitchFamily="50" charset="-128"/>
                <a:ea typeface="HG丸ｺﾞｼｯｸM-PRO" panose="020F0600000000000000" pitchFamily="50" charset="-128"/>
              </a:rPr>
              <a:t>　ウイルスはレッドゾーンで抑えて、グリーンゾーンには持ち込まないことが基本です。</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　</a:t>
            </a:r>
            <a:r>
              <a:rPr kumimoji="1" lang="ja-JP" altLang="en-US" sz="1100" u="sng" dirty="0" smtClean="0">
                <a:latin typeface="HG丸ｺﾞｼｯｸM-PRO" panose="020F0600000000000000" pitchFamily="50" charset="-128"/>
                <a:ea typeface="HG丸ｺﾞｼｯｸM-PRO" panose="020F0600000000000000" pitchFamily="50" charset="-128"/>
              </a:rPr>
              <a:t>ウイルスが多い区画（レッドゾーン）</a:t>
            </a:r>
            <a:endParaRPr kumimoji="1" lang="en-US" altLang="ja-JP" sz="1100" u="sng" dirty="0" smtClean="0">
              <a:latin typeface="HG丸ｺﾞｼｯｸM-PRO" panose="020F0600000000000000" pitchFamily="50" charset="-128"/>
              <a:ea typeface="HG丸ｺﾞｼｯｸM-PRO" panose="020F0600000000000000" pitchFamily="50" charset="-128"/>
            </a:endParaRPr>
          </a:p>
          <a:p>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　</a:t>
            </a:r>
            <a:r>
              <a:rPr kumimoji="1" lang="ja-JP" altLang="en-US" sz="1000" dirty="0" smtClean="0">
                <a:latin typeface="HG丸ｺﾞｼｯｸM-PRO" panose="020F0600000000000000" pitchFamily="50" charset="-128"/>
                <a:ea typeface="HG丸ｺﾞｼｯｸM-PRO" panose="020F0600000000000000" pitchFamily="50" charset="-128"/>
              </a:rPr>
              <a:t>・この区画では、</a:t>
            </a:r>
            <a:r>
              <a:rPr kumimoji="1" lang="en-US" altLang="ja-JP" sz="1000" dirty="0" smtClean="0">
                <a:latin typeface="HG丸ｺﾞｼｯｸM-PRO" panose="020F0600000000000000" pitchFamily="50" charset="-128"/>
                <a:ea typeface="HG丸ｺﾞｼｯｸM-PRO" panose="020F0600000000000000" pitchFamily="50" charset="-128"/>
              </a:rPr>
              <a:t>PPE</a:t>
            </a:r>
            <a:r>
              <a:rPr kumimoji="1" lang="ja-JP" altLang="en-US" sz="1000" dirty="0" smtClean="0">
                <a:latin typeface="HG丸ｺﾞｼｯｸM-PRO" panose="020F0600000000000000" pitchFamily="50" charset="-128"/>
                <a:ea typeface="HG丸ｺﾞｼｯｸM-PRO" panose="020F0600000000000000" pitchFamily="50" charset="-128"/>
              </a:rPr>
              <a:t>を着用した状態で対応。</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　</a:t>
            </a:r>
            <a:r>
              <a:rPr kumimoji="1" lang="ja-JP" altLang="en-US" sz="1000" dirty="0" smtClean="0">
                <a:latin typeface="HG丸ｺﾞｼｯｸM-PRO" panose="020F0600000000000000" pitchFamily="50" charset="-128"/>
                <a:ea typeface="HG丸ｺﾞｼｯｸM-PRO" panose="020F0600000000000000" pitchFamily="50" charset="-128"/>
              </a:rPr>
              <a:t>　・原則、レッドゾーン内から紙一枚でも持ちださないように！</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　</a:t>
            </a:r>
            <a:r>
              <a:rPr kumimoji="1" lang="ja-JP" altLang="en-US" sz="1100" u="sng" dirty="0" smtClean="0">
                <a:latin typeface="HG丸ｺﾞｼｯｸM-PRO" panose="020F0600000000000000" pitchFamily="50" charset="-128"/>
                <a:ea typeface="HG丸ｺﾞｼｯｸM-PRO" panose="020F0600000000000000" pitchFamily="50" charset="-128"/>
              </a:rPr>
              <a:t>ウイルスが少ない区画（イエローゾーン）</a:t>
            </a:r>
            <a:endParaRPr kumimoji="1" lang="en-US" altLang="ja-JP" sz="1100" u="sng" dirty="0" smtClean="0">
              <a:latin typeface="HG丸ｺﾞｼｯｸM-PRO" panose="020F0600000000000000" pitchFamily="50" charset="-128"/>
              <a:ea typeface="HG丸ｺﾞｼｯｸM-PRO" panose="020F0600000000000000" pitchFamily="50" charset="-128"/>
            </a:endParaRPr>
          </a:p>
          <a:p>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　</a:t>
            </a:r>
            <a:r>
              <a:rPr kumimoji="1" lang="ja-JP" altLang="en-US" sz="1000" dirty="0" smtClean="0">
                <a:latin typeface="HG丸ｺﾞｼｯｸM-PRO" panose="020F0600000000000000" pitchFamily="50" charset="-128"/>
                <a:ea typeface="HG丸ｺﾞｼｯｸM-PRO" panose="020F0600000000000000" pitchFamily="50" charset="-128"/>
              </a:rPr>
              <a:t>・レッドゾーンからグリーンゾーンに戻るまでの中間地点。</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　</a:t>
            </a:r>
            <a:r>
              <a:rPr kumimoji="1" lang="ja-JP" altLang="en-US" sz="1000" dirty="0" smtClean="0">
                <a:latin typeface="HG丸ｺﾞｼｯｸM-PRO" panose="020F0600000000000000" pitchFamily="50" charset="-128"/>
                <a:ea typeface="HG丸ｺﾞｼｯｸM-PRO" panose="020F0600000000000000" pitchFamily="50" charset="-128"/>
              </a:rPr>
              <a:t>　・防護服を脱いで、消毒し、ウイルスがない状態に戻るための場所。脱衣のためだけのゾーンと考えて！</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　</a:t>
            </a:r>
            <a:r>
              <a:rPr kumimoji="1" lang="ja-JP" altLang="en-US" sz="1100" u="sng" dirty="0" smtClean="0">
                <a:latin typeface="HG丸ｺﾞｼｯｸM-PRO" panose="020F0600000000000000" pitchFamily="50" charset="-128"/>
                <a:ea typeface="HG丸ｺﾞｼｯｸM-PRO" panose="020F0600000000000000" pitchFamily="50" charset="-128"/>
              </a:rPr>
              <a:t>ウイルスがいない区画（グリーンゾーン）</a:t>
            </a:r>
            <a:endParaRPr kumimoji="1" lang="en-US" altLang="ja-JP" sz="1100" u="sng" dirty="0" smtClean="0">
              <a:latin typeface="HG丸ｺﾞｼｯｸM-PRO" panose="020F0600000000000000" pitchFamily="50" charset="-128"/>
              <a:ea typeface="HG丸ｺﾞｼｯｸM-PRO" panose="020F0600000000000000" pitchFamily="50" charset="-128"/>
            </a:endParaRPr>
          </a:p>
          <a:p>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　</a:t>
            </a:r>
            <a:r>
              <a:rPr kumimoji="1" lang="ja-JP" altLang="en-US" sz="1000" dirty="0" smtClean="0">
                <a:latin typeface="HG丸ｺﾞｼｯｸM-PRO" panose="020F0600000000000000" pitchFamily="50" charset="-128"/>
                <a:ea typeface="HG丸ｺﾞｼｯｸM-PRO" panose="020F0600000000000000" pitchFamily="50" charset="-128"/>
              </a:rPr>
              <a:t>・ここではホッと一息いれてください。職員の休憩、食事も個々の区画で！</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　　・防護服等はこのゾーンで着ていくこと</a:t>
            </a:r>
            <a:endParaRPr kumimoji="1" lang="en-US" altLang="ja-JP" sz="10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7568589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18"/>
          <p:cNvSpPr/>
          <p:nvPr/>
        </p:nvSpPr>
        <p:spPr>
          <a:xfrm>
            <a:off x="60622" y="8701628"/>
            <a:ext cx="6731421" cy="38401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56828" y="78451"/>
            <a:ext cx="6731421" cy="38401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10096" y="132498"/>
            <a:ext cx="4517422" cy="492443"/>
          </a:xfrm>
          <a:prstGeom prst="rect">
            <a:avLst/>
          </a:prstGeom>
          <a:noFill/>
        </p:spPr>
        <p:txBody>
          <a:bodyPr wrap="square" rtlCol="0">
            <a:spAutoFit/>
          </a:bodyPr>
          <a:lstStyle/>
          <a:p>
            <a:r>
              <a:rPr kumimoji="1" lang="ja-JP" altLang="en-US" sz="1200" b="1" dirty="0" smtClean="0">
                <a:latin typeface="HG丸ｺﾞｼｯｸM-PRO" panose="020F0600000000000000" pitchFamily="50" charset="-128"/>
                <a:ea typeface="HG丸ｺﾞｼｯｸM-PRO" panose="020F0600000000000000" pitchFamily="50" charset="-128"/>
              </a:rPr>
              <a:t>６　施設内で陽性者の治療をする準備をしましょう。</a:t>
            </a:r>
            <a:endParaRPr kumimoji="1" lang="en-US" altLang="ja-JP" sz="1200" b="1" dirty="0" smtClean="0">
              <a:latin typeface="HG丸ｺﾞｼｯｸM-PRO" panose="020F0600000000000000" pitchFamily="50" charset="-128"/>
              <a:ea typeface="HG丸ｺﾞｼｯｸM-PRO" panose="020F0600000000000000" pitchFamily="50" charset="-128"/>
            </a:endParaRPr>
          </a:p>
          <a:p>
            <a:r>
              <a:rPr kumimoji="1" lang="ja-JP" altLang="en-US" sz="1400" b="1" dirty="0">
                <a:latin typeface="HG丸ｺﾞｼｯｸM-PRO" panose="020F0600000000000000" pitchFamily="50" charset="-128"/>
                <a:ea typeface="HG丸ｺﾞｼｯｸM-PRO" panose="020F0600000000000000" pitchFamily="50" charset="-128"/>
              </a:rPr>
              <a:t>　</a:t>
            </a:r>
            <a:r>
              <a:rPr kumimoji="1" lang="ja-JP" altLang="en-US" sz="1400" b="1" dirty="0" smtClean="0">
                <a:latin typeface="HG丸ｺﾞｼｯｸM-PRO" panose="020F0600000000000000" pitchFamily="50" charset="-128"/>
                <a:ea typeface="HG丸ｺﾞｼｯｸM-PRO" panose="020F0600000000000000" pitchFamily="50" charset="-128"/>
              </a:rPr>
              <a:t>　</a:t>
            </a:r>
            <a:endParaRPr kumimoji="1" lang="en-US" altLang="ja-JP" sz="1050" b="1" dirty="0" smtClean="0">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234591" y="556973"/>
            <a:ext cx="6339674" cy="415498"/>
          </a:xfrm>
          <a:prstGeom prst="rect">
            <a:avLst/>
          </a:prstGeom>
          <a:noFill/>
        </p:spPr>
        <p:txBody>
          <a:bodyPr wrap="square" rtlCol="0">
            <a:spAutoFit/>
          </a:bodyPr>
          <a:lstStyle/>
          <a:p>
            <a:r>
              <a:rPr kumimoji="1" lang="ja-JP" altLang="en-US" sz="1000" dirty="0">
                <a:latin typeface="HG丸ｺﾞｼｯｸM-PRO" panose="020F0600000000000000" pitchFamily="50" charset="-128"/>
                <a:ea typeface="HG丸ｺﾞｼｯｸM-PRO" panose="020F0600000000000000" pitchFamily="50" charset="-128"/>
              </a:rPr>
              <a:t>早期に新型コロナの治療をすることで重症化を防ぐことができます。施設内でできる限りの治療ができる準備をしましょう。</a:t>
            </a:r>
            <a:endParaRPr kumimoji="1" lang="en-US" altLang="ja-JP" sz="1000" dirty="0">
              <a:latin typeface="HG丸ｺﾞｼｯｸM-PRO" panose="020F0600000000000000" pitchFamily="50" charset="-128"/>
              <a:ea typeface="HG丸ｺﾞｼｯｸM-PRO" panose="020F0600000000000000" pitchFamily="50" charset="-128"/>
            </a:endParaRPr>
          </a:p>
        </p:txBody>
      </p:sp>
      <p:sp>
        <p:nvSpPr>
          <p:cNvPr id="11" name="テキスト ボックス 10"/>
          <p:cNvSpPr txBox="1"/>
          <p:nvPr/>
        </p:nvSpPr>
        <p:spPr>
          <a:xfrm>
            <a:off x="234591" y="966121"/>
            <a:ext cx="6487150" cy="1277273"/>
          </a:xfrm>
          <a:prstGeom prst="rect">
            <a:avLst/>
          </a:prstGeom>
          <a:noFill/>
        </p:spPr>
        <p:txBody>
          <a:bodyPr wrap="square" rtlCol="0">
            <a:spAutoFit/>
          </a:bodyPr>
          <a:lstStyle/>
          <a:p>
            <a:r>
              <a:rPr kumimoji="1" lang="ja-JP" altLang="en-US" sz="1100" dirty="0" smtClean="0">
                <a:latin typeface="HG丸ｺﾞｼｯｸM-PRO" panose="020F0600000000000000" pitchFamily="50" charset="-128"/>
                <a:ea typeface="HG丸ｺﾞｼｯｸM-PRO" panose="020F0600000000000000" pitchFamily="50" charset="-128"/>
              </a:rPr>
              <a:t>□　</a:t>
            </a:r>
            <a:r>
              <a:rPr kumimoji="1" lang="ja-JP" altLang="en-US" sz="1100" dirty="0">
                <a:latin typeface="HG丸ｺﾞｼｯｸM-PRO" panose="020F0600000000000000" pitchFamily="50" charset="-128"/>
                <a:ea typeface="HG丸ｺﾞｼｯｸM-PRO" panose="020F0600000000000000" pitchFamily="50" charset="-128"/>
              </a:rPr>
              <a:t>連携</a:t>
            </a:r>
            <a:r>
              <a:rPr kumimoji="1" lang="ja-JP" altLang="en-US" sz="1100" dirty="0" smtClean="0">
                <a:latin typeface="HG丸ｺﾞｼｯｸM-PRO" panose="020F0600000000000000" pitchFamily="50" charset="-128"/>
                <a:ea typeface="HG丸ｺﾞｼｯｸM-PRO" panose="020F0600000000000000" pitchFamily="50" charset="-128"/>
              </a:rPr>
              <a:t>医療機関に治療について相談しましょう。　</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　３で作ったリスト（シート１）の情報を共有しましょう。</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　連携医療機関で治療が困難な場合は保健所へ相談しましょう。</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　３で作った</a:t>
            </a:r>
            <a:r>
              <a:rPr kumimoji="1" lang="ja-JP" altLang="en-US" sz="1100" dirty="0">
                <a:latin typeface="HG丸ｺﾞｼｯｸM-PRO" panose="020F0600000000000000" pitchFamily="50" charset="-128"/>
                <a:ea typeface="HG丸ｺﾞｼｯｸM-PRO" panose="020F0600000000000000" pitchFamily="50" charset="-128"/>
              </a:rPr>
              <a:t>リスト（シート１）を</a:t>
            </a:r>
            <a:r>
              <a:rPr kumimoji="1" lang="ja-JP" altLang="en-US" sz="1100" dirty="0" smtClean="0">
                <a:latin typeface="HG丸ｺﾞｼｯｸM-PRO" panose="020F0600000000000000" pitchFamily="50" charset="-128"/>
                <a:ea typeface="HG丸ｺﾞｼｯｸM-PRO" panose="020F0600000000000000" pitchFamily="50" charset="-128"/>
              </a:rPr>
              <a:t>共有していただくとともに、連携医療機関で治療が困難であっ　</a:t>
            </a:r>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　</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　たことを伝え、他の往診医療機関の応援等について保健所へ相談してください。</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　治療が実施される場合は、施設内のグリーンゾーンに医療機関の方が準備するスペースを用意し</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　ましょう。</a:t>
            </a:r>
            <a:endParaRPr kumimoji="1" lang="en-US" altLang="ja-JP" sz="1100" dirty="0" smtClean="0">
              <a:latin typeface="HG丸ｺﾞｼｯｸM-PRO" panose="020F0600000000000000" pitchFamily="50" charset="-128"/>
              <a:ea typeface="HG丸ｺﾞｼｯｸM-PRO" panose="020F0600000000000000"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997856275"/>
              </p:ext>
            </p:extLst>
          </p:nvPr>
        </p:nvGraphicFramePr>
        <p:xfrm>
          <a:off x="94140" y="2597110"/>
          <a:ext cx="6593507" cy="2225174"/>
        </p:xfrm>
        <a:graphic>
          <a:graphicData uri="http://schemas.openxmlformats.org/drawingml/2006/table">
            <a:tbl>
              <a:tblPr firstRow="1" bandRow="1">
                <a:tableStyleId>{00A15C55-8517-42AA-B614-E9B94910E393}</a:tableStyleId>
              </a:tblPr>
              <a:tblGrid>
                <a:gridCol w="624294">
                  <a:extLst>
                    <a:ext uri="{9D8B030D-6E8A-4147-A177-3AD203B41FA5}">
                      <a16:colId xmlns:a16="http://schemas.microsoft.com/office/drawing/2014/main" val="4008784294"/>
                    </a:ext>
                  </a:extLst>
                </a:gridCol>
                <a:gridCol w="1773129">
                  <a:extLst>
                    <a:ext uri="{9D8B030D-6E8A-4147-A177-3AD203B41FA5}">
                      <a16:colId xmlns:a16="http://schemas.microsoft.com/office/drawing/2014/main" val="3199660042"/>
                    </a:ext>
                  </a:extLst>
                </a:gridCol>
                <a:gridCol w="1172738">
                  <a:extLst>
                    <a:ext uri="{9D8B030D-6E8A-4147-A177-3AD203B41FA5}">
                      <a16:colId xmlns:a16="http://schemas.microsoft.com/office/drawing/2014/main" val="1353494686"/>
                    </a:ext>
                  </a:extLst>
                </a:gridCol>
                <a:gridCol w="1422564">
                  <a:extLst>
                    <a:ext uri="{9D8B030D-6E8A-4147-A177-3AD203B41FA5}">
                      <a16:colId xmlns:a16="http://schemas.microsoft.com/office/drawing/2014/main" val="2343082750"/>
                    </a:ext>
                  </a:extLst>
                </a:gridCol>
                <a:gridCol w="1600782">
                  <a:extLst>
                    <a:ext uri="{9D8B030D-6E8A-4147-A177-3AD203B41FA5}">
                      <a16:colId xmlns:a16="http://schemas.microsoft.com/office/drawing/2014/main" val="1117678287"/>
                    </a:ext>
                  </a:extLst>
                </a:gridCol>
              </a:tblGrid>
              <a:tr h="242319">
                <a:tc gridSpan="2">
                  <a:txBody>
                    <a:bodyPr/>
                    <a:lstStyle/>
                    <a:p>
                      <a:r>
                        <a:rPr kumimoji="1" lang="ja-JP" altLang="en-US" sz="900" dirty="0" smtClean="0"/>
                        <a:t>薬剤名</a:t>
                      </a:r>
                      <a:endParaRPr kumimoji="1" lang="ja-JP" altLang="en-US" sz="900" dirty="0"/>
                    </a:p>
                  </a:txBody>
                  <a:tcPr anchor="ctr"/>
                </a:tc>
                <a:tc hMerge="1">
                  <a:txBody>
                    <a:bodyPr/>
                    <a:lstStyle/>
                    <a:p>
                      <a:endParaRPr kumimoji="1" lang="ja-JP" altLang="en-US" dirty="0"/>
                    </a:p>
                  </a:txBody>
                  <a:tcPr/>
                </a:tc>
                <a:tc>
                  <a:txBody>
                    <a:bodyPr/>
                    <a:lstStyle/>
                    <a:p>
                      <a:r>
                        <a:rPr kumimoji="1" lang="ja-JP" altLang="en-US" sz="900" dirty="0" smtClean="0"/>
                        <a:t>発症からの日数</a:t>
                      </a:r>
                      <a:endParaRPr kumimoji="1" lang="ja-JP" altLang="en-US" sz="900" dirty="0"/>
                    </a:p>
                  </a:txBody>
                  <a:tcPr anchor="ctr"/>
                </a:tc>
                <a:tc>
                  <a:txBody>
                    <a:bodyPr/>
                    <a:lstStyle/>
                    <a:p>
                      <a:r>
                        <a:rPr kumimoji="1" lang="ja-JP" altLang="en-US" sz="900" dirty="0" smtClean="0"/>
                        <a:t>投与方法</a:t>
                      </a:r>
                      <a:endParaRPr kumimoji="1" lang="ja-JP" altLang="en-US" sz="900" dirty="0"/>
                    </a:p>
                  </a:txBody>
                  <a:tcPr anchor="ctr"/>
                </a:tc>
                <a:tc>
                  <a:txBody>
                    <a:bodyPr/>
                    <a:lstStyle/>
                    <a:p>
                      <a:r>
                        <a:rPr kumimoji="1" lang="ja-JP" altLang="en-US" sz="900" dirty="0" smtClean="0"/>
                        <a:t>備考</a:t>
                      </a:r>
                      <a:endParaRPr kumimoji="1" lang="ja-JP" altLang="en-US" sz="900" dirty="0"/>
                    </a:p>
                  </a:txBody>
                  <a:tcPr anchor="ctr"/>
                </a:tc>
                <a:extLst>
                  <a:ext uri="{0D108BD9-81ED-4DB2-BD59-A6C34878D82A}">
                    <a16:rowId xmlns:a16="http://schemas.microsoft.com/office/drawing/2014/main" val="2007978509"/>
                  </a:ext>
                </a:extLst>
              </a:tr>
              <a:tr h="396571">
                <a:tc rowSpan="2">
                  <a:txBody>
                    <a:bodyPr/>
                    <a:lstStyle/>
                    <a:p>
                      <a:r>
                        <a:rPr kumimoji="1" lang="ja-JP" altLang="en-US" sz="900" dirty="0" smtClean="0"/>
                        <a:t>中和抗体薬</a:t>
                      </a:r>
                      <a:endParaRPr kumimoji="1" lang="ja-JP" altLang="en-US" sz="900" dirty="0"/>
                    </a:p>
                  </a:txBody>
                  <a:tcPr anchor="ctr"/>
                </a:tc>
                <a:tc>
                  <a:txBody>
                    <a:bodyPr/>
                    <a:lstStyle/>
                    <a:p>
                      <a:r>
                        <a:rPr kumimoji="1" lang="ja-JP" altLang="en-US" sz="900" dirty="0" smtClean="0"/>
                        <a:t>ソトロビマブ</a:t>
                      </a:r>
                      <a:endParaRPr kumimoji="1" lang="en-US" altLang="ja-JP" sz="900" dirty="0" smtClean="0"/>
                    </a:p>
                    <a:p>
                      <a:r>
                        <a:rPr kumimoji="1" lang="ja-JP" altLang="en-US" sz="900" dirty="0" smtClean="0"/>
                        <a:t>（ゼビュディ）</a:t>
                      </a:r>
                      <a:endParaRPr kumimoji="1" lang="ja-JP" altLang="en-US" sz="900" dirty="0"/>
                    </a:p>
                  </a:txBody>
                  <a:tcPr anchor="ctr"/>
                </a:tc>
                <a:tc>
                  <a:txBody>
                    <a:bodyPr/>
                    <a:lstStyle/>
                    <a:p>
                      <a:r>
                        <a:rPr kumimoji="1" lang="ja-JP" altLang="en-US" sz="900" dirty="0" smtClean="0"/>
                        <a:t>５日以内</a:t>
                      </a:r>
                      <a:endParaRPr kumimoji="1" lang="ja-JP" altLang="en-US" sz="900" dirty="0"/>
                    </a:p>
                  </a:txBody>
                  <a:tcPr anchor="ctr"/>
                </a:tc>
                <a:tc>
                  <a:txBody>
                    <a:bodyPr/>
                    <a:lstStyle/>
                    <a:p>
                      <a:r>
                        <a:rPr kumimoji="1" lang="ja-JP" altLang="en-US" sz="900" dirty="0" smtClean="0">
                          <a:latin typeface="+mn-ea"/>
                          <a:ea typeface="+mn-ea"/>
                        </a:rPr>
                        <a:t>点滴</a:t>
                      </a:r>
                      <a:endParaRPr kumimoji="1" lang="en-US" altLang="ja-JP" sz="900" dirty="0" smtClean="0">
                        <a:latin typeface="+mn-ea"/>
                        <a:ea typeface="+mn-ea"/>
                      </a:endParaRPr>
                    </a:p>
                    <a:p>
                      <a:r>
                        <a:rPr kumimoji="1" lang="ja-JP" altLang="en-US" sz="900" dirty="0" smtClean="0">
                          <a:latin typeface="+mn-ea"/>
                          <a:ea typeface="+mn-ea"/>
                        </a:rPr>
                        <a:t>１回投与</a:t>
                      </a:r>
                      <a:endParaRPr kumimoji="1" lang="ja-JP" altLang="en-US" sz="900" dirty="0">
                        <a:latin typeface="+mn-ea"/>
                        <a:ea typeface="+mn-ea"/>
                      </a:endParaRPr>
                    </a:p>
                  </a:txBody>
                  <a:tcPr anchor="ctr"/>
                </a:tc>
                <a:tc rowSpan="2">
                  <a:txBody>
                    <a:bodyPr/>
                    <a:lstStyle/>
                    <a:p>
                      <a:r>
                        <a:rPr kumimoji="1" lang="ja-JP" altLang="en-US" sz="900" dirty="0" smtClean="0"/>
                        <a:t>点滴時間は</a:t>
                      </a:r>
                      <a:r>
                        <a:rPr kumimoji="1" lang="en-US" altLang="ja-JP" sz="900" dirty="0" smtClean="0"/>
                        <a:t>30</a:t>
                      </a:r>
                      <a:r>
                        <a:rPr kumimoji="1" lang="ja-JP" altLang="en-US" sz="900" dirty="0" smtClean="0"/>
                        <a:t>分</a:t>
                      </a:r>
                      <a:endParaRPr kumimoji="1" lang="en-US" altLang="ja-JP" sz="900" dirty="0" smtClean="0"/>
                    </a:p>
                    <a:p>
                      <a:endParaRPr kumimoji="1" lang="en-US" altLang="ja-JP" sz="900" dirty="0" smtClean="0"/>
                    </a:p>
                    <a:p>
                      <a:r>
                        <a:rPr kumimoji="1" lang="ja-JP" altLang="en-US" sz="900" dirty="0" smtClean="0"/>
                        <a:t>その後</a:t>
                      </a:r>
                      <a:r>
                        <a:rPr kumimoji="1" lang="en-US" altLang="ja-JP" sz="900" dirty="0" smtClean="0"/>
                        <a:t>30</a:t>
                      </a:r>
                      <a:r>
                        <a:rPr kumimoji="1" lang="ja-JP" altLang="en-US" sz="900" dirty="0" smtClean="0"/>
                        <a:t>分の観察が必要</a:t>
                      </a:r>
                      <a:endParaRPr kumimoji="1" lang="ja-JP" altLang="en-US" sz="900" dirty="0"/>
                    </a:p>
                  </a:txBody>
                  <a:tcPr anchor="ctr"/>
                </a:tc>
                <a:extLst>
                  <a:ext uri="{0D108BD9-81ED-4DB2-BD59-A6C34878D82A}">
                    <a16:rowId xmlns:a16="http://schemas.microsoft.com/office/drawing/2014/main" val="871163664"/>
                  </a:ext>
                </a:extLst>
              </a:tr>
              <a:tr h="396571">
                <a:tc vMerge="1">
                  <a:txBody>
                    <a:bodyPr/>
                    <a:lstStyle/>
                    <a:p>
                      <a:endParaRPr kumimoji="1" lang="ja-JP" altLang="en-US" dirty="0"/>
                    </a:p>
                  </a:txBody>
                  <a:tcPr/>
                </a:tc>
                <a:tc>
                  <a:txBody>
                    <a:bodyPr/>
                    <a:lstStyle/>
                    <a:p>
                      <a:r>
                        <a:rPr kumimoji="1" lang="ja-JP" altLang="en-US" sz="900" dirty="0" smtClean="0"/>
                        <a:t>カシリビマブ</a:t>
                      </a:r>
                      <a:r>
                        <a:rPr kumimoji="1" lang="en-US" altLang="ja-JP" sz="900" dirty="0" smtClean="0"/>
                        <a:t>/</a:t>
                      </a:r>
                      <a:r>
                        <a:rPr kumimoji="1" lang="ja-JP" altLang="en-US" sz="900" dirty="0" smtClean="0"/>
                        <a:t>イムデビマブ（ロナプリーブ）</a:t>
                      </a:r>
                      <a:endParaRPr kumimoji="1" lang="ja-JP" altLang="en-US" sz="900" dirty="0"/>
                    </a:p>
                  </a:txBody>
                  <a:tcPr anchor="ctr"/>
                </a:tc>
                <a:tc>
                  <a:txBody>
                    <a:bodyPr/>
                    <a:lstStyle/>
                    <a:p>
                      <a:r>
                        <a:rPr kumimoji="1" lang="ja-JP" altLang="en-US" sz="900" dirty="0" smtClean="0"/>
                        <a:t>７日以内</a:t>
                      </a:r>
                      <a:endParaRPr kumimoji="1" lang="ja-JP" altLang="en-US" sz="900" dirty="0"/>
                    </a:p>
                  </a:txBody>
                  <a:tcPr anchor="ctr"/>
                </a:tc>
                <a:tc>
                  <a:txBody>
                    <a:bodyPr/>
                    <a:lstStyle/>
                    <a:p>
                      <a:r>
                        <a:rPr kumimoji="1" lang="ja-JP" altLang="en-US" sz="900" dirty="0" smtClean="0">
                          <a:latin typeface="+mn-ea"/>
                          <a:ea typeface="+mn-ea"/>
                        </a:rPr>
                        <a:t>点滴</a:t>
                      </a:r>
                      <a:endParaRPr kumimoji="1" lang="en-US" altLang="ja-JP" sz="900" dirty="0" smtClean="0">
                        <a:latin typeface="+mn-ea"/>
                        <a:ea typeface="+mn-ea"/>
                      </a:endParaRPr>
                    </a:p>
                    <a:p>
                      <a:r>
                        <a:rPr kumimoji="1" lang="ja-JP" altLang="en-US" sz="900" dirty="0" smtClean="0">
                          <a:latin typeface="+mn-ea"/>
                          <a:ea typeface="+mn-ea"/>
                        </a:rPr>
                        <a:t>１回投与</a:t>
                      </a:r>
                      <a:endParaRPr kumimoji="1" lang="ja-JP" altLang="en-US" sz="900" dirty="0">
                        <a:latin typeface="+mn-ea"/>
                        <a:ea typeface="+mn-ea"/>
                      </a:endParaRPr>
                    </a:p>
                  </a:txBody>
                  <a:tcPr anchor="ctr"/>
                </a:tc>
                <a:tc vMerge="1">
                  <a:txBody>
                    <a:bodyPr/>
                    <a:lstStyle/>
                    <a:p>
                      <a:endParaRPr kumimoji="1" lang="ja-JP" altLang="en-US" sz="1050" dirty="0"/>
                    </a:p>
                  </a:txBody>
                  <a:tcPr/>
                </a:tc>
                <a:extLst>
                  <a:ext uri="{0D108BD9-81ED-4DB2-BD59-A6C34878D82A}">
                    <a16:rowId xmlns:a16="http://schemas.microsoft.com/office/drawing/2014/main" val="1221505145"/>
                  </a:ext>
                </a:extLst>
              </a:tr>
              <a:tr h="396571">
                <a:tc rowSpan="3">
                  <a:txBody>
                    <a:bodyPr/>
                    <a:lstStyle/>
                    <a:p>
                      <a:r>
                        <a:rPr kumimoji="1" lang="ja-JP" altLang="en-US" sz="900" dirty="0" smtClean="0"/>
                        <a:t>抗ウイルス薬</a:t>
                      </a:r>
                      <a:endParaRPr kumimoji="1" lang="ja-JP" altLang="en-US" sz="900" dirty="0"/>
                    </a:p>
                  </a:txBody>
                  <a:tcPr anchor="ctr"/>
                </a:tc>
                <a:tc>
                  <a:txBody>
                    <a:bodyPr/>
                    <a:lstStyle/>
                    <a:p>
                      <a:r>
                        <a:rPr kumimoji="1" lang="ja-JP" altLang="en-US" sz="900" dirty="0" smtClean="0"/>
                        <a:t>モルヌピラビル</a:t>
                      </a:r>
                      <a:endParaRPr kumimoji="1" lang="en-US" altLang="ja-JP" sz="900" dirty="0" smtClean="0"/>
                    </a:p>
                    <a:p>
                      <a:r>
                        <a:rPr kumimoji="1" lang="ja-JP" altLang="en-US" sz="900" dirty="0" smtClean="0"/>
                        <a:t>（ラゲブリオ）</a:t>
                      </a:r>
                      <a:endParaRPr kumimoji="1" lang="ja-JP" altLang="en-US" sz="900" dirty="0"/>
                    </a:p>
                  </a:txBody>
                  <a:tcPr anchor="ctr"/>
                </a:tc>
                <a:tc>
                  <a:txBody>
                    <a:bodyPr/>
                    <a:lstStyle/>
                    <a:p>
                      <a:r>
                        <a:rPr kumimoji="1" lang="ja-JP" altLang="en-US" sz="900" dirty="0" smtClean="0"/>
                        <a:t>５日以内</a:t>
                      </a:r>
                      <a:endParaRPr kumimoji="1" lang="ja-JP" altLang="en-US" sz="900" dirty="0"/>
                    </a:p>
                  </a:txBody>
                  <a:tcPr anchor="ctr"/>
                </a:tc>
                <a:tc>
                  <a:txBody>
                    <a:bodyPr/>
                    <a:lstStyle/>
                    <a:p>
                      <a:r>
                        <a:rPr kumimoji="1" lang="ja-JP" altLang="en-US" sz="900" dirty="0" smtClean="0">
                          <a:latin typeface="+mn-ea"/>
                          <a:ea typeface="+mn-ea"/>
                        </a:rPr>
                        <a:t>経口</a:t>
                      </a:r>
                      <a:endParaRPr kumimoji="1" lang="en-US" altLang="ja-JP" sz="900" dirty="0" smtClean="0">
                        <a:latin typeface="+mn-ea"/>
                        <a:ea typeface="+mn-ea"/>
                      </a:endParaRPr>
                    </a:p>
                    <a:p>
                      <a:r>
                        <a:rPr kumimoji="1" lang="en-US" altLang="ja-JP" sz="900" dirty="0" smtClean="0">
                          <a:latin typeface="+mn-ea"/>
                          <a:ea typeface="+mn-ea"/>
                        </a:rPr>
                        <a:t>1</a:t>
                      </a:r>
                      <a:r>
                        <a:rPr kumimoji="1" lang="ja-JP" altLang="en-US" sz="900" dirty="0" smtClean="0">
                          <a:latin typeface="+mn-ea"/>
                          <a:ea typeface="+mn-ea"/>
                        </a:rPr>
                        <a:t>日２回　５日間</a:t>
                      </a:r>
                      <a:endParaRPr kumimoji="1" lang="ja-JP" altLang="en-US" sz="900" dirty="0">
                        <a:latin typeface="+mn-ea"/>
                        <a:ea typeface="+mn-ea"/>
                      </a:endParaRPr>
                    </a:p>
                  </a:txBody>
                  <a:tcPr anchor="ctr"/>
                </a:tc>
                <a:tc>
                  <a:txBody>
                    <a:bodyPr/>
                    <a:lstStyle/>
                    <a:p>
                      <a:endParaRPr kumimoji="1" lang="ja-JP" altLang="en-US" sz="900" dirty="0"/>
                    </a:p>
                  </a:txBody>
                  <a:tcPr anchor="ctr"/>
                </a:tc>
                <a:extLst>
                  <a:ext uri="{0D108BD9-81ED-4DB2-BD59-A6C34878D82A}">
                    <a16:rowId xmlns:a16="http://schemas.microsoft.com/office/drawing/2014/main" val="2701207382"/>
                  </a:ext>
                </a:extLst>
              </a:tr>
              <a:tr h="396571">
                <a:tc vMerge="1">
                  <a:txBody>
                    <a:bodyPr/>
                    <a:lstStyle/>
                    <a:p>
                      <a:endParaRPr kumimoji="1" lang="ja-JP" altLang="en-US" sz="1050" dirty="0"/>
                    </a:p>
                  </a:txBody>
                  <a:tcPr anchor="ctr"/>
                </a:tc>
                <a:tc>
                  <a:txBody>
                    <a:bodyPr/>
                    <a:lstStyle/>
                    <a:p>
                      <a:r>
                        <a:rPr kumimoji="1" lang="ja-JP" altLang="en-US" sz="900" dirty="0" smtClean="0"/>
                        <a:t>レムデシビル</a:t>
                      </a:r>
                      <a:endParaRPr kumimoji="1" lang="en-US" altLang="ja-JP" sz="900" dirty="0" smtClean="0"/>
                    </a:p>
                    <a:p>
                      <a:r>
                        <a:rPr kumimoji="1" lang="ja-JP" altLang="en-US" sz="900" dirty="0" smtClean="0"/>
                        <a:t>（ベクルリー）</a:t>
                      </a:r>
                      <a:endParaRPr kumimoji="1" lang="ja-JP" altLang="en-US" sz="900" dirty="0"/>
                    </a:p>
                  </a:txBody>
                  <a:tcPr anchor="ctr"/>
                </a:tc>
                <a:tc>
                  <a:txBody>
                    <a:bodyPr/>
                    <a:lstStyle/>
                    <a:p>
                      <a:r>
                        <a:rPr kumimoji="1" lang="ja-JP" altLang="en-US" sz="900" dirty="0" smtClean="0"/>
                        <a:t>７日以内</a:t>
                      </a:r>
                      <a:endParaRPr kumimoji="1" lang="ja-JP" altLang="en-US" sz="900" dirty="0"/>
                    </a:p>
                  </a:txBody>
                  <a:tcPr anchor="ctr"/>
                </a:tc>
                <a:tc>
                  <a:txBody>
                    <a:bodyPr/>
                    <a:lstStyle/>
                    <a:p>
                      <a:r>
                        <a:rPr kumimoji="1" lang="ja-JP" altLang="en-US" sz="900" dirty="0" smtClean="0">
                          <a:latin typeface="+mn-ea"/>
                          <a:ea typeface="+mn-ea"/>
                        </a:rPr>
                        <a:t>点滴</a:t>
                      </a:r>
                      <a:endParaRPr kumimoji="1" lang="en-US" altLang="ja-JP" sz="900" dirty="0" smtClean="0">
                        <a:latin typeface="+mn-ea"/>
                        <a:ea typeface="+mn-ea"/>
                      </a:endParaRPr>
                    </a:p>
                    <a:p>
                      <a:r>
                        <a:rPr kumimoji="1" lang="en-US" altLang="ja-JP" sz="900" dirty="0" smtClean="0">
                          <a:latin typeface="+mn-ea"/>
                          <a:ea typeface="+mn-ea"/>
                        </a:rPr>
                        <a:t>1</a:t>
                      </a:r>
                      <a:r>
                        <a:rPr kumimoji="1" lang="ja-JP" altLang="en-US" sz="900" dirty="0" smtClean="0">
                          <a:latin typeface="+mn-ea"/>
                          <a:ea typeface="+mn-ea"/>
                        </a:rPr>
                        <a:t>日１回５～</a:t>
                      </a:r>
                      <a:r>
                        <a:rPr kumimoji="1" lang="en-US" altLang="ja-JP" sz="900" dirty="0" smtClean="0">
                          <a:latin typeface="+mn-ea"/>
                          <a:ea typeface="+mn-ea"/>
                        </a:rPr>
                        <a:t>10</a:t>
                      </a:r>
                      <a:r>
                        <a:rPr kumimoji="1" lang="ja-JP" altLang="en-US" sz="900" dirty="0" smtClean="0">
                          <a:latin typeface="+mn-ea"/>
                          <a:ea typeface="+mn-ea"/>
                        </a:rPr>
                        <a:t>日間</a:t>
                      </a:r>
                      <a:endParaRPr kumimoji="1" lang="ja-JP" altLang="en-US" sz="900" dirty="0">
                        <a:latin typeface="+mn-ea"/>
                        <a:ea typeface="+mn-ea"/>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t>点滴時間は</a:t>
                      </a:r>
                      <a:r>
                        <a:rPr kumimoji="1" lang="en-US" altLang="ja-JP" sz="900" dirty="0" smtClean="0"/>
                        <a:t>60</a:t>
                      </a:r>
                      <a:r>
                        <a:rPr kumimoji="1" lang="ja-JP" altLang="en-US" sz="900" dirty="0" smtClean="0"/>
                        <a:t>分</a:t>
                      </a:r>
                      <a:endParaRPr kumimoji="1" lang="en-US" altLang="ja-JP" sz="900" dirty="0" smtClean="0"/>
                    </a:p>
                  </a:txBody>
                  <a:tcPr anchor="ctr"/>
                </a:tc>
                <a:extLst>
                  <a:ext uri="{0D108BD9-81ED-4DB2-BD59-A6C34878D82A}">
                    <a16:rowId xmlns:a16="http://schemas.microsoft.com/office/drawing/2014/main" val="2550121508"/>
                  </a:ext>
                </a:extLst>
              </a:tr>
              <a:tr h="396571">
                <a:tc vMerge="1">
                  <a:txBody>
                    <a:bodyPr/>
                    <a:lstStyle/>
                    <a:p>
                      <a:endParaRPr kumimoji="1" lang="ja-JP" altLang="en-US" dirty="0"/>
                    </a:p>
                  </a:txBody>
                  <a:tcPr/>
                </a:tc>
                <a:tc>
                  <a:txBody>
                    <a:bodyPr/>
                    <a:lstStyle/>
                    <a:p>
                      <a:r>
                        <a:rPr lang="ja-JP" altLang="en-US" sz="900" dirty="0" smtClean="0"/>
                        <a:t>ニルマトレルビル・リトナビル（パキロビッド）</a:t>
                      </a:r>
                      <a:endParaRPr lang="ja-JP" altLang="en-US" sz="900" dirty="0"/>
                    </a:p>
                  </a:txBody>
                  <a:tcPr anchor="ctr"/>
                </a:tc>
                <a:tc>
                  <a:txBody>
                    <a:bodyPr/>
                    <a:lstStyle/>
                    <a:p>
                      <a:r>
                        <a:rPr lang="ja-JP" altLang="en-US" sz="900" dirty="0" smtClean="0"/>
                        <a:t>５日以内</a:t>
                      </a:r>
                      <a:endParaRPr lang="ja-JP" altLang="en-US" sz="900" dirty="0"/>
                    </a:p>
                  </a:txBody>
                  <a:tcPr anchor="ctr"/>
                </a:tc>
                <a:tc>
                  <a:txBody>
                    <a:bodyPr/>
                    <a:lstStyle/>
                    <a:p>
                      <a:r>
                        <a:rPr kumimoji="1" lang="ja-JP" altLang="en-US" sz="900" dirty="0" smtClean="0">
                          <a:latin typeface="+mn-ea"/>
                          <a:ea typeface="+mn-ea"/>
                        </a:rPr>
                        <a:t>経口</a:t>
                      </a:r>
                      <a:endParaRPr kumimoji="1" lang="en-US" altLang="ja-JP" sz="900" dirty="0" smtClean="0">
                        <a:latin typeface="+mn-ea"/>
                        <a:ea typeface="+mn-ea"/>
                      </a:endParaRPr>
                    </a:p>
                    <a:p>
                      <a:r>
                        <a:rPr kumimoji="1" lang="en-US" altLang="ja-JP" sz="900" dirty="0" smtClean="0">
                          <a:latin typeface="+mn-ea"/>
                          <a:ea typeface="+mn-ea"/>
                        </a:rPr>
                        <a:t>1</a:t>
                      </a:r>
                      <a:r>
                        <a:rPr kumimoji="1" lang="ja-JP" altLang="en-US" sz="900" dirty="0" smtClean="0">
                          <a:latin typeface="+mn-ea"/>
                          <a:ea typeface="+mn-ea"/>
                        </a:rPr>
                        <a:t>日２回　５日間</a:t>
                      </a:r>
                    </a:p>
                  </a:txBody>
                  <a:tcPr anchor="ctr"/>
                </a:tc>
                <a:tc>
                  <a:txBody>
                    <a:bodyPr/>
                    <a:lstStyle/>
                    <a:p>
                      <a:r>
                        <a:rPr lang="ja-JP" altLang="en-US" sz="900" dirty="0" smtClean="0"/>
                        <a:t>併用薬に注意必要</a:t>
                      </a:r>
                      <a:endParaRPr lang="ja-JP" altLang="en-US" sz="900" dirty="0"/>
                    </a:p>
                  </a:txBody>
                  <a:tcPr anchor="ctr"/>
                </a:tc>
                <a:extLst>
                  <a:ext uri="{0D108BD9-81ED-4DB2-BD59-A6C34878D82A}">
                    <a16:rowId xmlns:a16="http://schemas.microsoft.com/office/drawing/2014/main" val="2733054501"/>
                  </a:ext>
                </a:extLst>
              </a:tr>
            </a:tbl>
          </a:graphicData>
        </a:graphic>
      </p:graphicFrame>
      <p:sp>
        <p:nvSpPr>
          <p:cNvPr id="14" name="テキスト ボックス 13"/>
          <p:cNvSpPr txBox="1"/>
          <p:nvPr/>
        </p:nvSpPr>
        <p:spPr>
          <a:xfrm>
            <a:off x="0" y="2222644"/>
            <a:ext cx="5149516" cy="261610"/>
          </a:xfrm>
          <a:prstGeom prst="rect">
            <a:avLst/>
          </a:prstGeom>
          <a:noFill/>
        </p:spPr>
        <p:txBody>
          <a:bodyPr wrap="square" rtlCol="0">
            <a:spAutoFit/>
          </a:bodyPr>
          <a:lstStyle/>
          <a:p>
            <a:r>
              <a:rPr kumimoji="1" lang="en-US" altLang="ja-JP" sz="1100" dirty="0" smtClean="0">
                <a:latin typeface="HG丸ｺﾞｼｯｸM-PRO" panose="020F0600000000000000" pitchFamily="50" charset="-128"/>
                <a:ea typeface="HG丸ｺﾞｼｯｸM-PRO" panose="020F0600000000000000" pitchFamily="50" charset="-128"/>
              </a:rPr>
              <a:t>【</a:t>
            </a:r>
            <a:r>
              <a:rPr kumimoji="1" lang="ja-JP" altLang="en-US" sz="1100" dirty="0" smtClean="0">
                <a:latin typeface="HG丸ｺﾞｼｯｸM-PRO" panose="020F0600000000000000" pitchFamily="50" charset="-128"/>
                <a:ea typeface="HG丸ｺﾞｼｯｸM-PRO" panose="020F0600000000000000" pitchFamily="50" charset="-128"/>
              </a:rPr>
              <a:t>参考</a:t>
            </a:r>
            <a:r>
              <a:rPr kumimoji="1" lang="en-US" altLang="ja-JP" sz="1100" dirty="0" smtClean="0">
                <a:latin typeface="HG丸ｺﾞｼｯｸM-PRO" panose="020F0600000000000000" pitchFamily="50" charset="-128"/>
                <a:ea typeface="HG丸ｺﾞｼｯｸM-PRO" panose="020F0600000000000000" pitchFamily="50" charset="-128"/>
              </a:rPr>
              <a:t>】</a:t>
            </a:r>
            <a:r>
              <a:rPr kumimoji="1" lang="ja-JP" altLang="en-US" sz="1100" dirty="0" smtClean="0">
                <a:latin typeface="HG丸ｺﾞｼｯｸM-PRO" panose="020F0600000000000000" pitchFamily="50" charset="-128"/>
                <a:ea typeface="HG丸ｺﾞｼｯｸM-PRO" panose="020F0600000000000000" pitchFamily="50" charset="-128"/>
              </a:rPr>
              <a:t>新型コロナウイルス感染症治療に用いられる主な薬剤</a:t>
            </a:r>
            <a:endParaRPr kumimoji="1" lang="en-US" altLang="ja-JP" sz="1100" dirty="0" smtClean="0">
              <a:latin typeface="HG丸ｺﾞｼｯｸM-PRO" panose="020F0600000000000000" pitchFamily="50" charset="-128"/>
              <a:ea typeface="HG丸ｺﾞｼｯｸM-PRO" panose="020F0600000000000000" pitchFamily="50" charset="-128"/>
            </a:endParaRPr>
          </a:p>
        </p:txBody>
      </p:sp>
      <p:sp>
        <p:nvSpPr>
          <p:cNvPr id="15" name="テキスト ボックス 14"/>
          <p:cNvSpPr txBox="1"/>
          <p:nvPr/>
        </p:nvSpPr>
        <p:spPr>
          <a:xfrm>
            <a:off x="147319" y="4963011"/>
            <a:ext cx="6487150" cy="600164"/>
          </a:xfrm>
          <a:prstGeom prst="rect">
            <a:avLst/>
          </a:prstGeom>
          <a:noFill/>
        </p:spPr>
        <p:txBody>
          <a:bodyPr wrap="square" rtlCol="0">
            <a:spAutoFit/>
          </a:bodyPr>
          <a:lstStyle/>
          <a:p>
            <a:r>
              <a:rPr kumimoji="1" lang="ja-JP" altLang="en-US" sz="1100" dirty="0" smtClean="0">
                <a:latin typeface="HG丸ｺﾞｼｯｸM-PRO" panose="020F0600000000000000" pitchFamily="50" charset="-128"/>
                <a:ea typeface="HG丸ｺﾞｼｯｸM-PRO" panose="020F0600000000000000" pitchFamily="50" charset="-128"/>
              </a:rPr>
              <a:t>新型コロナウイルスの治療は、陽性の方の状態により、上の治療薬が必ずしも投与できるとは限りません。陽性の方の発症状況や年齢、ワクチン接種状況、基礎疾患などを正確に医療機関にお伝えして、今後の方針を決めましょう。</a:t>
            </a:r>
            <a:endParaRPr kumimoji="1" lang="en-US" altLang="ja-JP" sz="1100" dirty="0" smtClean="0">
              <a:latin typeface="HG丸ｺﾞｼｯｸM-PRO" panose="020F0600000000000000" pitchFamily="50" charset="-128"/>
              <a:ea typeface="HG丸ｺﾞｼｯｸM-PRO" panose="020F0600000000000000" pitchFamily="50" charset="-128"/>
            </a:endParaRPr>
          </a:p>
        </p:txBody>
      </p:sp>
      <p:sp>
        <p:nvSpPr>
          <p:cNvPr id="30" name="テキスト ボックス 29"/>
          <p:cNvSpPr txBox="1"/>
          <p:nvPr/>
        </p:nvSpPr>
        <p:spPr>
          <a:xfrm>
            <a:off x="280823" y="6428044"/>
            <a:ext cx="6293442" cy="769441"/>
          </a:xfrm>
          <a:prstGeom prst="rect">
            <a:avLst/>
          </a:prstGeom>
          <a:noFill/>
        </p:spPr>
        <p:txBody>
          <a:bodyPr wrap="square" rtlCol="0">
            <a:spAutoFit/>
          </a:bodyPr>
          <a:lstStyle/>
          <a:p>
            <a:r>
              <a:rPr kumimoji="1" lang="ja-JP" altLang="en-US" sz="1100" dirty="0" smtClean="0">
                <a:latin typeface="HG丸ｺﾞｼｯｸM-PRO" panose="020F0600000000000000" pitchFamily="50" charset="-128"/>
                <a:ea typeface="HG丸ｺﾞｼｯｸM-PRO" panose="020F0600000000000000" pitchFamily="50" charset="-128"/>
              </a:rPr>
              <a:t>□　残った職員で、誰が何を担当するか。どのようなシフト体制を組むか。</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　不足している物資等をどのように補充していくか。</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　必要な連絡先を整理して、分かりやすいところに貼っておきましょう。</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　年度替わりに伴う人員の補充や配置転換を見込んだ体制整備、新人教育を行いましょう。</a:t>
            </a:r>
            <a:endParaRPr kumimoji="1" lang="en-US" altLang="ja-JP" sz="1100" dirty="0" smtClean="0">
              <a:latin typeface="HG丸ｺﾞｼｯｸM-PRO" panose="020F0600000000000000" pitchFamily="50" charset="-128"/>
              <a:ea typeface="HG丸ｺﾞｼｯｸM-PRO" panose="020F0600000000000000" pitchFamily="50" charset="-128"/>
            </a:endParaRPr>
          </a:p>
        </p:txBody>
      </p:sp>
      <p:sp>
        <p:nvSpPr>
          <p:cNvPr id="31" name="角丸四角形 30"/>
          <p:cNvSpPr/>
          <p:nvPr/>
        </p:nvSpPr>
        <p:spPr>
          <a:xfrm>
            <a:off x="97395" y="5778157"/>
            <a:ext cx="6731421" cy="38401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134617" y="5838632"/>
            <a:ext cx="5954963" cy="492443"/>
          </a:xfrm>
          <a:prstGeom prst="rect">
            <a:avLst/>
          </a:prstGeom>
          <a:noFill/>
        </p:spPr>
        <p:txBody>
          <a:bodyPr wrap="square" rtlCol="0">
            <a:spAutoFit/>
          </a:bodyPr>
          <a:lstStyle/>
          <a:p>
            <a:r>
              <a:rPr kumimoji="1" lang="ja-JP" altLang="en-US" sz="1200" b="1" dirty="0">
                <a:latin typeface="HG丸ｺﾞｼｯｸM-PRO" panose="020F0600000000000000" pitchFamily="50" charset="-128"/>
                <a:ea typeface="HG丸ｺﾞｼｯｸM-PRO" panose="020F0600000000000000" pitchFamily="50" charset="-128"/>
              </a:rPr>
              <a:t>７</a:t>
            </a:r>
            <a:r>
              <a:rPr kumimoji="1" lang="ja-JP" altLang="en-US" sz="1200" b="1" dirty="0" smtClean="0">
                <a:latin typeface="HG丸ｺﾞｼｯｸM-PRO" panose="020F0600000000000000" pitchFamily="50" charset="-128"/>
                <a:ea typeface="HG丸ｺﾞｼｯｸM-PRO" panose="020F0600000000000000" pitchFamily="50" charset="-128"/>
              </a:rPr>
              <a:t>　これからの対応について計画しましょう。</a:t>
            </a:r>
            <a:endParaRPr kumimoji="1" lang="en-US" altLang="ja-JP" sz="1200" b="1" dirty="0" smtClean="0">
              <a:latin typeface="HG丸ｺﾞｼｯｸM-PRO" panose="020F0600000000000000" pitchFamily="50" charset="-128"/>
              <a:ea typeface="HG丸ｺﾞｼｯｸM-PRO" panose="020F0600000000000000" pitchFamily="50" charset="-128"/>
            </a:endParaRPr>
          </a:p>
          <a:p>
            <a:r>
              <a:rPr kumimoji="1" lang="ja-JP" altLang="en-US" sz="1400" b="1" dirty="0">
                <a:latin typeface="HG丸ｺﾞｼｯｸM-PRO" panose="020F0600000000000000" pitchFamily="50" charset="-128"/>
                <a:ea typeface="HG丸ｺﾞｼｯｸM-PRO" panose="020F0600000000000000" pitchFamily="50" charset="-128"/>
              </a:rPr>
              <a:t>　</a:t>
            </a:r>
            <a:r>
              <a:rPr kumimoji="1" lang="ja-JP" altLang="en-US" sz="1400" b="1" dirty="0" smtClean="0">
                <a:latin typeface="HG丸ｺﾞｼｯｸM-PRO" panose="020F0600000000000000" pitchFamily="50" charset="-128"/>
                <a:ea typeface="HG丸ｺﾞｼｯｸM-PRO" panose="020F0600000000000000" pitchFamily="50" charset="-128"/>
              </a:rPr>
              <a:t>　</a:t>
            </a:r>
            <a:endParaRPr kumimoji="1" lang="en-US" altLang="ja-JP" sz="1050" b="1" dirty="0" smtClean="0">
              <a:latin typeface="HG丸ｺﾞｼｯｸM-PRO" panose="020F0600000000000000" pitchFamily="50" charset="-128"/>
              <a:ea typeface="HG丸ｺﾞｼｯｸM-PRO" panose="020F0600000000000000" pitchFamily="50" charset="-128"/>
            </a:endParaRPr>
          </a:p>
        </p:txBody>
      </p:sp>
      <p:sp>
        <p:nvSpPr>
          <p:cNvPr id="33" name="テキスト ボックス 32"/>
          <p:cNvSpPr txBox="1"/>
          <p:nvPr/>
        </p:nvSpPr>
        <p:spPr>
          <a:xfrm>
            <a:off x="252701" y="6200177"/>
            <a:ext cx="6339674" cy="253916"/>
          </a:xfrm>
          <a:prstGeom prst="rect">
            <a:avLst/>
          </a:prstGeom>
          <a:noFill/>
        </p:spPr>
        <p:txBody>
          <a:bodyPr wrap="square" rtlCol="0">
            <a:spAutoFit/>
          </a:bodyPr>
          <a:lstStyle/>
          <a:p>
            <a:r>
              <a:rPr kumimoji="1" lang="ja-JP" altLang="en-US" sz="1000" dirty="0" smtClean="0">
                <a:latin typeface="HG丸ｺﾞｼｯｸM-PRO" panose="020F0600000000000000" pitchFamily="50" charset="-128"/>
                <a:ea typeface="HG丸ｺﾞｼｯｸM-PRO" panose="020F0600000000000000" pitchFamily="50" charset="-128"/>
              </a:rPr>
              <a:t>これから短くて２週間、長くて１ヶ月以上対応が続くかもしれません。次の</a:t>
            </a:r>
            <a:r>
              <a:rPr kumimoji="1" lang="ja-JP" altLang="en-US" sz="1000" dirty="0">
                <a:latin typeface="HG丸ｺﾞｼｯｸM-PRO" panose="020F0600000000000000" pitchFamily="50" charset="-128"/>
                <a:ea typeface="HG丸ｺﾞｼｯｸM-PRO" panose="020F0600000000000000" pitchFamily="50" charset="-128"/>
              </a:rPr>
              <a:t>こと</a:t>
            </a:r>
            <a:r>
              <a:rPr kumimoji="1" lang="ja-JP" altLang="en-US" sz="1000" dirty="0" smtClean="0">
                <a:latin typeface="HG丸ｺﾞｼｯｸM-PRO" panose="020F0600000000000000" pitchFamily="50" charset="-128"/>
                <a:ea typeface="HG丸ｺﾞｼｯｸM-PRO" panose="020F0600000000000000" pitchFamily="50" charset="-128"/>
              </a:rPr>
              <a:t>を考えておきましょう。</a:t>
            </a:r>
            <a:endParaRPr kumimoji="1" lang="en-US" altLang="ja-JP" sz="1000" dirty="0">
              <a:latin typeface="HG丸ｺﾞｼｯｸM-PRO" panose="020F0600000000000000" pitchFamily="50" charset="-128"/>
              <a:ea typeface="HG丸ｺﾞｼｯｸM-PRO" panose="020F0600000000000000" pitchFamily="50" charset="-128"/>
            </a:endParaRPr>
          </a:p>
        </p:txBody>
      </p:sp>
      <p:sp>
        <p:nvSpPr>
          <p:cNvPr id="36" name="テキスト ボックス 35"/>
          <p:cNvSpPr txBox="1"/>
          <p:nvPr/>
        </p:nvSpPr>
        <p:spPr>
          <a:xfrm>
            <a:off x="280823" y="9513642"/>
            <a:ext cx="6315346" cy="261610"/>
          </a:xfrm>
          <a:prstGeom prst="rect">
            <a:avLst/>
          </a:prstGeom>
          <a:noFill/>
        </p:spPr>
        <p:txBody>
          <a:bodyPr wrap="square" rtlCol="0">
            <a:spAutoFit/>
          </a:bodyPr>
          <a:lstStyle/>
          <a:p>
            <a:r>
              <a:rPr kumimoji="1" lang="ja-JP" altLang="en-US" sz="1100" dirty="0" smtClean="0">
                <a:latin typeface="HG丸ｺﾞｼｯｸM-PRO" panose="020F0600000000000000" pitchFamily="50" charset="-128"/>
                <a:ea typeface="HG丸ｺﾞｼｯｸM-PRO" panose="020F0600000000000000" pitchFamily="50" charset="-128"/>
              </a:rPr>
              <a:t>□　シート２「健康観察リスト」を参考にしてください</a:t>
            </a:r>
            <a:endParaRPr kumimoji="1" lang="en-US" altLang="ja-JP" sz="1100" dirty="0" smtClean="0">
              <a:latin typeface="HG丸ｺﾞｼｯｸM-PRO" panose="020F0600000000000000" pitchFamily="50" charset="-128"/>
              <a:ea typeface="HG丸ｺﾞｼｯｸM-PRO" panose="020F0600000000000000" pitchFamily="50" charset="-128"/>
            </a:endParaRPr>
          </a:p>
        </p:txBody>
      </p:sp>
      <p:sp>
        <p:nvSpPr>
          <p:cNvPr id="38" name="テキスト ボックス 37"/>
          <p:cNvSpPr txBox="1"/>
          <p:nvPr/>
        </p:nvSpPr>
        <p:spPr>
          <a:xfrm>
            <a:off x="73067" y="8756319"/>
            <a:ext cx="5967663" cy="276999"/>
          </a:xfrm>
          <a:prstGeom prst="rect">
            <a:avLst/>
          </a:prstGeom>
          <a:noFill/>
        </p:spPr>
        <p:txBody>
          <a:bodyPr wrap="square" rtlCol="0">
            <a:spAutoFit/>
          </a:bodyPr>
          <a:lstStyle/>
          <a:p>
            <a:r>
              <a:rPr kumimoji="1" lang="ja-JP" altLang="en-US" sz="1200" b="1" dirty="0">
                <a:latin typeface="HG丸ｺﾞｼｯｸM-PRO" panose="020F0600000000000000" pitchFamily="50" charset="-128"/>
                <a:ea typeface="HG丸ｺﾞｼｯｸM-PRO" panose="020F0600000000000000" pitchFamily="50" charset="-128"/>
              </a:rPr>
              <a:t>８　</a:t>
            </a:r>
            <a:r>
              <a:rPr kumimoji="1" lang="ja-JP" altLang="en-US" sz="1200" b="1" dirty="0" smtClean="0">
                <a:latin typeface="HG丸ｺﾞｼｯｸM-PRO" panose="020F0600000000000000" pitchFamily="50" charset="-128"/>
                <a:ea typeface="HG丸ｺﾞｼｯｸM-PRO" panose="020F0600000000000000" pitchFamily="50" charset="-128"/>
              </a:rPr>
              <a:t>入居者の方の健康状態を日々確認し、保健所と共有しましょう。</a:t>
            </a:r>
            <a:endParaRPr kumimoji="1" lang="en-US" altLang="ja-JP" sz="1200" b="1" dirty="0" smtClean="0">
              <a:latin typeface="HG丸ｺﾞｼｯｸM-PRO" panose="020F0600000000000000" pitchFamily="50" charset="-128"/>
              <a:ea typeface="HG丸ｺﾞｼｯｸM-PRO" panose="020F0600000000000000" pitchFamily="50" charset="-128"/>
            </a:endParaRPr>
          </a:p>
        </p:txBody>
      </p:sp>
      <p:sp>
        <p:nvSpPr>
          <p:cNvPr id="39" name="テキスト ボックス 38"/>
          <p:cNvSpPr txBox="1"/>
          <p:nvPr/>
        </p:nvSpPr>
        <p:spPr>
          <a:xfrm>
            <a:off x="256495" y="9113532"/>
            <a:ext cx="6339674" cy="400110"/>
          </a:xfrm>
          <a:prstGeom prst="rect">
            <a:avLst/>
          </a:prstGeom>
          <a:noFill/>
        </p:spPr>
        <p:txBody>
          <a:bodyPr wrap="square" rtlCol="0">
            <a:spAutoFit/>
          </a:bodyPr>
          <a:lstStyle/>
          <a:p>
            <a:r>
              <a:rPr kumimoji="1" lang="ja-JP" altLang="en-US" sz="1000" dirty="0" smtClean="0">
                <a:latin typeface="HG丸ｺﾞｼｯｸM-PRO" panose="020F0600000000000000" pitchFamily="50" charset="-128"/>
                <a:ea typeface="HG丸ｺﾞｼｯｸM-PRO" panose="020F0600000000000000" pitchFamily="50" charset="-128"/>
              </a:rPr>
              <a:t>入居者の方の健康状態をしっかり確認して、保健所と共有しておき、陽性となった方の状態が悪化した場合や新たに発症者が出た場合は、速やかに保健所や連携医療機関に相談しましょう。</a:t>
            </a:r>
            <a:endParaRPr kumimoji="1" lang="en-US" altLang="ja-JP" sz="1000" dirty="0">
              <a:latin typeface="HG丸ｺﾞｼｯｸM-PRO" panose="020F0600000000000000" pitchFamily="50" charset="-128"/>
              <a:ea typeface="HG丸ｺﾞｼｯｸM-PRO" panose="020F0600000000000000" pitchFamily="50" charset="-128"/>
            </a:endParaRPr>
          </a:p>
        </p:txBody>
      </p:sp>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9071" y="7357825"/>
            <a:ext cx="1161017" cy="1161017"/>
          </a:xfrm>
          <a:prstGeom prst="rect">
            <a:avLst/>
          </a:prstGeom>
        </p:spPr>
      </p:pic>
      <p:pic>
        <p:nvPicPr>
          <p:cNvPr id="9" name="図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20394" y="7330451"/>
            <a:ext cx="1814248" cy="1133700"/>
          </a:xfrm>
          <a:prstGeom prst="rect">
            <a:avLst/>
          </a:prstGeom>
        </p:spPr>
      </p:pic>
      <p:sp>
        <p:nvSpPr>
          <p:cNvPr id="10" name="テキスト ボックス 9"/>
          <p:cNvSpPr txBox="1"/>
          <p:nvPr/>
        </p:nvSpPr>
        <p:spPr>
          <a:xfrm>
            <a:off x="3804545" y="7495391"/>
            <a:ext cx="1645946" cy="553998"/>
          </a:xfrm>
          <a:prstGeom prst="rect">
            <a:avLst/>
          </a:prstGeom>
          <a:noFill/>
        </p:spPr>
        <p:txBody>
          <a:bodyPr wrap="square" rtlCol="0">
            <a:spAutoFit/>
          </a:bodyPr>
          <a:lstStyle/>
          <a:p>
            <a:r>
              <a:rPr kumimoji="1" lang="ja-JP" altLang="en-US" sz="600" b="1" dirty="0" smtClean="0"/>
              <a:t>物資の不足　☞　○○　</a:t>
            </a:r>
            <a:r>
              <a:rPr kumimoji="1" lang="en-US" altLang="ja-JP" sz="600" b="1" dirty="0" smtClean="0"/>
              <a:t>000-000-0000</a:t>
            </a:r>
          </a:p>
          <a:p>
            <a:endParaRPr kumimoji="1" lang="en-US" altLang="ja-JP" sz="600" b="1" dirty="0"/>
          </a:p>
          <a:p>
            <a:r>
              <a:rPr kumimoji="1" lang="ja-JP" altLang="en-US" sz="600" b="1" dirty="0" smtClean="0"/>
              <a:t>容態悪化時　☞　○○　</a:t>
            </a:r>
            <a:r>
              <a:rPr kumimoji="1" lang="en-US" altLang="ja-JP" sz="600" b="1" dirty="0" smtClean="0"/>
              <a:t>000-000-0000</a:t>
            </a:r>
          </a:p>
          <a:p>
            <a:endParaRPr kumimoji="1" lang="en-US" altLang="ja-JP" sz="600" b="1" dirty="0"/>
          </a:p>
          <a:p>
            <a:r>
              <a:rPr kumimoji="1" lang="ja-JP" altLang="en-US" sz="600" b="1" dirty="0" smtClean="0"/>
              <a:t>健康状態の相談　☞　○○　</a:t>
            </a:r>
            <a:r>
              <a:rPr kumimoji="1" lang="en-US" altLang="ja-JP" sz="600" b="1" dirty="0" smtClean="0"/>
              <a:t>000-000-0000</a:t>
            </a:r>
            <a:r>
              <a:rPr kumimoji="1" lang="ja-JP" altLang="en-US" sz="600" b="1" dirty="0" smtClean="0"/>
              <a:t>　　</a:t>
            </a:r>
            <a:endParaRPr kumimoji="1" lang="ja-JP" altLang="en-US" sz="600" b="1" dirty="0"/>
          </a:p>
        </p:txBody>
      </p:sp>
      <p:pic>
        <p:nvPicPr>
          <p:cNvPr id="12" name="図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50691" y="7215130"/>
            <a:ext cx="1341709" cy="1427350"/>
          </a:xfrm>
          <a:prstGeom prst="rect">
            <a:avLst/>
          </a:prstGeom>
        </p:spPr>
      </p:pic>
      <p:sp>
        <p:nvSpPr>
          <p:cNvPr id="2" name="スライド番号プレースホルダー 1"/>
          <p:cNvSpPr>
            <a:spLocks noGrp="1"/>
          </p:cNvSpPr>
          <p:nvPr>
            <p:ph type="sldNum" sz="quarter" idx="12"/>
          </p:nvPr>
        </p:nvSpPr>
        <p:spPr>
          <a:xfrm>
            <a:off x="2073269" y="9567661"/>
            <a:ext cx="1543050" cy="527403"/>
          </a:xfrm>
        </p:spPr>
        <p:txBody>
          <a:bodyPr/>
          <a:lstStyle/>
          <a:p>
            <a:fld id="{0D61ADE0-2872-42CF-A415-E6D95B0766DB}" type="slidenum">
              <a:rPr kumimoji="1" lang="ja-JP" altLang="en-US" smtClean="0"/>
              <a:t>6</a:t>
            </a:fld>
            <a:endParaRPr kumimoji="1" lang="ja-JP" altLang="en-US" dirty="0"/>
          </a:p>
        </p:txBody>
      </p:sp>
      <p:sp>
        <p:nvSpPr>
          <p:cNvPr id="8" name="テキスト ボックス 7"/>
          <p:cNvSpPr txBox="1"/>
          <p:nvPr/>
        </p:nvSpPr>
        <p:spPr>
          <a:xfrm>
            <a:off x="5831573" y="2379165"/>
            <a:ext cx="821972" cy="215444"/>
          </a:xfrm>
          <a:prstGeom prst="rect">
            <a:avLst/>
          </a:prstGeom>
          <a:noFill/>
        </p:spPr>
        <p:txBody>
          <a:bodyPr wrap="square" rtlCol="0">
            <a:spAutoFit/>
          </a:bodyPr>
          <a:lstStyle/>
          <a:p>
            <a:r>
              <a:rPr kumimoji="1" lang="en-US" altLang="ja-JP" sz="800" dirty="0" smtClean="0">
                <a:latin typeface="HG丸ｺﾞｼｯｸM-PRO" panose="020F0600000000000000" pitchFamily="50" charset="-128"/>
                <a:ea typeface="HG丸ｺﾞｼｯｸM-PRO" panose="020F0600000000000000" pitchFamily="50" charset="-128"/>
              </a:rPr>
              <a:t>2</a:t>
            </a:r>
            <a:r>
              <a:rPr kumimoji="1" lang="ja-JP" altLang="en-US" sz="800" dirty="0" smtClean="0">
                <a:latin typeface="HG丸ｺﾞｼｯｸM-PRO" panose="020F0600000000000000" pitchFamily="50" charset="-128"/>
                <a:ea typeface="HG丸ｺﾞｼｯｸM-PRO" panose="020F0600000000000000" pitchFamily="50" charset="-128"/>
              </a:rPr>
              <a:t>月</a:t>
            </a:r>
            <a:r>
              <a:rPr kumimoji="1" lang="en-US" altLang="ja-JP" sz="800" dirty="0" smtClean="0">
                <a:latin typeface="HG丸ｺﾞｼｯｸM-PRO" panose="020F0600000000000000" pitchFamily="50" charset="-128"/>
                <a:ea typeface="HG丸ｺﾞｼｯｸM-PRO" panose="020F0600000000000000" pitchFamily="50" charset="-128"/>
              </a:rPr>
              <a:t>24</a:t>
            </a:r>
            <a:r>
              <a:rPr kumimoji="1" lang="ja-JP" altLang="en-US" sz="800" dirty="0" smtClean="0">
                <a:latin typeface="HG丸ｺﾞｼｯｸM-PRO" panose="020F0600000000000000" pitchFamily="50" charset="-128"/>
                <a:ea typeface="HG丸ｺﾞｼｯｸM-PRO" panose="020F0600000000000000" pitchFamily="50" charset="-128"/>
              </a:rPr>
              <a:t>日現在</a:t>
            </a:r>
            <a:endParaRPr kumimoji="1" lang="ja-JP" altLang="en-US" sz="8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8594839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0"/>
            <a:ext cx="6858000" cy="369332"/>
          </a:xfrm>
          <a:prstGeom prst="rect">
            <a:avLst/>
          </a:prstGeom>
          <a:solidFill>
            <a:schemeClr val="accent6">
              <a:lumMod val="20000"/>
              <a:lumOff val="80000"/>
            </a:schemeClr>
          </a:solidFill>
          <a:ln>
            <a:noFill/>
          </a:ln>
        </p:spPr>
        <p:txBody>
          <a:bodyPr wrap="square" rtlCol="0">
            <a:spAutoFit/>
          </a:bodyPr>
          <a:lstStyle/>
          <a:p>
            <a:pPr algn="ctr"/>
            <a:r>
              <a:rPr kumimoji="1" lang="ja-JP" altLang="en-US" b="1" dirty="0" smtClean="0">
                <a:latin typeface="HG丸ｺﾞｼｯｸM-PRO" panose="020F0600000000000000" pitchFamily="50" charset="-128"/>
                <a:ea typeface="HG丸ｺﾞｼｯｸM-PRO" panose="020F0600000000000000" pitchFamily="50" charset="-128"/>
              </a:rPr>
              <a:t>参　考</a:t>
            </a: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a:xfrm>
            <a:off x="0" y="601149"/>
            <a:ext cx="2273300" cy="307777"/>
          </a:xfrm>
          <a:prstGeom prst="rect">
            <a:avLst/>
          </a:prstGeom>
          <a:noFill/>
        </p:spPr>
        <p:txBody>
          <a:bodyPr wrap="square" rtlCol="0">
            <a:spAutoFit/>
          </a:bodyPr>
          <a:lstStyle/>
          <a:p>
            <a:r>
              <a:rPr kumimoji="1" lang="en-US" altLang="ja-JP" sz="1400" dirty="0" smtClean="0">
                <a:latin typeface="HG丸ｺﾞｼｯｸM-PRO" panose="020F0600000000000000" pitchFamily="50" charset="-128"/>
                <a:ea typeface="HG丸ｺﾞｼｯｸM-PRO" panose="020F0600000000000000" pitchFamily="50" charset="-128"/>
              </a:rPr>
              <a:t>【</a:t>
            </a:r>
            <a:r>
              <a:rPr kumimoji="1" lang="ja-JP" altLang="en-US" sz="1400" dirty="0" smtClean="0">
                <a:latin typeface="HG丸ｺﾞｼｯｸM-PRO" panose="020F0600000000000000" pitchFamily="50" charset="-128"/>
                <a:ea typeface="HG丸ｺﾞｼｯｸM-PRO" panose="020F0600000000000000" pitchFamily="50" charset="-128"/>
              </a:rPr>
              <a:t>それぞれの連絡先</a:t>
            </a:r>
            <a:r>
              <a:rPr kumimoji="1" lang="en-US" altLang="ja-JP" sz="1400" dirty="0" smtClean="0">
                <a:latin typeface="HG丸ｺﾞｼｯｸM-PRO" panose="020F0600000000000000" pitchFamily="50" charset="-128"/>
                <a:ea typeface="HG丸ｺﾞｼｯｸM-PRO" panose="020F0600000000000000" pitchFamily="50" charset="-128"/>
              </a:rPr>
              <a:t>】</a:t>
            </a:r>
            <a:endParaRPr kumimoji="1" lang="ja-JP" altLang="en-US" sz="1400" dirty="0">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409714996"/>
              </p:ext>
            </p:extLst>
          </p:nvPr>
        </p:nvGraphicFramePr>
        <p:xfrm>
          <a:off x="107950" y="1046082"/>
          <a:ext cx="6642100" cy="3398520"/>
        </p:xfrm>
        <a:graphic>
          <a:graphicData uri="http://schemas.openxmlformats.org/drawingml/2006/table">
            <a:tbl>
              <a:tblPr firstRow="1" bandRow="1">
                <a:tableStyleId>{5C22544A-7EE6-4342-B048-85BDC9FD1C3A}</a:tableStyleId>
              </a:tblPr>
              <a:tblGrid>
                <a:gridCol w="2470150">
                  <a:extLst>
                    <a:ext uri="{9D8B030D-6E8A-4147-A177-3AD203B41FA5}">
                      <a16:colId xmlns:a16="http://schemas.microsoft.com/office/drawing/2014/main" val="3856126505"/>
                    </a:ext>
                  </a:extLst>
                </a:gridCol>
                <a:gridCol w="4171950">
                  <a:extLst>
                    <a:ext uri="{9D8B030D-6E8A-4147-A177-3AD203B41FA5}">
                      <a16:colId xmlns:a16="http://schemas.microsoft.com/office/drawing/2014/main" val="2012901351"/>
                    </a:ext>
                  </a:extLst>
                </a:gridCol>
              </a:tblGrid>
              <a:tr h="370840">
                <a:tc>
                  <a:txBody>
                    <a:bodyPr/>
                    <a:lstStyle/>
                    <a:p>
                      <a:pPr algn="ctr"/>
                      <a:r>
                        <a:rPr kumimoji="1" lang="ja-JP" altLang="en-US" sz="1400" b="1" dirty="0" smtClean="0"/>
                        <a:t>内容</a:t>
                      </a:r>
                      <a:endParaRPr kumimoji="1" lang="ja-JP" altLang="en-US" sz="1400" b="1" dirty="0"/>
                    </a:p>
                  </a:txBody>
                  <a:tcPr anchor="ctr">
                    <a:solidFill>
                      <a:schemeClr val="accent6">
                        <a:lumMod val="40000"/>
                        <a:lumOff val="60000"/>
                      </a:schemeClr>
                    </a:solidFill>
                  </a:tcPr>
                </a:tc>
                <a:tc>
                  <a:txBody>
                    <a:bodyPr/>
                    <a:lstStyle/>
                    <a:p>
                      <a:pPr algn="ctr"/>
                      <a:r>
                        <a:rPr kumimoji="1" lang="ja-JP" altLang="en-US" sz="1400" b="1" dirty="0" smtClean="0"/>
                        <a:t>連絡先</a:t>
                      </a:r>
                      <a:endParaRPr kumimoji="1" lang="ja-JP" altLang="en-US" sz="1400" b="1" dirty="0"/>
                    </a:p>
                  </a:txBody>
                  <a:tcPr anchor="ctr">
                    <a:solidFill>
                      <a:schemeClr val="accent6">
                        <a:lumMod val="40000"/>
                        <a:lumOff val="60000"/>
                      </a:schemeClr>
                    </a:solidFill>
                  </a:tcPr>
                </a:tc>
                <a:extLst>
                  <a:ext uri="{0D108BD9-81ED-4DB2-BD59-A6C34878D82A}">
                    <a16:rowId xmlns:a16="http://schemas.microsoft.com/office/drawing/2014/main" val="3422260570"/>
                  </a:ext>
                </a:extLst>
              </a:tr>
              <a:tr h="370840">
                <a:tc>
                  <a:txBody>
                    <a:bodyPr/>
                    <a:lstStyle/>
                    <a:p>
                      <a:r>
                        <a:rPr kumimoji="1" lang="ja-JP" altLang="en-US" sz="1400" b="1" dirty="0" smtClean="0"/>
                        <a:t>発生報告</a:t>
                      </a:r>
                      <a:endParaRPr kumimoji="1" lang="ja-JP" altLang="en-US" sz="1400" b="1" dirty="0"/>
                    </a:p>
                  </a:txBody>
                  <a:tcPr anchor="ctr">
                    <a:solidFill>
                      <a:schemeClr val="accent6">
                        <a:lumMod val="20000"/>
                        <a:lumOff val="80000"/>
                      </a:schemeClr>
                    </a:solidFill>
                  </a:tcPr>
                </a:tc>
                <a:tc>
                  <a:txBody>
                    <a:bodyPr/>
                    <a:lstStyle/>
                    <a:p>
                      <a:r>
                        <a:rPr kumimoji="1" lang="ja-JP" altLang="en-US" sz="1400" b="1" dirty="0" smtClean="0"/>
                        <a:t>・施設所在地所管保健所</a:t>
                      </a:r>
                      <a:endParaRPr kumimoji="1" lang="en-US" altLang="ja-JP" sz="1400" b="1" dirty="0" smtClean="0"/>
                    </a:p>
                    <a:p>
                      <a:r>
                        <a:rPr kumimoji="1" lang="ja-JP" altLang="en-US" sz="1400" b="1" dirty="0" smtClean="0">
                          <a:solidFill>
                            <a:schemeClr val="tx1"/>
                          </a:solidFill>
                        </a:rPr>
                        <a:t>・施設所管の市町村担当福祉部局</a:t>
                      </a:r>
                      <a:endParaRPr kumimoji="1" lang="en-US" altLang="ja-JP" sz="1400" b="1" dirty="0" smtClean="0">
                        <a:solidFill>
                          <a:schemeClr val="tx1"/>
                        </a:solidFill>
                      </a:endParaRPr>
                    </a:p>
                    <a:p>
                      <a:r>
                        <a:rPr kumimoji="1" lang="ja-JP" altLang="en-US" sz="1400" b="1" dirty="0" smtClean="0">
                          <a:solidFill>
                            <a:schemeClr val="tx1"/>
                          </a:solidFill>
                        </a:rPr>
                        <a:t>（大阪府所管の場合は大阪府の担当福祉部局）</a:t>
                      </a:r>
                    </a:p>
                  </a:txBody>
                  <a:tcPr anchor="ctr">
                    <a:solidFill>
                      <a:schemeClr val="accent6">
                        <a:lumMod val="20000"/>
                        <a:lumOff val="80000"/>
                      </a:schemeClr>
                    </a:solidFill>
                  </a:tcPr>
                </a:tc>
                <a:extLst>
                  <a:ext uri="{0D108BD9-81ED-4DB2-BD59-A6C34878D82A}">
                    <a16:rowId xmlns:a16="http://schemas.microsoft.com/office/drawing/2014/main" val="489473485"/>
                  </a:ext>
                </a:extLst>
              </a:tr>
              <a:tr h="370840">
                <a:tc>
                  <a:txBody>
                    <a:bodyPr/>
                    <a:lstStyle/>
                    <a:p>
                      <a:r>
                        <a:rPr kumimoji="1" lang="ja-JP" altLang="en-US" sz="1400" b="1" dirty="0" smtClean="0"/>
                        <a:t>感染対策の相談</a:t>
                      </a:r>
                      <a:endParaRPr kumimoji="1" lang="ja-JP" altLang="en-US" sz="1400" b="1" dirty="0"/>
                    </a:p>
                  </a:txBody>
                  <a:tcPr anchor="ctr">
                    <a:solidFill>
                      <a:schemeClr val="accent6">
                        <a:lumMod val="20000"/>
                        <a:lumOff val="80000"/>
                      </a:schemeClr>
                    </a:solidFill>
                  </a:tcPr>
                </a:tc>
                <a:tc>
                  <a:txBody>
                    <a:bodyPr/>
                    <a:lstStyle/>
                    <a:p>
                      <a:r>
                        <a:rPr kumimoji="1" lang="ja-JP" altLang="en-US" sz="1400" b="1" dirty="0" smtClean="0"/>
                        <a:t>・施設所在地所管保健所</a:t>
                      </a:r>
                      <a:endParaRPr kumimoji="1" lang="ja-JP" altLang="en-US" sz="1400" b="1" dirty="0"/>
                    </a:p>
                  </a:txBody>
                  <a:tcPr anchor="ctr">
                    <a:solidFill>
                      <a:schemeClr val="accent6">
                        <a:lumMod val="20000"/>
                        <a:lumOff val="80000"/>
                      </a:schemeClr>
                    </a:solidFill>
                  </a:tcPr>
                </a:tc>
                <a:extLst>
                  <a:ext uri="{0D108BD9-81ED-4DB2-BD59-A6C34878D82A}">
                    <a16:rowId xmlns:a16="http://schemas.microsoft.com/office/drawing/2014/main" val="3140668341"/>
                  </a:ext>
                </a:extLst>
              </a:tr>
              <a:tr h="370840">
                <a:tc>
                  <a:txBody>
                    <a:bodyPr/>
                    <a:lstStyle/>
                    <a:p>
                      <a:r>
                        <a:rPr kumimoji="1" lang="ja-JP" altLang="en-US" sz="1400" b="1" dirty="0" smtClean="0"/>
                        <a:t>人材、物資の不足</a:t>
                      </a:r>
                      <a:endParaRPr kumimoji="1" lang="ja-JP" altLang="en-US" sz="1400" b="1" dirty="0"/>
                    </a:p>
                  </a:txBody>
                  <a:tcPr anchor="ctr">
                    <a:solidFill>
                      <a:schemeClr val="accent6">
                        <a:lumMod val="20000"/>
                        <a:lumOff val="80000"/>
                      </a:schemeClr>
                    </a:solidFill>
                  </a:tcPr>
                </a:tc>
                <a:tc>
                  <a:txBody>
                    <a:bodyPr/>
                    <a:lstStyle/>
                    <a:p>
                      <a:r>
                        <a:rPr kumimoji="1" lang="ja-JP" altLang="en-US" sz="1400" b="1" dirty="0" smtClean="0">
                          <a:solidFill>
                            <a:schemeClr val="tx1"/>
                          </a:solidFill>
                        </a:rPr>
                        <a:t>・施設所管の市町村担当福祉部局</a:t>
                      </a:r>
                      <a:endParaRPr kumimoji="1" lang="en-US" altLang="ja-JP" sz="1400" b="1" dirty="0" smtClean="0">
                        <a:solidFill>
                          <a:schemeClr val="tx1"/>
                        </a:solidFill>
                      </a:endParaRPr>
                    </a:p>
                    <a:p>
                      <a:r>
                        <a:rPr kumimoji="1" lang="ja-JP" altLang="en-US" sz="1400" b="1" dirty="0" smtClean="0">
                          <a:solidFill>
                            <a:schemeClr val="tx1"/>
                          </a:solidFill>
                        </a:rPr>
                        <a:t>（大阪府所管の場合は大阪府の担当福祉部局）</a:t>
                      </a:r>
                    </a:p>
                  </a:txBody>
                  <a:tcPr anchor="ctr">
                    <a:solidFill>
                      <a:schemeClr val="accent6">
                        <a:lumMod val="20000"/>
                        <a:lumOff val="80000"/>
                      </a:schemeClr>
                    </a:solidFill>
                  </a:tcPr>
                </a:tc>
                <a:extLst>
                  <a:ext uri="{0D108BD9-81ED-4DB2-BD59-A6C34878D82A}">
                    <a16:rowId xmlns:a16="http://schemas.microsoft.com/office/drawing/2014/main" val="3715166780"/>
                  </a:ext>
                </a:extLst>
              </a:tr>
              <a:tr h="370840">
                <a:tc>
                  <a:txBody>
                    <a:bodyPr/>
                    <a:lstStyle/>
                    <a:p>
                      <a:r>
                        <a:rPr kumimoji="1" lang="ja-JP" altLang="en-US" sz="1400" b="1" dirty="0" smtClean="0"/>
                        <a:t>入居者の健康状況報告</a:t>
                      </a:r>
                      <a:endParaRPr kumimoji="1" lang="ja-JP" altLang="en-US" sz="1400" b="1" dirty="0"/>
                    </a:p>
                  </a:txBody>
                  <a:tcPr anchor="ctr">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1" dirty="0" smtClean="0"/>
                        <a:t>・施設所在地所管保健所</a:t>
                      </a:r>
                    </a:p>
                    <a:p>
                      <a:r>
                        <a:rPr kumimoji="1" lang="ja-JP" altLang="en-US" sz="1400" b="1" dirty="0" smtClean="0"/>
                        <a:t>・連携医療機関</a:t>
                      </a:r>
                      <a:endParaRPr kumimoji="1" lang="ja-JP" altLang="en-US" sz="1400" b="1" dirty="0"/>
                    </a:p>
                  </a:txBody>
                  <a:tcPr anchor="ctr">
                    <a:solidFill>
                      <a:schemeClr val="accent6">
                        <a:lumMod val="20000"/>
                        <a:lumOff val="80000"/>
                      </a:schemeClr>
                    </a:solidFill>
                  </a:tcPr>
                </a:tc>
                <a:extLst>
                  <a:ext uri="{0D108BD9-81ED-4DB2-BD59-A6C34878D82A}">
                    <a16:rowId xmlns:a16="http://schemas.microsoft.com/office/drawing/2014/main" val="3800841895"/>
                  </a:ext>
                </a:extLst>
              </a:tr>
              <a:tr h="370840">
                <a:tc>
                  <a:txBody>
                    <a:bodyPr/>
                    <a:lstStyle/>
                    <a:p>
                      <a:r>
                        <a:rPr kumimoji="1" lang="ja-JP" altLang="en-US" sz="1400" b="1" dirty="0" smtClean="0"/>
                        <a:t>往診に関すること</a:t>
                      </a:r>
                      <a:endParaRPr kumimoji="1" lang="ja-JP" altLang="en-US" sz="1400" b="1" dirty="0"/>
                    </a:p>
                  </a:txBody>
                  <a:tcPr anchor="ctr">
                    <a:solidFill>
                      <a:schemeClr val="accent6">
                        <a:lumMod val="20000"/>
                        <a:lumOff val="80000"/>
                      </a:schemeClr>
                    </a:solidFill>
                  </a:tcPr>
                </a:tc>
                <a:tc>
                  <a:txBody>
                    <a:bodyPr/>
                    <a:lstStyle/>
                    <a:p>
                      <a:r>
                        <a:rPr kumimoji="1" lang="ja-JP" altLang="en-US" sz="1400" b="1" dirty="0" smtClean="0"/>
                        <a:t>・連携医療機関</a:t>
                      </a:r>
                      <a:endParaRPr kumimoji="1" lang="en-US" altLang="ja-JP" sz="1400" b="1" dirty="0" smtClean="0"/>
                    </a:p>
                    <a:p>
                      <a:r>
                        <a:rPr kumimoji="1" lang="en-US" altLang="ja-JP" sz="1400" b="1" dirty="0" smtClean="0"/>
                        <a:t>※</a:t>
                      </a:r>
                      <a:r>
                        <a:rPr kumimoji="1" lang="ja-JP" altLang="en-US" sz="1400" b="1" dirty="0" smtClean="0"/>
                        <a:t>連携医療機関で対応困難な時は保健所</a:t>
                      </a:r>
                      <a:endParaRPr kumimoji="1" lang="ja-JP" altLang="en-US" sz="1400" b="1" dirty="0"/>
                    </a:p>
                  </a:txBody>
                  <a:tcPr anchor="ctr">
                    <a:solidFill>
                      <a:schemeClr val="accent6">
                        <a:lumMod val="20000"/>
                        <a:lumOff val="80000"/>
                      </a:schemeClr>
                    </a:solidFill>
                  </a:tcPr>
                </a:tc>
                <a:extLst>
                  <a:ext uri="{0D108BD9-81ED-4DB2-BD59-A6C34878D82A}">
                    <a16:rowId xmlns:a16="http://schemas.microsoft.com/office/drawing/2014/main" val="1214760291"/>
                  </a:ext>
                </a:extLst>
              </a:tr>
              <a:tr h="370840">
                <a:tc>
                  <a:txBody>
                    <a:bodyPr/>
                    <a:lstStyle/>
                    <a:p>
                      <a:r>
                        <a:rPr kumimoji="1" lang="ja-JP" altLang="en-US" sz="1400" b="1" dirty="0" smtClean="0">
                          <a:latin typeface="+mn-ea"/>
                          <a:ea typeface="+mn-ea"/>
                        </a:rPr>
                        <a:t>ワクチン接種について</a:t>
                      </a:r>
                      <a:endParaRPr kumimoji="1" lang="ja-JP" altLang="en-US" sz="1400" b="1" dirty="0">
                        <a:latin typeface="+mn-ea"/>
                        <a:ea typeface="+mn-ea"/>
                      </a:endParaRPr>
                    </a:p>
                  </a:txBody>
                  <a:tcPr anchor="ctr">
                    <a:solidFill>
                      <a:schemeClr val="accent6">
                        <a:lumMod val="20000"/>
                        <a:lumOff val="80000"/>
                      </a:schemeClr>
                    </a:solidFill>
                  </a:tcPr>
                </a:tc>
                <a:tc>
                  <a:txBody>
                    <a:bodyPr/>
                    <a:lstStyle/>
                    <a:p>
                      <a:r>
                        <a:rPr kumimoji="1" lang="ja-JP" altLang="en-US" sz="1400" b="1" kern="1200" dirty="0" smtClean="0">
                          <a:solidFill>
                            <a:schemeClr val="dk1"/>
                          </a:solidFill>
                          <a:effectLst/>
                          <a:latin typeface="+mn-ea"/>
                          <a:ea typeface="+mn-ea"/>
                          <a:cs typeface="+mn-cs"/>
                        </a:rPr>
                        <a:t>・施設所在地所管市町村ワクチン担当課</a:t>
                      </a:r>
                      <a:endParaRPr kumimoji="1" lang="ja-JP" altLang="en-US" sz="1400" b="1" dirty="0">
                        <a:latin typeface="+mn-ea"/>
                        <a:ea typeface="+mn-ea"/>
                      </a:endParaRPr>
                    </a:p>
                  </a:txBody>
                  <a:tcPr anchor="ctr">
                    <a:solidFill>
                      <a:schemeClr val="accent6">
                        <a:lumMod val="20000"/>
                        <a:lumOff val="80000"/>
                      </a:schemeClr>
                    </a:solidFill>
                  </a:tcPr>
                </a:tc>
                <a:extLst>
                  <a:ext uri="{0D108BD9-81ED-4DB2-BD59-A6C34878D82A}">
                    <a16:rowId xmlns:a16="http://schemas.microsoft.com/office/drawing/2014/main" val="1070098301"/>
                  </a:ext>
                </a:extLst>
              </a:tr>
            </a:tbl>
          </a:graphicData>
        </a:graphic>
      </p:graphicFrame>
      <p:sp>
        <p:nvSpPr>
          <p:cNvPr id="7" name="テキスト ボックス 6"/>
          <p:cNvSpPr txBox="1"/>
          <p:nvPr/>
        </p:nvSpPr>
        <p:spPr>
          <a:xfrm>
            <a:off x="120650" y="8324348"/>
            <a:ext cx="4914900" cy="253916"/>
          </a:xfrm>
          <a:prstGeom prst="rect">
            <a:avLst/>
          </a:prstGeom>
          <a:noFill/>
        </p:spPr>
        <p:txBody>
          <a:bodyPr wrap="square" rtlCol="0">
            <a:spAutoFit/>
          </a:bodyPr>
          <a:lstStyle/>
          <a:p>
            <a:r>
              <a:rPr kumimoji="1" lang="en-US" altLang="ja-JP" sz="1050" dirty="0" smtClean="0">
                <a:latin typeface="HG丸ｺﾞｼｯｸM-PRO" panose="020F0600000000000000" pitchFamily="50" charset="-128"/>
                <a:ea typeface="HG丸ｺﾞｼｯｸM-PRO" panose="020F0600000000000000" pitchFamily="50" charset="-128"/>
              </a:rPr>
              <a:t>【</a:t>
            </a:r>
            <a:r>
              <a:rPr kumimoji="1" lang="ja-JP" altLang="en-US" sz="1050" dirty="0" smtClean="0">
                <a:latin typeface="HG丸ｺﾞｼｯｸM-PRO" panose="020F0600000000000000" pitchFamily="50" charset="-128"/>
                <a:ea typeface="HG丸ｺﾞｼｯｸM-PRO" panose="020F0600000000000000" pitchFamily="50" charset="-128"/>
              </a:rPr>
              <a:t>その他参考ホームページ</a:t>
            </a:r>
            <a:r>
              <a:rPr kumimoji="1" lang="en-US" altLang="ja-JP" sz="1050" dirty="0" smtClean="0">
                <a:latin typeface="HG丸ｺﾞｼｯｸM-PRO" panose="020F0600000000000000" pitchFamily="50" charset="-128"/>
                <a:ea typeface="HG丸ｺﾞｼｯｸM-PRO" panose="020F0600000000000000" pitchFamily="50" charset="-128"/>
              </a:rPr>
              <a:t>】</a:t>
            </a:r>
            <a:endParaRPr kumimoji="1" lang="ja-JP" altLang="en-US" sz="1050" dirty="0">
              <a:latin typeface="HG丸ｺﾞｼｯｸM-PRO" panose="020F0600000000000000" pitchFamily="50" charset="-128"/>
              <a:ea typeface="HG丸ｺﾞｼｯｸM-PRO" panose="020F0600000000000000" pitchFamily="50" charset="-128"/>
            </a:endParaRPr>
          </a:p>
        </p:txBody>
      </p:sp>
      <p:sp>
        <p:nvSpPr>
          <p:cNvPr id="8" name="テキスト ボックス 7"/>
          <p:cNvSpPr txBox="1"/>
          <p:nvPr/>
        </p:nvSpPr>
        <p:spPr>
          <a:xfrm>
            <a:off x="167858" y="7354651"/>
            <a:ext cx="6413500" cy="415498"/>
          </a:xfrm>
          <a:prstGeom prst="rect">
            <a:avLst/>
          </a:prstGeom>
          <a:noFill/>
        </p:spPr>
        <p:txBody>
          <a:bodyPr wrap="square" rtlCol="0">
            <a:spAutoFit/>
          </a:bodyPr>
          <a:lstStyle/>
          <a:p>
            <a:r>
              <a:rPr kumimoji="1" lang="ja-JP" altLang="en-US" sz="1050" dirty="0" smtClean="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社会</a:t>
            </a:r>
            <a:r>
              <a:rPr lang="ja-JP" altLang="en-US" sz="1050" dirty="0">
                <a:latin typeface="HG丸ｺﾞｼｯｸM-PRO" panose="020F0600000000000000" pitchFamily="50" charset="-128"/>
                <a:ea typeface="HG丸ｺﾞｼｯｸM-PRO" panose="020F0600000000000000" pitchFamily="50" charset="-128"/>
              </a:rPr>
              <a:t>福祉施設等における新型コロナウイルス感染症</a:t>
            </a:r>
            <a:r>
              <a:rPr lang="ja-JP" altLang="en-US" sz="1050" dirty="0" smtClean="0">
                <a:latin typeface="HG丸ｺﾞｼｯｸM-PRO" panose="020F0600000000000000" pitchFamily="50" charset="-128"/>
                <a:ea typeface="HG丸ｺﾞｼｯｸM-PRO" panose="020F0600000000000000" pitchFamily="50" charset="-128"/>
              </a:rPr>
              <a:t>対策</a:t>
            </a:r>
            <a:endParaRPr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a:latin typeface="HG丸ｺﾞｼｯｸM-PRO" panose="020F0600000000000000" pitchFamily="50" charset="-128"/>
                <a:ea typeface="HG丸ｺﾞｼｯｸM-PRO" panose="020F0600000000000000" pitchFamily="50" charset="-128"/>
              </a:rPr>
              <a:t>　</a:t>
            </a:r>
            <a:r>
              <a:rPr kumimoji="1" lang="ja-JP" altLang="en-US" sz="1050" dirty="0" smtClean="0">
                <a:latin typeface="HG丸ｺﾞｼｯｸM-PRO" panose="020F0600000000000000" pitchFamily="50" charset="-128"/>
                <a:ea typeface="HG丸ｺﾞｼｯｸM-PRO" panose="020F0600000000000000" pitchFamily="50" charset="-128"/>
              </a:rPr>
              <a:t>　</a:t>
            </a:r>
            <a:r>
              <a:rPr kumimoji="1" lang="en-US" altLang="ja-JP" sz="1050" dirty="0">
                <a:latin typeface="HG丸ｺﾞｼｯｸM-PRO" panose="020F0600000000000000" pitchFamily="50" charset="-128"/>
                <a:ea typeface="HG丸ｺﾞｼｯｸM-PRO" panose="020F0600000000000000" pitchFamily="50" charset="-128"/>
              </a:rPr>
              <a:t>https://www.pref.osaka.lg.jp/fukushisomu/kansentaisaku/index.html</a:t>
            </a:r>
            <a:endParaRPr kumimoji="1" lang="ja-JP" altLang="en-US" sz="1050" dirty="0">
              <a:latin typeface="HG丸ｺﾞｼｯｸM-PRO" panose="020F0600000000000000" pitchFamily="50" charset="-128"/>
              <a:ea typeface="HG丸ｺﾞｼｯｸM-PRO" panose="020F0600000000000000" pitchFamily="50" charset="-128"/>
            </a:endParaRPr>
          </a:p>
        </p:txBody>
      </p:sp>
      <p:pic>
        <p:nvPicPr>
          <p:cNvPr id="11" name="図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96325" y="7016142"/>
            <a:ext cx="1139050" cy="920829"/>
          </a:xfrm>
          <a:prstGeom prst="rect">
            <a:avLst/>
          </a:prstGeom>
        </p:spPr>
      </p:pic>
      <p:sp>
        <p:nvSpPr>
          <p:cNvPr id="12" name="テキスト ボックス 11"/>
          <p:cNvSpPr txBox="1"/>
          <p:nvPr/>
        </p:nvSpPr>
        <p:spPr>
          <a:xfrm>
            <a:off x="167858" y="7825438"/>
            <a:ext cx="6654800" cy="415498"/>
          </a:xfrm>
          <a:prstGeom prst="rect">
            <a:avLst/>
          </a:prstGeom>
          <a:noFill/>
        </p:spPr>
        <p:txBody>
          <a:bodyPr wrap="square" rtlCol="0">
            <a:spAutoFit/>
          </a:bodyPr>
          <a:lstStyle/>
          <a:p>
            <a:r>
              <a:rPr kumimoji="1" lang="ja-JP" altLang="en-US" sz="1050" dirty="0" smtClean="0">
                <a:latin typeface="HG丸ｺﾞｼｯｸM-PRO" panose="020F0600000000000000" pitchFamily="50" charset="-128"/>
                <a:ea typeface="HG丸ｺﾞｼｯｸM-PRO" panose="020F0600000000000000" pitchFamily="50" charset="-128"/>
              </a:rPr>
              <a:t>○　</a:t>
            </a:r>
            <a:r>
              <a:rPr lang="ja-JP" altLang="en-US" sz="1050" dirty="0">
                <a:latin typeface="HG丸ｺﾞｼｯｸM-PRO" panose="020F0600000000000000" pitchFamily="50" charset="-128"/>
                <a:ea typeface="HG丸ｺﾞｼｯｸM-PRO" panose="020F0600000000000000" pitchFamily="50" charset="-128"/>
              </a:rPr>
              <a:t>高齢者施設等「スマホ検査センター」の</a:t>
            </a:r>
            <a:r>
              <a:rPr lang="ja-JP" altLang="en-US" sz="1050" dirty="0" smtClean="0">
                <a:latin typeface="HG丸ｺﾞｼｯｸM-PRO" panose="020F0600000000000000" pitchFamily="50" charset="-128"/>
                <a:ea typeface="HG丸ｺﾞｼｯｸM-PRO" panose="020F0600000000000000" pitchFamily="50" charset="-128"/>
              </a:rPr>
              <a:t>利用</a:t>
            </a:r>
            <a:endParaRPr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a:latin typeface="HG丸ｺﾞｼｯｸM-PRO" panose="020F0600000000000000" pitchFamily="50" charset="-128"/>
                <a:ea typeface="HG丸ｺﾞｼｯｸM-PRO" panose="020F0600000000000000" pitchFamily="50" charset="-128"/>
              </a:rPr>
              <a:t>　</a:t>
            </a:r>
            <a:r>
              <a:rPr kumimoji="1" lang="ja-JP" altLang="en-US" sz="1050" dirty="0" smtClean="0">
                <a:latin typeface="HG丸ｺﾞｼｯｸM-PRO" panose="020F0600000000000000" pitchFamily="50" charset="-128"/>
                <a:ea typeface="HG丸ｺﾞｼｯｸM-PRO" panose="020F0600000000000000" pitchFamily="50" charset="-128"/>
              </a:rPr>
              <a:t>　</a:t>
            </a:r>
            <a:r>
              <a:rPr kumimoji="1" lang="en-US" altLang="ja-JP" sz="1050" dirty="0" smtClean="0">
                <a:latin typeface="HG丸ｺﾞｼｯｸM-PRO" panose="020F0600000000000000" pitchFamily="50" charset="-128"/>
                <a:ea typeface="HG丸ｺﾞｼｯｸM-PRO" panose="020F0600000000000000" pitchFamily="50" charset="-128"/>
              </a:rPr>
              <a:t>https</a:t>
            </a:r>
            <a:r>
              <a:rPr kumimoji="1" lang="en-US" altLang="ja-JP" sz="1050" dirty="0">
                <a:latin typeface="HG丸ｺﾞｼｯｸM-PRO" panose="020F0600000000000000" pitchFamily="50" charset="-128"/>
                <a:ea typeface="HG丸ｺﾞｼｯｸM-PRO" panose="020F0600000000000000" pitchFamily="50" charset="-128"/>
              </a:rPr>
              <a:t>://www.pref.osaka.lg.jp/chiikifukushi/coronafukushi/index.html#hajimeni</a:t>
            </a:r>
            <a:r>
              <a:rPr kumimoji="1" lang="ja-JP" altLang="en-US" sz="1050" dirty="0" smtClean="0">
                <a:latin typeface="HG丸ｺﾞｼｯｸM-PRO" panose="020F0600000000000000" pitchFamily="50" charset="-128"/>
                <a:ea typeface="HG丸ｺﾞｼｯｸM-PRO" panose="020F0600000000000000" pitchFamily="50" charset="-128"/>
              </a:rPr>
              <a:t>　</a:t>
            </a:r>
            <a:endParaRPr kumimoji="1" lang="ja-JP" altLang="en-US" sz="1050" dirty="0">
              <a:latin typeface="HG丸ｺﾞｼｯｸM-PRO" panose="020F0600000000000000" pitchFamily="50" charset="-128"/>
              <a:ea typeface="HG丸ｺﾞｼｯｸM-PRO" panose="020F0600000000000000" pitchFamily="50" charset="-128"/>
            </a:endParaRPr>
          </a:p>
        </p:txBody>
      </p:sp>
      <p:sp>
        <p:nvSpPr>
          <p:cNvPr id="13" name="テキスト ボックス 12"/>
          <p:cNvSpPr txBox="1"/>
          <p:nvPr/>
        </p:nvSpPr>
        <p:spPr>
          <a:xfrm>
            <a:off x="120650" y="7096813"/>
            <a:ext cx="4914900" cy="253916"/>
          </a:xfrm>
          <a:prstGeom prst="rect">
            <a:avLst/>
          </a:prstGeom>
          <a:noFill/>
        </p:spPr>
        <p:txBody>
          <a:bodyPr wrap="square" rtlCol="0">
            <a:spAutoFit/>
          </a:bodyPr>
          <a:lstStyle/>
          <a:p>
            <a:r>
              <a:rPr kumimoji="1" lang="en-US" altLang="ja-JP" sz="1050" dirty="0" smtClean="0">
                <a:latin typeface="HG丸ｺﾞｼｯｸM-PRO" panose="020F0600000000000000" pitchFamily="50" charset="-128"/>
                <a:ea typeface="HG丸ｺﾞｼｯｸM-PRO" panose="020F0600000000000000" pitchFamily="50" charset="-128"/>
              </a:rPr>
              <a:t>【</a:t>
            </a:r>
            <a:r>
              <a:rPr kumimoji="1" lang="ja-JP" altLang="en-US" sz="1050" dirty="0" smtClean="0">
                <a:latin typeface="HG丸ｺﾞｼｯｸM-PRO" panose="020F0600000000000000" pitchFamily="50" charset="-128"/>
                <a:ea typeface="HG丸ｺﾞｼｯｸM-PRO" panose="020F0600000000000000" pitchFamily="50" charset="-128"/>
              </a:rPr>
              <a:t>参考となる大阪府ホームページ</a:t>
            </a:r>
            <a:r>
              <a:rPr kumimoji="1" lang="en-US" altLang="ja-JP" sz="1050" dirty="0" smtClean="0">
                <a:latin typeface="HG丸ｺﾞｼｯｸM-PRO" panose="020F0600000000000000" pitchFamily="50" charset="-128"/>
                <a:ea typeface="HG丸ｺﾞｼｯｸM-PRO" panose="020F0600000000000000" pitchFamily="50" charset="-128"/>
              </a:rPr>
              <a:t>】</a:t>
            </a:r>
            <a:endParaRPr kumimoji="1" lang="ja-JP" altLang="en-US" sz="1050" dirty="0">
              <a:latin typeface="HG丸ｺﾞｼｯｸM-PRO" panose="020F0600000000000000" pitchFamily="50" charset="-128"/>
              <a:ea typeface="HG丸ｺﾞｼｯｸM-PRO" panose="020F0600000000000000" pitchFamily="50" charset="-128"/>
            </a:endParaRPr>
          </a:p>
        </p:txBody>
      </p:sp>
      <p:sp>
        <p:nvSpPr>
          <p:cNvPr id="15" name="テキスト ボックス 14"/>
          <p:cNvSpPr txBox="1"/>
          <p:nvPr/>
        </p:nvSpPr>
        <p:spPr>
          <a:xfrm>
            <a:off x="167858" y="8597810"/>
            <a:ext cx="6654800" cy="577081"/>
          </a:xfrm>
          <a:prstGeom prst="rect">
            <a:avLst/>
          </a:prstGeom>
          <a:noFill/>
        </p:spPr>
        <p:txBody>
          <a:bodyPr wrap="square" rtlCol="0">
            <a:spAutoFit/>
          </a:bodyPr>
          <a:lstStyle/>
          <a:p>
            <a:r>
              <a:rPr kumimoji="1" lang="ja-JP" altLang="en-US" sz="1050" dirty="0" smtClean="0">
                <a:latin typeface="HG丸ｺﾞｼｯｸM-PRO" panose="020F0600000000000000" pitchFamily="50" charset="-128"/>
                <a:ea typeface="HG丸ｺﾞｼｯｸM-PRO" panose="020F0600000000000000" pitchFamily="50" charset="-128"/>
              </a:rPr>
              <a:t>○　</a:t>
            </a:r>
            <a:r>
              <a:rPr lang="ja-JP" altLang="en-US" sz="1050" dirty="0">
                <a:latin typeface="HG丸ｺﾞｼｯｸM-PRO" panose="020F0600000000000000" pitchFamily="50" charset="-128"/>
                <a:ea typeface="HG丸ｺﾞｼｯｸM-PRO" panose="020F0600000000000000" pitchFamily="50" charset="-128"/>
              </a:rPr>
              <a:t>医療機関における新型コロナウイルスにおけるゾーニングの</a:t>
            </a:r>
            <a:r>
              <a:rPr lang="ja-JP" altLang="en-US" sz="1050" dirty="0" smtClean="0">
                <a:latin typeface="HG丸ｺﾞｼｯｸM-PRO" panose="020F0600000000000000" pitchFamily="50" charset="-128"/>
                <a:ea typeface="HG丸ｺﾞｼｯｸM-PRO" panose="020F0600000000000000" pitchFamily="50" charset="-128"/>
              </a:rPr>
              <a:t>考え方</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　　　　　</a:t>
            </a:r>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　出典：</a:t>
            </a:r>
            <a:r>
              <a:rPr lang="zh-CN" altLang="en-US" sz="1050" dirty="0">
                <a:latin typeface="HG丸ｺﾞｼｯｸM-PRO" panose="020F0600000000000000" pitchFamily="50" charset="-128"/>
                <a:ea typeface="HG丸ｺﾞｼｯｸM-PRO" panose="020F0600000000000000" pitchFamily="50" charset="-128"/>
              </a:rPr>
              <a:t>東北大学大学院医学系</a:t>
            </a:r>
            <a:r>
              <a:rPr lang="zh-CN" altLang="en-US" sz="1050" dirty="0" smtClean="0">
                <a:latin typeface="HG丸ｺﾞｼｯｸM-PRO" panose="020F0600000000000000" pitchFamily="50" charset="-128"/>
                <a:ea typeface="HG丸ｺﾞｼｯｸM-PRO" panose="020F0600000000000000" pitchFamily="50" charset="-128"/>
              </a:rPr>
              <a:t>研究科総合</a:t>
            </a:r>
            <a:r>
              <a:rPr lang="zh-CN" altLang="en-US" sz="1050" dirty="0">
                <a:latin typeface="HG丸ｺﾞｼｯｸM-PRO" panose="020F0600000000000000" pitchFamily="50" charset="-128"/>
                <a:ea typeface="HG丸ｺﾞｼｯｸM-PRO" panose="020F0600000000000000" pitchFamily="50" charset="-128"/>
              </a:rPr>
              <a:t>感染症学分野</a:t>
            </a:r>
            <a:endParaRPr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a:latin typeface="HG丸ｺﾞｼｯｸM-PRO" panose="020F0600000000000000" pitchFamily="50" charset="-128"/>
                <a:ea typeface="HG丸ｺﾞｼｯｸM-PRO" panose="020F0600000000000000" pitchFamily="50" charset="-128"/>
              </a:rPr>
              <a:t>　</a:t>
            </a:r>
            <a:r>
              <a:rPr kumimoji="1" lang="ja-JP" altLang="en-US" sz="1050" dirty="0" smtClean="0">
                <a:latin typeface="HG丸ｺﾞｼｯｸM-PRO" panose="020F0600000000000000" pitchFamily="50" charset="-128"/>
                <a:ea typeface="HG丸ｺﾞｼｯｸM-PRO" panose="020F0600000000000000" pitchFamily="50" charset="-128"/>
              </a:rPr>
              <a:t>　</a:t>
            </a:r>
            <a:r>
              <a:rPr lang="en-US" altLang="ja-JP" sz="1050" dirty="0">
                <a:latin typeface="HG丸ｺﾞｼｯｸM-PRO" panose="020F0600000000000000" pitchFamily="50" charset="-128"/>
                <a:ea typeface="HG丸ｺﾞｼｯｸM-PRO" panose="020F0600000000000000" pitchFamily="50" charset="-128"/>
              </a:rPr>
              <a:t>http://www.tohoku-icnet.ac/covid-19/mhlw-wg/division/medical_institution.html#anc03</a:t>
            </a:r>
            <a:r>
              <a:rPr kumimoji="1" lang="ja-JP" altLang="en-US" sz="1050" dirty="0" smtClean="0">
                <a:latin typeface="HG丸ｺﾞｼｯｸM-PRO" panose="020F0600000000000000" pitchFamily="50" charset="-128"/>
                <a:ea typeface="HG丸ｺﾞｼｯｸM-PRO" panose="020F0600000000000000" pitchFamily="50" charset="-128"/>
              </a:rPr>
              <a:t>　</a:t>
            </a:r>
            <a:endParaRPr kumimoji="1" lang="ja-JP" altLang="en-US" sz="1050"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2062163" y="9412881"/>
            <a:ext cx="1543050" cy="527403"/>
          </a:xfrm>
        </p:spPr>
        <p:txBody>
          <a:bodyPr/>
          <a:lstStyle/>
          <a:p>
            <a:fld id="{0D61ADE0-2872-42CF-A415-E6D95B0766DB}" type="slidenum">
              <a:rPr kumimoji="1" lang="ja-JP" altLang="en-US" smtClean="0"/>
              <a:t>7</a:t>
            </a:fld>
            <a:endParaRPr kumimoji="1" lang="ja-JP" altLang="en-US"/>
          </a:p>
        </p:txBody>
      </p:sp>
      <p:sp>
        <p:nvSpPr>
          <p:cNvPr id="20" name="テキスト ボックス 19"/>
          <p:cNvSpPr txBox="1"/>
          <p:nvPr/>
        </p:nvSpPr>
        <p:spPr>
          <a:xfrm>
            <a:off x="167858" y="9177465"/>
            <a:ext cx="5067300" cy="415498"/>
          </a:xfrm>
          <a:prstGeom prst="rect">
            <a:avLst/>
          </a:prstGeom>
          <a:noFill/>
        </p:spPr>
        <p:txBody>
          <a:bodyPr wrap="square" rtlCol="0">
            <a:spAutoFit/>
          </a:bodyPr>
          <a:lstStyle/>
          <a:p>
            <a:r>
              <a:rPr kumimoji="1" lang="ja-JP" altLang="en-US" sz="1050" dirty="0" smtClean="0">
                <a:latin typeface="HG丸ｺﾞｼｯｸM-PRO" panose="020F0600000000000000" pitchFamily="50" charset="-128"/>
                <a:ea typeface="HG丸ｺﾞｼｯｸM-PRO" panose="020F0600000000000000" pitchFamily="50" charset="-128"/>
              </a:rPr>
              <a:t>○　厚生労働省「介護職員のための感染対策マニュアル（施設系）」</a:t>
            </a:r>
            <a:r>
              <a:rPr kumimoji="1" lang="ja-JP" altLang="en-US" sz="1050" dirty="0">
                <a:latin typeface="HG丸ｺﾞｼｯｸM-PRO" panose="020F0600000000000000" pitchFamily="50" charset="-128"/>
                <a:ea typeface="HG丸ｺﾞｼｯｸM-PRO" panose="020F0600000000000000" pitchFamily="50" charset="-128"/>
              </a:rPr>
              <a:t>　</a:t>
            </a:r>
            <a:r>
              <a:rPr kumimoji="1" lang="ja-JP" altLang="en-US" sz="1050" dirty="0" smtClean="0">
                <a:latin typeface="HG丸ｺﾞｼｯｸM-PRO" panose="020F0600000000000000" pitchFamily="50" charset="-128"/>
                <a:ea typeface="HG丸ｺﾞｼｯｸM-PRO" panose="020F0600000000000000" pitchFamily="50" charset="-128"/>
              </a:rPr>
              <a:t>　　</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a:latin typeface="HG丸ｺﾞｼｯｸM-PRO" panose="020F0600000000000000" pitchFamily="50" charset="-128"/>
                <a:ea typeface="HG丸ｺﾞｼｯｸM-PRO" panose="020F0600000000000000" pitchFamily="50" charset="-128"/>
              </a:rPr>
              <a:t>　</a:t>
            </a:r>
            <a:r>
              <a:rPr kumimoji="1" lang="ja-JP" altLang="en-US" sz="1050" dirty="0" smtClean="0">
                <a:latin typeface="HG丸ｺﾞｼｯｸM-PRO" panose="020F0600000000000000" pitchFamily="50" charset="-128"/>
                <a:ea typeface="HG丸ｺﾞｼｯｸM-PRO" panose="020F0600000000000000" pitchFamily="50" charset="-128"/>
              </a:rPr>
              <a:t>　</a:t>
            </a:r>
            <a:r>
              <a:rPr lang="en-US" altLang="ja-JP" sz="1050" dirty="0" smtClean="0">
                <a:latin typeface="HG丸ｺﾞｼｯｸM-PRO" panose="020F0600000000000000" pitchFamily="50" charset="-128"/>
                <a:ea typeface="HG丸ｺﾞｼｯｸM-PRO" panose="020F0600000000000000" pitchFamily="50" charset="-128"/>
              </a:rPr>
              <a:t>https</a:t>
            </a:r>
            <a:r>
              <a:rPr lang="en-US" altLang="ja-JP" sz="1050" dirty="0">
                <a:latin typeface="HG丸ｺﾞｼｯｸM-PRO" panose="020F0600000000000000" pitchFamily="50" charset="-128"/>
                <a:ea typeface="HG丸ｺﾞｼｯｸM-PRO" panose="020F0600000000000000" pitchFamily="50" charset="-128"/>
              </a:rPr>
              <a:t>://www.mhlw.go.jp/content/12300000/000678255.pdf</a:t>
            </a:r>
            <a:r>
              <a:rPr kumimoji="1" lang="ja-JP" altLang="en-US" sz="1050" dirty="0" smtClean="0">
                <a:latin typeface="HG丸ｺﾞｼｯｸM-PRO" panose="020F0600000000000000" pitchFamily="50" charset="-128"/>
                <a:ea typeface="HG丸ｺﾞｼｯｸM-PRO" panose="020F0600000000000000" pitchFamily="50" charset="-128"/>
              </a:rPr>
              <a:t>　</a:t>
            </a:r>
            <a:endParaRPr kumimoji="1" lang="ja-JP" altLang="en-US" sz="105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2530058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2771</Words>
  <Application>Microsoft Office PowerPoint</Application>
  <PresentationFormat>A4 210 x 297 mm</PresentationFormat>
  <Paragraphs>232</Paragraphs>
  <Slides>7</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vt:i4>
      </vt:variant>
    </vt:vector>
  </HeadingPairs>
  <TitlesOfParts>
    <vt:vector size="15" baseType="lpstr">
      <vt:lpstr>HG丸ｺﾞｼｯｸM-PRO</vt:lpstr>
      <vt:lpstr>メイリオ</vt:lpstr>
      <vt:lpstr>游ゴシック</vt:lpstr>
      <vt:lpstr>游ゴシック Light</vt:lpstr>
      <vt:lpstr>Arial</vt:lpstr>
      <vt:lpstr>Calibri</vt:lpstr>
      <vt:lpstr>Calibri Light</vt:lpstr>
      <vt:lpstr>Office テーマ</vt:lpstr>
      <vt:lpstr>高齢者施設等（入所）での 陽性者発生時対応マニュアル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2022-02-24T12:08:54Z</dcterms:created>
  <dcterms:modified xsi:type="dcterms:W3CDTF">2022-02-25T08:10:48Z</dcterms:modified>
</cp:coreProperties>
</file>