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380" r:id="rId1"/>
  </p:sldMasterIdLst>
  <p:notesMasterIdLst>
    <p:notesMasterId r:id="rId4"/>
  </p:notesMasterIdLst>
  <p:handoutMasterIdLst>
    <p:handoutMasterId r:id="rId5"/>
  </p:handoutMasterIdLst>
  <p:sldIdLst>
    <p:sldId id="428" r:id="rId2"/>
    <p:sldId id="432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DE81165-F1D1-49DE-A4B1-22763BFEDEF8}">
          <p14:sldIdLst>
            <p14:sldId id="428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DC9D9"/>
    <a:srgbClr val="DAE9F6"/>
    <a:srgbClr val="B5C1E1"/>
    <a:srgbClr val="92B5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人口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万人あたりの</a:t>
            </a:r>
            <a:r>
              <a:rPr lang="ja-JP" altLang="en-US"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福祉サービス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利用者数（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大都道府県別）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c:rich>
      </c:tx>
      <c:layout>
        <c:manualLayout>
          <c:xMode val="edge"/>
          <c:yMode val="edge"/>
          <c:x val="0.11291418565400282"/>
          <c:y val="7.0677923722699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ja-JP" smtClean="0"/>
                      <a:t>①</a:t>
                    </a:r>
                    <a:fld id="{A2FD09F7-3999-41F0-9A53-60165EF5CACE}" type="VALUE">
                      <a:rPr lang="en-US" altLang="ja-JP" smtClean="0"/>
                      <a:pPr/>
                      <a:t>[値]</a:t>
                    </a:fld>
                    <a:endParaRPr lang="en-US" altLang="ja-JP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455-41CF-A0E7-7628E0CA2C53}"/>
                </c:ext>
              </c:extLst>
            </c:dLbl>
            <c:dLbl>
              <c:idx val="1"/>
              <c:layout>
                <c:manualLayout>
                  <c:x val="2.6773761713520749E-3"/>
                  <c:y val="0.2361111111111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94-4A40-854B-5526E7E81DAB}"/>
                </c:ext>
              </c:extLst>
            </c:dLbl>
            <c:dLbl>
              <c:idx val="2"/>
              <c:layout>
                <c:manualLayout>
                  <c:x val="2.6773761713520749E-3"/>
                  <c:y val="8.3333333333333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94-4A40-854B-5526E7E81DAB}"/>
                </c:ext>
              </c:extLst>
            </c:dLbl>
            <c:dLbl>
              <c:idx val="3"/>
              <c:layout>
                <c:manualLayout>
                  <c:x val="2.6773761713520749E-3"/>
                  <c:y val="0.194444444444444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D94-4A40-854B-5526E7E81DAB}"/>
                </c:ext>
              </c:extLst>
            </c:dLbl>
            <c:dLbl>
              <c:idx val="4"/>
              <c:layout>
                <c:manualLayout>
                  <c:x val="0"/>
                  <c:y val="6.9444444444444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94-4A40-854B-5526E7E81DAB}"/>
                </c:ext>
              </c:extLst>
            </c:dLbl>
            <c:dLbl>
              <c:idx val="5"/>
              <c:layout>
                <c:manualLayout>
                  <c:x val="2.8192695072915856E-3"/>
                  <c:y val="2.52421156152497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18-4CB1-B94A-169A1D9CBCCB}"/>
                </c:ext>
              </c:extLst>
            </c:dLbl>
            <c:dLbl>
              <c:idx val="7"/>
              <c:layout>
                <c:manualLayout>
                  <c:x val="-2.6773761713520749E-3"/>
                  <c:y val="0.1388888888888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D94-4A40-854B-5526E7E81DAB}"/>
                </c:ext>
              </c:extLst>
            </c:dLbl>
            <c:dLbl>
              <c:idx val="8"/>
              <c:layout>
                <c:manualLayout>
                  <c:x val="0"/>
                  <c:y val="6.4814814814814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94-4A40-854B-5526E7E81DAB}"/>
                </c:ext>
              </c:extLst>
            </c:dLbl>
            <c:dLbl>
              <c:idx val="9"/>
              <c:layout>
                <c:manualLayout>
                  <c:x val="-5.6385390145831712E-3"/>
                  <c:y val="2.5242115615249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18-4CB1-B94A-169A1D9CBCC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94-4A40-854B-5526E7E81DAB}"/>
                </c:ext>
              </c:extLst>
            </c:dLbl>
            <c:dLbl>
              <c:idx val="11"/>
              <c:layout>
                <c:manualLayout>
                  <c:x val="0"/>
                  <c:y val="0.134259259259259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94-4A40-854B-5526E7E81DAB}"/>
                </c:ext>
              </c:extLst>
            </c:dLbl>
            <c:dLbl>
              <c:idx val="12"/>
              <c:layout>
                <c:manualLayout>
                  <c:x val="8.032128514056127E-3"/>
                  <c:y val="0.2638888888888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D94-4A40-854B-5526E7E81DAB}"/>
                </c:ext>
              </c:extLst>
            </c:dLbl>
            <c:dLbl>
              <c:idx val="13"/>
              <c:layout>
                <c:manualLayout>
                  <c:x val="-5.3547523427041497E-3"/>
                  <c:y val="8.7962962962962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D94-4A40-854B-5526E7E81DAB}"/>
                </c:ext>
              </c:extLst>
            </c:dLbl>
            <c:dLbl>
              <c:idx val="14"/>
              <c:layout>
                <c:manualLayout>
                  <c:x val="-5.3547523427041497E-3"/>
                  <c:y val="4.62962962962963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D94-4A40-854B-5526E7E81DAB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altLang="ja-JP" smtClean="0"/>
                      <a:t>③</a:t>
                    </a:r>
                    <a:fld id="{C889B729-2224-4CD1-BDDB-836BBD13475F}" type="VALUE">
                      <a:rPr lang="en-US" altLang="ja-JP" smtClean="0"/>
                      <a:pPr/>
                      <a:t>[値]</a:t>
                    </a:fld>
                    <a:endParaRPr lang="en-US" altLang="ja-JP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55-41CF-A0E7-7628E0CA2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全サービス!$X$3:$X$18</c:f>
              <c:strCache>
                <c:ptCount val="16"/>
                <c:pt idx="0">
                  <c:v>北海道</c:v>
                </c:pt>
                <c:pt idx="1">
                  <c:v>宮城県</c:v>
                </c:pt>
                <c:pt idx="2">
                  <c:v>埼玉県</c:v>
                </c:pt>
                <c:pt idx="3">
                  <c:v>千葉県</c:v>
                </c:pt>
                <c:pt idx="4">
                  <c:v>東京都</c:v>
                </c:pt>
                <c:pt idx="5">
                  <c:v>神奈川県</c:v>
                </c:pt>
                <c:pt idx="6">
                  <c:v>新潟県</c:v>
                </c:pt>
                <c:pt idx="7">
                  <c:v>静岡県</c:v>
                </c:pt>
                <c:pt idx="8">
                  <c:v>愛知県</c:v>
                </c:pt>
                <c:pt idx="9">
                  <c:v>京都府</c:v>
                </c:pt>
                <c:pt idx="10">
                  <c:v>大阪府</c:v>
                </c:pt>
                <c:pt idx="11">
                  <c:v>兵庫県</c:v>
                </c:pt>
                <c:pt idx="12">
                  <c:v>岡山県</c:v>
                </c:pt>
                <c:pt idx="13">
                  <c:v>広島県</c:v>
                </c:pt>
                <c:pt idx="14">
                  <c:v>福岡県</c:v>
                </c:pt>
                <c:pt idx="15">
                  <c:v>熊本県</c:v>
                </c:pt>
              </c:strCache>
            </c:strRef>
          </c:cat>
          <c:val>
            <c:numRef>
              <c:f>全サービス!$Y$3:$Y$18</c:f>
              <c:numCache>
                <c:formatCode>0.0</c:formatCode>
                <c:ptCount val="16"/>
                <c:pt idx="0">
                  <c:v>1566.6490066225165</c:v>
                </c:pt>
                <c:pt idx="1">
                  <c:v>965.43427230046939</c:v>
                </c:pt>
                <c:pt idx="2">
                  <c:v>727.85805743552226</c:v>
                </c:pt>
                <c:pt idx="3">
                  <c:v>771.04810996563583</c:v>
                </c:pt>
                <c:pt idx="4">
                  <c:v>741.00966902194125</c:v>
                </c:pt>
                <c:pt idx="5">
                  <c:v>788.50657799624105</c:v>
                </c:pt>
                <c:pt idx="6">
                  <c:v>1071.8210862619808</c:v>
                </c:pt>
                <c:pt idx="7">
                  <c:v>922.45210727969345</c:v>
                </c:pt>
                <c:pt idx="8">
                  <c:v>937.56071235833792</c:v>
                </c:pt>
                <c:pt idx="9">
                  <c:v>1106.193272824346</c:v>
                </c:pt>
                <c:pt idx="10">
                  <c:v>1290.0800985828712</c:v>
                </c:pt>
                <c:pt idx="11">
                  <c:v>1062.9883307965499</c:v>
                </c:pt>
                <c:pt idx="12">
                  <c:v>1182.2520507084264</c:v>
                </c:pt>
                <c:pt idx="13">
                  <c:v>1107.5962018990506</c:v>
                </c:pt>
                <c:pt idx="14">
                  <c:v>1190.8045977011495</c:v>
                </c:pt>
                <c:pt idx="15">
                  <c:v>1284.0853158326497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94-4A40-854B-5526E7E81D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7"/>
        <c:axId val="1529567520"/>
        <c:axId val="152954547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全サービス!$X$3:$X$18</c:f>
              <c:strCache>
                <c:ptCount val="16"/>
                <c:pt idx="0">
                  <c:v>北海道</c:v>
                </c:pt>
                <c:pt idx="1">
                  <c:v>宮城県</c:v>
                </c:pt>
                <c:pt idx="2">
                  <c:v>埼玉県</c:v>
                </c:pt>
                <c:pt idx="3">
                  <c:v>千葉県</c:v>
                </c:pt>
                <c:pt idx="4">
                  <c:v>東京都</c:v>
                </c:pt>
                <c:pt idx="5">
                  <c:v>神奈川県</c:v>
                </c:pt>
                <c:pt idx="6">
                  <c:v>新潟県</c:v>
                </c:pt>
                <c:pt idx="7">
                  <c:v>静岡県</c:v>
                </c:pt>
                <c:pt idx="8">
                  <c:v>愛知県</c:v>
                </c:pt>
                <c:pt idx="9">
                  <c:v>京都府</c:v>
                </c:pt>
                <c:pt idx="10">
                  <c:v>大阪府</c:v>
                </c:pt>
                <c:pt idx="11">
                  <c:v>兵庫県</c:v>
                </c:pt>
                <c:pt idx="12">
                  <c:v>岡山県</c:v>
                </c:pt>
                <c:pt idx="13">
                  <c:v>広島県</c:v>
                </c:pt>
                <c:pt idx="14">
                  <c:v>福岡県</c:v>
                </c:pt>
                <c:pt idx="15">
                  <c:v>熊本県</c:v>
                </c:pt>
              </c:strCache>
            </c:strRef>
          </c:cat>
          <c:val>
            <c:numRef>
              <c:f>全サービス!$Z$3:$Z$18</c:f>
              <c:numCache>
                <c:formatCode>General</c:formatCode>
                <c:ptCount val="16"/>
                <c:pt idx="0">
                  <c:v>1044.8</c:v>
                </c:pt>
                <c:pt idx="1">
                  <c:v>1044.8</c:v>
                </c:pt>
                <c:pt idx="2">
                  <c:v>1044.8</c:v>
                </c:pt>
                <c:pt idx="3">
                  <c:v>1044.8</c:v>
                </c:pt>
                <c:pt idx="4">
                  <c:v>1044.8</c:v>
                </c:pt>
                <c:pt idx="5">
                  <c:v>1044.8</c:v>
                </c:pt>
                <c:pt idx="6">
                  <c:v>1044.8</c:v>
                </c:pt>
                <c:pt idx="7">
                  <c:v>1044.8</c:v>
                </c:pt>
                <c:pt idx="8">
                  <c:v>1044.8</c:v>
                </c:pt>
                <c:pt idx="9">
                  <c:v>1044.8</c:v>
                </c:pt>
                <c:pt idx="10">
                  <c:v>1044.8</c:v>
                </c:pt>
                <c:pt idx="11">
                  <c:v>1044.8</c:v>
                </c:pt>
                <c:pt idx="12">
                  <c:v>1044.8</c:v>
                </c:pt>
                <c:pt idx="13">
                  <c:v>1044.8</c:v>
                </c:pt>
                <c:pt idx="14">
                  <c:v>1044.8</c:v>
                </c:pt>
                <c:pt idx="15">
                  <c:v>1044.8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D94-4A40-854B-5526E7E81D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29567520"/>
        <c:axId val="1529545472"/>
      </c:lineChart>
      <c:catAx>
        <c:axId val="152956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t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529545472"/>
        <c:crosses val="autoZero"/>
        <c:auto val="1"/>
        <c:lblAlgn val="ctr"/>
        <c:lblOffset val="100"/>
        <c:noMultiLvlLbl val="0"/>
      </c:catAx>
      <c:valAx>
        <c:axId val="1529545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52956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人口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万人あたりの施設入所者数（都道府県別）</a:t>
            </a:r>
          </a:p>
        </c:rich>
      </c:tx>
      <c:layout>
        <c:manualLayout>
          <c:xMode val="edge"/>
          <c:yMode val="edge"/>
          <c:x val="0.1925779960479812"/>
          <c:y val="2.956716202472200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3.5854144087985949E-2"/>
          <c:y val="3.12098190915398E-2"/>
          <c:w val="0.9292348457945202"/>
          <c:h val="0.73816826904010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'（都道府県別推計）人口10万人（20-64未満）の入所'!$A$3</c:f>
              <c:strCache>
                <c:ptCount val="1"/>
                <c:pt idx="0">
                  <c:v>人口10万人あたりの入所者数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F-4AA7-BA64-794A29D6F1C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F-4AA7-BA64-794A29D6F1C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F-4AA7-BA64-794A29D6F1C8}"/>
              </c:ext>
            </c:extLst>
          </c:dPt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'（都道府県別推計）人口10万人（20-64未満）の入所'!$B$3:$AV$3</c:f>
              <c:numCache>
                <c:formatCode>0.0_);[Red]\(0.0\)</c:formatCode>
                <c:ptCount val="47"/>
                <c:pt idx="0">
                  <c:v>339.92687385740402</c:v>
                </c:pt>
                <c:pt idx="1">
                  <c:v>391.34615384615387</c:v>
                </c:pt>
                <c:pt idx="2">
                  <c:v>332.45469522240529</c:v>
                </c:pt>
                <c:pt idx="3">
                  <c:v>141.10671936758894</c:v>
                </c:pt>
                <c:pt idx="4">
                  <c:v>519.65065502183404</c:v>
                </c:pt>
                <c:pt idx="5">
                  <c:v>276.93761814744801</c:v>
                </c:pt>
                <c:pt idx="6">
                  <c:v>215.97883597883597</c:v>
                </c:pt>
                <c:pt idx="7">
                  <c:v>223.9895697522816</c:v>
                </c:pt>
                <c:pt idx="8">
                  <c:v>199.03938520653219</c:v>
                </c:pt>
                <c:pt idx="9">
                  <c:v>234.30799220272905</c:v>
                </c:pt>
                <c:pt idx="10">
                  <c:v>124.30806257521058</c:v>
                </c:pt>
                <c:pt idx="11">
                  <c:v>119.16524701873935</c:v>
                </c:pt>
                <c:pt idx="12">
                  <c:v>99.472598027975224</c:v>
                </c:pt>
                <c:pt idx="13">
                  <c:v>87.298050139275773</c:v>
                </c:pt>
                <c:pt idx="14">
                  <c:v>222.56042972247093</c:v>
                </c:pt>
                <c:pt idx="15">
                  <c:v>248.01512287334594</c:v>
                </c:pt>
                <c:pt idx="16">
                  <c:v>260.60100166944909</c:v>
                </c:pt>
                <c:pt idx="17">
                  <c:v>316.96202531645565</c:v>
                </c:pt>
                <c:pt idx="18">
                  <c:v>255.55555555555557</c:v>
                </c:pt>
                <c:pt idx="19">
                  <c:v>211.52737752161383</c:v>
                </c:pt>
                <c:pt idx="20">
                  <c:v>220.1171875</c:v>
                </c:pt>
                <c:pt idx="21">
                  <c:v>177.81837160751567</c:v>
                </c:pt>
                <c:pt idx="22">
                  <c:v>91.937368544052347</c:v>
                </c:pt>
                <c:pt idx="23">
                  <c:v>180.08565310492506</c:v>
                </c:pt>
                <c:pt idx="24">
                  <c:v>119.20103092783506</c:v>
                </c:pt>
                <c:pt idx="25">
                  <c:v>165.85365853658536</c:v>
                </c:pt>
                <c:pt idx="26">
                  <c:v>95.3582240161453</c:v>
                </c:pt>
                <c:pt idx="27">
                  <c:v>182.73972602739727</c:v>
                </c:pt>
                <c:pt idx="28">
                  <c:v>193.36283185840708</c:v>
                </c:pt>
                <c:pt idx="29">
                  <c:v>245.33622559652929</c:v>
                </c:pt>
                <c:pt idx="30">
                  <c:v>347.82608695652175</c:v>
                </c:pt>
                <c:pt idx="31">
                  <c:v>384.30769230769232</c:v>
                </c:pt>
                <c:pt idx="32">
                  <c:v>218.81993896236011</c:v>
                </c:pt>
                <c:pt idx="33">
                  <c:v>202.57452574525746</c:v>
                </c:pt>
                <c:pt idx="34">
                  <c:v>347.78625954198475</c:v>
                </c:pt>
                <c:pt idx="35">
                  <c:v>408.91364902506962</c:v>
                </c:pt>
                <c:pt idx="36">
                  <c:v>209.75103734439836</c:v>
                </c:pt>
                <c:pt idx="37">
                  <c:v>311.67664670658684</c:v>
                </c:pt>
                <c:pt idx="38">
                  <c:v>376.78571428571428</c:v>
                </c:pt>
                <c:pt idx="39">
                  <c:v>225.18864534674813</c:v>
                </c:pt>
                <c:pt idx="40">
                  <c:v>321.62162162162161</c:v>
                </c:pt>
                <c:pt idx="41">
                  <c:v>358.34633385335411</c:v>
                </c:pt>
                <c:pt idx="42">
                  <c:v>323.27981651376149</c:v>
                </c:pt>
                <c:pt idx="43">
                  <c:v>339.35018050541515</c:v>
                </c:pt>
                <c:pt idx="44">
                  <c:v>322.94455066921603</c:v>
                </c:pt>
                <c:pt idx="45">
                  <c:v>421.72236503856038</c:v>
                </c:pt>
                <c:pt idx="46">
                  <c:v>276.85643564356434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AF-4AA7-BA64-794A29D6F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29402432"/>
        <c:axId val="1076427088"/>
      </c:barChart>
      <c:lineChart>
        <c:grouping val="standard"/>
        <c:varyColors val="0"/>
        <c:ser>
          <c:idx val="1"/>
          <c:order val="1"/>
          <c:tx>
            <c:strRef>
              <c:f>'（都道府県別推計）人口10万人（20-64未満）の入所'!$A$4</c:f>
              <c:strCache>
                <c:ptCount val="1"/>
                <c:pt idx="0">
                  <c:v>平均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'（都道府県別推計）人口10万人（20-64未満）の入所'!$B$4:$AV$4</c:f>
              <c:numCache>
                <c:formatCode>General</c:formatCode>
                <c:ptCount val="47"/>
                <c:pt idx="0">
                  <c:v>251.5</c:v>
                </c:pt>
                <c:pt idx="1">
                  <c:v>251.5</c:v>
                </c:pt>
                <c:pt idx="2">
                  <c:v>251.5</c:v>
                </c:pt>
                <c:pt idx="3">
                  <c:v>251.5</c:v>
                </c:pt>
                <c:pt idx="4">
                  <c:v>251.5</c:v>
                </c:pt>
                <c:pt idx="5">
                  <c:v>251.5</c:v>
                </c:pt>
                <c:pt idx="6">
                  <c:v>251.5</c:v>
                </c:pt>
                <c:pt idx="7">
                  <c:v>251.5</c:v>
                </c:pt>
                <c:pt idx="8">
                  <c:v>251.5</c:v>
                </c:pt>
                <c:pt idx="9">
                  <c:v>251.5</c:v>
                </c:pt>
                <c:pt idx="10">
                  <c:v>251.5</c:v>
                </c:pt>
                <c:pt idx="11">
                  <c:v>251.5</c:v>
                </c:pt>
                <c:pt idx="12">
                  <c:v>251.5</c:v>
                </c:pt>
                <c:pt idx="13">
                  <c:v>251.5</c:v>
                </c:pt>
                <c:pt idx="14">
                  <c:v>251.5</c:v>
                </c:pt>
                <c:pt idx="15">
                  <c:v>251.5</c:v>
                </c:pt>
                <c:pt idx="16">
                  <c:v>251.5</c:v>
                </c:pt>
                <c:pt idx="17">
                  <c:v>251.5</c:v>
                </c:pt>
                <c:pt idx="18">
                  <c:v>251.5</c:v>
                </c:pt>
                <c:pt idx="19">
                  <c:v>251.5</c:v>
                </c:pt>
                <c:pt idx="20">
                  <c:v>251.5</c:v>
                </c:pt>
                <c:pt idx="21">
                  <c:v>251.5</c:v>
                </c:pt>
                <c:pt idx="22">
                  <c:v>251.5</c:v>
                </c:pt>
                <c:pt idx="23">
                  <c:v>251.5</c:v>
                </c:pt>
                <c:pt idx="24">
                  <c:v>251.5</c:v>
                </c:pt>
                <c:pt idx="25">
                  <c:v>251.5</c:v>
                </c:pt>
                <c:pt idx="26">
                  <c:v>251.5</c:v>
                </c:pt>
                <c:pt idx="27">
                  <c:v>251.5</c:v>
                </c:pt>
                <c:pt idx="28">
                  <c:v>251.5</c:v>
                </c:pt>
                <c:pt idx="29">
                  <c:v>251.5</c:v>
                </c:pt>
                <c:pt idx="30">
                  <c:v>251.5</c:v>
                </c:pt>
                <c:pt idx="31">
                  <c:v>251.5</c:v>
                </c:pt>
                <c:pt idx="32">
                  <c:v>251.5</c:v>
                </c:pt>
                <c:pt idx="33">
                  <c:v>251.5</c:v>
                </c:pt>
                <c:pt idx="34">
                  <c:v>251.5</c:v>
                </c:pt>
                <c:pt idx="35">
                  <c:v>251.5</c:v>
                </c:pt>
                <c:pt idx="36">
                  <c:v>251.5</c:v>
                </c:pt>
                <c:pt idx="37">
                  <c:v>251.5</c:v>
                </c:pt>
                <c:pt idx="38">
                  <c:v>251.5</c:v>
                </c:pt>
                <c:pt idx="39">
                  <c:v>251.5</c:v>
                </c:pt>
                <c:pt idx="40">
                  <c:v>251.5</c:v>
                </c:pt>
                <c:pt idx="41">
                  <c:v>251.5</c:v>
                </c:pt>
                <c:pt idx="42">
                  <c:v>251.5</c:v>
                </c:pt>
                <c:pt idx="43">
                  <c:v>251.5</c:v>
                </c:pt>
                <c:pt idx="44">
                  <c:v>251.5</c:v>
                </c:pt>
                <c:pt idx="45">
                  <c:v>251.5</c:v>
                </c:pt>
                <c:pt idx="46">
                  <c:v>251.5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DAF-4AA7-BA64-794A29D6F1C8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AF-4AA7-BA64-794A29D6F1C8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DAF-4AA7-BA64-794A29D6F1C8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'（試算）施設入所支援'!$AC$5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DAF-4AA7-BA64-794A29D6F1C8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'（試算）施設入所支援'!$AC$6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DAF-4AA7-BA64-794A29D6F1C8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'（試算）施設入所支援'!$AC$7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DAF-4AA7-BA64-794A29D6F1C8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'（試算）施設入所支援'!$AC$8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DAF-4AA7-BA64-794A29D6F1C8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'（試算）施設入所支援'!$AC$9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DAF-4AA7-BA64-794A29D6F1C8}"/>
            </c:ext>
          </c:extLst>
        </c:ser>
        <c:ser>
          <c:idx val="9"/>
          <c:order val="9"/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'（試算）施設入所支援'!$AC$10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DAF-4AA7-BA64-794A29D6F1C8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'（試算）施設入所支援'!$AC$11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DAF-4AA7-BA64-794A29D6F1C8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'（試算）施設入所支援'!$AC$12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DAF-4AA7-BA64-794A29D6F1C8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'（試算）施設入所支援'!$AC$13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0DAF-4AA7-BA64-794A29D6F1C8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'（試算）施設入所支援'!$AC$14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0DAF-4AA7-BA64-794A29D6F1C8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'（試算）施設入所支援'!$AC$15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DAF-4AA7-BA64-794A29D6F1C8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'（試算）施設入所支援'!$AC$16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0DAF-4AA7-BA64-794A29D6F1C8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'（試算）施設入所支援'!$AC$17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DAF-4AA7-BA64-794A29D6F1C8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'（試算）施設入所支援'!$AC$18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DAF-4AA7-BA64-794A29D6F1C8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'（試算）施設入所支援'!$AC$19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0DAF-4AA7-BA64-794A29D6F1C8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'（試算）施設入所支援'!$AC$20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DAF-4AA7-BA64-794A29D6F1C8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'（試算）施設入所支援'!$AC$21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DAF-4AA7-BA64-794A29D6F1C8}"/>
            </c:ext>
          </c:extLst>
        </c:ser>
        <c:ser>
          <c:idx val="21"/>
          <c:order val="21"/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'（試算）施設入所支援'!$AC$22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0DAF-4AA7-BA64-794A29D6F1C8}"/>
            </c:ext>
          </c:extLst>
        </c:ser>
        <c:ser>
          <c:idx val="22"/>
          <c:order val="22"/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'（試算）施設入所支援'!$AC$23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DAF-4AA7-BA64-794A29D6F1C8}"/>
            </c:ext>
          </c:extLst>
        </c:ser>
        <c:ser>
          <c:idx val="23"/>
          <c:order val="23"/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'（試算）施設入所支援'!$AC$24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0DAF-4AA7-BA64-794A29D6F1C8}"/>
            </c:ext>
          </c:extLst>
        </c:ser>
        <c:ser>
          <c:idx val="24"/>
          <c:order val="24"/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'（試算）施設入所支援'!$AC$25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0DAF-4AA7-BA64-794A29D6F1C8}"/>
            </c:ext>
          </c:extLst>
        </c:ser>
        <c:ser>
          <c:idx val="25"/>
          <c:order val="25"/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'（試算）施設入所支援'!$AC$26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0DAF-4AA7-BA64-794A29D6F1C8}"/>
            </c:ext>
          </c:extLst>
        </c:ser>
        <c:ser>
          <c:idx val="26"/>
          <c:order val="26"/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'（試算）施設入所支援'!$AC$27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0DAF-4AA7-BA64-794A29D6F1C8}"/>
            </c:ext>
          </c:extLst>
        </c:ser>
        <c:ser>
          <c:idx val="27"/>
          <c:order val="27"/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'（試算）施設入所支援'!$AC$28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0DAF-4AA7-BA64-794A29D6F1C8}"/>
            </c:ext>
          </c:extLst>
        </c:ser>
        <c:ser>
          <c:idx val="28"/>
          <c:order val="28"/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'（試算）施設入所支援'!$AC$29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0DAF-4AA7-BA64-794A29D6F1C8}"/>
            </c:ext>
          </c:extLst>
        </c:ser>
        <c:ser>
          <c:idx val="29"/>
          <c:order val="29"/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'（試算）施設入所支援'!$AC$30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0DAF-4AA7-BA64-794A29D6F1C8}"/>
            </c:ext>
          </c:extLst>
        </c:ser>
        <c:ser>
          <c:idx val="30"/>
          <c:order val="30"/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'（試算）施設入所支援'!$AC$31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DAF-4AA7-BA64-794A29D6F1C8}"/>
            </c:ext>
          </c:extLst>
        </c:ser>
        <c:ser>
          <c:idx val="31"/>
          <c:order val="31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'（試算）施設入所支援'!$AC$32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0DAF-4AA7-BA64-794A29D6F1C8}"/>
            </c:ext>
          </c:extLst>
        </c:ser>
        <c:ser>
          <c:idx val="32"/>
          <c:order val="32"/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'（試算）施設入所支援'!$AC$33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0DAF-4AA7-BA64-794A29D6F1C8}"/>
            </c:ext>
          </c:extLst>
        </c:ser>
        <c:ser>
          <c:idx val="33"/>
          <c:order val="33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'（試算）施設入所支援'!$AC$34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0DAF-4AA7-BA64-794A29D6F1C8}"/>
            </c:ext>
          </c:extLst>
        </c:ser>
        <c:ser>
          <c:idx val="34"/>
          <c:order val="34"/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'（試算）施設入所支援'!$AC$35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0DAF-4AA7-BA64-794A29D6F1C8}"/>
            </c:ext>
          </c:extLst>
        </c:ser>
        <c:ser>
          <c:idx val="35"/>
          <c:order val="35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'（試算）施設入所支援'!$AC$36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0DAF-4AA7-BA64-794A29D6F1C8}"/>
            </c:ext>
          </c:extLst>
        </c:ser>
        <c:ser>
          <c:idx val="36"/>
          <c:order val="36"/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'（試算）施設入所支援'!$AC$37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0DAF-4AA7-BA64-794A29D6F1C8}"/>
            </c:ext>
          </c:extLst>
        </c:ser>
        <c:ser>
          <c:idx val="37"/>
          <c:order val="37"/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'（試算）施設入所支援'!$AC$38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0DAF-4AA7-BA64-794A29D6F1C8}"/>
            </c:ext>
          </c:extLst>
        </c:ser>
        <c:ser>
          <c:idx val="38"/>
          <c:order val="38"/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'（試算）施設入所支援'!$AC$39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0DAF-4AA7-BA64-794A29D6F1C8}"/>
            </c:ext>
          </c:extLst>
        </c:ser>
        <c:ser>
          <c:idx val="39"/>
          <c:order val="39"/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'（試算）施設入所支援'!$AC$40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0DAF-4AA7-BA64-794A29D6F1C8}"/>
            </c:ext>
          </c:extLst>
        </c:ser>
        <c:ser>
          <c:idx val="40"/>
          <c:order val="40"/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'（試算）施設入所支援'!$AC$41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0DAF-4AA7-BA64-794A29D6F1C8}"/>
            </c:ext>
          </c:extLst>
        </c:ser>
        <c:ser>
          <c:idx val="41"/>
          <c:order val="41"/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'（試算）施設入所支援'!$AC$42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0DAF-4AA7-BA64-794A29D6F1C8}"/>
            </c:ext>
          </c:extLst>
        </c:ser>
        <c:ser>
          <c:idx val="42"/>
          <c:order val="42"/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'（試算）施設入所支援'!$AC$43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0DAF-4AA7-BA64-794A29D6F1C8}"/>
            </c:ext>
          </c:extLst>
        </c:ser>
        <c:ser>
          <c:idx val="43"/>
          <c:order val="43"/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'（試算）施設入所支援'!$AC$44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0DAF-4AA7-BA64-794A29D6F1C8}"/>
            </c:ext>
          </c:extLst>
        </c:ser>
        <c:ser>
          <c:idx val="44"/>
          <c:order val="44"/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'（試算）施設入所支援'!$AC$45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0DAF-4AA7-BA64-794A29D6F1C8}"/>
            </c:ext>
          </c:extLst>
        </c:ser>
        <c:ser>
          <c:idx val="45"/>
          <c:order val="45"/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'（試算）施設入所支援'!$AC$46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0DAF-4AA7-BA64-794A29D6F1C8}"/>
            </c:ext>
          </c:extLst>
        </c:ser>
        <c:ser>
          <c:idx val="46"/>
          <c:order val="46"/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'（試算）施設入所支援'!$AC$47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0DAF-4AA7-BA64-794A29D6F1C8}"/>
            </c:ext>
          </c:extLst>
        </c:ser>
        <c:ser>
          <c:idx val="47"/>
          <c:order val="47"/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'（試算）施設入所支援'!$AC$48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0DAF-4AA7-BA64-794A29D6F1C8}"/>
            </c:ext>
          </c:extLst>
        </c:ser>
        <c:ser>
          <c:idx val="48"/>
          <c:order val="48"/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'（都道府県別推計）人口10万人（20-64未満）の入所'!$B$2:$AV$2</c:f>
              <c:strCache>
                <c:ptCount val="47"/>
                <c:pt idx="0">
                  <c:v>北海道</c:v>
                </c:pt>
                <c:pt idx="1">
                  <c:v>青森県</c:v>
                </c:pt>
                <c:pt idx="2">
                  <c:v>岩手県</c:v>
                </c:pt>
                <c:pt idx="3">
                  <c:v>宮城県</c:v>
                </c:pt>
                <c:pt idx="4">
                  <c:v>秋田県</c:v>
                </c:pt>
                <c:pt idx="5">
                  <c:v>山形県</c:v>
                </c:pt>
                <c:pt idx="6">
                  <c:v>福島県</c:v>
                </c:pt>
                <c:pt idx="7">
                  <c:v>茨城県</c:v>
                </c:pt>
                <c:pt idx="8">
                  <c:v>栃木県</c:v>
                </c:pt>
                <c:pt idx="9">
                  <c:v>群馬県</c:v>
                </c:pt>
                <c:pt idx="10">
                  <c:v>埼玉県</c:v>
                </c:pt>
                <c:pt idx="11">
                  <c:v>千葉県</c:v>
                </c:pt>
                <c:pt idx="12">
                  <c:v>東京都</c:v>
                </c:pt>
                <c:pt idx="13">
                  <c:v>神奈川県</c:v>
                </c:pt>
                <c:pt idx="14">
                  <c:v>新潟県</c:v>
                </c:pt>
                <c:pt idx="15">
                  <c:v>富山県</c:v>
                </c:pt>
                <c:pt idx="16">
                  <c:v>石川県</c:v>
                </c:pt>
                <c:pt idx="17">
                  <c:v>福井県</c:v>
                </c:pt>
                <c:pt idx="18">
                  <c:v>山梨県</c:v>
                </c:pt>
                <c:pt idx="19">
                  <c:v>長野県</c:v>
                </c:pt>
                <c:pt idx="20">
                  <c:v>岐阜県</c:v>
                </c:pt>
                <c:pt idx="21">
                  <c:v>静岡県</c:v>
                </c:pt>
                <c:pt idx="22">
                  <c:v>愛知県</c:v>
                </c:pt>
                <c:pt idx="23">
                  <c:v>三重県</c:v>
                </c:pt>
                <c:pt idx="24">
                  <c:v>滋賀県</c:v>
                </c:pt>
                <c:pt idx="25">
                  <c:v>京都府</c:v>
                </c:pt>
                <c:pt idx="26">
                  <c:v>大阪府</c:v>
                </c:pt>
                <c:pt idx="27">
                  <c:v>兵庫県</c:v>
                </c:pt>
                <c:pt idx="28">
                  <c:v>奈良県</c:v>
                </c:pt>
                <c:pt idx="29">
                  <c:v>和歌山県</c:v>
                </c:pt>
                <c:pt idx="30">
                  <c:v>鳥取県</c:v>
                </c:pt>
                <c:pt idx="31">
                  <c:v>島根県</c:v>
                </c:pt>
                <c:pt idx="32">
                  <c:v>岡山県</c:v>
                </c:pt>
                <c:pt idx="33">
                  <c:v>広島県</c:v>
                </c:pt>
                <c:pt idx="34">
                  <c:v>山口県</c:v>
                </c:pt>
                <c:pt idx="35">
                  <c:v>徳島県</c:v>
                </c:pt>
                <c:pt idx="36">
                  <c:v>香川県</c:v>
                </c:pt>
                <c:pt idx="37">
                  <c:v>愛媛県</c:v>
                </c:pt>
                <c:pt idx="38">
                  <c:v>高知県</c:v>
                </c:pt>
                <c:pt idx="39">
                  <c:v>福岡県</c:v>
                </c:pt>
                <c:pt idx="40">
                  <c:v>佐賀県</c:v>
                </c:pt>
                <c:pt idx="41">
                  <c:v>長崎県</c:v>
                </c:pt>
                <c:pt idx="42">
                  <c:v>熊本県</c:v>
                </c:pt>
                <c:pt idx="43">
                  <c:v>大分県</c:v>
                </c:pt>
                <c:pt idx="44">
                  <c:v>宮崎県</c:v>
                </c:pt>
                <c:pt idx="45">
                  <c:v>鹿児島県</c:v>
                </c:pt>
                <c:pt idx="46">
                  <c:v>沖縄県</c:v>
                </c:pt>
              </c:strCache>
            </c:strRef>
          </c:cat>
          <c:val>
            <c:numRef>
              <c:f>'（試算）施設入所支援'!$AC$49</c:f>
              <c:numCache>
                <c:formatCode>General</c:formatCode>
                <c:ptCount val="1"/>
                <c:pt idx="0">
                  <c:v>181.9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0DAF-4AA7-BA64-794A29D6F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510527"/>
        <c:axId val="510510943"/>
      </c:lineChart>
      <c:catAx>
        <c:axId val="51051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510510943"/>
        <c:crossesAt val="0"/>
        <c:auto val="1"/>
        <c:lblAlgn val="ctr"/>
        <c:lblOffset val="100"/>
        <c:noMultiLvlLbl val="0"/>
      </c:catAx>
      <c:valAx>
        <c:axId val="510510943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0510527"/>
        <c:crosses val="autoZero"/>
        <c:crossBetween val="between"/>
        <c:minorUnit val="10"/>
      </c:valAx>
      <c:valAx>
        <c:axId val="1076427088"/>
        <c:scaling>
          <c:orientation val="minMax"/>
        </c:scaling>
        <c:delete val="1"/>
        <c:axPos val="r"/>
        <c:numFmt formatCode="0.0_);[Red]\(0.0\)" sourceLinked="1"/>
        <c:majorTickMark val="out"/>
        <c:minorTickMark val="none"/>
        <c:tickLblPos val="nextTo"/>
        <c:crossAx val="1029402432"/>
        <c:crosses val="max"/>
        <c:crossBetween val="between"/>
      </c:valAx>
      <c:catAx>
        <c:axId val="102940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6427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b="1" dirty="0" smtClean="0"/>
              <a:t>施設入所者の支援区分比率</a:t>
            </a:r>
            <a:endParaRPr lang="ja-JP" altLang="en-US" sz="1200" b="1" dirty="0"/>
          </a:p>
        </c:rich>
      </c:tx>
      <c:layout>
        <c:manualLayout>
          <c:xMode val="edge"/>
          <c:yMode val="edge"/>
          <c:x val="0.242836311960825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070319665038927"/>
          <c:y val="0.20088548388045843"/>
          <c:w val="0.72579123359566911"/>
          <c:h val="0.64174973497732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'施設入所者（全国・府区分比率推移） (2)'!$T$4</c:f>
              <c:strCache>
                <c:ptCount val="1"/>
                <c:pt idx="0">
                  <c:v>区分1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(2)'!$U$4:$X$4</c:f>
              <c:numCache>
                <c:formatCode>0.0%</c:formatCode>
                <c:ptCount val="4"/>
                <c:pt idx="0">
                  <c:v>6.1830173124484747E-4</c:v>
                </c:pt>
                <c:pt idx="1">
                  <c:v>0</c:v>
                </c:pt>
                <c:pt idx="2">
                  <c:v>8.7165638060253251E-4</c:v>
                </c:pt>
                <c:pt idx="3">
                  <c:v>6.6345861776790141E-4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32-4E5E-87D6-04698224425D}"/>
            </c:ext>
          </c:extLst>
        </c:ser>
        <c:ser>
          <c:idx val="1"/>
          <c:order val="1"/>
          <c:tx>
            <c:strRef>
              <c:f>'施設入所者（全国・府区分比率推移） (2)'!$T$5</c:f>
              <c:strCache>
                <c:ptCount val="1"/>
                <c:pt idx="0">
                  <c:v>区分2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(2)'!$U$5:$X$5</c:f>
              <c:numCache>
                <c:formatCode>0.0%</c:formatCode>
                <c:ptCount val="4"/>
                <c:pt idx="0">
                  <c:v>3.5037098103874692E-3</c:v>
                </c:pt>
                <c:pt idx="1">
                  <c:v>3.2844317932997592E-3</c:v>
                </c:pt>
                <c:pt idx="2">
                  <c:v>7.7437330241028552E-3</c:v>
                </c:pt>
                <c:pt idx="3">
                  <c:v>4.7321385749228631E-3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32-4E5E-87D6-04698224425D}"/>
            </c:ext>
          </c:extLst>
        </c:ser>
        <c:ser>
          <c:idx val="2"/>
          <c:order val="2"/>
          <c:tx>
            <c:strRef>
              <c:f>'施設入所者（全国・府区分比率推移） (2)'!$T$6</c:f>
              <c:strCache>
                <c:ptCount val="1"/>
                <c:pt idx="0">
                  <c:v>区分3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(2)'!$U$6:$X$6</c:f>
              <c:numCache>
                <c:formatCode>0.0%</c:formatCode>
                <c:ptCount val="4"/>
                <c:pt idx="0">
                  <c:v>2.0403957131079967E-2</c:v>
                </c:pt>
                <c:pt idx="1">
                  <c:v>1.6641121086052112E-2</c:v>
                </c:pt>
                <c:pt idx="2">
                  <c:v>4.2189725350413647E-2</c:v>
                </c:pt>
                <c:pt idx="3">
                  <c:v>3.4355965532125783E-2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32-4E5E-87D6-04698224425D}"/>
            </c:ext>
          </c:extLst>
        </c:ser>
        <c:ser>
          <c:idx val="3"/>
          <c:order val="3"/>
          <c:tx>
            <c:strRef>
              <c:f>'施設入所者（全国・府区分比率推移） (2)'!$T$7</c:f>
              <c:strCache>
                <c:ptCount val="1"/>
                <c:pt idx="0">
                  <c:v>区分4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(2)'!$U$7:$X$7</c:f>
              <c:numCache>
                <c:formatCode>0.0%</c:formatCode>
                <c:ptCount val="4"/>
                <c:pt idx="0">
                  <c:v>8.9653751030502882E-2</c:v>
                </c:pt>
                <c:pt idx="1">
                  <c:v>8.298664331070725E-2</c:v>
                </c:pt>
                <c:pt idx="2">
                  <c:v>0.14762901681829857</c:v>
                </c:pt>
                <c:pt idx="3">
                  <c:v>0.13544947322984444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32-4E5E-87D6-04698224425D}"/>
            </c:ext>
          </c:extLst>
        </c:ser>
        <c:ser>
          <c:idx val="4"/>
          <c:order val="4"/>
          <c:tx>
            <c:strRef>
              <c:f>'施設入所者（全国・府区分比率推移） (2)'!$T$8</c:f>
              <c:strCache>
                <c:ptCount val="1"/>
                <c:pt idx="0">
                  <c:v>区分5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(2)'!$U$8:$X$8</c:f>
              <c:numCache>
                <c:formatCode>0.0%</c:formatCode>
                <c:ptCount val="4"/>
                <c:pt idx="0">
                  <c:v>0.2516488046166529</c:v>
                </c:pt>
                <c:pt idx="1">
                  <c:v>0.25312021020363479</c:v>
                </c:pt>
                <c:pt idx="2">
                  <c:v>0.27685207524262401</c:v>
                </c:pt>
                <c:pt idx="3">
                  <c:v>0.2705872008441112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32-4E5E-87D6-04698224425D}"/>
            </c:ext>
          </c:extLst>
        </c:ser>
        <c:ser>
          <c:idx val="5"/>
          <c:order val="5"/>
          <c:tx>
            <c:strRef>
              <c:f>'施設入所者（全国・府区分比率推移） (2)'!$T$9</c:f>
              <c:strCache>
                <c:ptCount val="1"/>
                <c:pt idx="0">
                  <c:v>区分6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(2)'!$U$9:$X$9</c:f>
              <c:numCache>
                <c:formatCode>0.0%</c:formatCode>
                <c:ptCount val="4"/>
                <c:pt idx="0">
                  <c:v>0.63087386644682608</c:v>
                </c:pt>
                <c:pt idx="1">
                  <c:v>0.64309174512809286</c:v>
                </c:pt>
                <c:pt idx="2">
                  <c:v>0.52260469604875048</c:v>
                </c:pt>
                <c:pt idx="3">
                  <c:v>0.55201355693753895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32-4E5E-87D6-04698224425D}"/>
            </c:ext>
          </c:extLst>
        </c:ser>
        <c:ser>
          <c:idx val="6"/>
          <c:order val="6"/>
          <c:tx>
            <c:strRef>
              <c:f>'施設入所者（全国・府区分比率推移） (2)'!$T$10</c:f>
              <c:strCache>
                <c:ptCount val="1"/>
                <c:pt idx="0">
                  <c:v>区分なし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'施設入所者（全国・府区分比率推移） (2)'!$U$2:$X$3</c:f>
              <c:multiLvlStrCache>
                <c:ptCount val="4"/>
                <c:lvl>
                  <c:pt idx="0">
                    <c:v>R1.4</c:v>
                  </c:pt>
                  <c:pt idx="1">
                    <c:v>R4.4</c:v>
                  </c:pt>
                  <c:pt idx="2">
                    <c:v>R1.4</c:v>
                  </c:pt>
                  <c:pt idx="3">
                    <c:v>R4.4</c:v>
                  </c:pt>
                </c:lvl>
                <c:lvl>
                  <c:pt idx="0">
                    <c:v>大阪府</c:v>
                  </c:pt>
                  <c:pt idx="2">
                    <c:v>全国</c:v>
                  </c:pt>
                </c:lvl>
              </c:multiLvlStrCache>
            </c:multiLvlStrRef>
          </c:cat>
          <c:val>
            <c:numRef>
              <c:f>'施設入所者（全国・府区分比率推移） (2)'!$U$10:$X$10</c:f>
              <c:numCache>
                <c:formatCode>0.0%</c:formatCode>
                <c:ptCount val="4"/>
                <c:pt idx="0">
                  <c:v>3.2976092333058533E-3</c:v>
                </c:pt>
                <c:pt idx="1">
                  <c:v>8.7584847821326915E-4</c:v>
                </c:pt>
                <c:pt idx="2">
                  <c:v>2.1090971352079133E-3</c:v>
                </c:pt>
                <c:pt idx="3">
                  <c:v>2.1982062636888297E-3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32-4E5E-87D6-046982244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358047"/>
        <c:axId val="1060354719"/>
      </c:barChart>
      <c:catAx>
        <c:axId val="106035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0354719"/>
        <c:crossesAt val="0"/>
        <c:auto val="1"/>
        <c:lblAlgn val="ctr"/>
        <c:lblOffset val="100"/>
        <c:noMultiLvlLbl val="0"/>
      </c:catAx>
      <c:valAx>
        <c:axId val="1060354719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6350">
            <a:noFill/>
            <a:prstDash val="sysDot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60358047"/>
        <c:crosses val="autoZero"/>
        <c:crossBetween val="between"/>
        <c:majorUnit val="0.2"/>
        <c:minorUnit val="0.2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687264476229718"/>
          <c:y val="0.44209126814162664"/>
          <c:w val="0.11393668220083604"/>
          <c:h val="0.25910189908915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b="1" dirty="0" smtClean="0"/>
              <a:t>GH</a:t>
            </a:r>
            <a:r>
              <a:rPr lang="ja-JP" altLang="en-US" sz="1200" b="1" dirty="0" smtClean="0"/>
              <a:t>入居者の支援区分の比率</a:t>
            </a:r>
            <a:endParaRPr lang="ja-JP" altLang="en-US" sz="1200" b="1" dirty="0"/>
          </a:p>
        </c:rich>
      </c:tx>
      <c:layout>
        <c:manualLayout>
          <c:xMode val="edge"/>
          <c:yMode val="edge"/>
          <c:x val="0.26518870688758867"/>
          <c:y val="1.1623238667494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1246939952173461"/>
          <c:y val="8.9402229953421647E-2"/>
          <c:w val="0.73920287526347128"/>
          <c:h val="0.7363657274927117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Sheet4!$A$14</c:f>
              <c:strCache>
                <c:ptCount val="1"/>
                <c:pt idx="0">
                  <c:v>区分なし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015576706774164E-2"/>
                  <c:y val="3.8744128891649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DB-445A-9BDE-D5D7CA3F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Sheet4!$B$14:$C$14</c:f>
              <c:numCache>
                <c:formatCode>0.0%</c:formatCode>
                <c:ptCount val="2"/>
                <c:pt idx="0">
                  <c:v>1.0392510521343296E-2</c:v>
                </c:pt>
                <c:pt idx="1">
                  <c:v>0.1218838316462979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B-445A-9BDE-D5D7CA3FECA1}"/>
            </c:ext>
          </c:extLst>
        </c:ser>
        <c:ser>
          <c:idx val="1"/>
          <c:order val="1"/>
          <c:tx>
            <c:strRef>
              <c:f>Sheet4!$A$15</c:f>
              <c:strCache>
                <c:ptCount val="1"/>
                <c:pt idx="0">
                  <c:v>区分１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015576706774164E-2"/>
                  <c:y val="-1.549765155665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CDB-445A-9BDE-D5D7CA3FE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Sheet4!$B$15:$C$15</c:f>
              <c:numCache>
                <c:formatCode>0.0%</c:formatCode>
                <c:ptCount val="2"/>
                <c:pt idx="0">
                  <c:v>1.3398608606029374E-2</c:v>
                </c:pt>
                <c:pt idx="1">
                  <c:v>1.8727041671145056E-2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B-445A-9BDE-D5D7CA3FECA1}"/>
            </c:ext>
          </c:extLst>
        </c:ser>
        <c:ser>
          <c:idx val="2"/>
          <c:order val="2"/>
          <c:tx>
            <c:strRef>
              <c:f>Sheet4!$A$16</c:f>
              <c:strCache>
                <c:ptCount val="1"/>
                <c:pt idx="0">
                  <c:v>区分２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Sheet4!$B$16:$C$16</c:f>
              <c:numCache>
                <c:formatCode>0.0%</c:formatCode>
                <c:ptCount val="2"/>
                <c:pt idx="0">
                  <c:v>0.15228034011852615</c:v>
                </c:pt>
                <c:pt idx="1">
                  <c:v>0.20136311619996586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B-445A-9BDE-D5D7CA3FECA1}"/>
            </c:ext>
          </c:extLst>
        </c:ser>
        <c:ser>
          <c:idx val="3"/>
          <c:order val="3"/>
          <c:tx>
            <c:strRef>
              <c:f>Sheet4!$A$17</c:f>
              <c:strCache>
                <c:ptCount val="1"/>
                <c:pt idx="0">
                  <c:v>区分３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Sheet4!$B$17:$C$17</c:f>
              <c:numCache>
                <c:formatCode>0.0%</c:formatCode>
                <c:ptCount val="2"/>
                <c:pt idx="0">
                  <c:v>0.23052477883706948</c:v>
                </c:pt>
                <c:pt idx="1">
                  <c:v>0.23392363767410396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B-445A-9BDE-D5D7CA3FECA1}"/>
            </c:ext>
          </c:extLst>
        </c:ser>
        <c:ser>
          <c:idx val="4"/>
          <c:order val="4"/>
          <c:tx>
            <c:strRef>
              <c:f>Sheet4!$A$18</c:f>
              <c:strCache>
                <c:ptCount val="1"/>
                <c:pt idx="0">
                  <c:v>区分４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Sheet4!$B$18:$C$18</c:f>
              <c:numCache>
                <c:formatCode>0.0%</c:formatCode>
                <c:ptCount val="2"/>
                <c:pt idx="0">
                  <c:v>0.23713819462337885</c:v>
                </c:pt>
                <c:pt idx="1">
                  <c:v>0.20532095822769605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DB-445A-9BDE-D5D7CA3FECA1}"/>
            </c:ext>
          </c:extLst>
        </c:ser>
        <c:ser>
          <c:idx val="5"/>
          <c:order val="5"/>
          <c:tx>
            <c:strRef>
              <c:f>Sheet4!$A$19</c:f>
              <c:strCache>
                <c:ptCount val="1"/>
                <c:pt idx="0">
                  <c:v>区分５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Sheet4!$B$19:$C$19</c:f>
              <c:numCache>
                <c:formatCode>0.0%</c:formatCode>
                <c:ptCount val="2"/>
                <c:pt idx="0">
                  <c:v>0.17289358412780212</c:v>
                </c:pt>
                <c:pt idx="1">
                  <c:v>0.123894364816934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DB-445A-9BDE-D5D7CA3FECA1}"/>
            </c:ext>
          </c:extLst>
        </c:ser>
        <c:ser>
          <c:idx val="6"/>
          <c:order val="6"/>
          <c:tx>
            <c:strRef>
              <c:f>Sheet4!$A$20</c:f>
              <c:strCache>
                <c:ptCount val="1"/>
                <c:pt idx="0">
                  <c:v>区分６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Sheet4!$B$12:$C$13</c:f>
              <c:multiLvlStrCache>
                <c:ptCount val="2"/>
                <c:lvl>
                  <c:pt idx="0">
                    <c:v>R4.4</c:v>
                  </c:pt>
                  <c:pt idx="1">
                    <c:v>R4.4</c:v>
                  </c:pt>
                </c:lvl>
                <c:lvl>
                  <c:pt idx="0">
                    <c:v>大阪府</c:v>
                  </c:pt>
                  <c:pt idx="1">
                    <c:v>全国</c:v>
                  </c:pt>
                </c:lvl>
              </c:multiLvlStrCache>
            </c:multiLvlStrRef>
          </c:cat>
          <c:val>
            <c:numRef>
              <c:f>Sheet4!$B$20:$C$20</c:f>
              <c:numCache>
                <c:formatCode>0.0%</c:formatCode>
                <c:ptCount val="2"/>
                <c:pt idx="0">
                  <c:v>0.18337198316585074</c:v>
                </c:pt>
                <c:pt idx="1">
                  <c:v>9.4887049763857187E-2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DB-445A-9BDE-D5D7CA3FE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184011072"/>
        <c:axId val="1184006912"/>
      </c:barChart>
      <c:catAx>
        <c:axId val="11840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84006912"/>
        <c:crosses val="autoZero"/>
        <c:auto val="1"/>
        <c:lblAlgn val="ctr"/>
        <c:lblOffset val="100"/>
        <c:noMultiLvlLbl val="0"/>
      </c:catAx>
      <c:valAx>
        <c:axId val="11840069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1840110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66935415268573"/>
          <c:y val="0.30393731871103469"/>
          <c:w val="0.15733064584731424"/>
          <c:h val="0.47190146079222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0.12703</cdr:x>
      <cdr:y>0.38174</cdr:y>
    </cdr:from>
    <cdr:to>
      <cdr:x>0.32802</cdr:x>
      <cdr:y>0.47515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72235" y="960313"/>
          <a:ext cx="905402" cy="234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1044.8</a:t>
          </a:r>
          <a:r>
            <a:rPr lang="ja-JP" altLang="en-US" sz="8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rPr>
            <a:t>（平均）</a:t>
          </a:r>
          <a:endParaRPr lang="ja-JP" altLang="en-US" sz="8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0.55724</cdr:x>
      <cdr:y>0.52393</cdr:y>
    </cdr:from>
    <cdr:to>
      <cdr:x>0.60363</cdr:x>
      <cdr:y>0.60931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262564" y="1928814"/>
          <a:ext cx="43815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0.51588</cdr:x>
      <cdr:y>0.6341</cdr:y>
    </cdr:from>
    <cdr:to>
      <cdr:x>0.58354</cdr:x>
      <cdr:y>0.71539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4616269" y="1906543"/>
          <a:ext cx="605455" cy="24443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➂</a:t>
          </a:r>
          <a:r>
            <a: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95.4</a:t>
          </a:r>
          <a:endParaRPr lang="ja-JP" altLang="en-US" sz="800" b="1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cdr:txBody>
    </cdr:sp>
  </cdr:relSizeAnchor>
  <cdr:relSizeAnchor xmlns:cdr="http://schemas.openxmlformats.org/drawingml/2006/chartDrawing">
    <cdr:from>
      <cdr:x>0.26971</cdr:x>
      <cdr:y>0.50983</cdr:y>
    </cdr:from>
    <cdr:to>
      <cdr:x>0.33251</cdr:x>
      <cdr:y>0.58921</cdr:y>
    </cdr:to>
    <cdr:sp macro="" textlink="">
      <cdr:nvSpPr>
        <cdr:cNvPr id="5" name="四角形吹き出し 4"/>
        <cdr:cNvSpPr/>
      </cdr:nvSpPr>
      <cdr:spPr>
        <a:xfrm xmlns:a="http://schemas.openxmlformats.org/drawingml/2006/main">
          <a:off x="2413412" y="1532902"/>
          <a:ext cx="562026" cy="238685"/>
        </a:xfrm>
        <a:prstGeom xmlns:a="http://schemas.openxmlformats.org/drawingml/2006/main" prst="wedgeRectCallout">
          <a:avLst>
            <a:gd name="adj1" fmla="val -4843"/>
            <a:gd name="adj2" fmla="val 91219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ja-JP" altLang="en-US" sz="900" dirty="0"/>
            <a:t>➀</a:t>
          </a:r>
          <a:r>
            <a:rPr lang="en-US" altLang="ja-JP" sz="900" dirty="0"/>
            <a:t>87.3</a:t>
          </a:r>
          <a:endParaRPr lang="ja-JP" sz="900" dirty="0"/>
        </a:p>
      </cdr:txBody>
    </cdr:sp>
  </cdr:relSizeAnchor>
  <cdr:relSizeAnchor xmlns:cdr="http://schemas.openxmlformats.org/drawingml/2006/chartDrawing">
    <cdr:from>
      <cdr:x>0.43762</cdr:x>
      <cdr:y>0.5052</cdr:y>
    </cdr:from>
    <cdr:to>
      <cdr:x>0.50009</cdr:x>
      <cdr:y>0.57314</cdr:y>
    </cdr:to>
    <cdr:sp macro="" textlink="">
      <cdr:nvSpPr>
        <cdr:cNvPr id="6" name="四角形吹き出し 5"/>
        <cdr:cNvSpPr/>
      </cdr:nvSpPr>
      <cdr:spPr>
        <a:xfrm xmlns:a="http://schemas.openxmlformats.org/drawingml/2006/main">
          <a:off x="3915955" y="1519001"/>
          <a:ext cx="558995" cy="204272"/>
        </a:xfrm>
        <a:prstGeom xmlns:a="http://schemas.openxmlformats.org/drawingml/2006/main" prst="wedgeRectCallout">
          <a:avLst>
            <a:gd name="adj1" fmla="val 14493"/>
            <a:gd name="adj2" fmla="val 92168"/>
          </a:avLst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sz="900"/>
            <a:t>➁</a:t>
          </a:r>
          <a:r>
            <a:rPr lang="en-US" altLang="ja-JP" sz="900" dirty="0"/>
            <a:t>91.9</a:t>
          </a:r>
          <a:endParaRPr lang="ja-JP" sz="900" dirty="0"/>
        </a:p>
      </cdr:txBody>
    </cdr:sp>
  </cdr:relSizeAnchor>
  <cdr:relSizeAnchor xmlns:cdr="http://schemas.openxmlformats.org/drawingml/2006/chartDrawing">
    <cdr:from>
      <cdr:x>0.77447</cdr:x>
      <cdr:y>0.01494</cdr:y>
    </cdr:from>
    <cdr:to>
      <cdr:x>0.93038</cdr:x>
      <cdr:y>0.12039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6930219" y="44920"/>
          <a:ext cx="1395136" cy="317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令和</a:t>
          </a:r>
          <a:r>
            <a: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3</a:t>
          </a:r>
          <a:r>
            <a: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年</a:t>
          </a:r>
          <a:r>
            <a: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10</a:t>
          </a:r>
          <a:r>
            <a: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  <a:r>
            <a: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</a:t>
          </a:r>
          <a:r>
            <a:rPr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日推計人口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0.13801</cdr:x>
      <cdr:y>0.08817</cdr:y>
    </cdr:from>
    <cdr:to>
      <cdr:x>0.26368</cdr:x>
      <cdr:y>0.18914</cdr:y>
    </cdr:to>
    <cdr:sp macro="" textlink="">
      <cdr:nvSpPr>
        <cdr:cNvPr id="3" name="角丸四角形 2"/>
        <cdr:cNvSpPr/>
      </cdr:nvSpPr>
      <cdr:spPr>
        <a:xfrm xmlns:a="http://schemas.openxmlformats.org/drawingml/2006/main">
          <a:off x="606599" y="284709"/>
          <a:ext cx="552348" cy="32600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2060"/>
        </a:solidFill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ja-JP" altLang="en-US" sz="800" b="1" dirty="0" smtClean="0"/>
            <a:t>区分</a:t>
          </a:r>
          <a:r>
            <a:rPr lang="en-US" altLang="ja-JP" sz="800" b="1" dirty="0" smtClean="0"/>
            <a:t>5,6</a:t>
          </a:r>
        </a:p>
        <a:p xmlns:a="http://schemas.openxmlformats.org/drawingml/2006/main">
          <a:pPr algn="ctr"/>
          <a:r>
            <a:rPr lang="en-US" altLang="ja-JP" sz="800" b="1" dirty="0" smtClean="0"/>
            <a:t>88.3</a:t>
          </a:r>
          <a:r>
            <a:rPr lang="ja-JP" altLang="en-US" sz="800" b="1" dirty="0" smtClean="0"/>
            <a:t>％</a:t>
          </a:r>
          <a:endParaRPr lang="en-US" altLang="ja-JP" sz="800" b="1" dirty="0" smtClean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2" y="4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r">
              <a:defRPr sz="1200"/>
            </a:lvl1pPr>
          </a:lstStyle>
          <a:p>
            <a:fld id="{F8F4B279-546B-4566-BB86-CCD863FE337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50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2" y="9440650"/>
            <a:ext cx="2949787" cy="49696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r">
              <a:defRPr sz="1200"/>
            </a:lvl1pPr>
          </a:lstStyle>
          <a:p>
            <a:fld id="{90BC2F04-CB75-4FF3-B9EF-B9D846888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9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575" cy="496888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2" y="0"/>
            <a:ext cx="2949575" cy="496888"/>
          </a:xfrm>
          <a:prstGeom prst="rect">
            <a:avLst/>
          </a:prstGeom>
        </p:spPr>
        <p:txBody>
          <a:bodyPr vert="horz" lIns="91410" tIns="45708" rIns="91410" bIns="45708" rtlCol="0"/>
          <a:lstStyle>
            <a:lvl1pPr algn="r">
              <a:defRPr sz="1200"/>
            </a:lvl1pPr>
          </a:lstStyle>
          <a:p>
            <a:fld id="{3A7D4995-71F8-4FD2-B741-EB692C4C985C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8" rIns="91410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10" tIns="45708" rIns="91410" bIns="457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3"/>
            <a:ext cx="2949575" cy="49688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2" y="9440863"/>
            <a:ext cx="2949575" cy="496887"/>
          </a:xfrm>
          <a:prstGeom prst="rect">
            <a:avLst/>
          </a:prstGeom>
        </p:spPr>
        <p:txBody>
          <a:bodyPr vert="horz" lIns="91410" tIns="45708" rIns="91410" bIns="45708" rtlCol="0" anchor="b"/>
          <a:lstStyle>
            <a:lvl1pPr algn="r">
              <a:defRPr sz="1200"/>
            </a:lvl1pPr>
          </a:lstStyle>
          <a:p>
            <a:fld id="{252CC739-2C19-4987-9473-A53E87E444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CC739-2C19-4987-9473-A53E87E444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90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9441-E778-46E2-9072-D9E0E2A9E1CF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55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8227-1457-4F23-9F49-FEC451472643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99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69F8-7E42-44CA-834B-58D976EAFCF9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92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42C1-6DA8-4E87-8CC9-F7AC1F2432EB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0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24F2-2534-4E2E-98B7-6C01870B28F8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72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F997-8AE3-49E9-A3C8-410953056C30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5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A54F-FBA8-4B52-B0B6-90644E938BE0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3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180B-066C-4B33-9866-DF17A2270C18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94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57DA-19DE-408E-A972-18C83B513BDA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7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D222-3872-4908-9588-C6DBCAF12C8A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910D-4704-4575-A1CE-57C3D2735209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0758-9826-4095-AEED-42F992C26181}" type="datetime1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8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43253" y="66110"/>
            <a:ext cx="903370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施設入所者の削減数について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8" name="テキスト ボックス 3"/>
          <p:cNvSpPr txBox="1"/>
          <p:nvPr/>
        </p:nvSpPr>
        <p:spPr>
          <a:xfrm>
            <a:off x="111333" y="501681"/>
            <a:ext cx="8948338" cy="8967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algn="just">
              <a:spcAft>
                <a:spcPts val="0"/>
              </a:spcAft>
            </a:pPr>
            <a:r>
              <a:rPr lang="ja-JP" altLang="en-US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日の人口推計データ（総務省）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en-US" altLang="ja-JP" sz="11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歳以上</a:t>
            </a:r>
            <a:r>
              <a:rPr lang="en-US" altLang="ja-JP" sz="11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en-US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歳未満の人口と令和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月国保連請求データをもとに、人口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万人あたりの施設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入所者</a:t>
            </a:r>
            <a:r>
              <a:rPr lang="ja-JP" altLang="en-US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数（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支給決定者</a:t>
            </a:r>
            <a:r>
              <a:rPr lang="ja-JP" altLang="en-US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を算出</a:t>
            </a:r>
            <a:r>
              <a:rPr lang="ja-JP" altLang="en-US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し、全国で比較すると、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は神奈川県、愛知県についで</a:t>
            </a:r>
            <a:r>
              <a:rPr lang="en-US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sz="11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番目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少ない</a:t>
            </a:r>
            <a:r>
              <a:rPr lang="en-US" altLang="ja-JP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95.4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人となっている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1100" kern="100" dirty="0" smtClean="0">
              <a:effectLst/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3663" indent="-93663" algn="just">
              <a:spcAft>
                <a:spcPts val="0"/>
              </a:spcAft>
            </a:pPr>
            <a:r>
              <a:rPr lang="ja-JP" altLang="en-US" sz="11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また、人口</a:t>
            </a:r>
            <a:r>
              <a:rPr lang="en-US" altLang="ja-JP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万人あたりの</a:t>
            </a:r>
            <a:r>
              <a:rPr lang="ja-JP" altLang="en-US" sz="1100" kern="100" dirty="0" err="1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障がい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福祉サービス利用者数を</a:t>
            </a:r>
            <a:r>
              <a:rPr lang="en-US" altLang="ja-JP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16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大都道府県別で比較すると、２番目に多い</a:t>
            </a:r>
            <a:r>
              <a:rPr lang="en-US" altLang="ja-JP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1290.1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人となって</a:t>
            </a:r>
            <a:r>
              <a:rPr lang="ja-JP" altLang="en-US" sz="11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おり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、大阪府は、</a:t>
            </a:r>
            <a:r>
              <a:rPr lang="ja-JP" altLang="en-US" sz="1100" kern="100" dirty="0" err="1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障がい</a:t>
            </a:r>
            <a:r>
              <a:rPr lang="ja-JP" altLang="en-US" sz="1100" kern="100" dirty="0" smtClean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福祉サービス利用者数が多い状況においても、施設入所者数が少ないと言える。</a:t>
            </a:r>
            <a:endParaRPr lang="en-US" altLang="ja-JP" sz="1100" kern="100" dirty="0"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90003" y="431149"/>
            <a:ext cx="8946493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20"/>
          <p:cNvSpPr/>
          <p:nvPr/>
        </p:nvSpPr>
        <p:spPr>
          <a:xfrm>
            <a:off x="116358" y="1468958"/>
            <a:ext cx="8917344" cy="2950084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1333" y="4457238"/>
            <a:ext cx="4298492" cy="2373396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063740"/>
              </p:ext>
            </p:extLst>
          </p:nvPr>
        </p:nvGraphicFramePr>
        <p:xfrm>
          <a:off x="111333" y="4347313"/>
          <a:ext cx="4504713" cy="251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179115"/>
              </p:ext>
            </p:extLst>
          </p:nvPr>
        </p:nvGraphicFramePr>
        <p:xfrm>
          <a:off x="195662" y="1482860"/>
          <a:ext cx="8948338" cy="30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1"/>
          <p:cNvSpPr txBox="1"/>
          <p:nvPr/>
        </p:nvSpPr>
        <p:spPr>
          <a:xfrm>
            <a:off x="4473246" y="2088178"/>
            <a:ext cx="865816" cy="23052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251.5</a:t>
            </a:r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（平均</a:t>
            </a:r>
            <a:r>
              <a:rPr lang="ja-JP" altLang="en-US" sz="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910329" y="43352"/>
            <a:ext cx="1080120" cy="3455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参考</a:t>
            </a:r>
            <a:r>
              <a:rPr lang="ja-JP" altLang="en-US" sz="1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資料１</a:t>
            </a:r>
            <a:endParaRPr lang="ja-JP" altLang="en-US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sz="14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"/>
          <p:cNvSpPr txBox="1"/>
          <p:nvPr/>
        </p:nvSpPr>
        <p:spPr>
          <a:xfrm>
            <a:off x="2555776" y="5157192"/>
            <a:ext cx="720080" cy="216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②１２９０．１</a:t>
            </a:r>
            <a:endParaRPr lang="ja-JP" altLang="en-US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0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3"/>
          <p:cNvSpPr txBox="1"/>
          <p:nvPr/>
        </p:nvSpPr>
        <p:spPr>
          <a:xfrm>
            <a:off x="276522" y="4857044"/>
            <a:ext cx="8615958" cy="17403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14300" algn="just">
              <a:spcAft>
                <a:spcPts val="0"/>
              </a:spcAft>
            </a:pPr>
            <a:endParaRPr lang="ja-JP" sz="11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3"/>
          <p:cNvSpPr txBox="1"/>
          <p:nvPr/>
        </p:nvSpPr>
        <p:spPr>
          <a:xfrm>
            <a:off x="276522" y="4512897"/>
            <a:ext cx="8613874" cy="2979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14300" algn="just">
              <a:spcAft>
                <a:spcPts val="0"/>
              </a:spcAft>
            </a:pPr>
            <a:r>
              <a:rPr lang="ja-JP" altLang="en-US" sz="14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施設</a:t>
            </a:r>
            <a:r>
              <a:rPr lang="ja-JP" altLang="en-US" sz="1400" b="1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入所者の削減</a:t>
            </a:r>
            <a:r>
              <a:rPr lang="ja-JP" altLang="en-US" sz="1400" b="1" kern="100" dirty="0" smtClean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数　国と府の目標値の比較</a:t>
            </a:r>
            <a:endParaRPr lang="ja-JP" sz="14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46507" y="5039731"/>
            <a:ext cx="1959917" cy="5275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末までの推計実績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46507" y="5718835"/>
            <a:ext cx="4513952" cy="8208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3.6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　　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末までの推計実績値</a:t>
            </a:r>
            <a:r>
              <a:rPr kumimoji="1" lang="en-US" altLang="ja-JP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この間の取組みにより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、グループホーム・短期入所の整備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促進は既に国を上回る削減が出来ていると推計</a:t>
            </a:r>
            <a:endParaRPr kumimoji="1" lang="en-US" altLang="ja-JP" sz="12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加算 10"/>
          <p:cNvSpPr/>
          <p:nvPr/>
        </p:nvSpPr>
        <p:spPr>
          <a:xfrm>
            <a:off x="2641371" y="5134051"/>
            <a:ext cx="360040" cy="382518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036358" y="4949069"/>
            <a:ext cx="2124101" cy="7256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グループホーム・短期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入所</a:t>
            </a:r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整備促進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623583" y="5793288"/>
            <a:ext cx="1704946" cy="7464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86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施設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×1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1.9%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集中支援機能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緊急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時生活支援機能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等号 14"/>
          <p:cNvSpPr/>
          <p:nvPr/>
        </p:nvSpPr>
        <p:spPr>
          <a:xfrm>
            <a:off x="5195406" y="5145250"/>
            <a:ext cx="432048" cy="382518"/>
          </a:xfrm>
          <a:prstGeom prst="mathEqua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等号 15"/>
          <p:cNvSpPr/>
          <p:nvPr/>
        </p:nvSpPr>
        <p:spPr>
          <a:xfrm>
            <a:off x="7461678" y="5967812"/>
            <a:ext cx="432048" cy="382518"/>
          </a:xfrm>
          <a:prstGeom prst="mathEqua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951633" y="5987785"/>
            <a:ext cx="731160" cy="3486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1.7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664576" y="5145250"/>
            <a:ext cx="787948" cy="324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5.0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減算 19"/>
          <p:cNvSpPr/>
          <p:nvPr/>
        </p:nvSpPr>
        <p:spPr>
          <a:xfrm>
            <a:off x="5233282" y="5984712"/>
            <a:ext cx="317478" cy="395597"/>
          </a:xfrm>
          <a:prstGeom prst="mathMinu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3034" y="5134051"/>
            <a:ext cx="51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国</a:t>
            </a:r>
            <a:endParaRPr kumimoji="1" lang="ja-JP" altLang="en-US" sz="1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6522" y="6028623"/>
            <a:ext cx="51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府</a:t>
            </a:r>
            <a:endParaRPr kumimoji="1" lang="ja-JP" altLang="en-US" sz="1400" b="1" dirty="0"/>
          </a:p>
        </p:txBody>
      </p:sp>
      <p:sp>
        <p:nvSpPr>
          <p:cNvPr id="23" name="テキスト ボックス 3"/>
          <p:cNvSpPr txBox="1"/>
          <p:nvPr/>
        </p:nvSpPr>
        <p:spPr>
          <a:xfrm>
            <a:off x="276522" y="44624"/>
            <a:ext cx="8615958" cy="8371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algn="just">
              <a:spcAft>
                <a:spcPts val="0"/>
              </a:spcAft>
            </a:pPr>
            <a:r>
              <a:rPr lang="ja-JP" altLang="en-US" sz="1100" kern="100" dirty="0"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施設入所者の支援区分を大阪と全国で比較すると、令和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元年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時点において、支援区分の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高い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100" kern="100" dirty="0" err="1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割合では、大阪は</a:t>
            </a:r>
            <a:r>
              <a:rPr lang="en-US" altLang="ja-JP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88.3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％、全国は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80.0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％と</a:t>
            </a:r>
            <a:endParaRPr lang="en-US" altLang="ja-JP" sz="1100" kern="100" dirty="0" smtClean="0">
              <a:solidFill>
                <a:schemeClr val="tx1"/>
              </a:solidFill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3663" indent="-93663" algn="just">
              <a:spcAft>
                <a:spcPts val="0"/>
              </a:spcAft>
            </a:pP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が全国よりも</a:t>
            </a:r>
            <a:r>
              <a:rPr lang="en-US" altLang="ja-JP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8.3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ポイント高くなって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いる。令和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時点においても、支援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区分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割合は、大阪は</a:t>
            </a:r>
            <a:r>
              <a:rPr lang="en-US" altLang="ja-JP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89.6%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で、全国の</a:t>
            </a:r>
            <a:r>
              <a:rPr lang="en-US" altLang="ja-JP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82.2.%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と比較しても多くなって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いる。</a:t>
            </a:r>
            <a:endParaRPr lang="en-US" altLang="ja-JP" sz="1100" kern="100" dirty="0" smtClean="0">
              <a:solidFill>
                <a:schemeClr val="tx1"/>
              </a:solidFill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3663" indent="-93663" algn="just">
              <a:spcAft>
                <a:spcPts val="0"/>
              </a:spcAft>
            </a:pP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・また、グループホーム入居者の支援区分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ついて</a:t>
            </a:r>
            <a:r>
              <a:rPr lang="ja-JP" altLang="en-US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も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、支援区分</a:t>
            </a:r>
            <a:r>
              <a:rPr lang="en-US" altLang="ja-JP" sz="1100" kern="100" dirty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の割合は大阪が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18.3%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で全国の</a:t>
            </a:r>
            <a:r>
              <a:rPr lang="en-US" altLang="ja-JP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9.5%</a:t>
            </a:r>
            <a:r>
              <a:rPr lang="ja-JP" altLang="en-US" sz="1100" kern="100" dirty="0" smtClean="0">
                <a:solidFill>
                  <a:schemeClr val="tx1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と比較しても多い。</a:t>
            </a:r>
            <a:endParaRPr lang="en-US" altLang="ja-JP" sz="1100" kern="100" dirty="0" smtClean="0">
              <a:solidFill>
                <a:schemeClr val="tx1"/>
              </a:solidFill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032" y="908719"/>
            <a:ext cx="8624448" cy="261219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大阪府と全国の</a:t>
            </a:r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</a:t>
            </a: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区分の比較（入所施設と</a:t>
            </a:r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グループホーム</a:t>
            </a: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5" name="グラフ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571833"/>
              </p:ext>
            </p:extLst>
          </p:nvPr>
        </p:nvGraphicFramePr>
        <p:xfrm>
          <a:off x="268032" y="1172610"/>
          <a:ext cx="4375976" cy="328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角丸四角形 26"/>
          <p:cNvSpPr/>
          <p:nvPr/>
        </p:nvSpPr>
        <p:spPr>
          <a:xfrm>
            <a:off x="1691680" y="1496310"/>
            <a:ext cx="552348" cy="32600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 smtClean="0"/>
              <a:t>区分</a:t>
            </a:r>
            <a:r>
              <a:rPr lang="en-US" altLang="ja-JP" sz="800" b="1" dirty="0" smtClean="0"/>
              <a:t>5,6</a:t>
            </a:r>
          </a:p>
          <a:p>
            <a:pPr algn="ctr"/>
            <a:r>
              <a:rPr lang="en-US" altLang="ja-JP" sz="800" b="1" dirty="0" smtClean="0"/>
              <a:t>89.6</a:t>
            </a:r>
            <a:r>
              <a:rPr lang="ja-JP" altLang="en-US" sz="800" b="1" dirty="0" smtClean="0"/>
              <a:t>％</a:t>
            </a:r>
            <a:endParaRPr lang="en-US" altLang="ja-JP" sz="800" b="1" dirty="0" smtClean="0"/>
          </a:p>
        </p:txBody>
      </p:sp>
      <p:sp>
        <p:nvSpPr>
          <p:cNvPr id="28" name="角丸四角形 27"/>
          <p:cNvSpPr/>
          <p:nvPr/>
        </p:nvSpPr>
        <p:spPr>
          <a:xfrm>
            <a:off x="2484010" y="1493895"/>
            <a:ext cx="552348" cy="32600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 smtClean="0"/>
              <a:t>区分</a:t>
            </a:r>
            <a:r>
              <a:rPr lang="en-US" altLang="ja-JP" sz="800" b="1" dirty="0" smtClean="0"/>
              <a:t>5,6</a:t>
            </a:r>
          </a:p>
          <a:p>
            <a:pPr algn="ctr"/>
            <a:r>
              <a:rPr lang="en-US" altLang="ja-JP" sz="800" b="1" dirty="0" smtClean="0"/>
              <a:t>80.0</a:t>
            </a:r>
            <a:r>
              <a:rPr lang="ja-JP" altLang="en-US" sz="800" b="1" dirty="0" smtClean="0"/>
              <a:t>％</a:t>
            </a:r>
            <a:endParaRPr lang="en-US" altLang="ja-JP" sz="800" b="1" dirty="0" smtClean="0"/>
          </a:p>
        </p:txBody>
      </p:sp>
      <p:sp>
        <p:nvSpPr>
          <p:cNvPr id="29" name="角丸四角形 28"/>
          <p:cNvSpPr/>
          <p:nvPr/>
        </p:nvSpPr>
        <p:spPr>
          <a:xfrm>
            <a:off x="3275856" y="1496310"/>
            <a:ext cx="552348" cy="32600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00" b="1" dirty="0" smtClean="0"/>
              <a:t>区分</a:t>
            </a:r>
            <a:r>
              <a:rPr lang="en-US" altLang="ja-JP" sz="800" b="1" dirty="0" smtClean="0"/>
              <a:t>5,6</a:t>
            </a:r>
          </a:p>
          <a:p>
            <a:pPr algn="ctr"/>
            <a:r>
              <a:rPr lang="en-US" altLang="ja-JP" sz="800" b="1" dirty="0" smtClean="0"/>
              <a:t>82.3</a:t>
            </a:r>
            <a:r>
              <a:rPr lang="ja-JP" altLang="en-US" sz="800" b="1" dirty="0" smtClean="0"/>
              <a:t>％</a:t>
            </a:r>
            <a:endParaRPr lang="en-US" altLang="ja-JP" sz="800" b="1" dirty="0" smtClean="0"/>
          </a:p>
        </p:txBody>
      </p:sp>
      <p:graphicFrame>
        <p:nvGraphicFramePr>
          <p:cNvPr id="26" name="グラフ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291701"/>
              </p:ext>
            </p:extLst>
          </p:nvPr>
        </p:nvGraphicFramePr>
        <p:xfrm>
          <a:off x="4658436" y="1169938"/>
          <a:ext cx="4231960" cy="329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9742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t"/>
      <a:lstStyle>
        <a:defPPr>
          <a:defRPr kumimoji="1" b="1" dirty="0" smtClean="0">
            <a:latin typeface="HG丸ｺﾞｼｯｸM-PRO" panose="020F0600000000000000" pitchFamily="50" charset="-128"/>
            <a:ea typeface="HG丸ｺﾞｼｯｸM-PRO" panose="020F0600000000000000" pitchFamily="50" charset="-128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28202</TotalTime>
  <Words>466</Words>
  <Application>Microsoft Office PowerPoint</Application>
  <PresentationFormat>画面に合わせる (4:3)</PresentationFormat>
  <Paragraphs>60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BIZ UDPゴシック</vt:lpstr>
      <vt:lpstr>HGPｺﾞｼｯｸE</vt:lpstr>
      <vt:lpstr>HG丸ｺﾞｼｯｸM-PRO</vt:lpstr>
      <vt:lpstr>Meiryo UI</vt:lpstr>
      <vt:lpstr>ＭＳ Ｐゴシック</vt:lpstr>
      <vt:lpstr>游ゴシック</vt:lpstr>
      <vt:lpstr>游ゴシック Light</vt:lpstr>
      <vt:lpstr>游明朝</vt:lpstr>
      <vt:lpstr>Arial</vt:lpstr>
      <vt:lpstr>Calibri</vt:lpstr>
      <vt:lpstr>Times New Roman</vt:lpstr>
      <vt:lpstr>Office テーマ</vt:lpstr>
      <vt:lpstr>PowerPoint プレゼンテーション</vt:lpstr>
      <vt:lpstr>大阪府と全国の支援区分の比較（入所施設とグループホーム）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地域生活支援拠点の整備</dc:title>
  <dc:creator>山田　安宏</dc:creator>
  <cp:lastModifiedBy>【大阪府1】</cp:lastModifiedBy>
  <cp:revision>1676</cp:revision>
  <cp:lastPrinted>2023-06-14T04:03:14Z</cp:lastPrinted>
  <dcterms:created xsi:type="dcterms:W3CDTF">2018-09-12T07:20:19Z</dcterms:created>
  <dcterms:modified xsi:type="dcterms:W3CDTF">2023-06-14T05:28:27Z</dcterms:modified>
</cp:coreProperties>
</file>