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24" r:id="rId2"/>
    <p:sldId id="342" r:id="rId3"/>
    <p:sldId id="335" r:id="rId4"/>
    <p:sldId id="337" r:id="rId5"/>
    <p:sldId id="336" r:id="rId6"/>
    <p:sldId id="345" r:id="rId7"/>
    <p:sldId id="329" r:id="rId8"/>
    <p:sldId id="330" r:id="rId9"/>
    <p:sldId id="331" r:id="rId10"/>
    <p:sldId id="346" r:id="rId11"/>
    <p:sldId id="347" r:id="rId12"/>
    <p:sldId id="323" r:id="rId1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15" autoAdjust="0"/>
    <p:restoredTop sz="88510" autoAdjust="0"/>
  </p:normalViewPr>
  <p:slideViewPr>
    <p:cSldViewPr snapToGrid="0">
      <p:cViewPr varScale="1">
        <p:scale>
          <a:sx n="71" d="100"/>
          <a:sy n="71" d="100"/>
        </p:scale>
        <p:origin x="6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2023/2/21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14261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817489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98632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67811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61683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6</a:t>
            </a:fld>
            <a:endParaRPr kumimoji="1" lang="ja-JP" altLang="en-US"/>
          </a:p>
        </p:txBody>
      </p:sp>
    </p:spTree>
    <p:extLst>
      <p:ext uri="{BB962C8B-B14F-4D97-AF65-F5344CB8AC3E}">
        <p14:creationId xmlns:p14="http://schemas.microsoft.com/office/powerpoint/2010/main" val="10039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56353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9</a:t>
            </a:fld>
            <a:endParaRPr kumimoji="1" lang="ja-JP" altLang="en-US"/>
          </a:p>
        </p:txBody>
      </p:sp>
    </p:spTree>
    <p:extLst>
      <p:ext uri="{BB962C8B-B14F-4D97-AF65-F5344CB8AC3E}">
        <p14:creationId xmlns:p14="http://schemas.microsoft.com/office/powerpoint/2010/main" val="1320572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2023/2/21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2023/2/21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2023/2/21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2023/2/21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2023/2/21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2023/2/21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2023/2/21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2023/2/21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2023/2/21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2023/2/21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2023/2/21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2023/2/21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267639"/>
            <a:ext cx="4299514"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府民等への要請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資料３－</a:t>
            </a:r>
            <a:r>
              <a:rPr lang="en-US" altLang="ja-JP" sz="2400" b="1" dirty="0" smtClean="0"/>
              <a:t>1</a:t>
            </a:r>
            <a:r>
              <a:rPr lang="ja-JP" altLang="en-US" sz="2400" b="1" dirty="0" smtClean="0"/>
              <a:t>  </a:t>
            </a:r>
            <a:endParaRPr kumimoji="1" lang="ja-JP" altLang="en-US" sz="2400" b="1" dirty="0"/>
          </a:p>
        </p:txBody>
      </p:sp>
      <p:sp>
        <p:nvSpPr>
          <p:cNvPr id="7" name="テキスト ボックス 6"/>
          <p:cNvSpPr txBox="1"/>
          <p:nvPr/>
        </p:nvSpPr>
        <p:spPr>
          <a:xfrm>
            <a:off x="156577" y="1404659"/>
            <a:ext cx="10920821" cy="3298339"/>
          </a:xfrm>
          <a:prstGeom prst="rect">
            <a:avLst/>
          </a:prstGeom>
          <a:noFill/>
          <a:ln w="28575">
            <a:noFill/>
          </a:ln>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１</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lang="en-US" altLang="ja-JP" sz="2000" b="1" dirty="0" smtClean="0">
              <a:latin typeface="游ゴシック" panose="020F0502020204030204"/>
              <a:ea typeface="游ゴシック" panose="020B0400000000000000" pitchFamily="50" charset="-128"/>
            </a:endParaRPr>
          </a:p>
          <a:p>
            <a:pPr lvl="0">
              <a:lnSpc>
                <a:spcPct val="1500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000" b="1" dirty="0" smtClean="0">
                <a:latin typeface="游ゴシック" panose="020F0502020204030204"/>
                <a:ea typeface="游ゴシック" panose="020B0400000000000000" pitchFamily="50" charset="-128"/>
              </a:rPr>
              <a:t>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要請期間　</a:t>
            </a:r>
            <a:r>
              <a:rPr lang="ja-JP" altLang="en-US" sz="2000" b="1" u="sng" dirty="0" smtClean="0">
                <a:solidFill>
                  <a:srgbClr val="FF0000"/>
                </a:solidFill>
              </a:rPr>
              <a:t>令和５年３月</a:t>
            </a:r>
            <a:r>
              <a:rPr lang="en-US" altLang="ja-JP" sz="2000" b="1" u="sng" dirty="0">
                <a:solidFill>
                  <a:srgbClr val="FF0000"/>
                </a:solidFill>
              </a:rPr>
              <a:t>13</a:t>
            </a:r>
            <a:r>
              <a:rPr lang="ja-JP" altLang="en-US" sz="2000" b="1" u="sng" dirty="0" smtClean="0">
                <a:solidFill>
                  <a:srgbClr val="FF0000"/>
                </a:solidFill>
              </a:rPr>
              <a:t>日～５月７日</a:t>
            </a:r>
            <a:endParaRPr lang="en-US" altLang="ja-JP" sz="2000" b="1" u="sng" dirty="0" smtClean="0">
              <a:solidFill>
                <a:srgbClr val="FF0000"/>
              </a:solidFill>
            </a:endParaRPr>
          </a:p>
          <a:p>
            <a:pPr lvl="0">
              <a:lnSpc>
                <a:spcPct val="150000"/>
              </a:lnSpc>
              <a:defRPr/>
            </a:pPr>
            <a:r>
              <a:rPr lang="ja-JP" altLang="en-US" sz="2000" b="1" dirty="0">
                <a:solidFill>
                  <a:srgbClr val="FF0000"/>
                </a:solidFill>
              </a:rPr>
              <a:t>　</a:t>
            </a:r>
            <a:r>
              <a:rPr lang="ja-JP" altLang="en-US" sz="2000" b="1" dirty="0" smtClean="0">
                <a:solidFill>
                  <a:srgbClr val="FF0000"/>
                </a:solidFill>
              </a:rPr>
              <a:t>　　　　　　　</a:t>
            </a:r>
            <a:r>
              <a:rPr lang="ja-JP" altLang="en-US" b="1" u="sng" dirty="0" smtClean="0"/>
              <a:t>（ただし、今後の感染状況に応じて要請内容の変更を判断）</a:t>
            </a:r>
            <a:endParaRPr lang="en-US" altLang="ja-JP" b="1" u="sng" dirty="0" smtClean="0"/>
          </a:p>
          <a:p>
            <a:pPr lvl="0">
              <a:lnSpc>
                <a:spcPct val="150000"/>
              </a:lnSpc>
              <a:defRPr/>
            </a:pPr>
            <a:endParaRPr lang="en-US" altLang="ja-JP" sz="2000" b="1" u="sng" dirty="0"/>
          </a:p>
          <a:p>
            <a:pPr lvl="0">
              <a:lnSpc>
                <a:spcPct val="150000"/>
              </a:lnSpc>
              <a:defRPr/>
            </a:pPr>
            <a:r>
              <a:rPr lang="ja-JP" altLang="en-US" sz="2000" b="1" dirty="0" smtClean="0"/>
              <a:t>　３　実施内容　次ページ以降のとおり</a:t>
            </a:r>
            <a:endParaRPr lang="en-US" altLang="ja-JP" sz="2000" b="1" dirty="0"/>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17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lang="ja-JP" altLang="en-US" sz="2000" b="1" dirty="0"/>
          </a:p>
        </p:txBody>
      </p:sp>
    </p:spTree>
    <p:extLst>
      <p:ext uri="{BB962C8B-B14F-4D97-AF65-F5344CB8AC3E}">
        <p14:creationId xmlns:p14="http://schemas.microsoft.com/office/powerpoint/2010/main" val="58909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876568" y="899612"/>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450731" y="99620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450730" y="2441940"/>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450730" y="4611253"/>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5330"/>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870694" y="2429061"/>
            <a:ext cx="7824769" cy="1972335"/>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・座席間隔の確保（正面着座でも</a:t>
            </a:r>
            <a:r>
              <a:rPr lang="en-US" altLang="ja-JP" dirty="0">
                <a:latin typeface="UD デジタル 教科書体 NK-B" panose="02020700000000000000" pitchFamily="18" charset="-128"/>
                <a:ea typeface="UD デジタル 教科書体 NK-B" panose="02020700000000000000" pitchFamily="18" charset="-128"/>
              </a:rPr>
              <a:t>1</a:t>
            </a:r>
            <a:r>
              <a:rPr lang="ja-JP" altLang="en-US" dirty="0" err="1">
                <a:latin typeface="UD デジタル 教科書体 NK-B" panose="02020700000000000000" pitchFamily="18" charset="-128"/>
                <a:ea typeface="UD デジタル 教科書体 NK-B" panose="02020700000000000000" pitchFamily="18" charset="-128"/>
              </a:rPr>
              <a:t>ｍ</a:t>
            </a:r>
            <a:r>
              <a:rPr lang="ja-JP" altLang="en-US" dirty="0">
                <a:latin typeface="UD デジタル 教科書体 NK-B" panose="02020700000000000000" pitchFamily="18" charset="-128"/>
                <a:ea typeface="UD デジタル 教科書体 NK-B" panose="02020700000000000000" pitchFamily="18" charset="-128"/>
              </a:rPr>
              <a:t>以上の距離の</a:t>
            </a:r>
            <a:r>
              <a:rPr lang="ja-JP" altLang="en-US" dirty="0" smtClean="0">
                <a:latin typeface="UD デジタル 教科書体 NK-B" panose="02020700000000000000" pitchFamily="18" charset="-128"/>
                <a:ea typeface="UD デジタル 教科書体 NK-B" panose="02020700000000000000" pitchFamily="18" charset="-128"/>
              </a:rPr>
              <a:t>確保に</a:t>
            </a:r>
            <a:r>
              <a:rPr lang="ja-JP" altLang="en-US" dirty="0">
                <a:latin typeface="UD デジタル 教科書体 NK-B" panose="02020700000000000000" pitchFamily="18" charset="-128"/>
                <a:ea typeface="UD デジタル 教科書体 NK-B" panose="02020700000000000000" pitchFamily="18" charset="-128"/>
              </a:rPr>
              <a:t>より</a:t>
            </a:r>
            <a:r>
              <a:rPr lang="ja-JP" altLang="en-US" dirty="0" smtClean="0">
                <a:latin typeface="UD デジタル 教科書体 NK-B" panose="02020700000000000000" pitchFamily="18" charset="-128"/>
                <a:ea typeface="UD デジタル 教科書体 NK-B" panose="02020700000000000000" pitchFamily="18" charset="-128"/>
              </a:rPr>
              <a:t>パー　　　　　</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ティション</a:t>
            </a:r>
            <a:r>
              <a:rPr lang="ja-JP" altLang="en-US" dirty="0">
                <a:latin typeface="UD デジタル 教科書体 NK-B" panose="02020700000000000000" pitchFamily="18" charset="-128"/>
                <a:ea typeface="UD デジタル 教科書体 NK-B" panose="02020700000000000000" pitchFamily="18" charset="-128"/>
              </a:rPr>
              <a:t>不要）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・換気の徹底、ＣＯ２センサーの設置</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・ビュッフェスタイルでの手指消毒の徹底によるトング</a:t>
            </a:r>
            <a:r>
              <a:rPr lang="ja-JP" altLang="en-US" dirty="0" smtClean="0">
                <a:latin typeface="UD デジタル 教科書体 NK-B" panose="02020700000000000000" pitchFamily="18" charset="-128"/>
                <a:ea typeface="UD デジタル 教科書体 NK-B" panose="02020700000000000000" pitchFamily="18" charset="-128"/>
              </a:rPr>
              <a:t>や箸</a:t>
            </a:r>
            <a:r>
              <a:rPr lang="ja-JP" altLang="en-US" dirty="0">
                <a:latin typeface="UD デジタル 教科書体 NK-B" panose="02020700000000000000" pitchFamily="18" charset="-128"/>
                <a:ea typeface="UD デジタル 教科書体 NK-B" panose="02020700000000000000" pitchFamily="18" charset="-128"/>
              </a:rPr>
              <a:t>の共用　　　　　　　</a:t>
            </a:r>
          </a:p>
        </p:txBody>
      </p:sp>
      <p:sp>
        <p:nvSpPr>
          <p:cNvPr id="48" name="正方形/長方形 47"/>
          <p:cNvSpPr/>
          <p:nvPr/>
        </p:nvSpPr>
        <p:spPr>
          <a:xfrm>
            <a:off x="1963202" y="4560832"/>
            <a:ext cx="9566935"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a:t>
            </a:r>
            <a:r>
              <a:rPr lang="ja-JP" altLang="en-US" dirty="0" smtClean="0">
                <a:latin typeface="UD デジタル 教科書体 NP-B" panose="02020700000000000000" pitchFamily="18" charset="-128"/>
                <a:ea typeface="UD デジタル 教科書体 NP-B" panose="02020700000000000000" pitchFamily="18" charset="-128"/>
              </a:rPr>
              <a:t>０６ー</a:t>
            </a:r>
            <a:r>
              <a:rPr lang="en-US" altLang="ja-JP" dirty="0" smtClean="0">
                <a:latin typeface="UD デジタル 教科書体 NP-B" panose="02020700000000000000" pitchFamily="18" charset="-128"/>
                <a:ea typeface="UD デジタル 教科書体 NP-B" panose="02020700000000000000" pitchFamily="18" charset="-128"/>
              </a:rPr>
              <a:t>6131</a:t>
            </a:r>
            <a:r>
              <a:rPr lang="ja-JP" altLang="en-US" dirty="0" err="1">
                <a:latin typeface="UD デジタル 教科書体 NP-B" panose="02020700000000000000" pitchFamily="18" charset="-128"/>
                <a:ea typeface="UD デジタル 教科書体 NP-B" panose="02020700000000000000" pitchFamily="18" charset="-128"/>
              </a:rPr>
              <a:t>ー</a:t>
            </a:r>
            <a:r>
              <a:rPr lang="en-US" altLang="ja-JP" dirty="0" smtClean="0">
                <a:latin typeface="UD デジタル 教科書体 NP-B" panose="02020700000000000000" pitchFamily="18" charset="-128"/>
                <a:ea typeface="UD デジタル 教科書体 NP-B" panose="02020700000000000000" pitchFamily="18" charset="-128"/>
              </a:rPr>
              <a:t>6280</a:t>
            </a:r>
          </a:p>
          <a:p>
            <a:r>
              <a:rPr lang="ja-JP" altLang="en-US" dirty="0" smtClean="0">
                <a:latin typeface="UD デジタル 教科書体 NP-B" panose="02020700000000000000" pitchFamily="18" charset="-128"/>
                <a:ea typeface="UD デジタル 教科書体 NP-B" panose="02020700000000000000" pitchFamily="18" charset="-128"/>
              </a:rPr>
              <a:t>開設時間：平日</a:t>
            </a:r>
            <a:r>
              <a:rPr lang="en-US" altLang="ja-JP" dirty="0" smtClean="0">
                <a:latin typeface="UD デジタル 教科書体 NP-B" panose="02020700000000000000" pitchFamily="18" charset="-128"/>
                <a:ea typeface="UD デジタル 教科書体 NP-B" panose="02020700000000000000" pitchFamily="18" charset="-128"/>
              </a:rPr>
              <a:t>9</a:t>
            </a:r>
            <a:r>
              <a:rPr lang="ja-JP" altLang="en-US" dirty="0" smtClean="0">
                <a:latin typeface="UD デジタル 教科書体 NP-B" panose="02020700000000000000" pitchFamily="18" charset="-128"/>
                <a:ea typeface="UD デジタル 教科書体 NP-B" panose="02020700000000000000" pitchFamily="18" charset="-128"/>
              </a:rPr>
              <a:t>時</a:t>
            </a:r>
            <a:r>
              <a:rPr lang="en-US" altLang="ja-JP" dirty="0" smtClean="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r>
              <a:rPr lang="en-US" altLang="ja-JP" dirty="0" smtClean="0">
                <a:latin typeface="UD デジタル 教科書体 NP-B" panose="02020700000000000000" pitchFamily="18" charset="-128"/>
                <a:ea typeface="UD デジタル 教科書体 NP-B" panose="02020700000000000000" pitchFamily="18" charset="-128"/>
              </a:rPr>
              <a:t>17</a:t>
            </a:r>
            <a:r>
              <a:rPr lang="ja-JP" altLang="en-US" dirty="0" smtClean="0">
                <a:latin typeface="UD デジタル 教科書体 NP-B" panose="02020700000000000000" pitchFamily="18" charset="-128"/>
                <a:ea typeface="UD デジタル 教科書体 NP-B" panose="02020700000000000000" pitchFamily="18" charset="-128"/>
              </a:rPr>
              <a:t>時</a:t>
            </a:r>
            <a:r>
              <a:rPr lang="en-US" altLang="ja-JP" dirty="0" smtClean="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p>
        </p:txBody>
      </p:sp>
      <p:sp>
        <p:nvSpPr>
          <p:cNvPr id="15" name="フローチャート: 代替処理 14"/>
          <p:cNvSpPr/>
          <p:nvPr/>
        </p:nvSpPr>
        <p:spPr>
          <a:xfrm>
            <a:off x="450730" y="1819939"/>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870694" y="1856272"/>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708783" y="63765"/>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参考１</a:t>
            </a:r>
            <a:endParaRPr lang="ja-JP" altLang="en-US" sz="16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22" name="図 21"/>
          <p:cNvPicPr>
            <a:picLocks noChangeAspect="1"/>
          </p:cNvPicPr>
          <p:nvPr/>
        </p:nvPicPr>
        <p:blipFill>
          <a:blip r:embed="rId2"/>
          <a:stretch>
            <a:fillRect/>
          </a:stretch>
        </p:blipFill>
        <p:spPr>
          <a:xfrm>
            <a:off x="9877130" y="971433"/>
            <a:ext cx="1993205" cy="2088626"/>
          </a:xfrm>
          <a:prstGeom prst="rect">
            <a:avLst/>
          </a:prstGeom>
        </p:spPr>
      </p:pic>
      <p:sp>
        <p:nvSpPr>
          <p:cNvPr id="20" name="正方形/長方形 19"/>
          <p:cNvSpPr/>
          <p:nvPr/>
        </p:nvSpPr>
        <p:spPr>
          <a:xfrm>
            <a:off x="1876568" y="5815800"/>
            <a:ext cx="8143028" cy="646331"/>
          </a:xfrm>
          <a:prstGeom prst="rect">
            <a:avLst/>
          </a:prstGeom>
          <a:ln w="28575">
            <a:solidFill>
              <a:srgbClr val="FF0000"/>
            </a:solidFill>
            <a:prstDash val="solid"/>
          </a:ln>
        </p:spPr>
        <p:txBody>
          <a:bodyPr wrap="square" anchor="ctr" anchorCtr="0">
            <a:spAutoFit/>
          </a:bodyPr>
          <a:lstStyle/>
          <a:p>
            <a:r>
              <a:rPr lang="ja-JP" altLang="en-US" dirty="0" smtClean="0">
                <a:solidFill>
                  <a:srgbClr val="FF0000"/>
                </a:solidFill>
                <a:latin typeface="UD デジタル 教科書体 NK-B" panose="02020700000000000000" pitchFamily="18" charset="-128"/>
                <a:ea typeface="UD デジタル 教科書体 NK-B" panose="02020700000000000000" pitchFamily="18" charset="-128"/>
              </a:rPr>
              <a:t>令和５年５月８日の基本的</a:t>
            </a:r>
            <a:r>
              <a:rPr lang="ja-JP" altLang="en-US" dirty="0">
                <a:solidFill>
                  <a:srgbClr val="FF0000"/>
                </a:solidFill>
                <a:latin typeface="UD デジタル 教科書体 NK-B" panose="02020700000000000000" pitchFamily="18" charset="-128"/>
                <a:ea typeface="UD デジタル 教科書体 NK-B" panose="02020700000000000000" pitchFamily="18" charset="-128"/>
              </a:rPr>
              <a:t>対処</a:t>
            </a:r>
            <a:r>
              <a:rPr lang="ja-JP" altLang="en-US" dirty="0" smtClean="0">
                <a:solidFill>
                  <a:srgbClr val="FF0000"/>
                </a:solidFill>
                <a:latin typeface="UD デジタル 教科書体 NK-B" panose="02020700000000000000" pitchFamily="18" charset="-128"/>
                <a:ea typeface="UD デジタル 教科書体 NK-B" panose="02020700000000000000" pitchFamily="18" charset="-128"/>
              </a:rPr>
              <a:t>方針廃止後、同日付で</a:t>
            </a:r>
            <a:endParaRPr lang="en-US" altLang="ja-JP" dirty="0" smtClean="0">
              <a:solidFill>
                <a:srgbClr val="FF0000"/>
              </a:solidFill>
              <a:latin typeface="UD デジタル 教科書体 NK-B" panose="02020700000000000000" pitchFamily="18" charset="-128"/>
              <a:ea typeface="UD デジタル 教科書体 NK-B" panose="02020700000000000000" pitchFamily="18" charset="-128"/>
            </a:endParaRPr>
          </a:p>
          <a:p>
            <a:r>
              <a:rPr lang="ja-JP" altLang="en-US" dirty="0" smtClean="0">
                <a:solidFill>
                  <a:srgbClr val="FF0000"/>
                </a:solidFill>
                <a:latin typeface="UD デジタル 教科書体 NK-B" panose="02020700000000000000" pitchFamily="18" charset="-128"/>
                <a:ea typeface="UD デジタル 教科書体 NK-B" panose="02020700000000000000" pitchFamily="18" charset="-128"/>
              </a:rPr>
              <a:t>「感染防止認証ゴールドステッカー」及び「感染防止宣言ステッカー」制度を廃止</a:t>
            </a:r>
            <a:endParaRPr lang="en-US" altLang="ja-JP" dirty="0" smtClean="0">
              <a:solidFill>
                <a:srgbClr val="FF0000"/>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33428460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711" y="4897677"/>
            <a:ext cx="11861694" cy="369332"/>
          </a:xfrm>
          <a:prstGeom prst="rect">
            <a:avLst/>
          </a:prstGeom>
          <a:noFill/>
        </p:spPr>
        <p:txBody>
          <a:bodyPr wrap="square" rtlCol="0">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（２）感染症法上の位置づけの変更等に関する対応方針</a:t>
            </a:r>
            <a:r>
              <a:rPr lang="ja-JP" altLang="en-US" sz="1400" dirty="0" smtClean="0">
                <a:latin typeface="UD デジタル 教科書体 NK-B" panose="02020700000000000000" pitchFamily="18" charset="-128"/>
                <a:ea typeface="UD デジタル 教科書体 NK-B" panose="02020700000000000000" pitchFamily="18" charset="-128"/>
              </a:rPr>
              <a:t>（</a:t>
            </a:r>
            <a:r>
              <a:rPr lang="ja-JP" altLang="en-US" sz="1400" dirty="0">
                <a:latin typeface="UD デジタル 教科書体 NK-B" panose="02020700000000000000" pitchFamily="18" charset="-128"/>
                <a:ea typeface="UD デジタル 教科書体 NK-B" panose="02020700000000000000" pitchFamily="18" charset="-128"/>
              </a:rPr>
              <a:t>令和</a:t>
            </a:r>
            <a:r>
              <a:rPr lang="ja-JP" altLang="en-US" sz="1400" dirty="0" smtClean="0">
                <a:latin typeface="UD デジタル 教科書体 NK-B" panose="02020700000000000000" pitchFamily="18" charset="-128"/>
                <a:ea typeface="UD デジタル 教科書体 NK-B" panose="02020700000000000000" pitchFamily="18" charset="-128"/>
              </a:rPr>
              <a:t>５年</a:t>
            </a:r>
            <a:r>
              <a:rPr lang="en-US" altLang="ja-JP" sz="1400" dirty="0" smtClean="0">
                <a:latin typeface="UD デジタル 教科書体 NK-B" panose="02020700000000000000" pitchFamily="18" charset="-128"/>
                <a:ea typeface="UD デジタル 教科書体 NK-B" panose="02020700000000000000" pitchFamily="18" charset="-128"/>
              </a:rPr>
              <a:t>1</a:t>
            </a:r>
            <a:r>
              <a:rPr lang="ja-JP" altLang="en-US" sz="1400" dirty="0" smtClean="0">
                <a:latin typeface="UD デジタル 教科書体 NK-B" panose="02020700000000000000" pitchFamily="18" charset="-128"/>
                <a:ea typeface="UD デジタル 教科書体 NK-B" panose="02020700000000000000" pitchFamily="18" charset="-128"/>
              </a:rPr>
              <a:t>月</a:t>
            </a:r>
            <a:r>
              <a:rPr lang="en-US" altLang="ja-JP" sz="1400" dirty="0" smtClean="0">
                <a:latin typeface="UD デジタル 教科書体 NK-B" panose="02020700000000000000" pitchFamily="18" charset="-128"/>
                <a:ea typeface="UD デジタル 教科書体 NK-B" panose="02020700000000000000" pitchFamily="18" charset="-128"/>
              </a:rPr>
              <a:t>27</a:t>
            </a:r>
            <a:r>
              <a:rPr lang="ja-JP" altLang="en-US" sz="1400" dirty="0" smtClean="0">
                <a:latin typeface="UD デジタル 教科書体 NK-B" panose="02020700000000000000" pitchFamily="18" charset="-128"/>
                <a:ea typeface="UD デジタル 教科書体 NK-B" panose="02020700000000000000" pitchFamily="18" charset="-128"/>
              </a:rPr>
              <a:t>日 </a:t>
            </a:r>
            <a:r>
              <a:rPr lang="ja-JP" altLang="en-US" sz="1400" dirty="0">
                <a:latin typeface="UD デジタル 教科書体 NK-B" panose="02020700000000000000" pitchFamily="18" charset="-128"/>
                <a:ea typeface="UD デジタル 教科書体 NK-B" panose="02020700000000000000" pitchFamily="18" charset="-128"/>
              </a:rPr>
              <a:t>新型コロナウイルス感染症対策本部決定）</a:t>
            </a:r>
            <a:endParaRPr lang="en-US" altLang="ja-JP" sz="1400" dirty="0">
              <a:latin typeface="UD デジタル 教科書体 NK-B" panose="02020700000000000000" pitchFamily="18" charset="-128"/>
              <a:ea typeface="UD デジタル 教科書体 NK-B" panose="02020700000000000000" pitchFamily="18" charset="-128"/>
            </a:endParaRPr>
          </a:p>
        </p:txBody>
      </p:sp>
      <p:sp>
        <p:nvSpPr>
          <p:cNvPr id="13" name="テキスト ボックス 12"/>
          <p:cNvSpPr txBox="1"/>
          <p:nvPr/>
        </p:nvSpPr>
        <p:spPr>
          <a:xfrm>
            <a:off x="0" y="-34260"/>
            <a:ext cx="12192000" cy="461665"/>
          </a:xfrm>
          <a:prstGeom prst="rect">
            <a:avLst/>
          </a:prstGeom>
          <a:solidFill>
            <a:srgbClr val="0070C0"/>
          </a:solidFill>
        </p:spPr>
        <p:txBody>
          <a:bodyPr wrap="square" rtlCol="0" anchor="ctr">
            <a:spAutoFit/>
          </a:bodyPr>
          <a:lstStyle/>
          <a:p>
            <a:pPr algn="ctr"/>
            <a:r>
              <a:rPr lang="ja-JP" altLang="en-US" sz="2400" dirty="0" smtClean="0">
                <a:solidFill>
                  <a:schemeClr val="bg1"/>
                </a:solidFill>
                <a:latin typeface="UD デジタル 教科書体 NK-B" panose="02020700000000000000" pitchFamily="18" charset="-128"/>
                <a:ea typeface="UD デジタル 教科書体 NK-B" panose="02020700000000000000" pitchFamily="18" charset="-128"/>
              </a:rPr>
              <a:t>国によるマスク着用の見直し及び各種措置終了の考え方</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3" name="正方形/長方形 2"/>
          <p:cNvSpPr/>
          <p:nvPr/>
        </p:nvSpPr>
        <p:spPr>
          <a:xfrm>
            <a:off x="112522" y="5236776"/>
            <a:ext cx="11614919" cy="584775"/>
          </a:xfrm>
          <a:prstGeom prst="rect">
            <a:avLst/>
          </a:prstGeom>
        </p:spPr>
        <p:txBody>
          <a:bodyPr wrap="square">
            <a:spAutoFit/>
          </a:bodyPr>
          <a:lstStyle/>
          <a:p>
            <a:r>
              <a:rPr lang="ja-JP" altLang="en-US" sz="1600" dirty="0">
                <a:latin typeface="UD デジタル 教科書体 NK-B" panose="02020700000000000000" pitchFamily="18" charset="-128"/>
                <a:ea typeface="UD デジタル 教科書体 NK-B" panose="02020700000000000000" pitchFamily="18" charset="-128"/>
              </a:rPr>
              <a:t>●</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５月</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８日から新型コロナウイルス</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感染症（</a:t>
            </a:r>
            <a:r>
              <a:rPr lang="en-US" altLang="ja-JP" sz="1600" u="sng" dirty="0">
                <a:solidFill>
                  <a:srgbClr val="FF0000"/>
                </a:solidFill>
                <a:latin typeface="UD デジタル 教科書体 NK-B" panose="02020700000000000000" pitchFamily="18" charset="-128"/>
                <a:ea typeface="UD デジタル 教科書体 NK-B" panose="02020700000000000000" pitchFamily="18" charset="-128"/>
              </a:rPr>
              <a:t>COVID-19</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a:t>
            </a:r>
            <a:r>
              <a:rPr lang="ja-JP" altLang="en-US" sz="1600" dirty="0">
                <a:latin typeface="UD デジタル 教科書体 NK-B" panose="02020700000000000000" pitchFamily="18" charset="-128"/>
                <a:ea typeface="UD デジタル 教科書体 NK-B" panose="02020700000000000000" pitchFamily="18" charset="-128"/>
              </a:rPr>
              <a:t>について</a:t>
            </a:r>
            <a:r>
              <a:rPr lang="ja-JP" altLang="en-US" sz="1600" dirty="0" smtClean="0">
                <a:latin typeface="UD デジタル 教科書体 NK-B" panose="02020700000000000000" pitchFamily="18" charset="-128"/>
                <a:ea typeface="UD デジタル 教科書体 NK-B" panose="02020700000000000000" pitchFamily="18" charset="-128"/>
              </a:rPr>
              <a:t>、感染症法上</a:t>
            </a:r>
            <a:r>
              <a:rPr lang="ja-JP" altLang="en-US" sz="1600" dirty="0">
                <a:latin typeface="UD デジタル 教科書体 NK-B" panose="02020700000000000000" pitchFamily="18" charset="-128"/>
                <a:ea typeface="UD デジタル 教科書体 NK-B" panose="02020700000000000000" pitchFamily="18" charset="-128"/>
              </a:rPr>
              <a:t>の新型インフルエンザ等感染症に該当しないものとし</a:t>
            </a:r>
            <a:r>
              <a:rPr lang="ja-JP" altLang="en-US" sz="1600" dirty="0" smtClean="0">
                <a:latin typeface="UD デジタル 教科書体 NK-B" panose="02020700000000000000" pitchFamily="18" charset="-128"/>
                <a:ea typeface="UD デジタル 教科書体 NK-B" panose="02020700000000000000" pitchFamily="18" charset="-128"/>
              </a:rPr>
              <a:t>、</a:t>
            </a:r>
            <a:endParaRPr lang="en-US" altLang="ja-JP" sz="1600" dirty="0">
              <a:latin typeface="UD デジタル 教科書体 NK-B" panose="02020700000000000000" pitchFamily="18" charset="-128"/>
              <a:ea typeface="UD デジタル 教科書体 NK-B" panose="02020700000000000000" pitchFamily="18" charset="-128"/>
            </a:endParaRPr>
          </a:p>
          <a:p>
            <a:r>
              <a:rPr lang="ja-JP" altLang="en-US" sz="1600" dirty="0">
                <a:solidFill>
                  <a:srgbClr val="FF0000"/>
                </a:solidFill>
                <a:latin typeface="UD デジタル 教科書体 NK-B" panose="02020700000000000000" pitchFamily="18" charset="-128"/>
                <a:ea typeface="UD デジタル 教科書体 NK-B" panose="02020700000000000000" pitchFamily="18" charset="-128"/>
              </a:rPr>
              <a:t>　 </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５類</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感染症に</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位置づけ</a:t>
            </a:r>
            <a:endParaRPr lang="en-US" altLang="ja-JP" sz="1600" u="sng" dirty="0" smtClean="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5" name="正方形/長方形 4"/>
          <p:cNvSpPr/>
          <p:nvPr/>
        </p:nvSpPr>
        <p:spPr>
          <a:xfrm>
            <a:off x="112522" y="5792612"/>
            <a:ext cx="12012859" cy="584775"/>
          </a:xfrm>
          <a:prstGeom prst="rect">
            <a:avLst/>
          </a:prstGeom>
        </p:spPr>
        <p:txBody>
          <a:bodyPr wrap="square">
            <a:spAutoFit/>
          </a:bodyPr>
          <a:lstStyle/>
          <a:p>
            <a:r>
              <a:rPr lang="ja-JP" altLang="en-US" sz="1600" dirty="0" smtClean="0">
                <a:latin typeface="UD デジタル 教科書体 NK-B" panose="02020700000000000000" pitchFamily="18" charset="-128"/>
                <a:ea typeface="UD デジタル 教科書体 NK-B" panose="02020700000000000000" pitchFamily="18" charset="-128"/>
              </a:rPr>
              <a:t>●５</a:t>
            </a:r>
            <a:r>
              <a:rPr lang="ja-JP" altLang="en-US" sz="1600" dirty="0">
                <a:latin typeface="UD デジタル 教科書体 NK-B" panose="02020700000000000000" pitchFamily="18" charset="-128"/>
                <a:ea typeface="UD デジタル 教科書体 NK-B" panose="02020700000000000000" pitchFamily="18" charset="-128"/>
              </a:rPr>
              <a:t>類感染症に</a:t>
            </a:r>
            <a:r>
              <a:rPr lang="ja-JP" altLang="en-US" sz="1600" dirty="0" smtClean="0">
                <a:latin typeface="UD デジタル 教科書体 NK-B" panose="02020700000000000000" pitchFamily="18" charset="-128"/>
                <a:ea typeface="UD デジタル 教科書体 NK-B" panose="02020700000000000000" pitchFamily="18" charset="-128"/>
              </a:rPr>
              <a:t>位置づけに伴い、特措法に基づき実施している住民及び事業者等への感染対策に関する協力要請等の</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各種措置は終了</a:t>
            </a:r>
            <a:r>
              <a:rPr lang="ja-JP" altLang="en-US" sz="1600" dirty="0" smtClean="0">
                <a:latin typeface="UD デジタル 教科書体 NK-B" panose="02020700000000000000" pitchFamily="18" charset="-128"/>
                <a:ea typeface="UD デジタル 教科書体 NK-B" panose="02020700000000000000" pitchFamily="18" charset="-128"/>
              </a:rPr>
              <a:t>し、</a:t>
            </a:r>
            <a:endParaRPr lang="en-US" altLang="ja-JP" sz="1600" dirty="0" smtClean="0">
              <a:latin typeface="UD デジタル 教科書体 NK-B" panose="02020700000000000000" pitchFamily="18" charset="-128"/>
              <a:ea typeface="UD デジタル 教科書体 NK-B" panose="02020700000000000000" pitchFamily="18" charset="-128"/>
            </a:endParaRPr>
          </a:p>
          <a:p>
            <a:r>
              <a:rPr lang="ja-JP" altLang="en-US" sz="1600" dirty="0">
                <a:solidFill>
                  <a:srgbClr val="FF0000"/>
                </a:solidFill>
                <a:latin typeface="UD デジタル 教科書体 NK-B" panose="02020700000000000000" pitchFamily="18" charset="-128"/>
                <a:ea typeface="UD デジタル 教科書体 NK-B" panose="02020700000000000000" pitchFamily="18" charset="-128"/>
              </a:rPr>
              <a:t>　</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新型</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コロナウイルス</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感染症対策の基本的対処方針</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」も廃止</a:t>
            </a:r>
            <a:endParaRPr lang="ja-JP" altLang="en-US" sz="1600" dirty="0">
              <a:latin typeface="UD デジタル 教科書体 NK-B" panose="02020700000000000000" pitchFamily="18" charset="-128"/>
              <a:ea typeface="UD デジタル 教科書体 NK-B" panose="02020700000000000000" pitchFamily="18" charset="-128"/>
            </a:endParaRPr>
          </a:p>
        </p:txBody>
      </p:sp>
      <p:sp>
        <p:nvSpPr>
          <p:cNvPr id="20" name="テキスト ボックス 19"/>
          <p:cNvSpPr txBox="1"/>
          <p:nvPr/>
        </p:nvSpPr>
        <p:spPr>
          <a:xfrm>
            <a:off x="-4515" y="378807"/>
            <a:ext cx="12164024" cy="369332"/>
          </a:xfrm>
          <a:prstGeom prst="rect">
            <a:avLst/>
          </a:prstGeom>
          <a:noFill/>
        </p:spPr>
        <p:txBody>
          <a:bodyPr wrap="square" rtlCol="0">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（１）マスク</a:t>
            </a:r>
            <a:r>
              <a:rPr lang="ja-JP" altLang="en-US" dirty="0">
                <a:latin typeface="UD デジタル 教科書体 NK-B" panose="02020700000000000000" pitchFamily="18" charset="-128"/>
                <a:ea typeface="UD デジタル 教科書体 NK-B" panose="02020700000000000000" pitchFamily="18" charset="-128"/>
              </a:rPr>
              <a:t>着用の考え方の</a:t>
            </a:r>
            <a:r>
              <a:rPr lang="ja-JP" altLang="en-US" dirty="0" smtClean="0">
                <a:latin typeface="UD デジタル 教科書体 NK-B" panose="02020700000000000000" pitchFamily="18" charset="-128"/>
                <a:ea typeface="UD デジタル 教科書体 NK-B" panose="02020700000000000000" pitchFamily="18" charset="-128"/>
              </a:rPr>
              <a:t>見直し</a:t>
            </a:r>
            <a:r>
              <a:rPr lang="ja-JP" altLang="en-US" sz="1400" dirty="0" smtClean="0">
                <a:latin typeface="UD デジタル 教科書体 NK-B" panose="02020700000000000000" pitchFamily="18" charset="-128"/>
                <a:ea typeface="UD デジタル 教科書体 NK-B" panose="02020700000000000000" pitchFamily="18" charset="-128"/>
              </a:rPr>
              <a:t>（令和５年</a:t>
            </a:r>
            <a:r>
              <a:rPr lang="en-US" altLang="ja-JP" sz="1400" dirty="0" smtClean="0">
                <a:latin typeface="UD デジタル 教科書体 NK-B" panose="02020700000000000000" pitchFamily="18" charset="-128"/>
                <a:ea typeface="UD デジタル 教科書体 NK-B" panose="02020700000000000000" pitchFamily="18" charset="-128"/>
              </a:rPr>
              <a:t>2</a:t>
            </a:r>
            <a:r>
              <a:rPr lang="ja-JP" altLang="en-US" sz="1400" dirty="0" smtClean="0">
                <a:latin typeface="UD デジタル 教科書体 NK-B" panose="02020700000000000000" pitchFamily="18" charset="-128"/>
                <a:ea typeface="UD デジタル 教科書体 NK-B" panose="02020700000000000000" pitchFamily="18" charset="-128"/>
              </a:rPr>
              <a:t>月</a:t>
            </a:r>
            <a:r>
              <a:rPr lang="en-US" altLang="ja-JP" sz="1400" dirty="0">
                <a:latin typeface="UD デジタル 教科書体 NK-B" panose="02020700000000000000" pitchFamily="18" charset="-128"/>
                <a:ea typeface="UD デジタル 教科書体 NK-B" panose="02020700000000000000" pitchFamily="18" charset="-128"/>
              </a:rPr>
              <a:t>10</a:t>
            </a:r>
            <a:r>
              <a:rPr lang="ja-JP" altLang="en-US" sz="1400" dirty="0" smtClean="0">
                <a:latin typeface="UD デジタル 教科書体 NK-B" panose="02020700000000000000" pitchFamily="18" charset="-128"/>
                <a:ea typeface="UD デジタル 教科書体 NK-B" panose="02020700000000000000" pitchFamily="18" charset="-128"/>
              </a:rPr>
              <a:t>日 新型コロナウイルス感染症対策本部決定）</a:t>
            </a:r>
            <a:endParaRPr lang="en-US" altLang="ja-JP" sz="1400" dirty="0" smtClean="0">
              <a:latin typeface="UD デジタル 教科書体 NK-B" panose="02020700000000000000" pitchFamily="18" charset="-128"/>
              <a:ea typeface="UD デジタル 教科書体 NK-B" panose="02020700000000000000" pitchFamily="18" charset="-128"/>
            </a:endParaRPr>
          </a:p>
        </p:txBody>
      </p:sp>
      <p:sp>
        <p:nvSpPr>
          <p:cNvPr id="21" name="正方形/長方形 20"/>
          <p:cNvSpPr/>
          <p:nvPr/>
        </p:nvSpPr>
        <p:spPr>
          <a:xfrm>
            <a:off x="112522" y="692667"/>
            <a:ext cx="12006558" cy="1374735"/>
          </a:xfrm>
          <a:prstGeom prst="rect">
            <a:avLst/>
          </a:prstGeom>
        </p:spPr>
        <p:txBody>
          <a:bodyPr wrap="square">
            <a:spAutoFit/>
          </a:bodyPr>
          <a:lstStyle/>
          <a:p>
            <a:pPr>
              <a:lnSpc>
                <a:spcPts val="2500"/>
              </a:lnSpc>
            </a:pPr>
            <a:r>
              <a:rPr lang="ja-JP" altLang="en-US" sz="1600" dirty="0">
                <a:latin typeface="UD デジタル 教科書体 NK-B" panose="02020700000000000000" pitchFamily="18" charset="-128"/>
                <a:ea typeface="UD デジタル 教科書体 NK-B" panose="02020700000000000000" pitchFamily="18" charset="-128"/>
              </a:rPr>
              <a:t>●</a:t>
            </a:r>
            <a:r>
              <a:rPr lang="ja-JP" altLang="en-US" sz="1600" dirty="0" smtClean="0">
                <a:latin typeface="UD デジタル 教科書体 NK-B" panose="02020700000000000000" pitchFamily="18" charset="-128"/>
                <a:ea typeface="UD デジタル 教科書体 NK-B" panose="02020700000000000000" pitchFamily="18" charset="-128"/>
              </a:rPr>
              <a:t>行政</a:t>
            </a:r>
            <a:r>
              <a:rPr lang="ja-JP" altLang="en-US" sz="1600" dirty="0">
                <a:latin typeface="UD デジタル 教科書体 NK-B" panose="02020700000000000000" pitchFamily="18" charset="-128"/>
                <a:ea typeface="UD デジタル 教科書体 NK-B" panose="02020700000000000000" pitchFamily="18" charset="-128"/>
              </a:rPr>
              <a:t>が一律にルールとして求めるのではなく、</a:t>
            </a:r>
            <a:r>
              <a:rPr lang="ja-JP" altLang="en-US" sz="1600" b="1" u="sng" dirty="0" smtClean="0">
                <a:solidFill>
                  <a:srgbClr val="FF0000"/>
                </a:solidFill>
                <a:latin typeface="UD デジタル 教科書体 NK-B" panose="02020700000000000000" pitchFamily="18" charset="-128"/>
                <a:ea typeface="UD デジタル 教科書体 NK-B" panose="02020700000000000000" pitchFamily="18" charset="-128"/>
              </a:rPr>
              <a:t>個人</a:t>
            </a:r>
            <a:r>
              <a:rPr lang="ja-JP" altLang="en-US" sz="1600" b="1" u="sng" dirty="0">
                <a:solidFill>
                  <a:srgbClr val="FF0000"/>
                </a:solidFill>
                <a:latin typeface="UD デジタル 教科書体 NK-B" panose="02020700000000000000" pitchFamily="18" charset="-128"/>
                <a:ea typeface="UD デジタル 教科書体 NK-B" panose="02020700000000000000" pitchFamily="18" charset="-128"/>
              </a:rPr>
              <a:t>の主体的な選択を尊重し、着用は個人の判断に委ねること</a:t>
            </a:r>
            <a:r>
              <a:rPr lang="ja-JP" altLang="en-US" sz="1600" b="1" u="sng" dirty="0" smtClean="0">
                <a:solidFill>
                  <a:srgbClr val="FF0000"/>
                </a:solidFill>
                <a:latin typeface="UD デジタル 教科書体 NK-B" panose="02020700000000000000" pitchFamily="18" charset="-128"/>
                <a:ea typeface="UD デジタル 教科書体 NK-B" panose="02020700000000000000" pitchFamily="18" charset="-128"/>
              </a:rPr>
              <a:t>を基本</a:t>
            </a:r>
            <a:endParaRPr lang="en-US" altLang="ja-JP" sz="1600"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sz="1600" dirty="0" smtClean="0">
                <a:latin typeface="UD デジタル 教科書体 NK-B" panose="02020700000000000000" pitchFamily="18" charset="-128"/>
                <a:ea typeface="UD デジタル 教科書体 NK-B" panose="02020700000000000000" pitchFamily="18" charset="-128"/>
              </a:rPr>
              <a:t>●政府は各個人の判断に資するよう、</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感染</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防止対策として</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マスクの着用</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が効果的である</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場面</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等</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を示し、一定</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の場合に</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はマスク</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の着用を</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推奨</a:t>
            </a:r>
            <a:endParaRPr lang="en-US" altLang="ja-JP" sz="1600" u="sng" dirty="0" smtClean="0">
              <a:solidFill>
                <a:srgbClr val="FF0000"/>
              </a:solidFill>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sz="1600" dirty="0">
                <a:latin typeface="UD デジタル 教科書体 NK-B" panose="02020700000000000000" pitchFamily="18" charset="-128"/>
                <a:ea typeface="UD デジタル 教科書体 NK-B" panose="02020700000000000000" pitchFamily="18" charset="-128"/>
              </a:rPr>
              <a:t>●</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マスク</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着用の考え方の見直しは</a:t>
            </a:r>
            <a:r>
              <a:rPr lang="ja-JP" altLang="en-US" sz="1600" dirty="0" smtClean="0">
                <a:latin typeface="UD デジタル 教科書体 NK-B" panose="02020700000000000000" pitchFamily="18" charset="-128"/>
                <a:ea typeface="UD デジタル 教科書体 NK-B" panose="02020700000000000000" pitchFamily="18" charset="-128"/>
              </a:rPr>
              <a:t>、国民</a:t>
            </a:r>
            <a:r>
              <a:rPr lang="ja-JP" altLang="en-US" sz="1600" dirty="0">
                <a:latin typeface="UD デジタル 教科書体 NK-B" panose="02020700000000000000" pitchFamily="18" charset="-128"/>
                <a:ea typeface="UD デジタル 教科書体 NK-B" panose="02020700000000000000" pitchFamily="18" charset="-128"/>
              </a:rPr>
              <a:t>への周知期間や各業界団体及び事業者の準備期間等</a:t>
            </a:r>
            <a:r>
              <a:rPr lang="ja-JP" altLang="en-US" sz="1600" dirty="0" smtClean="0">
                <a:latin typeface="UD デジタル 教科書体 NK-B" panose="02020700000000000000" pitchFamily="18" charset="-128"/>
                <a:ea typeface="UD デジタル 教科書体 NK-B" panose="02020700000000000000" pitchFamily="18" charset="-128"/>
              </a:rPr>
              <a:t>も考慮</a:t>
            </a:r>
            <a:r>
              <a:rPr lang="ja-JP" altLang="en-US" sz="1600" dirty="0">
                <a:latin typeface="UD デジタル 教科書体 NK-B" panose="02020700000000000000" pitchFamily="18" charset="-128"/>
                <a:ea typeface="UD デジタル 教科書体 NK-B" panose="02020700000000000000" pitchFamily="18" charset="-128"/>
              </a:rPr>
              <a:t>して</a:t>
            </a:r>
            <a:r>
              <a:rPr lang="ja-JP" altLang="en-US" sz="1600" b="1" u="sng" dirty="0">
                <a:solidFill>
                  <a:srgbClr val="FF0000"/>
                </a:solidFill>
                <a:latin typeface="UD デジタル 教科書体 NK-B" panose="02020700000000000000" pitchFamily="18" charset="-128"/>
                <a:ea typeface="UD デジタル 教科書体 NK-B" panose="02020700000000000000" pitchFamily="18" charset="-128"/>
              </a:rPr>
              <a:t>３月１３日から</a:t>
            </a:r>
            <a:r>
              <a:rPr lang="ja-JP" altLang="en-US" sz="1600" b="1" u="sng" dirty="0" smtClean="0">
                <a:solidFill>
                  <a:srgbClr val="FF0000"/>
                </a:solidFill>
                <a:latin typeface="UD デジタル 教科書体 NK-B" panose="02020700000000000000" pitchFamily="18" charset="-128"/>
                <a:ea typeface="UD デジタル 教科書体 NK-B" panose="02020700000000000000" pitchFamily="18" charset="-128"/>
              </a:rPr>
              <a:t>適用、学校における　</a:t>
            </a:r>
            <a:endParaRPr lang="en-US" altLang="ja-JP" sz="1600" b="1" u="sng" dirty="0" smtClean="0">
              <a:solidFill>
                <a:srgbClr val="FF0000"/>
              </a:solidFill>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sz="1600" b="1" dirty="0">
                <a:solidFill>
                  <a:srgbClr val="FF0000"/>
                </a:solidFill>
                <a:latin typeface="UD デジタル 教科書体 NK-B" panose="02020700000000000000" pitchFamily="18" charset="-128"/>
                <a:ea typeface="UD デジタル 教科書体 NK-B" panose="02020700000000000000" pitchFamily="18" charset="-128"/>
              </a:rPr>
              <a:t>　 </a:t>
            </a:r>
            <a:r>
              <a:rPr lang="ja-JP" altLang="en-US" sz="1600" b="1" u="sng" dirty="0" smtClean="0">
                <a:solidFill>
                  <a:srgbClr val="FF0000"/>
                </a:solidFill>
                <a:latin typeface="UD デジタル 教科書体 NK-B" panose="02020700000000000000" pitchFamily="18" charset="-128"/>
                <a:ea typeface="UD デジタル 教科書体 NK-B" panose="02020700000000000000" pitchFamily="18" charset="-128"/>
              </a:rPr>
              <a:t>マスク着用の考え方の見直しは４月１日から適用</a:t>
            </a:r>
            <a:endParaRPr lang="ja-JP" altLang="en-US" sz="1600"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9" name="正方形/長方形 8"/>
          <p:cNvSpPr/>
          <p:nvPr/>
        </p:nvSpPr>
        <p:spPr>
          <a:xfrm>
            <a:off x="170388" y="2033496"/>
            <a:ext cx="11694017" cy="1631216"/>
          </a:xfrm>
          <a:prstGeom prst="rect">
            <a:avLst/>
          </a:prstGeom>
        </p:spPr>
        <p:txBody>
          <a:bodyPr wrap="square">
            <a:spAutoFit/>
          </a:bodyPr>
          <a:lstStyle/>
          <a:p>
            <a:r>
              <a:rPr lang="ja-JP" altLang="en-US" sz="1600" dirty="0">
                <a:latin typeface="UD デジタル 教科書体 NK-B" panose="02020700000000000000" pitchFamily="18" charset="-128"/>
                <a:ea typeface="UD デジタル 教科書体 NK-B" panose="02020700000000000000" pitchFamily="18" charset="-128"/>
              </a:rPr>
              <a:t>＜</a:t>
            </a:r>
            <a:r>
              <a:rPr lang="ja-JP" altLang="en-US" sz="1600" dirty="0" smtClean="0">
                <a:latin typeface="UD デジタル 教科書体 NK-B" panose="02020700000000000000" pitchFamily="18" charset="-128"/>
                <a:ea typeface="UD デジタル 教科書体 NK-B" panose="02020700000000000000" pitchFamily="18" charset="-128"/>
              </a:rPr>
              <a:t>着用</a:t>
            </a:r>
            <a:r>
              <a:rPr lang="ja-JP" altLang="en-US" sz="1600" dirty="0">
                <a:latin typeface="UD デジタル 教科書体 NK-B" panose="02020700000000000000" pitchFamily="18" charset="-128"/>
                <a:ea typeface="UD デジタル 教科書体 NK-B" panose="02020700000000000000" pitchFamily="18" charset="-128"/>
              </a:rPr>
              <a:t>が効果的な</a:t>
            </a:r>
            <a:r>
              <a:rPr lang="ja-JP" altLang="en-US" sz="1600" dirty="0" smtClean="0">
                <a:latin typeface="UD デジタル 教科書体 NK-B" panose="02020700000000000000" pitchFamily="18" charset="-128"/>
                <a:ea typeface="UD デジタル 教科書体 NK-B" panose="02020700000000000000" pitchFamily="18" charset="-128"/>
              </a:rPr>
              <a:t>場面＞</a:t>
            </a:r>
            <a:endParaRPr lang="en-US" altLang="ja-JP" sz="1600" dirty="0" smtClean="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○高齢者</a:t>
            </a:r>
            <a:r>
              <a:rPr lang="ja-JP" altLang="en-US" sz="1400" dirty="0">
                <a:latin typeface="UD デジタル 教科書体 NK-B" panose="02020700000000000000" pitchFamily="18" charset="-128"/>
                <a:ea typeface="UD デジタル 教科書体 NK-B" panose="02020700000000000000" pitchFamily="18" charset="-128"/>
              </a:rPr>
              <a:t>等重症化リスクの高い者への感染を防ぐため、マスク</a:t>
            </a:r>
            <a:r>
              <a:rPr lang="ja-JP" altLang="en-US" sz="1400" dirty="0" smtClean="0">
                <a:latin typeface="UD デジタル 教科書体 NK-B" panose="02020700000000000000" pitchFamily="18" charset="-128"/>
                <a:ea typeface="UD デジタル 教科書体 NK-B" panose="02020700000000000000" pitchFamily="18" charset="-128"/>
              </a:rPr>
              <a:t>着用</a:t>
            </a:r>
            <a:r>
              <a:rPr lang="ja-JP" altLang="en-US" sz="1400" dirty="0">
                <a:latin typeface="UD デジタル 教科書体 NK-B" panose="02020700000000000000" pitchFamily="18" charset="-128"/>
                <a:ea typeface="UD デジタル 教科書体 NK-B" panose="02020700000000000000" pitchFamily="18" charset="-128"/>
              </a:rPr>
              <a:t>が効果的な下記の場面では、マスクの着用を</a:t>
            </a:r>
            <a:r>
              <a:rPr lang="ja-JP" altLang="en-US" sz="1400" dirty="0" smtClean="0">
                <a:latin typeface="UD デジタル 教科書体 NK-B" panose="02020700000000000000" pitchFamily="18" charset="-128"/>
                <a:ea typeface="UD デジタル 教科書体 NK-B" panose="02020700000000000000" pitchFamily="18" charset="-128"/>
              </a:rPr>
              <a:t>推奨</a:t>
            </a:r>
            <a:endParaRPr lang="ja-JP" altLang="en-US" sz="1400" dirty="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・医療</a:t>
            </a:r>
            <a:r>
              <a:rPr lang="ja-JP" altLang="en-US" sz="1400" dirty="0">
                <a:latin typeface="UD デジタル 教科書体 NK-B" panose="02020700000000000000" pitchFamily="18" charset="-128"/>
                <a:ea typeface="UD デジタル 教科書体 NK-B" panose="02020700000000000000" pitchFamily="18" charset="-128"/>
              </a:rPr>
              <a:t>機関受診</a:t>
            </a:r>
            <a:r>
              <a:rPr lang="ja-JP" altLang="en-US" sz="1400" dirty="0" smtClean="0">
                <a:latin typeface="UD デジタル 教科書体 NK-B" panose="02020700000000000000" pitchFamily="18" charset="-128"/>
                <a:ea typeface="UD デジタル 教科書体 NK-B" panose="02020700000000000000" pitchFamily="18" charset="-128"/>
              </a:rPr>
              <a:t>時</a:t>
            </a:r>
            <a:endParaRPr lang="en-US" altLang="ja-JP" sz="1400" dirty="0" smtClean="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・高齢者</a:t>
            </a:r>
            <a:r>
              <a:rPr lang="ja-JP" altLang="en-US" sz="1400" dirty="0">
                <a:latin typeface="UD デジタル 教科書体 NK-B" panose="02020700000000000000" pitchFamily="18" charset="-128"/>
                <a:ea typeface="UD デジタル 教科書体 NK-B" panose="02020700000000000000" pitchFamily="18" charset="-128"/>
              </a:rPr>
              <a:t>等重症化リスクが高い者が多く入院・生活する医療</a:t>
            </a:r>
            <a:r>
              <a:rPr lang="ja-JP" altLang="en-US" sz="1400" dirty="0" smtClean="0">
                <a:latin typeface="UD デジタル 教科書体 NK-B" panose="02020700000000000000" pitchFamily="18" charset="-128"/>
                <a:ea typeface="UD デジタル 教科書体 NK-B" panose="02020700000000000000" pitchFamily="18" charset="-128"/>
              </a:rPr>
              <a:t>機関</a:t>
            </a:r>
            <a:r>
              <a:rPr lang="ja-JP" altLang="en-US" sz="1400" dirty="0">
                <a:latin typeface="UD デジタル 教科書体 NK-B" panose="02020700000000000000" pitchFamily="18" charset="-128"/>
                <a:ea typeface="UD デジタル 教科書体 NK-B" panose="02020700000000000000" pitchFamily="18" charset="-128"/>
              </a:rPr>
              <a:t>や高齢者施設等への訪問時</a:t>
            </a:r>
          </a:p>
          <a:p>
            <a:r>
              <a:rPr lang="ja-JP" altLang="en-US" sz="1400" dirty="0" smtClean="0">
                <a:latin typeface="UD デジタル 教科書体 NK-B" panose="02020700000000000000" pitchFamily="18" charset="-128"/>
                <a:ea typeface="UD デジタル 教科書体 NK-B" panose="02020700000000000000" pitchFamily="18" charset="-128"/>
              </a:rPr>
              <a:t>　　　・通勤</a:t>
            </a:r>
            <a:r>
              <a:rPr lang="ja-JP" altLang="en-US" sz="1400" dirty="0">
                <a:latin typeface="UD デジタル 教科書体 NK-B" panose="02020700000000000000" pitchFamily="18" charset="-128"/>
                <a:ea typeface="UD デジタル 教科書体 NK-B" panose="02020700000000000000" pitchFamily="18" charset="-128"/>
              </a:rPr>
              <a:t>ラッシュ時等混雑した電車や</a:t>
            </a:r>
            <a:r>
              <a:rPr lang="ja-JP" altLang="en-US" sz="1400" dirty="0" smtClean="0">
                <a:latin typeface="UD デジタル 教科書体 NK-B" panose="02020700000000000000" pitchFamily="18" charset="-128"/>
                <a:ea typeface="UD デジタル 教科書体 NK-B" panose="02020700000000000000" pitchFamily="18" charset="-128"/>
              </a:rPr>
              <a:t>バスに</a:t>
            </a:r>
            <a:r>
              <a:rPr lang="ja-JP" altLang="en-US" sz="1400" dirty="0">
                <a:latin typeface="UD デジタル 教科書体 NK-B" panose="02020700000000000000" pitchFamily="18" charset="-128"/>
                <a:ea typeface="UD デジタル 教科書体 NK-B" panose="02020700000000000000" pitchFamily="18" charset="-128"/>
              </a:rPr>
              <a:t>乗車する</a:t>
            </a:r>
            <a:r>
              <a:rPr lang="ja-JP" altLang="en-US" sz="1400" dirty="0" smtClean="0">
                <a:latin typeface="UD デジタル 教科書体 NK-B" panose="02020700000000000000" pitchFamily="18" charset="-128"/>
                <a:ea typeface="UD デジタル 教科書体 NK-B" panose="02020700000000000000" pitchFamily="18" charset="-128"/>
              </a:rPr>
              <a:t>時（</a:t>
            </a:r>
            <a:r>
              <a:rPr lang="ja-JP" altLang="en-US" sz="1400" dirty="0">
                <a:latin typeface="UD デジタル 教科書体 NK-B" panose="02020700000000000000" pitchFamily="18" charset="-128"/>
                <a:ea typeface="UD デジタル 教科書体 NK-B" panose="02020700000000000000" pitchFamily="18" charset="-128"/>
              </a:rPr>
              <a:t>当面の取扱</a:t>
            </a:r>
            <a:r>
              <a:rPr lang="ja-JP" altLang="en-US" sz="1400" dirty="0" smtClean="0">
                <a:latin typeface="UD デジタル 教科書体 NK-B" panose="02020700000000000000" pitchFamily="18" charset="-128"/>
                <a:ea typeface="UD デジタル 教科書体 NK-B" panose="02020700000000000000" pitchFamily="18" charset="-128"/>
              </a:rPr>
              <a:t>）</a:t>
            </a:r>
            <a:endParaRPr lang="ja-JP" altLang="en-US" sz="1100" dirty="0" smtClean="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○新型コロナウイルス感染症の流行期に重症化リスクの高い者が混雑した場所に行く時については、感染から自身を守るための対策として</a:t>
            </a:r>
            <a:endParaRPr lang="en-US" altLang="ja-JP" sz="1400" dirty="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マスクの着用が効果的であることを周知</a:t>
            </a:r>
            <a:endParaRPr lang="en-US" altLang="ja-JP" sz="1400" dirty="0" smtClean="0">
              <a:latin typeface="UD デジタル 教科書体 NK-B" panose="02020700000000000000" pitchFamily="18" charset="-128"/>
              <a:ea typeface="UD デジタル 教科書体 NK-B" panose="02020700000000000000" pitchFamily="18" charset="-128"/>
            </a:endParaRPr>
          </a:p>
        </p:txBody>
      </p:sp>
      <p:sp>
        <p:nvSpPr>
          <p:cNvPr id="2" name="正方形/長方形 1"/>
          <p:cNvSpPr/>
          <p:nvPr/>
        </p:nvSpPr>
        <p:spPr>
          <a:xfrm>
            <a:off x="170388" y="3617763"/>
            <a:ext cx="10866806" cy="553998"/>
          </a:xfrm>
          <a:prstGeom prst="rect">
            <a:avLst/>
          </a:prstGeom>
        </p:spPr>
        <p:txBody>
          <a:bodyPr wrap="square">
            <a:spAutoFit/>
          </a:bodyPr>
          <a:lstStyle/>
          <a:p>
            <a:r>
              <a:rPr lang="ja-JP" altLang="en-US" sz="1600" dirty="0" smtClean="0">
                <a:latin typeface="UD デジタル 教科書体 NK-B" panose="02020700000000000000" pitchFamily="18" charset="-128"/>
                <a:ea typeface="UD デジタル 教科書体 NK-B" panose="02020700000000000000" pitchFamily="18" charset="-128"/>
              </a:rPr>
              <a:t>＜事業者における対応＞</a:t>
            </a:r>
            <a:endParaRPr lang="en-US" altLang="ja-JP" sz="1600" dirty="0" smtClean="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○事業者が感染対策上又は事業上の理由等により、利用者又は従業員にマスクの着用を求めることは許容される</a:t>
            </a:r>
            <a:endParaRPr lang="ja-JP" altLang="en-US" sz="1400" dirty="0">
              <a:latin typeface="UD デジタル 教科書体 NK-B" panose="02020700000000000000" pitchFamily="18" charset="-128"/>
              <a:ea typeface="UD デジタル 教科書体 NK-B" panose="02020700000000000000" pitchFamily="18" charset="-128"/>
            </a:endParaRPr>
          </a:p>
        </p:txBody>
      </p:sp>
      <p:sp>
        <p:nvSpPr>
          <p:cNvPr id="12" name="正方形/長方形 11"/>
          <p:cNvSpPr/>
          <p:nvPr/>
        </p:nvSpPr>
        <p:spPr>
          <a:xfrm>
            <a:off x="114746" y="6349505"/>
            <a:ext cx="12004334" cy="584775"/>
          </a:xfrm>
          <a:prstGeom prst="rect">
            <a:avLst/>
          </a:prstGeom>
        </p:spPr>
        <p:txBody>
          <a:bodyPr wrap="square">
            <a:spAutoFit/>
          </a:bodyPr>
          <a:lstStyle/>
          <a:p>
            <a:r>
              <a:rPr lang="ja-JP" altLang="en-US" sz="1600" dirty="0" smtClean="0">
                <a:latin typeface="UD デジタル 教科書体 NK-B" panose="02020700000000000000" pitchFamily="18" charset="-128"/>
                <a:ea typeface="UD デジタル 教科書体 NK-B" panose="02020700000000000000" pitchFamily="18" charset="-128"/>
              </a:rPr>
              <a:t>●基本的対処方針の廃止に伴い、</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飲食店</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における第三者認証制度及び感染防止安全計画等によるイベント開催</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制限も５月</a:t>
            </a:r>
            <a:r>
              <a:rPr lang="en-US" altLang="ja-JP" sz="1600" u="sng" dirty="0">
                <a:solidFill>
                  <a:srgbClr val="FF0000"/>
                </a:solidFill>
                <a:latin typeface="UD デジタル 教科書体 NK-B" panose="02020700000000000000" pitchFamily="18" charset="-128"/>
                <a:ea typeface="UD デジタル 教科書体 NK-B" panose="02020700000000000000" pitchFamily="18" charset="-128"/>
              </a:rPr>
              <a:t>8</a:t>
            </a:r>
            <a:r>
              <a:rPr lang="ja-JP" altLang="en-US" sz="1600" u="sng" dirty="0">
                <a:solidFill>
                  <a:srgbClr val="FF0000"/>
                </a:solidFill>
                <a:latin typeface="UD デジタル 教科書体 NK-B" panose="02020700000000000000" pitchFamily="18" charset="-128"/>
                <a:ea typeface="UD デジタル 教科書体 NK-B" panose="02020700000000000000" pitchFamily="18" charset="-128"/>
              </a:rPr>
              <a:t>日付で</a:t>
            </a:r>
            <a:r>
              <a:rPr lang="ja-JP" altLang="en-US" sz="1600" u="sng" dirty="0" smtClean="0">
                <a:solidFill>
                  <a:srgbClr val="FF0000"/>
                </a:solidFill>
                <a:latin typeface="UD デジタル 教科書体 NK-B" panose="02020700000000000000" pitchFamily="18" charset="-128"/>
                <a:ea typeface="UD デジタル 教科書体 NK-B" panose="02020700000000000000" pitchFamily="18" charset="-128"/>
              </a:rPr>
              <a:t>廃止</a:t>
            </a:r>
            <a:endParaRPr lang="en-US" altLang="ja-JP" sz="1600" u="sng" dirty="0" smtClean="0">
              <a:solidFill>
                <a:srgbClr val="FF0000"/>
              </a:solidFill>
              <a:latin typeface="UD デジタル 教科書体 NK-B" panose="02020700000000000000" pitchFamily="18" charset="-128"/>
              <a:ea typeface="UD デジタル 教科書体 NK-B" panose="02020700000000000000" pitchFamily="18" charset="-128"/>
            </a:endParaRPr>
          </a:p>
          <a:p>
            <a:r>
              <a:rPr lang="ja-JP" altLang="en-US" sz="1600" dirty="0">
                <a:latin typeface="UD デジタル 教科書体 NK-B" panose="02020700000000000000" pitchFamily="18" charset="-128"/>
                <a:ea typeface="UD デジタル 教科書体 NK-B" panose="02020700000000000000" pitchFamily="18" charset="-128"/>
              </a:rPr>
              <a:t>　</a:t>
            </a:r>
            <a:r>
              <a:rPr lang="ja-JP" altLang="en-US" sz="1600" dirty="0" smtClean="0">
                <a:latin typeface="UD デジタル 教科書体 NK-B" panose="02020700000000000000" pitchFamily="18" charset="-128"/>
                <a:ea typeface="UD デジタル 教科書体 NK-B" panose="02020700000000000000" pitchFamily="18" charset="-128"/>
              </a:rPr>
              <a:t>　　　　　　　　　　　　　　　　　　　　　　　　　　　　　　　　　　　　　　　　　　　　　　　　　　　　　　　　　　　　　　　　　　　　　　　　　　　　　　</a:t>
            </a:r>
            <a:r>
              <a:rPr lang="ja-JP" altLang="en-US" sz="1200" dirty="0" smtClean="0">
                <a:latin typeface="UD デジタル 教科書体 NK-B" panose="02020700000000000000" pitchFamily="18" charset="-128"/>
                <a:ea typeface="UD デジタル 教科書体 NK-B" panose="02020700000000000000" pitchFamily="18" charset="-128"/>
              </a:rPr>
              <a:t> （</a:t>
            </a:r>
            <a:r>
              <a:rPr lang="ja-JP" altLang="en-US" sz="1200" dirty="0">
                <a:latin typeface="UD デジタル 教科書体 NK-B" panose="02020700000000000000" pitchFamily="18" charset="-128"/>
                <a:ea typeface="UD デジタル 教科書体 NK-B" panose="02020700000000000000" pitchFamily="18" charset="-128"/>
              </a:rPr>
              <a:t>令和</a:t>
            </a:r>
            <a:r>
              <a:rPr lang="en-US" altLang="ja-JP" sz="1200" dirty="0">
                <a:latin typeface="UD デジタル 教科書体 NK-B" panose="02020700000000000000" pitchFamily="18" charset="-128"/>
                <a:ea typeface="UD デジタル 教科書体 NK-B" panose="02020700000000000000" pitchFamily="18" charset="-128"/>
              </a:rPr>
              <a:t>5</a:t>
            </a:r>
            <a:r>
              <a:rPr lang="ja-JP" altLang="en-US" sz="1200" dirty="0">
                <a:latin typeface="UD デジタル 教科書体 NK-B" panose="02020700000000000000" pitchFamily="18" charset="-128"/>
                <a:ea typeface="UD デジタル 教科書体 NK-B" panose="02020700000000000000" pitchFamily="18" charset="-128"/>
              </a:rPr>
              <a:t>年</a:t>
            </a:r>
            <a:r>
              <a:rPr lang="en-US" altLang="ja-JP" sz="1200" dirty="0">
                <a:latin typeface="UD デジタル 教科書体 NK-B" panose="02020700000000000000" pitchFamily="18" charset="-128"/>
                <a:ea typeface="UD デジタル 教科書体 NK-B" panose="02020700000000000000" pitchFamily="18" charset="-128"/>
              </a:rPr>
              <a:t>2</a:t>
            </a:r>
            <a:r>
              <a:rPr lang="ja-JP" altLang="en-US" sz="1200" dirty="0">
                <a:latin typeface="UD デジタル 教科書体 NK-B" panose="02020700000000000000" pitchFamily="18" charset="-128"/>
                <a:ea typeface="UD デジタル 教科書体 NK-B" panose="02020700000000000000" pitchFamily="18" charset="-128"/>
              </a:rPr>
              <a:t>月</a:t>
            </a:r>
            <a:r>
              <a:rPr lang="en-US" altLang="ja-JP" sz="1200" dirty="0">
                <a:latin typeface="UD デジタル 教科書体 NK-B" panose="02020700000000000000" pitchFamily="18" charset="-128"/>
                <a:ea typeface="UD デジタル 教科書体 NK-B" panose="02020700000000000000" pitchFamily="18" charset="-128"/>
              </a:rPr>
              <a:t>10</a:t>
            </a:r>
            <a:r>
              <a:rPr lang="ja-JP" altLang="en-US" sz="1200" dirty="0" smtClean="0">
                <a:latin typeface="UD デジタル 教科書体 NK-B" panose="02020700000000000000" pitchFamily="18" charset="-128"/>
                <a:ea typeface="UD デジタル 教科書体 NK-B" panose="02020700000000000000" pitchFamily="18" charset="-128"/>
              </a:rPr>
              <a:t>日付 </a:t>
            </a:r>
            <a:r>
              <a:rPr lang="ja-JP" altLang="en-US" sz="1200" dirty="0">
                <a:latin typeface="UD デジタル 教科書体 NK-B" panose="02020700000000000000" pitchFamily="18" charset="-128"/>
                <a:ea typeface="UD デジタル 教科書体 NK-B" panose="02020700000000000000" pitchFamily="18" charset="-128"/>
              </a:rPr>
              <a:t>国事務</a:t>
            </a:r>
            <a:r>
              <a:rPr lang="ja-JP" altLang="en-US" sz="1200" dirty="0" smtClean="0">
                <a:latin typeface="UD デジタル 教科書体 NK-B" panose="02020700000000000000" pitchFamily="18" charset="-128"/>
                <a:ea typeface="UD デジタル 教科書体 NK-B" panose="02020700000000000000" pitchFamily="18" charset="-128"/>
              </a:rPr>
              <a:t>連絡）</a:t>
            </a:r>
            <a:endParaRPr lang="ja-JP" altLang="en-US" sz="1200" dirty="0">
              <a:latin typeface="UD デジタル 教科書体 NK-B" panose="02020700000000000000" pitchFamily="18" charset="-128"/>
              <a:ea typeface="UD デジタル 教科書体 NK-B" panose="02020700000000000000" pitchFamily="18" charset="-128"/>
            </a:endParaRPr>
          </a:p>
        </p:txBody>
      </p:sp>
      <p:sp>
        <p:nvSpPr>
          <p:cNvPr id="11" name="角丸四角形 10"/>
          <p:cNvSpPr/>
          <p:nvPr/>
        </p:nvSpPr>
        <p:spPr>
          <a:xfrm>
            <a:off x="10850450" y="37514"/>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参考２</a:t>
            </a:r>
            <a:endParaRPr lang="ja-JP" altLang="en-US" sz="16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14" name="スライド番号プレースホルダー 1"/>
          <p:cNvSpPr txBox="1">
            <a:spLocks/>
          </p:cNvSpPr>
          <p:nvPr/>
        </p:nvSpPr>
        <p:spPr>
          <a:xfrm>
            <a:off x="11157381" y="6531857"/>
            <a:ext cx="1082722"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2000" dirty="0" smtClean="0">
                <a:solidFill>
                  <a:prstClr val="black">
                    <a:tint val="75000"/>
                  </a:prstClr>
                </a:solidFill>
                <a:latin typeface="游ゴシック" panose="020F0502020204030204"/>
                <a:ea typeface="游ゴシック" panose="020B0400000000000000" pitchFamily="50" charset="-128"/>
              </a:rPr>
              <a:t>11</a:t>
            </a:r>
            <a:endParaRPr lang="ja-JP" altLang="en-US" sz="2000" dirty="0">
              <a:solidFill>
                <a:prstClr val="black">
                  <a:tint val="75000"/>
                </a:prstClr>
              </a:solidFill>
              <a:latin typeface="游ゴシック" panose="020F0502020204030204"/>
              <a:ea typeface="游ゴシック" panose="020B0400000000000000" pitchFamily="50" charset="-128"/>
            </a:endParaRPr>
          </a:p>
        </p:txBody>
      </p:sp>
      <p:sp>
        <p:nvSpPr>
          <p:cNvPr id="15" name="正方形/長方形 14"/>
          <p:cNvSpPr/>
          <p:nvPr/>
        </p:nvSpPr>
        <p:spPr>
          <a:xfrm>
            <a:off x="170389" y="4124818"/>
            <a:ext cx="11841614" cy="769441"/>
          </a:xfrm>
          <a:prstGeom prst="rect">
            <a:avLst/>
          </a:prstGeom>
        </p:spPr>
        <p:txBody>
          <a:bodyPr wrap="square">
            <a:spAutoFit/>
          </a:bodyPr>
          <a:lstStyle/>
          <a:p>
            <a:r>
              <a:rPr lang="ja-JP" altLang="en-US" sz="1600" dirty="0" smtClean="0">
                <a:latin typeface="UD デジタル 教科書体 NK-B" panose="02020700000000000000" pitchFamily="18" charset="-128"/>
                <a:ea typeface="UD デジタル 教科書体 NK-B" panose="02020700000000000000" pitchFamily="18" charset="-128"/>
              </a:rPr>
              <a:t>＜学校における対応＞</a:t>
            </a:r>
            <a:endParaRPr lang="en-US" altLang="ja-JP" sz="1600" dirty="0" smtClean="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○学校教育活動の実施に当たっては、マスクの着用を求めないことを基本とする。４月１日より前に実施される卒業式におけるマスク着用については児童生</a:t>
            </a:r>
            <a:endParaRPr lang="en-US" altLang="ja-JP" sz="1400" dirty="0" smtClean="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徒等はマスクを着用せず出席することを基本とする</a:t>
            </a:r>
            <a:endParaRPr lang="ja-JP" altLang="en-US" sz="1400"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2952915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2985433"/>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開設時間：</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200" dirty="0">
                <a:latin typeface="游ゴシック" panose="020F0502020204030204"/>
                <a:ea typeface="游ゴシック" panose="020B0400000000000000" pitchFamily="50" charset="-128"/>
              </a:rPr>
              <a:t>　</a:t>
            </a:r>
            <a:endParaRPr kumimoji="1" lang="en-US" altLang="ja-JP" sz="2200" b="1" i="0" u="non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受付電話番号：０６ー</a:t>
            </a:r>
            <a:r>
              <a:rPr lang="ja-JP" altLang="en-US" sz="2800" b="1" u="sng" noProof="0" dirty="0" smtClean="0">
                <a:latin typeface="游ゴシック" panose="020F0502020204030204"/>
                <a:ea typeface="游ゴシック" panose="020B0400000000000000" pitchFamily="50" charset="-128"/>
              </a:rPr>
              <a:t>６１３１</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－６４０８</a:t>
            </a:r>
            <a:endParaRPr kumimoji="1" lang="en-US" altLang="ja-JP"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a:defRPr/>
            </a:pPr>
            <a:endParaRPr lang="en-US" altLang="ja-JP" sz="1400" dirty="0" smtClean="0">
              <a:latin typeface="UD デジタル 教科書体 NP-B" panose="02020700000000000000" pitchFamily="18" charset="-128"/>
              <a:ea typeface="UD デジタル 教科書体 NP-B" panose="02020700000000000000" pitchFamily="18" charset="-128"/>
            </a:endParaRPr>
          </a:p>
          <a:p>
            <a:pPr>
              <a:defRPr/>
            </a:pPr>
            <a:r>
              <a:rPr lang="ja-JP" altLang="en-US" sz="1400" dirty="0" smtClean="0">
                <a:solidFill>
                  <a:srgbClr val="FF0000"/>
                </a:solidFill>
                <a:latin typeface="UD デジタル 教科書体 NP-B" panose="02020700000000000000" pitchFamily="18" charset="-128"/>
                <a:ea typeface="UD デジタル 教科書体 NP-B" panose="02020700000000000000" pitchFamily="18" charset="-128"/>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を</a:t>
            </a:r>
            <a:r>
              <a:rPr lang="ja-JP" altLang="en-US" sz="2200" dirty="0" smtClean="0">
                <a:latin typeface="游ゴシック" panose="020F0502020204030204"/>
                <a:ea typeface="游ゴシック" panose="020B0400000000000000" pitchFamily="50" charset="-128"/>
              </a:rPr>
              <a:t>掲載</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536553" y="411784"/>
            <a:ext cx="6563494"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latin typeface="游ゴシック" panose="020F0502020204030204"/>
                <a:ea typeface="游ゴシック" panose="020B0400000000000000" pitchFamily="50" charset="-128"/>
              </a:rPr>
              <a:t>特措法</a:t>
            </a:r>
            <a:r>
              <a:rPr lang="ja-JP" altLang="en-US" sz="2800" b="1" dirty="0" smtClean="0">
                <a:latin typeface="游ゴシック" panose="020F0502020204030204"/>
                <a:ea typeface="游ゴシック" panose="020B0400000000000000" pitchFamily="50" charset="-128"/>
              </a:rPr>
              <a:t>に基づく</a:t>
            </a:r>
            <a:r>
              <a:rPr kumimoji="1" lang="ja-JP" altLang="en-US" sz="2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要請等コールセンター</a:t>
            </a:r>
            <a:endParaRPr kumimoji="1" lang="ja-JP" altLang="en-US" sz="2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72501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34723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78462" y="30185"/>
            <a:ext cx="10920821" cy="423449"/>
          </a:xfrm>
          <a:prstGeom prst="rect">
            <a:avLst/>
          </a:prstGeom>
          <a:noFill/>
          <a:ln w="28575">
            <a:noFill/>
          </a:ln>
        </p:spPr>
        <p:txBody>
          <a:bodyPr wrap="square" rtlCol="0">
            <a:spAutoFit/>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３　実施</a:t>
            </a:r>
            <a:r>
              <a:rPr lang="ja-JP" altLang="en-US" sz="2000" b="1" dirty="0"/>
              <a:t>内容</a:t>
            </a:r>
          </a:p>
        </p:txBody>
      </p:sp>
      <p:sp>
        <p:nvSpPr>
          <p:cNvPr id="19" name="テキスト ボックス 18"/>
          <p:cNvSpPr txBox="1"/>
          <p:nvPr/>
        </p:nvSpPr>
        <p:spPr>
          <a:xfrm>
            <a:off x="286229" y="479478"/>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への呼びかけ</a:t>
            </a:r>
            <a:r>
              <a:rPr kumimoji="1" lang="ja-JP" altLang="en-US" sz="2400" b="1" i="0" strike="noStrike" kern="1200" cap="none" spc="0" normalizeH="0" baseline="0" noProof="0" dirty="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09147" y="944605"/>
            <a:ext cx="11782853" cy="4401205"/>
          </a:xfrm>
          <a:prstGeom prst="rect">
            <a:avLst/>
          </a:prstGeom>
        </p:spPr>
        <p:txBody>
          <a:bodyPr wrap="square">
            <a:spAutoFit/>
          </a:bodyPr>
          <a:lstStyle/>
          <a:p>
            <a:pPr>
              <a:lnSpc>
                <a:spcPts val="2100"/>
              </a:lnSpc>
              <a:defRPr/>
            </a:pPr>
            <a:r>
              <a:rPr lang="ja-JP" altLang="en-US" b="1" dirty="0"/>
              <a:t>○　感染防止対策（３密の回避</a:t>
            </a:r>
            <a:r>
              <a:rPr lang="ja-JP" altLang="en-US" b="1" dirty="0" smtClean="0"/>
              <a:t>、手洗い</a:t>
            </a:r>
            <a:r>
              <a:rPr lang="ja-JP" altLang="en-US" b="1" dirty="0"/>
              <a:t>、こまめな換気等）の</a:t>
            </a:r>
            <a:r>
              <a:rPr lang="ja-JP" altLang="en-US" b="1" dirty="0" smtClean="0"/>
              <a:t>徹底</a:t>
            </a:r>
            <a:endParaRPr lang="en-US" altLang="ja-JP" sz="1200" b="1" dirty="0">
              <a:solidFill>
                <a:srgbClr val="FF0000"/>
              </a:solidFill>
            </a:endParaRPr>
          </a:p>
          <a:p>
            <a:pPr>
              <a:lnSpc>
                <a:spcPts val="2100"/>
              </a:lnSpc>
              <a:defRPr/>
            </a:pPr>
            <a:endParaRPr lang="en-US" altLang="ja-JP" b="1" dirty="0"/>
          </a:p>
          <a:p>
            <a:pPr>
              <a:lnSpc>
                <a:spcPts val="2100"/>
              </a:lnSpc>
              <a:defRPr/>
            </a:pPr>
            <a:r>
              <a:rPr lang="ja-JP" altLang="en-US" b="1" dirty="0" smtClean="0"/>
              <a:t>○　早期のワクチン接種（子どものワクチン接種を含む）を検討すること</a:t>
            </a:r>
            <a:r>
              <a:rPr lang="ja-JP" altLang="en-US" sz="1400" b="1" dirty="0" smtClean="0"/>
              <a:t>（</a:t>
            </a:r>
            <a:r>
              <a:rPr lang="ja-JP" altLang="en-US" sz="1400" dirty="0" smtClean="0"/>
              <a:t>法に基づかない働きかけ）</a:t>
            </a:r>
            <a:endParaRPr lang="en-US" altLang="ja-JP" sz="1400" dirty="0" smtClean="0"/>
          </a:p>
          <a:p>
            <a:pPr lvl="0">
              <a:lnSpc>
                <a:spcPts val="2100"/>
              </a:lnSpc>
              <a:defRPr/>
            </a:pPr>
            <a:endParaRPr lang="en-US" altLang="ja-JP" b="1" dirty="0" smtClean="0"/>
          </a:p>
          <a:p>
            <a:pPr lvl="0">
              <a:lnSpc>
                <a:spcPts val="2100"/>
              </a:lnSpc>
              <a:defRPr/>
            </a:pPr>
            <a:r>
              <a:rPr lang="ja-JP" altLang="en-US" dirty="0" smtClean="0"/>
              <a:t>○</a:t>
            </a:r>
            <a:r>
              <a:rPr lang="ja-JP" altLang="en-US" dirty="0"/>
              <a:t>　高齢者の命と健康を守るため、高齢者</a:t>
            </a:r>
            <a:r>
              <a:rPr lang="en-US" altLang="ja-JP" sz="1400" dirty="0" smtClean="0"/>
              <a:t>※</a:t>
            </a:r>
            <a:r>
              <a:rPr lang="ja-JP" altLang="en-US" sz="1400" dirty="0" smtClean="0"/>
              <a:t>１</a:t>
            </a:r>
            <a:r>
              <a:rPr lang="ja-JP" altLang="en-US" dirty="0" smtClean="0"/>
              <a:t>及び</a:t>
            </a:r>
            <a:r>
              <a:rPr lang="ja-JP" altLang="en-US" dirty="0"/>
              <a:t>同居家族等日常的に接する方は、感染リスクが高い場所への</a:t>
            </a:r>
          </a:p>
          <a:p>
            <a:pPr lvl="0">
              <a:lnSpc>
                <a:spcPts val="2100"/>
              </a:lnSpc>
              <a:defRPr/>
            </a:pPr>
            <a:r>
              <a:rPr lang="ja-JP" altLang="en-US" dirty="0"/>
              <a:t>　　外出・移動を控えること　　　　</a:t>
            </a:r>
            <a:r>
              <a:rPr lang="ja-JP" altLang="en-US" sz="1400" dirty="0"/>
              <a:t>　</a:t>
            </a:r>
            <a:r>
              <a:rPr lang="en-US" altLang="ja-JP" sz="1200" dirty="0" smtClean="0"/>
              <a:t>※</a:t>
            </a:r>
            <a:r>
              <a:rPr lang="ja-JP" altLang="en-US" sz="1200" dirty="0" smtClean="0"/>
              <a:t>１</a:t>
            </a:r>
            <a:r>
              <a:rPr lang="ja-JP" altLang="en-US" sz="1200" dirty="0"/>
              <a:t>　基礎疾患のある方などの重症化リスクの高い方を含む</a:t>
            </a:r>
            <a:endParaRPr lang="en-US" altLang="ja-JP" sz="1200" dirty="0"/>
          </a:p>
          <a:p>
            <a:pPr lvl="0">
              <a:lnSpc>
                <a:spcPts val="2100"/>
              </a:lnSpc>
              <a:defRPr/>
            </a:pPr>
            <a:r>
              <a:rPr lang="ja-JP" altLang="en-US" b="1" dirty="0">
                <a:solidFill>
                  <a:srgbClr val="FF0000"/>
                </a:solidFill>
              </a:rPr>
              <a:t>　　</a:t>
            </a:r>
            <a:endParaRPr lang="en-US" altLang="ja-JP" dirty="0"/>
          </a:p>
          <a:p>
            <a:pPr lvl="0">
              <a:lnSpc>
                <a:spcPts val="2100"/>
              </a:lnSpc>
              <a:defRPr/>
            </a:pPr>
            <a:r>
              <a:rPr lang="ja-JP" altLang="en-US" dirty="0"/>
              <a:t>○　旅行等、都道府県間の移動は、感染防止対策を徹底し、移動先での感染リスクの高い行動を</a:t>
            </a:r>
            <a:r>
              <a:rPr lang="ja-JP" altLang="en-US" dirty="0" smtClean="0"/>
              <a:t>控えること</a:t>
            </a:r>
            <a:endParaRPr lang="en-US" altLang="ja-JP" strike="sngStrike" dirty="0">
              <a:highlight>
                <a:srgbClr val="FFFF00"/>
              </a:highlight>
            </a:endParaRPr>
          </a:p>
          <a:p>
            <a:pPr lvl="0">
              <a:lnSpc>
                <a:spcPts val="2100"/>
              </a:lnSpc>
              <a:defRPr/>
            </a:pPr>
            <a:endParaRPr lang="en-US" altLang="ja-JP" sz="800" dirty="0"/>
          </a:p>
          <a:p>
            <a:pPr lvl="0">
              <a:lnSpc>
                <a:spcPts val="2100"/>
              </a:lnSpc>
              <a:defRPr/>
            </a:pPr>
            <a:r>
              <a:rPr lang="ja-JP" altLang="en-US" dirty="0"/>
              <a:t>○　高齢者施設での面会時は、感染防止対策を徹底すること</a:t>
            </a:r>
            <a:r>
              <a:rPr lang="en-US" altLang="ja-JP" dirty="0"/>
              <a:t>(</a:t>
            </a:r>
            <a:r>
              <a:rPr lang="ja-JP" altLang="en-US" dirty="0"/>
              <a:t>オンラインでの面会など高齢者との接触を</a:t>
            </a:r>
            <a:endParaRPr lang="en-US" altLang="ja-JP" dirty="0"/>
          </a:p>
          <a:p>
            <a:pPr lvl="0">
              <a:lnSpc>
                <a:spcPts val="2100"/>
              </a:lnSpc>
              <a:defRPr/>
            </a:pPr>
            <a:r>
              <a:rPr lang="ja-JP" altLang="en-US" dirty="0"/>
              <a:t>　　行わない方法も検討すること）</a:t>
            </a:r>
            <a:endParaRPr lang="en-US" altLang="ja-JP" dirty="0"/>
          </a:p>
          <a:p>
            <a:pPr lvl="0">
              <a:lnSpc>
                <a:spcPts val="2100"/>
              </a:lnSpc>
              <a:defRPr/>
            </a:pPr>
            <a:endParaRPr lang="en-US" altLang="ja-JP" sz="800" dirty="0"/>
          </a:p>
          <a:p>
            <a:pPr lvl="0">
              <a:lnSpc>
                <a:spcPts val="2100"/>
              </a:lnSpc>
              <a:defRPr/>
            </a:pPr>
            <a:r>
              <a:rPr lang="ja-JP" altLang="en-US" dirty="0"/>
              <a:t>○　高齢者</a:t>
            </a:r>
            <a:r>
              <a:rPr lang="en-US" altLang="ja-JP" sz="1400" dirty="0" smtClean="0"/>
              <a:t>※</a:t>
            </a:r>
            <a:r>
              <a:rPr lang="ja-JP" altLang="en-US" sz="1400" dirty="0"/>
              <a:t>１</a:t>
            </a:r>
            <a:r>
              <a:rPr lang="ja-JP" altLang="en-US" dirty="0" smtClean="0"/>
              <a:t>の</a:t>
            </a:r>
            <a:r>
              <a:rPr lang="ja-JP" altLang="en-US" dirty="0"/>
              <a:t>同居家族が感染した場合、高齢者の命を守るため、感染対策が取れない方は、積極的に</a:t>
            </a:r>
            <a:endParaRPr lang="en-US" altLang="ja-JP" dirty="0"/>
          </a:p>
          <a:p>
            <a:pPr lvl="0">
              <a:lnSpc>
                <a:spcPts val="2100"/>
              </a:lnSpc>
              <a:defRPr/>
            </a:pPr>
            <a:r>
              <a:rPr lang="ja-JP" altLang="en-US" dirty="0" smtClean="0"/>
              <a:t>　　宿泊療養施設において療養すること　　</a:t>
            </a:r>
            <a:endParaRPr lang="en-US" altLang="ja-JP" strike="sngStrike" dirty="0" smtClean="0"/>
          </a:p>
          <a:p>
            <a:pPr>
              <a:lnSpc>
                <a:spcPts val="2100"/>
              </a:lnSpc>
              <a:defRPr/>
            </a:pPr>
            <a:endParaRPr lang="en-US" altLang="ja-JP" dirty="0"/>
          </a:p>
          <a:p>
            <a:pPr>
              <a:lnSpc>
                <a:spcPts val="2100"/>
              </a:lnSpc>
              <a:defRPr/>
            </a:pPr>
            <a:r>
              <a:rPr lang="ja-JP" altLang="en-US" b="1" dirty="0"/>
              <a:t>○　</a:t>
            </a:r>
            <a:r>
              <a:rPr lang="ja-JP" altLang="en-US" dirty="0"/>
              <a:t>会食を行う際は、</a:t>
            </a:r>
            <a:r>
              <a:rPr lang="ja-JP" altLang="en-US" dirty="0">
                <a:solidFill>
                  <a:srgbClr val="FF0000"/>
                </a:solidFill>
              </a:rPr>
              <a:t>ゴールドステッカー認証店舗を</a:t>
            </a:r>
            <a:r>
              <a:rPr lang="ja-JP" altLang="en-US" dirty="0" smtClean="0">
                <a:solidFill>
                  <a:srgbClr val="FF0000"/>
                </a:solidFill>
              </a:rPr>
              <a:t>推奨</a:t>
            </a:r>
            <a:endParaRPr lang="en-US" altLang="ja-JP" dirty="0" smtClean="0">
              <a:solidFill>
                <a:srgbClr val="FF0000"/>
              </a:solidFill>
            </a:endParaRPr>
          </a:p>
        </p:txBody>
      </p:sp>
      <p:sp>
        <p:nvSpPr>
          <p:cNvPr id="3" name="正方形/長方形 2"/>
          <p:cNvSpPr/>
          <p:nvPr/>
        </p:nvSpPr>
        <p:spPr>
          <a:xfrm>
            <a:off x="399918" y="878755"/>
            <a:ext cx="11635199" cy="104019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06057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9" name="テキスト ボックス 18"/>
          <p:cNvSpPr txBox="1"/>
          <p:nvPr/>
        </p:nvSpPr>
        <p:spPr>
          <a:xfrm>
            <a:off x="230388" y="2572879"/>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③</a:t>
            </a:r>
            <a:r>
              <a:rPr lang="ja-JP" altLang="en-US" sz="2400" b="1" u="sng" dirty="0" smtClean="0">
                <a:latin typeface="游ゴシック" panose="020F0502020204030204"/>
                <a:ea typeface="游ゴシック" panose="020B0400000000000000" pitchFamily="50" charset="-128"/>
              </a:rPr>
              <a:t>高齢者施設への要請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86054" y="1149322"/>
            <a:ext cx="11219737" cy="605294"/>
          </a:xfrm>
          <a:prstGeom prst="rect">
            <a:avLst/>
          </a:prstGeom>
        </p:spPr>
        <p:txBody>
          <a:bodyPr wrap="square">
            <a:spAutoFit/>
          </a:bodyPr>
          <a:lstStyle/>
          <a:p>
            <a:pPr lvl="0">
              <a:lnSpc>
                <a:spcPts val="2000"/>
              </a:lnSpc>
              <a:defRPr/>
            </a:pPr>
            <a:r>
              <a:rPr lang="ja-JP" altLang="en-US" b="1" dirty="0"/>
              <a:t>○高齢者施設の入所者等で希望する方へ</a:t>
            </a:r>
            <a:r>
              <a:rPr lang="ja-JP" altLang="en-US" b="1" dirty="0" smtClean="0"/>
              <a:t>の早期のワクチン接種を促進すること</a:t>
            </a:r>
            <a:endParaRPr lang="en-US" altLang="ja-JP" b="1" dirty="0" smtClean="0"/>
          </a:p>
          <a:p>
            <a:pPr lvl="0">
              <a:lnSpc>
                <a:spcPts val="2000"/>
              </a:lnSpc>
              <a:defRPr/>
            </a:pPr>
            <a:endParaRPr lang="en-US" altLang="ja-JP" b="1" dirty="0"/>
          </a:p>
        </p:txBody>
      </p:sp>
      <p:sp>
        <p:nvSpPr>
          <p:cNvPr id="9" name="正方形/長方形 8"/>
          <p:cNvSpPr/>
          <p:nvPr/>
        </p:nvSpPr>
        <p:spPr>
          <a:xfrm>
            <a:off x="340248" y="2991664"/>
            <a:ext cx="11511345" cy="102723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テキスト ボックス 11"/>
          <p:cNvSpPr txBox="1"/>
          <p:nvPr/>
        </p:nvSpPr>
        <p:spPr>
          <a:xfrm>
            <a:off x="230388" y="514027"/>
            <a:ext cx="11069867" cy="399276"/>
          </a:xfrm>
          <a:prstGeom prst="rect">
            <a:avLst/>
          </a:prstGeom>
          <a:noFill/>
          <a:ln w="19050">
            <a:noFill/>
          </a:ln>
        </p:spPr>
        <p:txBody>
          <a:bodyPr wrap="square" rtlCol="0">
            <a:spAutoFit/>
          </a:bodyPr>
          <a:lstStyle/>
          <a:p>
            <a:pPr lvl="0">
              <a:lnSpc>
                <a:spcPts val="2300"/>
              </a:lnSpc>
              <a:defRPr/>
            </a:pPr>
            <a:r>
              <a:rPr lang="ja-JP" altLang="en-US" sz="2400" b="1" dirty="0" smtClean="0">
                <a:latin typeface="游ゴシック" panose="020F0502020204030204"/>
                <a:ea typeface="游ゴシック" panose="020B0400000000000000" pitchFamily="50" charset="-128"/>
              </a:rPr>
              <a:t>②</a:t>
            </a:r>
            <a:r>
              <a:rPr lang="ja-JP" altLang="en-US" sz="2400" b="1" u="sng" dirty="0">
                <a:latin typeface="游ゴシック" panose="020F0502020204030204"/>
                <a:ea typeface="游ゴシック" panose="020B0400000000000000" pitchFamily="50" charset="-128"/>
              </a:rPr>
              <a:t>市町村</a:t>
            </a:r>
            <a:r>
              <a:rPr lang="ja-JP" altLang="en-US" sz="2400" b="1" u="sng" dirty="0" smtClean="0">
                <a:latin typeface="游ゴシック" panose="020F0502020204030204"/>
                <a:ea typeface="游ゴシック" panose="020B0400000000000000" pitchFamily="50" charset="-128"/>
              </a:rPr>
              <a:t>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14" name="正方形/長方形 13"/>
          <p:cNvSpPr/>
          <p:nvPr/>
        </p:nvSpPr>
        <p:spPr>
          <a:xfrm>
            <a:off x="405438" y="3133117"/>
            <a:ext cx="11219737" cy="2772554"/>
          </a:xfrm>
          <a:prstGeom prst="rect">
            <a:avLst/>
          </a:prstGeom>
        </p:spPr>
        <p:txBody>
          <a:bodyPr wrap="square">
            <a:spAutoFit/>
          </a:bodyPr>
          <a:lstStyle/>
          <a:p>
            <a:pPr marL="285750" indent="-285750">
              <a:lnSpc>
                <a:spcPts val="1900"/>
              </a:lnSpc>
              <a:buFont typeface="游ゴシック" panose="020B0400000000000000" pitchFamily="50" charset="-128"/>
              <a:buChar char="○"/>
              <a:defRPr/>
            </a:pPr>
            <a:r>
              <a:rPr lang="ja-JP" altLang="en-US" b="1" dirty="0" smtClean="0"/>
              <a:t>早期のワクチン接種に協力すること</a:t>
            </a:r>
            <a:endParaRPr lang="en-US" altLang="ja-JP" b="1" dirty="0" smtClean="0"/>
          </a:p>
          <a:p>
            <a:pPr>
              <a:lnSpc>
                <a:spcPts val="1900"/>
              </a:lnSpc>
              <a:defRPr/>
            </a:pPr>
            <a:endParaRPr lang="en-US" altLang="ja-JP" sz="800" b="1" dirty="0"/>
          </a:p>
          <a:p>
            <a:pPr>
              <a:lnSpc>
                <a:spcPts val="1900"/>
              </a:lnSpc>
              <a:defRPr/>
            </a:pPr>
            <a:r>
              <a:rPr lang="ja-JP" altLang="en-US" b="1" dirty="0" smtClean="0"/>
              <a:t>○ 施設</a:t>
            </a:r>
            <a:r>
              <a:rPr lang="ja-JP" altLang="en-US" b="1" dirty="0"/>
              <a:t>における基本的な感染防止対策を強化・徹底する</a:t>
            </a:r>
            <a:r>
              <a:rPr lang="ja-JP" altLang="en-US" b="1" dirty="0" smtClean="0"/>
              <a:t>こと</a:t>
            </a:r>
            <a:endParaRPr lang="en-US" altLang="ja-JP" b="1" dirty="0"/>
          </a:p>
          <a:p>
            <a:pPr>
              <a:lnSpc>
                <a:spcPts val="1900"/>
              </a:lnSpc>
              <a:defRPr/>
            </a:pPr>
            <a:endParaRPr lang="en-US" altLang="ja-JP" dirty="0" smtClean="0"/>
          </a:p>
          <a:p>
            <a:pPr>
              <a:lnSpc>
                <a:spcPts val="1900"/>
              </a:lnSpc>
              <a:defRPr/>
            </a:pPr>
            <a:r>
              <a:rPr lang="ja-JP" altLang="en-US" dirty="0" smtClean="0"/>
              <a:t>○ 面会時は、</a:t>
            </a:r>
            <a:r>
              <a:rPr lang="ja-JP" altLang="en-US" dirty="0"/>
              <a:t>感染防止対策を徹底すること</a:t>
            </a:r>
            <a:r>
              <a:rPr lang="en-US" altLang="ja-JP" dirty="0"/>
              <a:t>(</a:t>
            </a:r>
            <a:r>
              <a:rPr lang="ja-JP" altLang="en-US" dirty="0"/>
              <a:t>オンラインでの面会など高齢者との接触</a:t>
            </a:r>
            <a:r>
              <a:rPr lang="ja-JP" altLang="en-US" dirty="0" smtClean="0"/>
              <a:t>を行わない</a:t>
            </a:r>
            <a:r>
              <a:rPr lang="ja-JP" altLang="en-US" dirty="0"/>
              <a:t>方法</a:t>
            </a:r>
            <a:r>
              <a:rPr lang="ja-JP" altLang="en-US" dirty="0" smtClean="0"/>
              <a:t>も</a:t>
            </a:r>
            <a:endParaRPr lang="en-US" altLang="ja-JP" dirty="0" smtClean="0"/>
          </a:p>
          <a:p>
            <a:pPr>
              <a:lnSpc>
                <a:spcPts val="1900"/>
              </a:lnSpc>
              <a:defRPr/>
            </a:pPr>
            <a:r>
              <a:rPr lang="ja-JP" altLang="en-US" dirty="0" smtClean="0"/>
              <a:t>　 検討</a:t>
            </a:r>
            <a:r>
              <a:rPr lang="ja-JP" altLang="en-US" dirty="0"/>
              <a:t>すること）</a:t>
            </a:r>
            <a:endParaRPr lang="en-US" altLang="ja-JP" dirty="0"/>
          </a:p>
          <a:p>
            <a:pPr lvl="0">
              <a:lnSpc>
                <a:spcPts val="1900"/>
              </a:lnSpc>
              <a:defRPr/>
            </a:pPr>
            <a:r>
              <a:rPr lang="ja-JP" altLang="en-US" b="1" dirty="0" smtClean="0">
                <a:solidFill>
                  <a:srgbClr val="FF0000"/>
                </a:solidFill>
              </a:rPr>
              <a:t>　</a:t>
            </a:r>
            <a:endParaRPr lang="en-US" altLang="ja-JP" dirty="0"/>
          </a:p>
          <a:p>
            <a:pPr marL="285750" indent="-285750">
              <a:lnSpc>
                <a:spcPts val="1900"/>
              </a:lnSpc>
              <a:buFont typeface="游ゴシック" panose="020B0400000000000000" pitchFamily="50" charset="-128"/>
              <a:buChar char="○"/>
              <a:defRPr/>
            </a:pPr>
            <a:r>
              <a:rPr lang="ja-JP" altLang="en-US" dirty="0" smtClean="0"/>
              <a:t>入居系・居住系施設の従事者等への頻回検査（３日に１回）を実施すること</a:t>
            </a:r>
            <a:endParaRPr lang="en-US" altLang="ja-JP" dirty="0"/>
          </a:p>
          <a:p>
            <a:pPr>
              <a:lnSpc>
                <a:spcPts val="1900"/>
              </a:lnSpc>
              <a:defRPr/>
            </a:pPr>
            <a:endParaRPr lang="en-US" altLang="ja-JP" dirty="0" smtClean="0"/>
          </a:p>
          <a:p>
            <a:pPr marL="285750" indent="-285750">
              <a:lnSpc>
                <a:spcPts val="1900"/>
              </a:lnSpc>
              <a:buFont typeface="游ゴシック" panose="020B0400000000000000" pitchFamily="50" charset="-128"/>
              <a:buChar char="○"/>
              <a:defRPr/>
            </a:pPr>
            <a:r>
              <a:rPr lang="ja-JP" altLang="en-US" dirty="0" smtClean="0"/>
              <a:t>施設</a:t>
            </a:r>
            <a:r>
              <a:rPr lang="ja-JP" altLang="en-US" dirty="0"/>
              <a:t>で陽性者や疑似症患者が発生した場合には、施設管理者は配置医師や連携医療機関、往診医療機関等と連携し速やかな</a:t>
            </a:r>
            <a:r>
              <a:rPr lang="ja-JP" altLang="en-US" dirty="0" smtClean="0"/>
              <a:t>治療に協力すること</a:t>
            </a:r>
            <a:endParaRPr lang="en-US" altLang="ja-JP" dirty="0" smtClean="0"/>
          </a:p>
        </p:txBody>
      </p:sp>
      <p:sp>
        <p:nvSpPr>
          <p:cNvPr id="15" name="正方形/長方形 14"/>
          <p:cNvSpPr/>
          <p:nvPr/>
        </p:nvSpPr>
        <p:spPr>
          <a:xfrm>
            <a:off x="340249" y="946527"/>
            <a:ext cx="11511345" cy="66712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409624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0" name="テキスト ボックス 9"/>
          <p:cNvSpPr txBox="1"/>
          <p:nvPr/>
        </p:nvSpPr>
        <p:spPr>
          <a:xfrm>
            <a:off x="243266" y="923886"/>
            <a:ext cx="11069867" cy="399276"/>
          </a:xfrm>
          <a:prstGeom prst="rect">
            <a:avLst/>
          </a:prstGeom>
          <a:noFill/>
          <a:ln w="19050">
            <a:noFill/>
          </a:ln>
        </p:spPr>
        <p:txBody>
          <a:bodyPr wrap="square" rtlCol="0">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lang="ja-JP" altLang="en-US" sz="2400" b="1" noProof="0" dirty="0">
                <a:latin typeface="游ゴシック" panose="020F0502020204030204"/>
                <a:ea typeface="游ゴシック" panose="020B0400000000000000" pitchFamily="50" charset="-128"/>
              </a:rPr>
              <a:t>④</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医療機関への要請</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（特措法第</a:t>
            </a:r>
            <a:r>
              <a:rPr kumimoji="1" lang="en-US" altLang="ja-JP"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24</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条第９項に基づく）</a:t>
            </a:r>
            <a:endParaRPr kumimoji="1" lang="ja-JP" altLang="en-US"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1" name="正方形/長方形 10"/>
          <p:cNvSpPr/>
          <p:nvPr/>
        </p:nvSpPr>
        <p:spPr>
          <a:xfrm>
            <a:off x="427601" y="1640973"/>
            <a:ext cx="11330419" cy="2400657"/>
          </a:xfrm>
          <a:prstGeom prst="rect">
            <a:avLst/>
          </a:prstGeom>
        </p:spPr>
        <p:txBody>
          <a:bodyPr wrap="square">
            <a:spAutoFit/>
          </a:bodyPr>
          <a:lstStyle/>
          <a:p>
            <a:pPr marL="342900" lvl="0" indent="-342900">
              <a:lnSpc>
                <a:spcPts val="2000"/>
              </a:lnSpc>
              <a:buFont typeface="游ゴシック" panose="020B0400000000000000" pitchFamily="50" charset="-128"/>
              <a:buChar char="○"/>
              <a:defRPr/>
            </a:pPr>
            <a:r>
              <a:rPr lang="ja-JP" altLang="en-US" b="1" dirty="0" smtClean="0">
                <a:latin typeface="游ゴシック" panose="020F0502020204030204"/>
                <a:ea typeface="游ゴシック" panose="020B0400000000000000" pitchFamily="50" charset="-128"/>
              </a:rPr>
              <a:t>連携</a:t>
            </a:r>
            <a:r>
              <a:rPr lang="ja-JP" altLang="en-US" b="1" dirty="0">
                <a:latin typeface="游ゴシック" panose="020F0502020204030204"/>
                <a:ea typeface="游ゴシック" panose="020B0400000000000000" pitchFamily="50" charset="-128"/>
              </a:rPr>
              <a:t>医療</a:t>
            </a:r>
            <a:r>
              <a:rPr lang="ja-JP" altLang="en-US" b="1" dirty="0" smtClean="0">
                <a:latin typeface="游ゴシック" panose="020F0502020204030204"/>
                <a:ea typeface="游ゴシック" panose="020B0400000000000000" pitchFamily="50" charset="-128"/>
              </a:rPr>
              <a:t>機関・往診医療機関等は、高齢者施設に対する</a:t>
            </a:r>
            <a:r>
              <a:rPr lang="ja-JP" altLang="en-US" b="1" dirty="0"/>
              <a:t>早期のワクチンの接種</a:t>
            </a:r>
            <a:r>
              <a:rPr lang="ja-JP" altLang="en-US" b="1" dirty="0" smtClean="0">
                <a:latin typeface="游ゴシック" panose="020F0502020204030204"/>
                <a:ea typeface="游ゴシック" panose="020B0400000000000000" pitchFamily="50" charset="-128"/>
              </a:rPr>
              <a:t>に協力すること</a:t>
            </a:r>
            <a:endParaRPr lang="en-US" altLang="ja-JP" dirty="0" smtClean="0">
              <a:latin typeface="游ゴシック" panose="020F0502020204030204"/>
              <a:ea typeface="游ゴシック" panose="020B0400000000000000" pitchFamily="50" charset="-128"/>
            </a:endParaRPr>
          </a:p>
          <a:p>
            <a:pPr lvl="0">
              <a:lnSpc>
                <a:spcPts val="2000"/>
              </a:lnSpc>
              <a:defRPr/>
            </a:pPr>
            <a:endParaRPr lang="en-US" altLang="ja-JP" b="1" dirty="0" smtClean="0">
              <a:latin typeface="游ゴシック" panose="020F0502020204030204"/>
              <a:ea typeface="游ゴシック" panose="020B0400000000000000" pitchFamily="50" charset="-128"/>
            </a:endParaRPr>
          </a:p>
          <a:p>
            <a:pPr marL="342900" indent="-342900">
              <a:lnSpc>
                <a:spcPts val="2000"/>
              </a:lnSpc>
              <a:buFont typeface="游ゴシック" panose="020B0400000000000000" pitchFamily="50" charset="-128"/>
              <a:buChar char="○"/>
              <a:defRPr/>
            </a:pPr>
            <a:r>
              <a:rPr lang="ja-JP" altLang="en-US" dirty="0" smtClean="0"/>
              <a:t>基本的</a:t>
            </a:r>
            <a:r>
              <a:rPr lang="ja-JP" altLang="en-US" dirty="0"/>
              <a:t>な感染防止対策を強化・徹底するとともに、自院入院患者が陽性と判明した場合は、当該医療機関で原疾患とあわせコロナ治療を継続すること</a:t>
            </a: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kumimoji="1" lang="en-US" altLang="ja-JP"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rPr>
              <a:t>地域の中核的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rPr>
              <a:t>な医療機関や往診医療機関は、</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保健所</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から高齢者施設への往診</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依頼があった場合には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endParaRPr lang="en-US" altLang="ja-JP" dirty="0">
              <a:latin typeface="游ゴシック" panose="020F0502020204030204"/>
              <a:ea typeface="游ゴシック" panose="020B0400000000000000" pitchFamily="50" charset="-128"/>
            </a:endParaRPr>
          </a:p>
          <a:p>
            <a:pPr marR="0" lvl="0" algn="l" defTabSz="914400" rtl="0" eaLnBrk="1" fontAlgn="auto" latinLnBrk="0" hangingPunct="1">
              <a:lnSpc>
                <a:spcPts val="2000"/>
              </a:lnSpc>
              <a:spcBef>
                <a:spcPts val="0"/>
              </a:spcBef>
              <a:spcAft>
                <a:spcPts val="0"/>
              </a:spcAft>
              <a:buClrTx/>
              <a:buSzTx/>
              <a:tabLst/>
              <a:defRPr/>
            </a:pPr>
            <a:r>
              <a:rPr lang="en-US" altLang="ja-JP" noProof="0" dirty="0" smtClean="0">
                <a:latin typeface="游ゴシック" panose="020F0502020204030204"/>
                <a:ea typeface="游ゴシック" panose="020B0400000000000000" pitchFamily="50" charset="-128"/>
              </a:rPr>
              <a:t>     </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単位での往診体制の確保など協力を行う</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kumimoji="1" lang="ja-JP" altLang="en-US" sz="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の感染症の中核的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な医療機関等は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、高齢者施設</a:t>
            </a:r>
            <a:r>
              <a:rPr lang="ja-JP" altLang="en-US" dirty="0">
                <a:latin typeface="游ゴシック" panose="020F0502020204030204"/>
                <a:ea typeface="游ゴシック" panose="020B0400000000000000" pitchFamily="50" charset="-128"/>
              </a:rPr>
              <a:t>等</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制御の</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支援を</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推進する</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13" name="正方形/長方形 12"/>
          <p:cNvSpPr/>
          <p:nvPr/>
        </p:nvSpPr>
        <p:spPr>
          <a:xfrm>
            <a:off x="427601" y="1502070"/>
            <a:ext cx="11549775" cy="51499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1573326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127714" y="185207"/>
            <a:ext cx="11069867" cy="682238"/>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⑤</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noProof="0" dirty="0">
                <a:latin typeface="游ゴシック" panose="020F0502020204030204"/>
                <a:ea typeface="游ゴシック" panose="020B0400000000000000" pitchFamily="50" charset="-128"/>
              </a:rPr>
              <a:t>要請</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3" name="正方形/長方形 12"/>
          <p:cNvSpPr/>
          <p:nvPr/>
        </p:nvSpPr>
        <p:spPr>
          <a:xfrm>
            <a:off x="320193" y="661471"/>
            <a:ext cx="11772933" cy="2590453"/>
          </a:xfrm>
          <a:prstGeom prst="rect">
            <a:avLst/>
          </a:prstGeom>
        </p:spPr>
        <p:txBody>
          <a:bodyPr wrap="square">
            <a:spAutoFit/>
          </a:bodyPr>
          <a:lstStyle/>
          <a:p>
            <a:pPr>
              <a:lnSpc>
                <a:spcPts val="2000"/>
              </a:lnSpc>
              <a:defRPr/>
            </a:pPr>
            <a:r>
              <a:rPr lang="ja-JP" altLang="en-US" b="1" dirty="0"/>
              <a:t>○　オミクロン株対応ワクチンの早期接種を</a:t>
            </a:r>
            <a:r>
              <a:rPr lang="ja-JP" altLang="en-US" b="1" dirty="0" smtClean="0"/>
              <a:t>検討する</a:t>
            </a:r>
            <a:r>
              <a:rPr lang="ja-JP" altLang="en-US" b="1" dirty="0"/>
              <a:t>よう周知徹底する</a:t>
            </a:r>
            <a:r>
              <a:rPr lang="ja-JP" altLang="en-US" b="1" dirty="0" smtClean="0"/>
              <a:t>こと</a:t>
            </a:r>
            <a:r>
              <a:rPr lang="ja-JP" altLang="en-US" sz="1400" dirty="0" smtClean="0"/>
              <a:t>（</a:t>
            </a:r>
            <a:r>
              <a:rPr lang="ja-JP" altLang="en-US" sz="1400" dirty="0"/>
              <a:t>法に基づかない働きかけ）</a:t>
            </a:r>
            <a:endParaRPr lang="en-US" altLang="ja-JP" sz="1400" dirty="0"/>
          </a:p>
          <a:p>
            <a:pPr>
              <a:lnSpc>
                <a:spcPts val="1500"/>
              </a:lnSpc>
              <a:defRPr/>
            </a:pPr>
            <a:endParaRPr lang="en-US" altLang="ja-JP" dirty="0"/>
          </a:p>
          <a:p>
            <a:pPr>
              <a:lnSpc>
                <a:spcPts val="1500"/>
              </a:lnSpc>
              <a:defRPr/>
            </a:pPr>
            <a:r>
              <a:rPr lang="ja-JP" altLang="en-US" dirty="0" smtClean="0"/>
              <a:t>○</a:t>
            </a:r>
            <a:r>
              <a:rPr lang="ja-JP" altLang="en-US" dirty="0"/>
              <a:t>　発熱等の症状がある学生は、登校や活動参加を控えるよう、周知徹底する</a:t>
            </a:r>
            <a:r>
              <a:rPr lang="ja-JP" altLang="en-US" dirty="0" smtClean="0"/>
              <a:t>こと</a:t>
            </a:r>
            <a:endParaRPr lang="en-US" altLang="ja-JP" dirty="0" smtClean="0"/>
          </a:p>
          <a:p>
            <a:pPr>
              <a:lnSpc>
                <a:spcPts val="1500"/>
              </a:lnSpc>
              <a:defRPr/>
            </a:pPr>
            <a:endParaRPr lang="ja-JP" altLang="en-US" dirty="0"/>
          </a:p>
          <a:p>
            <a:pPr>
              <a:defRPr/>
            </a:pPr>
            <a:r>
              <a:rPr lang="ja-JP" altLang="en-US" dirty="0"/>
              <a:t>○　学生に対し、感染リスクの高い以下の行動について感染防止対策を徹底すること</a:t>
            </a:r>
          </a:p>
          <a:p>
            <a:pPr>
              <a:defRPr/>
            </a:pPr>
            <a:r>
              <a:rPr lang="ja-JP" altLang="en-US" dirty="0"/>
              <a:t>　　　・　旅行や、自宅・友人宅での飲み会</a:t>
            </a:r>
          </a:p>
          <a:p>
            <a:pPr>
              <a:defRPr/>
            </a:pPr>
            <a:r>
              <a:rPr lang="ja-JP" altLang="en-US" dirty="0"/>
              <a:t>　　　・　部活動や課外活動における感染リスクの高い活動（合宿等）や前後の</a:t>
            </a:r>
            <a:r>
              <a:rPr lang="ja-JP" altLang="en-US" dirty="0" smtClean="0"/>
              <a:t>会食</a:t>
            </a:r>
            <a:endParaRPr lang="en-US" altLang="ja-JP" dirty="0" smtClean="0"/>
          </a:p>
          <a:p>
            <a:pPr>
              <a:lnSpc>
                <a:spcPts val="1500"/>
              </a:lnSpc>
              <a:defRPr/>
            </a:pPr>
            <a:endParaRPr lang="en-US" altLang="ja-JP" dirty="0" smtClean="0"/>
          </a:p>
          <a:p>
            <a:pPr>
              <a:lnSpc>
                <a:spcPts val="1500"/>
              </a:lnSpc>
              <a:defRPr/>
            </a:pPr>
            <a:r>
              <a:rPr lang="ja-JP" altLang="en-US" dirty="0" smtClean="0"/>
              <a:t>○</a:t>
            </a:r>
            <a:r>
              <a:rPr lang="ja-JP" altLang="en-US" dirty="0"/>
              <a:t>　</a:t>
            </a:r>
            <a:r>
              <a:rPr lang="ja-JP" altLang="en-US" dirty="0" smtClean="0"/>
              <a:t>療養証明・陰性証明の</a:t>
            </a:r>
            <a:r>
              <a:rPr lang="ja-JP" altLang="en-US" dirty="0"/>
              <a:t>提出を求めない</a:t>
            </a:r>
            <a:r>
              <a:rPr lang="ja-JP" altLang="en-US" dirty="0" smtClean="0"/>
              <a:t>こと</a:t>
            </a:r>
            <a:endParaRPr lang="en-US" altLang="ja-JP" dirty="0" smtClean="0"/>
          </a:p>
          <a:p>
            <a:pPr>
              <a:lnSpc>
                <a:spcPts val="1500"/>
              </a:lnSpc>
              <a:defRPr/>
            </a:pPr>
            <a:endParaRPr lang="en-US" altLang="ja-JP" b="1" strike="sngStrike" dirty="0" smtClean="0">
              <a:solidFill>
                <a:schemeClr val="accent5"/>
              </a:solidFill>
            </a:endParaRPr>
          </a:p>
          <a:p>
            <a:pPr>
              <a:lnSpc>
                <a:spcPts val="2000"/>
              </a:lnSpc>
              <a:defRPr/>
            </a:pPr>
            <a:r>
              <a:rPr lang="ja-JP" altLang="en-US" spc="-100" dirty="0" smtClean="0"/>
              <a:t>○　</a:t>
            </a:r>
            <a:r>
              <a:rPr lang="ja-JP" altLang="en-US" dirty="0" smtClean="0"/>
              <a:t>学生寮における感染防止策などについて、学生に注意喚起を徹底すること</a:t>
            </a:r>
            <a:endParaRPr lang="en-US" altLang="ja-JP" dirty="0" smtClean="0"/>
          </a:p>
        </p:txBody>
      </p:sp>
      <p:sp>
        <p:nvSpPr>
          <p:cNvPr id="9" name="正方形/長方形 8"/>
          <p:cNvSpPr/>
          <p:nvPr/>
        </p:nvSpPr>
        <p:spPr>
          <a:xfrm>
            <a:off x="286227" y="621068"/>
            <a:ext cx="11806900" cy="36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正方形/長方形 9"/>
          <p:cNvSpPr/>
          <p:nvPr/>
        </p:nvSpPr>
        <p:spPr>
          <a:xfrm>
            <a:off x="320193" y="3956224"/>
            <a:ext cx="11859992" cy="1992853"/>
          </a:xfrm>
          <a:prstGeom prst="rect">
            <a:avLst/>
          </a:prstGeom>
        </p:spPr>
        <p:txBody>
          <a:bodyPr wrap="square">
            <a:spAutoFit/>
          </a:bodyPr>
          <a:lstStyle/>
          <a:p>
            <a:pPr>
              <a:lnSpc>
                <a:spcPts val="1500"/>
              </a:lnSpc>
              <a:defRPr/>
            </a:pPr>
            <a:r>
              <a:rPr lang="ja-JP" altLang="en-US" b="1" dirty="0"/>
              <a:t>○　オミクロン株対応ワクチンの早期接種</a:t>
            </a:r>
            <a:r>
              <a:rPr lang="ja-JP" altLang="en-US" b="1" dirty="0" smtClean="0"/>
              <a:t>を検討</a:t>
            </a:r>
            <a:r>
              <a:rPr lang="ja-JP" altLang="en-US" b="1" dirty="0"/>
              <a:t>するよう周知徹底する</a:t>
            </a:r>
            <a:r>
              <a:rPr lang="ja-JP" altLang="en-US" b="1" dirty="0" smtClean="0"/>
              <a:t>こと</a:t>
            </a:r>
            <a:r>
              <a:rPr lang="ja-JP" altLang="en-US" sz="1400" dirty="0" smtClean="0"/>
              <a:t>（</a:t>
            </a:r>
            <a:r>
              <a:rPr lang="ja-JP" altLang="en-US" sz="1400" dirty="0"/>
              <a:t>法に基づかない働きかけ</a:t>
            </a:r>
            <a:r>
              <a:rPr lang="ja-JP" altLang="en-US" sz="1400" dirty="0" smtClean="0"/>
              <a:t>）</a:t>
            </a:r>
            <a:endParaRPr lang="en-US" altLang="ja-JP" sz="1400" dirty="0" smtClean="0"/>
          </a:p>
          <a:p>
            <a:pPr>
              <a:lnSpc>
                <a:spcPts val="1500"/>
              </a:lnSpc>
              <a:defRPr/>
            </a:pPr>
            <a:endParaRPr lang="en-US" altLang="ja-JP" sz="1400" dirty="0" smtClean="0"/>
          </a:p>
          <a:p>
            <a:pPr>
              <a:lnSpc>
                <a:spcPts val="1500"/>
              </a:lnSpc>
              <a:defRPr/>
            </a:pPr>
            <a:endParaRPr lang="en-US" altLang="ja-JP" dirty="0" smtClean="0"/>
          </a:p>
          <a:p>
            <a:pPr>
              <a:lnSpc>
                <a:spcPts val="1500"/>
              </a:lnSpc>
              <a:defRPr/>
            </a:pPr>
            <a:r>
              <a:rPr lang="ja-JP" altLang="en-US" dirty="0" smtClean="0"/>
              <a:t>○</a:t>
            </a:r>
            <a:r>
              <a:rPr lang="ja-JP" altLang="en-US" dirty="0"/>
              <a:t>　</a:t>
            </a:r>
            <a:r>
              <a:rPr lang="ja-JP" altLang="en-US" dirty="0" smtClean="0"/>
              <a:t>療養証明・陰性証明の</a:t>
            </a:r>
            <a:r>
              <a:rPr lang="ja-JP" altLang="en-US" dirty="0"/>
              <a:t>提出を求めないよう周知徹底すること</a:t>
            </a:r>
          </a:p>
          <a:p>
            <a:pPr>
              <a:lnSpc>
                <a:spcPts val="1500"/>
              </a:lnSpc>
              <a:defRPr/>
            </a:pPr>
            <a:endParaRPr lang="en-US" altLang="ja-JP" spc="-100" dirty="0"/>
          </a:p>
          <a:p>
            <a:pPr>
              <a:defRPr/>
            </a:pPr>
            <a:r>
              <a:rPr lang="ja-JP" altLang="en-US" spc="-100" dirty="0" smtClean="0"/>
              <a:t>○</a:t>
            </a:r>
            <a:r>
              <a:rPr lang="ja-JP" altLang="en-US" spc="-100" dirty="0" smtClean="0"/>
              <a:t>　高齢者や基礎疾患を有する方等、重症化リスクのある従業者、妊娠している従業者、同居家族に該当者がいる</a:t>
            </a:r>
            <a:endParaRPr lang="en-US" altLang="ja-JP" spc="-100" dirty="0" smtClean="0"/>
          </a:p>
          <a:p>
            <a:pPr>
              <a:defRPr/>
            </a:pPr>
            <a:r>
              <a:rPr lang="en-US" altLang="ja-JP" spc="-100" dirty="0"/>
              <a:t> </a:t>
            </a:r>
            <a:r>
              <a:rPr lang="en-US" altLang="ja-JP" spc="-100" dirty="0" smtClean="0"/>
              <a:t>       </a:t>
            </a:r>
            <a:r>
              <a:rPr lang="ja-JP" altLang="en-US" spc="-100" dirty="0" smtClean="0"/>
              <a:t>従業者について、テレワークや時差出勤等の配慮を行うこと</a:t>
            </a:r>
            <a:endParaRPr lang="en-US" altLang="ja-JP" spc="-100" dirty="0" smtClean="0"/>
          </a:p>
          <a:p>
            <a:pPr>
              <a:lnSpc>
                <a:spcPts val="1500"/>
              </a:lnSpc>
              <a:defRPr/>
            </a:pPr>
            <a:endParaRPr lang="en-US" altLang="ja-JP" spc="-100" dirty="0" smtClean="0"/>
          </a:p>
          <a:p>
            <a:pPr>
              <a:lnSpc>
                <a:spcPts val="1500"/>
              </a:lnSpc>
              <a:defRPr/>
            </a:pPr>
            <a:r>
              <a:rPr lang="ja-JP" altLang="en-US" spc="-100" dirty="0" smtClean="0"/>
              <a:t>○　業種別ガイドラインを遵守すること</a:t>
            </a:r>
            <a:endParaRPr lang="en-US" altLang="ja-JP" spc="-100" dirty="0" smtClean="0"/>
          </a:p>
        </p:txBody>
      </p:sp>
      <p:sp>
        <p:nvSpPr>
          <p:cNvPr id="11" name="テキスト ボックス 10"/>
          <p:cNvSpPr txBox="1"/>
          <p:nvPr/>
        </p:nvSpPr>
        <p:spPr>
          <a:xfrm>
            <a:off x="127714" y="3404436"/>
            <a:ext cx="11069867" cy="399276"/>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⑥</a:t>
            </a:r>
            <a:r>
              <a:rPr lang="ja-JP" altLang="en-US" sz="2400" b="1" u="sng" dirty="0" smtClean="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p:txBody>
      </p:sp>
      <p:sp>
        <p:nvSpPr>
          <p:cNvPr id="17" name="正方形/長方形 16"/>
          <p:cNvSpPr/>
          <p:nvPr/>
        </p:nvSpPr>
        <p:spPr>
          <a:xfrm>
            <a:off x="286226" y="3868791"/>
            <a:ext cx="11806900" cy="39180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206307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383522"/>
            <a:ext cx="2743200" cy="365125"/>
          </a:xfrm>
        </p:spPr>
        <p:txBody>
          <a:bodyPr/>
          <a:lstStyle/>
          <a:p>
            <a:fld id="{38329C25-BD09-4AEE-90D6-E5269A43C3B5}" type="slidenum">
              <a:rPr kumimoji="1" lang="ja-JP" altLang="en-US" sz="2000" smtClean="0">
                <a:solidFill>
                  <a:schemeClr val="tx1"/>
                </a:solidFill>
              </a:rPr>
              <a:t>6</a:t>
            </a:fld>
            <a:endParaRPr kumimoji="1" lang="ja-JP" altLang="en-US" sz="2000" dirty="0">
              <a:solidFill>
                <a:schemeClr val="tx1"/>
              </a:solidFill>
            </a:endParaRPr>
          </a:p>
        </p:txBody>
      </p:sp>
      <p:sp>
        <p:nvSpPr>
          <p:cNvPr id="19" name="テキスト ボックス 18"/>
          <p:cNvSpPr txBox="1"/>
          <p:nvPr/>
        </p:nvSpPr>
        <p:spPr>
          <a:xfrm>
            <a:off x="196889" y="96143"/>
            <a:ext cx="8614918" cy="461665"/>
          </a:xfrm>
          <a:prstGeom prst="rect">
            <a:avLst/>
          </a:prstGeom>
          <a:noFill/>
          <a:ln w="19050">
            <a:noFill/>
          </a:ln>
        </p:spPr>
        <p:txBody>
          <a:bodyPr wrap="square" rtlCol="0">
            <a:spAutoFit/>
          </a:bodyPr>
          <a:lstStyle/>
          <a:p>
            <a:r>
              <a:rPr lang="ja-JP" altLang="en-US" sz="2400" b="1" dirty="0"/>
              <a:t>⑦</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554523"/>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smtClean="0"/>
              <a:t>主催者等に</a:t>
            </a:r>
            <a:r>
              <a:rPr lang="ja-JP" altLang="en-US" sz="2000" b="1" u="sng" dirty="0"/>
              <a:t>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159430"/>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45061" y="2893812"/>
            <a:ext cx="11743527" cy="2862322"/>
          </a:xfrm>
          <a:prstGeom prst="rect">
            <a:avLst/>
          </a:prstGeom>
          <a:noFill/>
          <a:ln w="19050">
            <a:noFill/>
          </a:ln>
        </p:spPr>
        <p:txBody>
          <a:bodyPr wrap="square" rtlCol="0">
            <a:spAutoFit/>
          </a:bodyPr>
          <a:lstStyle/>
          <a:p>
            <a:pPr>
              <a:lnSpc>
                <a:spcPts val="2100"/>
              </a:lnSpc>
            </a:pPr>
            <a:r>
              <a:rPr lang="ja-JP" altLang="en-US" sz="1600" b="1" dirty="0"/>
              <a:t>　</a:t>
            </a:r>
            <a:r>
              <a:rPr lang="ja-JP" altLang="en-US" sz="1600" b="1" dirty="0" smtClean="0"/>
              <a:t>　◆　感染防止安全計画は、イベント開催日の２週間前までを目途に大阪府に提出すること</a:t>
            </a:r>
            <a:endParaRPr lang="en-US" altLang="ja-JP" sz="1600" b="1" dirty="0" smtClean="0"/>
          </a:p>
          <a:p>
            <a:pPr>
              <a:lnSpc>
                <a:spcPts val="2300"/>
              </a:lnSpc>
            </a:pP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3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smtClean="0"/>
          </a:p>
          <a:p>
            <a:pPr>
              <a:lnSpc>
                <a:spcPts val="2300"/>
              </a:lnSpc>
            </a:pPr>
            <a:r>
              <a:rPr lang="ja-JP" altLang="en-US" sz="1600" b="1" dirty="0" smtClean="0"/>
              <a:t>　</a:t>
            </a:r>
            <a:r>
              <a:rPr lang="ja-JP" altLang="en-US" sz="1600" b="1" dirty="0"/>
              <a:t>　</a:t>
            </a:r>
            <a:r>
              <a:rPr lang="ja-JP" altLang="en-US" sz="1600" b="1" dirty="0" smtClean="0"/>
              <a:t>◆</a:t>
            </a:r>
            <a:r>
              <a:rPr lang="ja-JP" altLang="en-US" sz="1600" b="1" dirty="0"/>
              <a:t>　</a:t>
            </a:r>
            <a:r>
              <a:rPr lang="ja-JP" altLang="en-US" sz="1600" b="1" dirty="0" smtClean="0"/>
              <a:t>イベントの参加者は、イベント前後</a:t>
            </a:r>
            <a:r>
              <a:rPr lang="ja-JP" altLang="en-US" sz="1600" b="1" dirty="0"/>
              <a:t>の活動における基本的な感染対策の</a:t>
            </a:r>
            <a:r>
              <a:rPr lang="ja-JP" altLang="en-US" sz="1600" b="1" dirty="0" smtClean="0"/>
              <a:t>徹底を行うこと</a:t>
            </a:r>
            <a:endParaRPr lang="en-US" altLang="ja-JP" sz="1600" b="1" dirty="0"/>
          </a:p>
          <a:p>
            <a:pPr>
              <a:lnSpc>
                <a:spcPts val="2100"/>
              </a:lnSpc>
            </a:pP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１　</a:t>
            </a:r>
            <a:r>
              <a:rPr lang="ja-JP" altLang="en-US" sz="1400" b="1" dirty="0"/>
              <a:t>イベントには、遊園地・テーマパーク等を含む</a:t>
            </a:r>
            <a:endParaRPr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２　収容率と人数上限でどちらか小さい方を限度（両方の条件を満たす必要</a:t>
            </a:r>
            <a:r>
              <a:rPr lang="ja-JP" altLang="en-US" sz="1400" b="1" dirty="0" smtClean="0"/>
              <a:t>）</a:t>
            </a:r>
            <a:r>
              <a:rPr lang="ja-JP" altLang="en-US" sz="1400" b="1" dirty="0"/>
              <a:t>。</a:t>
            </a:r>
            <a:r>
              <a:rPr lang="ja-JP" altLang="en-US" sz="1400" b="1" dirty="0" smtClean="0"/>
              <a:t>収容</a:t>
            </a:r>
            <a:r>
              <a:rPr lang="ja-JP" altLang="en-US" sz="1400" b="1" dirty="0"/>
              <a:t>定員が設定されていない場合は</a:t>
            </a:r>
            <a:r>
              <a:rPr lang="ja-JP" altLang="en-US" sz="1400" b="1" dirty="0" smtClean="0"/>
              <a:t>、人</a:t>
            </a:r>
            <a:r>
              <a:rPr lang="ja-JP" altLang="en-US" sz="1400" b="1" dirty="0"/>
              <a:t>と</a:t>
            </a:r>
            <a:r>
              <a:rPr lang="ja-JP" altLang="en-US" sz="1400" b="1" dirty="0" smtClean="0"/>
              <a:t>人とが</a:t>
            </a:r>
            <a:r>
              <a:rPr lang="ja-JP" altLang="en-US" sz="1400" b="1" dirty="0"/>
              <a:t>触れ</a:t>
            </a:r>
            <a:r>
              <a:rPr lang="ja-JP" altLang="en-US" sz="1400" b="1" dirty="0" err="1"/>
              <a:t>合</a:t>
            </a:r>
            <a:r>
              <a:rPr lang="ja-JP" altLang="en-US" sz="1400" b="1" dirty="0" err="1" smtClean="0"/>
              <a:t>わ</a:t>
            </a:r>
            <a:endParaRPr lang="en-US" altLang="ja-JP" sz="1400" b="1" dirty="0" smtClean="0"/>
          </a:p>
          <a:p>
            <a:pPr>
              <a:lnSpc>
                <a:spcPts val="2100"/>
              </a:lnSpc>
            </a:pPr>
            <a:r>
              <a:rPr lang="ja-JP" altLang="en-US" sz="1400" b="1" dirty="0"/>
              <a:t>　</a:t>
            </a:r>
            <a:r>
              <a:rPr lang="ja-JP" altLang="en-US" sz="1400" b="1" dirty="0" smtClean="0"/>
              <a:t>　　　　ない</a:t>
            </a:r>
            <a:r>
              <a:rPr lang="ja-JP" altLang="en-US" sz="1400" b="1" dirty="0"/>
              <a:t>程度の間隔を確保すること</a:t>
            </a:r>
            <a:endParaRPr lang="en-US" altLang="ja-JP" sz="1400" b="1" dirty="0"/>
          </a:p>
          <a:p>
            <a:pPr>
              <a:lnSpc>
                <a:spcPts val="2100"/>
              </a:lnSpc>
            </a:pPr>
            <a:r>
              <a:rPr lang="ja-JP" altLang="en-US" sz="1400" b="1" dirty="0" smtClean="0"/>
              <a:t>　　</a:t>
            </a:r>
            <a:r>
              <a:rPr kumimoji="1" lang="en-US" altLang="ja-JP" sz="1400" b="1" dirty="0" smtClean="0"/>
              <a:t>※</a:t>
            </a:r>
            <a:r>
              <a:rPr lang="ja-JP" altLang="en-US" sz="1400" b="1" dirty="0"/>
              <a:t>３</a:t>
            </a:r>
            <a:r>
              <a:rPr kumimoji="1" lang="ja-JP" altLang="en-US" sz="1400" b="1" dirty="0" smtClean="0"/>
              <a:t>　参加人数が</a:t>
            </a:r>
            <a:r>
              <a:rPr kumimoji="1" lang="en-US" altLang="ja-JP" sz="1400" b="1" dirty="0" smtClean="0"/>
              <a:t>5000</a:t>
            </a:r>
            <a:r>
              <a:rPr kumimoji="1" lang="ja-JP" altLang="en-US" sz="1400" b="1" dirty="0" smtClean="0"/>
              <a:t>人超かつ収容率</a:t>
            </a:r>
            <a:r>
              <a:rPr kumimoji="1" lang="en-US" altLang="ja-JP" sz="1400" b="1" dirty="0" smtClean="0"/>
              <a:t>50</a:t>
            </a:r>
            <a:r>
              <a:rPr kumimoji="1" lang="ja-JP" altLang="en-US" sz="1400" b="1" dirty="0" smtClean="0"/>
              <a:t>％超のイベントに適用</a:t>
            </a:r>
            <a:r>
              <a:rPr lang="ja-JP" altLang="en-US" sz="1400" b="1" dirty="0" smtClean="0"/>
              <a:t>　　</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４　</a:t>
            </a:r>
            <a:r>
              <a:rPr lang="ja-JP" altLang="en-US" sz="1400" b="1" dirty="0" smtClean="0">
                <a:latin typeface="+mn-ea"/>
              </a:rPr>
              <a:t>飲食提供する場合、業種</a:t>
            </a:r>
            <a:r>
              <a:rPr lang="ja-JP" altLang="en-US" sz="1400" b="1" dirty="0">
                <a:latin typeface="+mn-ea"/>
              </a:rPr>
              <a:t>別</a:t>
            </a:r>
            <a:r>
              <a:rPr lang="ja-JP" altLang="en-US" sz="1400" b="1" dirty="0" smtClean="0">
                <a:latin typeface="+mn-ea"/>
              </a:rPr>
              <a:t>ガイドラインの遵守など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p:txBody>
      </p:sp>
      <p:sp>
        <p:nvSpPr>
          <p:cNvPr id="3" name="正方形/長方形 2"/>
          <p:cNvSpPr/>
          <p:nvPr/>
        </p:nvSpPr>
        <p:spPr>
          <a:xfrm>
            <a:off x="282441" y="1016188"/>
            <a:ext cx="11629623" cy="562665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904012103"/>
              </p:ext>
            </p:extLst>
          </p:nvPr>
        </p:nvGraphicFramePr>
        <p:xfrm>
          <a:off x="573275" y="1166799"/>
          <a:ext cx="11215313" cy="1576402"/>
        </p:xfrm>
        <a:graphic>
          <a:graphicData uri="http://schemas.openxmlformats.org/drawingml/2006/table">
            <a:tbl>
              <a:tblPr firstRow="1" bandRow="1">
                <a:tableStyleId>{5940675A-B579-460E-94D1-54222C63F5DA}</a:tableStyleId>
              </a:tblPr>
              <a:tblGrid>
                <a:gridCol w="1816533">
                  <a:extLst>
                    <a:ext uri="{9D8B030D-6E8A-4147-A177-3AD203B41FA5}">
                      <a16:colId xmlns:a16="http://schemas.microsoft.com/office/drawing/2014/main" val="3236061322"/>
                    </a:ext>
                  </a:extLst>
                </a:gridCol>
                <a:gridCol w="4726321">
                  <a:extLst>
                    <a:ext uri="{9D8B030D-6E8A-4147-A177-3AD203B41FA5}">
                      <a16:colId xmlns:a16="http://schemas.microsoft.com/office/drawing/2014/main" val="923517487"/>
                    </a:ext>
                  </a:extLst>
                </a:gridCol>
                <a:gridCol w="4672459">
                  <a:extLst>
                    <a:ext uri="{9D8B030D-6E8A-4147-A177-3AD203B41FA5}">
                      <a16:colId xmlns:a16="http://schemas.microsoft.com/office/drawing/2014/main" val="3784394699"/>
                    </a:ext>
                  </a:extLst>
                </a:gridCol>
              </a:tblGrid>
              <a:tr h="405066">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solidFill>
                            <a:schemeClr val="tx1"/>
                          </a:solidFill>
                        </a:rPr>
                        <a:t>３</a:t>
                      </a:r>
                      <a:endParaRPr kumimoji="1" lang="en-US" altLang="ja-JP" sz="1400" b="1" dirty="0" smtClean="0">
                        <a:solidFill>
                          <a:schemeClr val="tx1"/>
                        </a:solidFill>
                      </a:endParaRPr>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745437">
                <a:tc>
                  <a:txBody>
                    <a:bodyPr/>
                    <a:lstStyle/>
                    <a:p>
                      <a:pPr algn="ctr"/>
                      <a:r>
                        <a:rPr kumimoji="1" lang="ja-JP" altLang="en-US" sz="1600" b="1" dirty="0" smtClean="0"/>
                        <a:t>人数上限</a:t>
                      </a:r>
                      <a:r>
                        <a:rPr kumimoji="1" lang="ja-JP" altLang="en-US" sz="1400" b="1" dirty="0" smtClean="0">
                          <a:solidFill>
                            <a:schemeClr val="tx1"/>
                          </a:solidFill>
                        </a:rPr>
                        <a:t>　</a:t>
                      </a:r>
                      <a:r>
                        <a:rPr kumimoji="1" lang="en-US" altLang="ja-JP" sz="1400" b="1" strike="noStrike" dirty="0" smtClean="0">
                          <a:solidFill>
                            <a:schemeClr val="tx1"/>
                          </a:solidFill>
                        </a:rPr>
                        <a:t>※</a:t>
                      </a:r>
                      <a:r>
                        <a:rPr kumimoji="1" lang="ja-JP" altLang="en-US" sz="1400" b="1" strike="noStrike" dirty="0" smtClean="0">
                          <a:solidFill>
                            <a:schemeClr val="tx1"/>
                          </a:solidFill>
                        </a:rPr>
                        <a:t>２</a:t>
                      </a:r>
                      <a:endParaRPr kumimoji="1" lang="ja-JP" altLang="en-US" sz="1400" b="1" strike="noStrike" dirty="0">
                        <a:solidFill>
                          <a:schemeClr val="tx1"/>
                        </a:solidFill>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600" b="1" dirty="0" smtClean="0">
                          <a:solidFill>
                            <a:schemeClr val="tx1"/>
                          </a:solidFill>
                        </a:rPr>
                        <a:t>収容定員まで</a:t>
                      </a:r>
                      <a:endParaRPr kumimoji="1" lang="en-US" altLang="ja-JP" sz="1600" b="1" dirty="0" smtClean="0">
                        <a:solidFill>
                          <a:schemeClr val="tx1"/>
                        </a:solidFill>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chemeClr val="tx1"/>
                          </a:solidFill>
                        </a:rPr>
                        <a:t>5000</a:t>
                      </a:r>
                      <a:r>
                        <a:rPr kumimoji="1" lang="ja-JP" altLang="en-US" sz="1600" b="1" dirty="0" smtClean="0">
                          <a:solidFill>
                            <a:schemeClr val="tx1"/>
                          </a:solidFill>
                        </a:rPr>
                        <a:t>人又は収容定員</a:t>
                      </a:r>
                      <a:r>
                        <a:rPr kumimoji="1" lang="en-US" altLang="ja-JP" sz="1600" b="1" dirty="0" smtClean="0">
                          <a:solidFill>
                            <a:schemeClr val="tx1"/>
                          </a:solidFill>
                        </a:rPr>
                        <a:t>50</a:t>
                      </a:r>
                      <a:r>
                        <a:rPr kumimoji="1" lang="ja-JP" altLang="en-US" sz="1600" b="1" dirty="0" smtClean="0">
                          <a:solidFill>
                            <a:schemeClr val="tx1"/>
                          </a:solidFill>
                        </a:rPr>
                        <a:t>％の</a:t>
                      </a:r>
                      <a:endParaRPr kumimoji="1" lang="en-US" altLang="ja-JP" sz="1600" b="1" dirty="0" smtClean="0">
                        <a:solidFill>
                          <a:schemeClr val="tx1"/>
                        </a:solidFill>
                      </a:endParaRPr>
                    </a:p>
                    <a:p>
                      <a:pPr algn="ctr"/>
                      <a:r>
                        <a:rPr kumimoji="1" lang="ja-JP" altLang="en-US" sz="1600" b="1" dirty="0" smtClean="0">
                          <a:solidFill>
                            <a:schemeClr val="tx1"/>
                          </a:solidFill>
                        </a:rPr>
                        <a:t>いずれか大きい方</a:t>
                      </a:r>
                      <a:endParaRPr kumimoji="1" lang="ja-JP" altLang="en-US" sz="1600" b="1" dirty="0">
                        <a:solidFill>
                          <a:schemeClr val="tx1"/>
                        </a:solidFill>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6347690"/>
                  </a:ext>
                </a:extLst>
              </a:tr>
              <a:tr h="425899">
                <a:tc>
                  <a:txBody>
                    <a:bodyPr/>
                    <a:lstStyle/>
                    <a:p>
                      <a:pPr algn="ctr"/>
                      <a:r>
                        <a:rPr kumimoji="1" lang="ja-JP" altLang="en-US" sz="1600" b="1" dirty="0" smtClean="0"/>
                        <a:t>収容率</a:t>
                      </a:r>
                      <a:r>
                        <a:rPr kumimoji="1" lang="ja-JP" altLang="en-US" sz="1400" b="1" dirty="0" smtClean="0"/>
                        <a:t>　</a:t>
                      </a:r>
                      <a:r>
                        <a:rPr kumimoji="1" lang="en-US" altLang="ja-JP" sz="1400" b="1" strike="noStrike" dirty="0" smtClean="0">
                          <a:solidFill>
                            <a:schemeClr val="tx1"/>
                          </a:solidFill>
                        </a:rPr>
                        <a:t>※</a:t>
                      </a:r>
                      <a:r>
                        <a:rPr kumimoji="1" lang="ja-JP" altLang="en-US" sz="1400" b="1" strike="noStrike" dirty="0" smtClean="0">
                          <a:solidFill>
                            <a:schemeClr val="tx1"/>
                          </a:solidFill>
                        </a:rPr>
                        <a:t>２</a:t>
                      </a:r>
                      <a:endParaRPr kumimoji="1" lang="ja-JP" altLang="en-US" sz="1400" b="1" strike="noStrike"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chemeClr val="tx1"/>
                          </a:solidFill>
                        </a:rPr>
                        <a:t>100</a:t>
                      </a:r>
                      <a:r>
                        <a:rPr kumimoji="1" lang="ja-JP" altLang="en-US" sz="1600" b="1" dirty="0" smtClean="0">
                          <a:solidFill>
                            <a:schemeClr val="tx1"/>
                          </a:solidFill>
                        </a:rPr>
                        <a:t>％</a:t>
                      </a:r>
                      <a:endParaRPr kumimoji="1" lang="en-US" altLang="ja-JP" sz="1400" b="1" strike="sngStrike" dirty="0" smtClean="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chemeClr val="tx1"/>
                          </a:solidFill>
                        </a:rPr>
                        <a:t>100</a:t>
                      </a:r>
                      <a:r>
                        <a:rPr kumimoji="1" lang="ja-JP" altLang="en-US" sz="1600" b="1" dirty="0" smtClean="0">
                          <a:solidFill>
                            <a:schemeClr val="tx1"/>
                          </a:solidFill>
                        </a:rPr>
                        <a:t>％</a:t>
                      </a:r>
                      <a:endParaRPr kumimoji="1" lang="en-US" altLang="ja-JP" sz="1400" b="1" strike="sngStrike"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6759680"/>
                  </a:ext>
                </a:extLst>
              </a:tr>
            </a:tbl>
          </a:graphicData>
        </a:graphic>
      </p:graphicFrame>
    </p:spTree>
    <p:extLst>
      <p:ext uri="{BB962C8B-B14F-4D97-AF65-F5344CB8AC3E}">
        <p14:creationId xmlns:p14="http://schemas.microsoft.com/office/powerpoint/2010/main" val="341778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26183" y="46367"/>
            <a:ext cx="6499133" cy="830997"/>
          </a:xfrm>
          <a:prstGeom prst="rect">
            <a:avLst/>
          </a:prstGeom>
          <a:noFill/>
          <a:ln w="19050">
            <a:noFill/>
          </a:ln>
        </p:spPr>
        <p:txBody>
          <a:bodyPr wrap="square" rtlCol="0">
            <a:spAutoFit/>
          </a:bodyPr>
          <a:lstStyle/>
          <a:p>
            <a:r>
              <a:rPr lang="ja-JP" altLang="en-US" sz="2400" b="1" dirty="0"/>
              <a:t>⑧</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553143" y="46367"/>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nvPr>
        </p:nvGraphicFramePr>
        <p:xfrm>
          <a:off x="284931" y="622920"/>
          <a:ext cx="11469747" cy="2811452"/>
        </p:xfrm>
        <a:graphic>
          <a:graphicData uri="http://schemas.openxmlformats.org/drawingml/2006/table">
            <a:tbl>
              <a:tblPr firstRow="1" bandRow="1">
                <a:tableStyleId>{5940675A-B579-460E-94D1-54222C63F5DA}</a:tableStyleId>
              </a:tblPr>
              <a:tblGrid>
                <a:gridCol w="11469747">
                  <a:extLst>
                    <a:ext uri="{9D8B030D-6E8A-4147-A177-3AD203B41FA5}">
                      <a16:colId xmlns:a16="http://schemas.microsoft.com/office/drawing/2014/main" val="1129165588"/>
                    </a:ext>
                  </a:extLst>
                </a:gridCol>
              </a:tblGrid>
              <a:tr h="437254">
                <a:tc>
                  <a:txBody>
                    <a:bodyPr/>
                    <a:lstStyle/>
                    <a:p>
                      <a:pPr algn="ctr"/>
                      <a:r>
                        <a:rPr kumimoji="1" lang="ja-JP" altLang="en-US" sz="1800" b="1" dirty="0" smtClean="0"/>
                        <a:t>対　象　施　設</a:t>
                      </a:r>
                      <a:endParaRPr kumimoji="1" lang="ja-JP" altLang="en-US" sz="1800" b="1" dirty="0"/>
                    </a:p>
                  </a:txBody>
                  <a:tcPr anchor="ctr">
                    <a:solidFill>
                      <a:schemeClr val="accent2">
                        <a:lumMod val="40000"/>
                        <a:lumOff val="60000"/>
                      </a:schemeClr>
                    </a:solidFill>
                  </a:tcPr>
                </a:tc>
                <a:extLst>
                  <a:ext uri="{0D108BD9-81ED-4DB2-BD59-A6C34878D82A}">
                    <a16:rowId xmlns:a16="http://schemas.microsoft.com/office/drawing/2014/main" val="3155963503"/>
                  </a:ext>
                </a:extLst>
              </a:tr>
              <a:tr h="2374198">
                <a:tc>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飲食店</a:t>
                      </a:r>
                      <a:r>
                        <a:rPr kumimoji="1" lang="en-US" altLang="ja-JP" sz="1600" b="1"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dirty="0" smtClean="0">
                          <a:solidFill>
                            <a:schemeClr val="tx1"/>
                          </a:solidFill>
                        </a:rPr>
                        <a:t>飲食店（居酒屋を含む）、喫茶店等</a:t>
                      </a:r>
                      <a:r>
                        <a:rPr kumimoji="1" lang="en-US" altLang="ja-JP" sz="1600" spc="0" dirty="0" smtClean="0">
                          <a:solidFill>
                            <a:schemeClr val="tx1"/>
                          </a:solidFill>
                        </a:rPr>
                        <a:t>(</a:t>
                      </a:r>
                      <a:r>
                        <a:rPr kumimoji="1" lang="ja-JP" altLang="en-US" sz="1600" spc="0" dirty="0" smtClean="0">
                          <a:solidFill>
                            <a:schemeClr val="tx1"/>
                          </a:solidFill>
                        </a:rPr>
                        <a:t>宅配・テイクアウトサービスを除く</a:t>
                      </a:r>
                      <a:r>
                        <a:rPr kumimoji="1" lang="en-US" altLang="ja-JP" sz="1600"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ja-JP" altLang="en-US" sz="1600" spc="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遊興施設</a:t>
                      </a:r>
                      <a:r>
                        <a:rPr kumimoji="1" lang="en-US" altLang="ja-JP" sz="1600" b="1" spc="0" dirty="0" smtClean="0">
                          <a:solidFill>
                            <a:schemeClr val="tx1"/>
                          </a:solidFill>
                        </a:rPr>
                        <a:t>】</a:t>
                      </a:r>
                      <a:endParaRPr kumimoji="1" lang="en-US" altLang="ja-JP" sz="1600" b="1" u="sng"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キャバレー、ナイトクラブ、インターネットカフェ・マンガ喫茶、カラオケボックス等、食品衛生法の飲食店営業許可を受けている店舗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baseline="0" dirty="0" smtClean="0">
                          <a:solidFill>
                            <a:schemeClr val="tx1"/>
                          </a:solidFill>
                        </a:rPr>
                        <a:t>【</a:t>
                      </a:r>
                      <a:r>
                        <a:rPr kumimoji="1" lang="ja-JP" altLang="en-US" sz="1600" b="1" spc="0" baseline="0" dirty="0" smtClean="0">
                          <a:solidFill>
                            <a:schemeClr val="tx1"/>
                          </a:solidFill>
                        </a:rPr>
                        <a:t>結婚式場等</a:t>
                      </a:r>
                      <a:r>
                        <a:rPr kumimoji="1" lang="en-US" altLang="ja-JP" sz="1600" b="1" spc="0" baseline="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飲食店営業許可を受けている結婚式場、ホテル又は旅館において披露宴等を行う場合</a:t>
                      </a:r>
                      <a:endParaRPr kumimoji="1" lang="en-US" altLang="ja-JP" sz="1600" spc="0" baseline="0" dirty="0" smtClean="0">
                        <a:solidFill>
                          <a:schemeClr val="tx1"/>
                        </a:solidFill>
                      </a:endParaRPr>
                    </a:p>
                  </a:txBody>
                  <a:tcPr anchor="ctr"/>
                </a:tc>
                <a:extLst>
                  <a:ext uri="{0D108BD9-81ED-4DB2-BD59-A6C34878D82A}">
                    <a16:rowId xmlns:a16="http://schemas.microsoft.com/office/drawing/2014/main" val="2931348977"/>
                  </a:ext>
                </a:extLst>
              </a:tr>
            </a:tbl>
          </a:graphicData>
        </a:graphic>
      </p:graphicFrame>
      <p:sp>
        <p:nvSpPr>
          <p:cNvPr id="15" name="正方形/長方形 14"/>
          <p:cNvSpPr/>
          <p:nvPr/>
        </p:nvSpPr>
        <p:spPr>
          <a:xfrm>
            <a:off x="7073718" y="74579"/>
            <a:ext cx="2669320" cy="387286"/>
          </a:xfrm>
          <a:prstGeom prst="rect">
            <a:avLst/>
          </a:prstGeom>
        </p:spPr>
        <p:txBody>
          <a:bodyPr wrap="none">
            <a:spAutoFit/>
          </a:bodyPr>
          <a:lstStyle/>
          <a:p>
            <a:pPr lvl="0">
              <a:lnSpc>
                <a:spcPts val="2300"/>
              </a:lnSpc>
              <a:defRPr/>
            </a:pPr>
            <a:r>
              <a:rPr lang="ja-JP" altLang="en-US" sz="1600" dirty="0" smtClean="0"/>
              <a:t>（第</a:t>
            </a:r>
            <a:r>
              <a:rPr lang="en-US" altLang="ja-JP" sz="1600" dirty="0" smtClean="0"/>
              <a:t>24</a:t>
            </a:r>
            <a:r>
              <a:rPr lang="ja-JP" altLang="en-US" sz="1600" dirty="0" smtClean="0"/>
              <a:t>条第９項に基づく）</a:t>
            </a:r>
            <a:endParaRPr lang="ja-JP" altLang="en-US" sz="1600" u="sng" dirty="0"/>
          </a:p>
        </p:txBody>
      </p:sp>
      <p:sp>
        <p:nvSpPr>
          <p:cNvPr id="14" name="正方形/長方形 13"/>
          <p:cNvSpPr/>
          <p:nvPr/>
        </p:nvSpPr>
        <p:spPr>
          <a:xfrm>
            <a:off x="228655" y="3688858"/>
            <a:ext cx="4721501"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全て</a:t>
            </a:r>
            <a:r>
              <a:rPr lang="ja-JP" altLang="en-US" sz="2000" b="1" dirty="0" smtClean="0"/>
              <a:t>の飲食店等への要請</a:t>
            </a:r>
            <a:r>
              <a:rPr lang="en-US" altLang="ja-JP" sz="2000" b="1" dirty="0" smtClean="0"/>
              <a:t>】</a:t>
            </a:r>
          </a:p>
        </p:txBody>
      </p:sp>
      <p:sp>
        <p:nvSpPr>
          <p:cNvPr id="19" name="正方形/長方形 18"/>
          <p:cNvSpPr/>
          <p:nvPr/>
        </p:nvSpPr>
        <p:spPr>
          <a:xfrm>
            <a:off x="558142" y="4125252"/>
            <a:ext cx="12134348" cy="591187"/>
          </a:xfrm>
          <a:prstGeom prst="rect">
            <a:avLst/>
          </a:prstGeom>
        </p:spPr>
        <p:txBody>
          <a:bodyPr wrap="square">
            <a:spAutoFit/>
          </a:bodyPr>
          <a:lstStyle/>
          <a:p>
            <a:pPr>
              <a:lnSpc>
                <a:spcPts val="2000"/>
              </a:lnSpc>
              <a:defRPr/>
            </a:pPr>
            <a:r>
              <a:rPr lang="ja-JP" altLang="en-US" sz="1600" b="1" dirty="0" smtClean="0"/>
              <a:t>○</a:t>
            </a:r>
            <a:r>
              <a:rPr lang="ja-JP" altLang="en-US" sz="1600" b="1" dirty="0" smtClean="0"/>
              <a:t>カラオケ</a:t>
            </a:r>
            <a:r>
              <a:rPr lang="ja-JP" altLang="en-US" sz="1600" b="1" dirty="0"/>
              <a:t>設備を利用する場合は、利用者の密を避ける、換気の確保等、感染対策を</a:t>
            </a:r>
            <a:r>
              <a:rPr lang="ja-JP" altLang="en-US" sz="1600" b="1" dirty="0" smtClean="0"/>
              <a:t>徹底すること</a:t>
            </a:r>
            <a:endParaRPr lang="en-US" altLang="ja-JP" sz="1600" b="1" dirty="0"/>
          </a:p>
          <a:p>
            <a:pPr lvl="0">
              <a:lnSpc>
                <a:spcPts val="2000"/>
              </a:lnSpc>
              <a:defRPr/>
            </a:pPr>
            <a:endParaRPr lang="en-US" altLang="ja-JP" sz="1400" b="1" dirty="0"/>
          </a:p>
        </p:txBody>
      </p:sp>
      <p:sp>
        <p:nvSpPr>
          <p:cNvPr id="20" name="正方形/長方形 19"/>
          <p:cNvSpPr/>
          <p:nvPr/>
        </p:nvSpPr>
        <p:spPr>
          <a:xfrm>
            <a:off x="228655" y="4830069"/>
            <a:ext cx="9514383"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ゴールドステッカー</a:t>
            </a:r>
            <a:r>
              <a:rPr lang="ja-JP" altLang="en-US" sz="2000" b="1" dirty="0" smtClean="0"/>
              <a:t>認証を受けていない店舗への要請</a:t>
            </a:r>
            <a:r>
              <a:rPr lang="en-US" altLang="ja-JP" sz="2000" b="1" dirty="0" smtClean="0"/>
              <a:t>】</a:t>
            </a:r>
          </a:p>
        </p:txBody>
      </p:sp>
      <p:sp>
        <p:nvSpPr>
          <p:cNvPr id="21" name="正方形/長方形 20"/>
          <p:cNvSpPr/>
          <p:nvPr/>
        </p:nvSpPr>
        <p:spPr>
          <a:xfrm>
            <a:off x="558142" y="5195810"/>
            <a:ext cx="12134348" cy="1370247"/>
          </a:xfrm>
          <a:prstGeom prst="rect">
            <a:avLst/>
          </a:prstGeom>
        </p:spPr>
        <p:txBody>
          <a:bodyPr wrap="square">
            <a:spAutoFit/>
          </a:bodyPr>
          <a:lstStyle/>
          <a:p>
            <a:pPr lvl="0">
              <a:lnSpc>
                <a:spcPts val="2000"/>
              </a:lnSpc>
              <a:defRPr/>
            </a:pPr>
            <a:r>
              <a:rPr lang="ja-JP" altLang="en-US" sz="1600" b="1" dirty="0" smtClean="0"/>
              <a:t>○同一グループ・同一テーブル４人以内</a:t>
            </a:r>
            <a:endParaRPr lang="en-US" altLang="ja-JP" sz="1600" b="1" dirty="0" smtClean="0"/>
          </a:p>
          <a:p>
            <a:pPr lvl="0">
              <a:lnSpc>
                <a:spcPts val="2000"/>
              </a:lnSpc>
              <a:defRPr/>
            </a:pPr>
            <a:r>
              <a:rPr lang="ja-JP" altLang="en-US" sz="1600" b="1" dirty="0"/>
              <a:t>　</a:t>
            </a:r>
            <a:r>
              <a:rPr lang="ja-JP" altLang="en-US" sz="1600" b="1" dirty="0" smtClean="0"/>
              <a:t>（５人以上の入店案内は控えること）</a:t>
            </a:r>
            <a:endParaRPr lang="en-US" altLang="ja-JP" sz="1600" b="1" dirty="0" smtClean="0"/>
          </a:p>
          <a:p>
            <a:pPr lvl="0">
              <a:lnSpc>
                <a:spcPts val="2000"/>
              </a:lnSpc>
              <a:defRPr/>
            </a:pPr>
            <a:endParaRPr lang="en-US" altLang="ja-JP" sz="1600" b="1" dirty="0" smtClean="0"/>
          </a:p>
          <a:p>
            <a:pPr lvl="0">
              <a:lnSpc>
                <a:spcPts val="2000"/>
              </a:lnSpc>
              <a:defRPr/>
            </a:pPr>
            <a:r>
              <a:rPr lang="ja-JP" altLang="en-US" sz="1600" b="1" dirty="0" smtClean="0"/>
              <a:t>○利用者に対し、２時間程度以内での利用を求めること</a:t>
            </a:r>
            <a:endParaRPr lang="en-US" altLang="ja-JP" sz="1600" b="1" dirty="0"/>
          </a:p>
          <a:p>
            <a:pPr lvl="0">
              <a:lnSpc>
                <a:spcPts val="2100"/>
              </a:lnSpc>
              <a:defRPr/>
            </a:pPr>
            <a:endParaRPr lang="en-US" altLang="ja-JP" sz="1400" b="1" dirty="0">
              <a:solidFill>
                <a:srgbClr val="FF0000"/>
              </a:solidFill>
            </a:endParaRPr>
          </a:p>
        </p:txBody>
      </p:sp>
    </p:spTree>
    <p:extLst>
      <p:ext uri="{BB962C8B-B14F-4D97-AF65-F5344CB8AC3E}">
        <p14:creationId xmlns:p14="http://schemas.microsoft.com/office/powerpoint/2010/main" val="2719629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185487" cy="387286"/>
          </a:xfrm>
          <a:prstGeom prst="rect">
            <a:avLst/>
          </a:prstGeom>
        </p:spPr>
        <p:txBody>
          <a:bodyPr wrap="none">
            <a:spAutoFit/>
          </a:bodyPr>
          <a:lstStyle/>
          <a:p>
            <a:pPr lvl="0">
              <a:lnSpc>
                <a:spcPts val="2300"/>
              </a:lnSpc>
              <a:defRPr/>
            </a:pPr>
            <a:r>
              <a:rPr lang="ja-JP" altLang="en-US" dirty="0" smtClean="0"/>
              <a:t>（</a:t>
            </a:r>
            <a:r>
              <a:rPr lang="ja-JP" altLang="en-US" dirty="0"/>
              <a:t>法</a:t>
            </a:r>
            <a:r>
              <a:rPr lang="ja-JP" altLang="en-US" dirty="0" smtClean="0"/>
              <a:t>に基づかない働きかけ</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smtClean="0"/>
                        <a:t>働きかけ内容</a:t>
                      </a:r>
                      <a:r>
                        <a:rPr kumimoji="1" lang="ja-JP" altLang="en-US" sz="1800" b="1" dirty="0" smtClean="0"/>
                        <a:t>（</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施設や３密のある施設は、適</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3842082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a:t>
                      </a:r>
                      <a:r>
                        <a:rPr kumimoji="1" lang="ja-JP" altLang="en-US" sz="1600" b="1" dirty="0" smtClean="0">
                          <a:solidFill>
                            <a:schemeClr val="tx1"/>
                          </a:solidFill>
                        </a:rPr>
                        <a:t>人数上限・収容率</a:t>
                      </a:r>
                      <a:r>
                        <a:rPr kumimoji="1" lang="en-US" altLang="ja-JP" sz="1600" b="1" dirty="0" smtClean="0">
                          <a:solidFill>
                            <a:schemeClr val="tx1"/>
                          </a:solidFill>
                        </a:rPr>
                        <a:t>】</a:t>
                      </a:r>
                      <a:endParaRPr lang="en-US" altLang="ja-JP" sz="1600" b="1"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イベント開催時は、</a:t>
                      </a:r>
                      <a:endParaRPr lang="en-US" altLang="ja-JP" sz="1600"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en-US" altLang="ja-JP" sz="1200" b="0" dirty="0" smtClean="0">
                          <a:solidFill>
                            <a:schemeClr val="tx1"/>
                          </a:solidFill>
                        </a:rPr>
                        <a:t>(</a:t>
                      </a:r>
                      <a:r>
                        <a:rPr kumimoji="1" lang="ja-JP" altLang="en-US" sz="1200" b="0" dirty="0" smtClean="0">
                          <a:solidFill>
                            <a:schemeClr val="tx1"/>
                          </a:solidFill>
                        </a:rPr>
                        <a:t>法に基づかない働きかけ</a:t>
                      </a:r>
                      <a:r>
                        <a:rPr kumimoji="1" lang="en-US" altLang="ja-JP" sz="1200" b="0" dirty="0" smtClean="0">
                          <a:solidFill>
                            <a:schemeClr val="tx1"/>
                          </a:solidFill>
                        </a:rPr>
                        <a:t>)</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限、誘導等）の実施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0619624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11884</TotalTime>
  <Words>2758</Words>
  <Application>Microsoft Office PowerPoint</Application>
  <PresentationFormat>ワイド画面</PresentationFormat>
  <Paragraphs>248</Paragraphs>
  <Slides>12</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1062</cp:revision>
  <cp:lastPrinted>2023-02-20T02:35:35Z</cp:lastPrinted>
  <dcterms:created xsi:type="dcterms:W3CDTF">2020-04-06T02:06:27Z</dcterms:created>
  <dcterms:modified xsi:type="dcterms:W3CDTF">2023-02-21T09:26:40Z</dcterms:modified>
</cp:coreProperties>
</file>