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54" autoAdjust="0"/>
    <p:restoredTop sz="94660"/>
  </p:normalViewPr>
  <p:slideViewPr>
    <p:cSldViewPr snapToGrid="0">
      <p:cViewPr varScale="1">
        <p:scale>
          <a:sx n="51" d="100"/>
          <a:sy n="51" d="100"/>
        </p:scale>
        <p:origin x="90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2E89-851C-4B48-9EEA-C9C00F126002}" type="datetimeFigureOut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5E06A-E698-4C29-B408-094BDCF18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608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2E89-851C-4B48-9EEA-C9C00F126002}" type="datetimeFigureOut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5E06A-E698-4C29-B408-094BDCF18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524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2E89-851C-4B48-9EEA-C9C00F126002}" type="datetimeFigureOut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5E06A-E698-4C29-B408-094BDCF18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3075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2E89-851C-4B48-9EEA-C9C00F126002}" type="datetimeFigureOut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5E06A-E698-4C29-B408-094BDCF18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7190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2E89-851C-4B48-9EEA-C9C00F126002}" type="datetimeFigureOut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5E06A-E698-4C29-B408-094BDCF18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905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2E89-851C-4B48-9EEA-C9C00F126002}" type="datetimeFigureOut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5E06A-E698-4C29-B408-094BDCF18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119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2E89-851C-4B48-9EEA-C9C00F126002}" type="datetimeFigureOut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5E06A-E698-4C29-B408-094BDCF18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3102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2E89-851C-4B48-9EEA-C9C00F126002}" type="datetimeFigureOut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5E06A-E698-4C29-B408-094BDCF18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2913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2E89-851C-4B48-9EEA-C9C00F126002}" type="datetimeFigureOut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5E06A-E698-4C29-B408-094BDCF18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6243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2E89-851C-4B48-9EEA-C9C00F126002}" type="datetimeFigureOut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5E06A-E698-4C29-B408-094BDCF18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45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2E89-851C-4B48-9EEA-C9C00F126002}" type="datetimeFigureOut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5E06A-E698-4C29-B408-094BDCF18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6163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82E89-851C-4B48-9EEA-C9C00F126002}" type="datetimeFigureOut">
              <a:rPr kumimoji="1" lang="ja-JP" altLang="en-US" smtClean="0"/>
              <a:t>2022/12/26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5E06A-E698-4C29-B408-094BDCF18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5983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-449"/>
            <a:ext cx="9906000" cy="36946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950" b="1" dirty="0" smtClean="0">
                <a:solidFill>
                  <a:schemeClr val="bg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ゴールドステッカー認証基準の改正に伴うコロナ</a:t>
            </a:r>
            <a:r>
              <a:rPr lang="ja-JP" altLang="en-US" sz="195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追跡システムの終了について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0" y="392015"/>
            <a:ext cx="9906000" cy="3694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63" dirty="0">
                <a:solidFill>
                  <a:schemeClr val="tx1"/>
                </a:solidFill>
              </a:rPr>
              <a:t>◆ゴールドステッカーの認証基準改正</a:t>
            </a:r>
            <a:r>
              <a:rPr lang="ja-JP" altLang="en-US" sz="1463" dirty="0" smtClean="0">
                <a:solidFill>
                  <a:schemeClr val="tx1"/>
                </a:solidFill>
              </a:rPr>
              <a:t>に伴い、</a:t>
            </a:r>
            <a:r>
              <a:rPr lang="ja-JP" altLang="en-US" sz="1463" dirty="0">
                <a:solidFill>
                  <a:schemeClr val="tx1"/>
                </a:solidFill>
              </a:rPr>
              <a:t>コロナ追跡システムに</a:t>
            </a:r>
            <a:r>
              <a:rPr lang="ja-JP" altLang="en-US" sz="1463" dirty="0" smtClean="0">
                <a:solidFill>
                  <a:schemeClr val="tx1"/>
                </a:solidFill>
              </a:rPr>
              <a:t>ついて本年末</a:t>
            </a:r>
            <a:r>
              <a:rPr lang="ja-JP" altLang="en-US" sz="1463" dirty="0">
                <a:solidFill>
                  <a:schemeClr val="tx1"/>
                </a:solidFill>
              </a:rPr>
              <a:t>をもって終了。</a:t>
            </a:r>
          </a:p>
        </p:txBody>
      </p:sp>
      <p:sp>
        <p:nvSpPr>
          <p:cNvPr id="2" name="角丸四角形 1"/>
          <p:cNvSpPr/>
          <p:nvPr/>
        </p:nvSpPr>
        <p:spPr>
          <a:xfrm>
            <a:off x="196859" y="3665032"/>
            <a:ext cx="2082702" cy="312909"/>
          </a:xfrm>
          <a:prstGeom prst="round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500"/>
              </a:lnSpc>
            </a:pPr>
            <a:r>
              <a:rPr kumimoji="1" lang="ja-JP" altLang="en-US" sz="13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（参考）システムの</a:t>
            </a:r>
            <a:r>
              <a:rPr kumimoji="1" lang="ja-JP" altLang="en-US" sz="13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概要</a:t>
            </a:r>
          </a:p>
        </p:txBody>
      </p:sp>
      <p:grpSp>
        <p:nvGrpSpPr>
          <p:cNvPr id="6" name="グループ化 5"/>
          <p:cNvGrpSpPr/>
          <p:nvPr/>
        </p:nvGrpSpPr>
        <p:grpSpPr>
          <a:xfrm>
            <a:off x="196859" y="838492"/>
            <a:ext cx="9552448" cy="2548857"/>
            <a:chOff x="196859" y="876133"/>
            <a:chExt cx="9552448" cy="2943260"/>
          </a:xfrm>
        </p:grpSpPr>
        <p:sp>
          <p:nvSpPr>
            <p:cNvPr id="19" name="正方形/長方形 18"/>
            <p:cNvSpPr/>
            <p:nvPr/>
          </p:nvSpPr>
          <p:spPr>
            <a:xfrm>
              <a:off x="196859" y="876133"/>
              <a:ext cx="9552448" cy="2943260"/>
            </a:xfrm>
            <a:prstGeom prst="rect">
              <a:avLst/>
            </a:prstGeom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endParaRPr lang="en-US" altLang="ja-JP" sz="1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endParaRPr lang="en-US" altLang="ja-JP" sz="1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endParaRPr lang="en-US" altLang="ja-JP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endParaRPr lang="en-US" altLang="ja-JP" sz="1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endParaRPr lang="en-US" altLang="ja-JP" sz="12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>
                <a:lnSpc>
                  <a:spcPts val="1000"/>
                </a:lnSpc>
              </a:pPr>
              <a:endParaRPr lang="en-US" altLang="ja-JP" sz="1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>
                <a:lnSpc>
                  <a:spcPts val="600"/>
                </a:lnSpc>
              </a:pPr>
              <a:endParaRPr lang="en-US" altLang="ja-JP" sz="1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>
                <a:lnSpc>
                  <a:spcPts val="1600"/>
                </a:lnSpc>
              </a:pPr>
              <a:r>
                <a:rPr lang="en-US" altLang="ja-JP" sz="1300" b="1" dirty="0" smtClean="0"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【</a:t>
              </a:r>
              <a:r>
                <a:rPr lang="ja-JP" altLang="en-US" sz="1300" b="1" dirty="0" smtClean="0"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終了する理由等</a:t>
              </a:r>
              <a:r>
                <a:rPr lang="en-US" altLang="ja-JP" sz="1300" b="1" dirty="0" smtClean="0">
                  <a:latin typeface="HGSｺﾞｼｯｸE" panose="020B0900000000000000" pitchFamily="50" charset="-128"/>
                  <a:ea typeface="HGSｺﾞｼｯｸE" panose="020B0900000000000000" pitchFamily="50" charset="-128"/>
                </a:rPr>
                <a:t>】</a:t>
              </a:r>
            </a:p>
            <a:p>
              <a:pPr>
                <a:lnSpc>
                  <a:spcPts val="200"/>
                </a:lnSpc>
              </a:pPr>
              <a:endParaRPr lang="en-US" altLang="ja-JP" sz="13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  <a:p>
              <a:pPr>
                <a:lnSpc>
                  <a:spcPts val="1600"/>
                </a:lnSpc>
              </a:pPr>
              <a:r>
                <a:rPr lang="ja-JP" altLang="en-US" sz="1200" dirty="0" smtClean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  〇</a:t>
              </a:r>
              <a:r>
                <a:rPr lang="ja-JP" altLang="en-US" sz="12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以下</a:t>
              </a:r>
              <a:r>
                <a:rPr lang="ja-JP" altLang="en-US" sz="1200" dirty="0" smtClean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のことから、</a:t>
              </a:r>
              <a:r>
                <a:rPr lang="ja-JP" altLang="en-US" sz="1200" dirty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アラート送信に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より体調</a:t>
              </a:r>
              <a:r>
                <a:rPr lang="ja-JP" altLang="en-US" sz="1200" dirty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管理に注意を促すことなどの必要はないと</a:t>
              </a:r>
              <a:r>
                <a:rPr lang="ja-JP" altLang="en-US" sz="1200" dirty="0" smtClean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判断し、</a:t>
              </a:r>
              <a:r>
                <a:rPr lang="ja-JP" altLang="en-US" sz="1200" dirty="0" smtClean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追跡システムを終了するもの。</a:t>
              </a:r>
              <a:endParaRPr lang="en-US" altLang="ja-JP" sz="1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pPr>
                <a:lnSpc>
                  <a:spcPts val="200"/>
                </a:lnSpc>
              </a:pPr>
              <a:endParaRPr lang="en-US" altLang="ja-JP" sz="1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pPr>
                <a:lnSpc>
                  <a:spcPts val="1600"/>
                </a:lnSpc>
              </a:pPr>
              <a:r>
                <a:rPr lang="ja-JP" altLang="en-US" sz="1200" dirty="0" smtClean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  　　・</a:t>
              </a:r>
              <a:r>
                <a:rPr lang="ja-JP" altLang="en-US" sz="12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システム導入時に比べ、感染予防に係る府民への意識啓発が進んだと考えられる</a:t>
              </a:r>
              <a:r>
                <a:rPr lang="ja-JP" altLang="en-US" sz="1200" dirty="0" smtClean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こと</a:t>
              </a:r>
              <a:endParaRPr lang="en-US" altLang="ja-JP" sz="1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pPr>
                <a:lnSpc>
                  <a:spcPts val="200"/>
                </a:lnSpc>
              </a:pPr>
              <a:endParaRPr lang="en-US" altLang="ja-JP" sz="1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pPr>
                <a:lnSpc>
                  <a:spcPts val="1600"/>
                </a:lnSpc>
              </a:pPr>
              <a:r>
                <a:rPr lang="ja-JP" altLang="en-US" sz="1200" dirty="0" smtClean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　　  ・</a:t>
              </a:r>
              <a:r>
                <a:rPr lang="ja-JP" altLang="en-US" sz="12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ゴールドステッカー認証基準について、令和４年</a:t>
              </a:r>
              <a:r>
                <a:rPr lang="en-US" altLang="ja-JP" sz="12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12</a:t>
              </a:r>
              <a:r>
                <a:rPr lang="ja-JP" altLang="en-US" sz="12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月</a:t>
              </a:r>
              <a:r>
                <a:rPr lang="en-US" altLang="ja-JP" sz="12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13</a:t>
              </a:r>
              <a:r>
                <a:rPr lang="ja-JP" altLang="en-US" sz="12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日付の国通知を踏まえ、有識者の意見を聴いた上で、</a:t>
              </a:r>
              <a:endParaRPr lang="en-US" altLang="ja-JP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pPr>
                <a:lnSpc>
                  <a:spcPts val="1600"/>
                </a:lnSpc>
              </a:pPr>
              <a:r>
                <a:rPr lang="en-US" altLang="ja-JP" sz="12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        </a:t>
              </a:r>
              <a:r>
                <a:rPr lang="en-US" altLang="ja-JP" sz="1200" dirty="0" smtClean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    </a:t>
              </a:r>
              <a:r>
                <a:rPr lang="ja-JP" altLang="en-US" sz="1200" dirty="0" smtClean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令和</a:t>
              </a:r>
              <a:r>
                <a:rPr lang="ja-JP" altLang="en-US" sz="12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５年１月１日付で改正（パーティション設置の考え方等変更、国の「接触確認アプリ（</a:t>
              </a:r>
              <a:r>
                <a:rPr lang="en-US" altLang="ja-JP" sz="12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COCOA</a:t>
              </a:r>
              <a:r>
                <a:rPr lang="ja-JP" altLang="en-US" sz="12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）」</a:t>
              </a:r>
              <a:r>
                <a:rPr lang="ja-JP" altLang="en-US" sz="1200" dirty="0" smtClean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や</a:t>
              </a:r>
              <a:endParaRPr lang="en-US" altLang="ja-JP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pPr>
                <a:lnSpc>
                  <a:spcPts val="1600"/>
                </a:lnSpc>
              </a:pPr>
              <a:r>
                <a:rPr lang="en-US" altLang="ja-JP" sz="12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 </a:t>
              </a:r>
              <a:r>
                <a:rPr lang="en-US" altLang="ja-JP" sz="1200" dirty="0" smtClean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           </a:t>
              </a:r>
              <a:r>
                <a:rPr lang="ja-JP" altLang="en-US" sz="1200" dirty="0" smtClean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追跡</a:t>
              </a:r>
              <a:r>
                <a:rPr lang="ja-JP" altLang="en-US" sz="12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システムに係る項目の削除等</a:t>
              </a:r>
              <a:r>
                <a:rPr lang="ja-JP" altLang="en-US" sz="1200" dirty="0" smtClean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）</a:t>
              </a:r>
              <a:endParaRPr lang="en-US" altLang="ja-JP" sz="1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pPr>
                <a:lnSpc>
                  <a:spcPts val="200"/>
                </a:lnSpc>
              </a:pPr>
              <a:endParaRPr lang="en-US" altLang="ja-JP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  <a:p>
              <a:pPr>
                <a:lnSpc>
                  <a:spcPts val="1600"/>
                </a:lnSpc>
              </a:pPr>
              <a:r>
                <a:rPr lang="ja-JP" altLang="en-US" sz="12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　</a:t>
              </a:r>
              <a:r>
                <a:rPr lang="ja-JP" altLang="en-US" sz="1200" dirty="0" smtClean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　　  　</a:t>
              </a:r>
              <a:endParaRPr lang="en-US" altLang="ja-JP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  <p:sp>
          <p:nvSpPr>
            <p:cNvPr id="3" name="角丸四角形 2"/>
            <p:cNvSpPr/>
            <p:nvPr/>
          </p:nvSpPr>
          <p:spPr>
            <a:xfrm>
              <a:off x="298212" y="971627"/>
              <a:ext cx="9349741" cy="1112131"/>
            </a:xfrm>
            <a:prstGeom prst="roundRect">
              <a:avLst>
                <a:gd name="adj" fmla="val 8991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kumimoji="1" lang="ja-JP" altLang="en-US" sz="14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〇コロナ追跡システムについて、</a:t>
              </a:r>
              <a:r>
                <a:rPr kumimoji="1" lang="ja-JP" altLang="en-US" sz="1400" dirty="0" smtClean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本年末（</a:t>
              </a:r>
              <a:r>
                <a:rPr kumimoji="1" lang="en-US" altLang="ja-JP" sz="1400" dirty="0" smtClean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12</a:t>
              </a:r>
              <a:r>
                <a:rPr kumimoji="1" lang="ja-JP" altLang="en-US" sz="1400" dirty="0" smtClean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月</a:t>
              </a:r>
              <a:r>
                <a:rPr kumimoji="1" lang="en-US" altLang="ja-JP" sz="1400" dirty="0" smtClean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31</a:t>
              </a:r>
              <a:r>
                <a:rPr kumimoji="1" lang="ja-JP" altLang="en-US" sz="1400" dirty="0" smtClean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日</a:t>
              </a:r>
              <a:r>
                <a:rPr kumimoji="1" lang="en-US" altLang="ja-JP" sz="1400" dirty="0" smtClean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23</a:t>
              </a:r>
              <a:r>
                <a:rPr kumimoji="1" lang="ja-JP" altLang="en-US" sz="1400" dirty="0" smtClean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：</a:t>
              </a:r>
              <a:r>
                <a:rPr kumimoji="1" lang="en-US" altLang="ja-JP" sz="1400" dirty="0" smtClean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59</a:t>
              </a:r>
              <a:r>
                <a:rPr kumimoji="1" lang="ja-JP" altLang="en-US" sz="1400" dirty="0" smtClean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）を</a:t>
              </a:r>
              <a:r>
                <a:rPr kumimoji="1" lang="ja-JP" altLang="en-US" sz="14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もって終了。</a:t>
              </a:r>
            </a:p>
            <a:p>
              <a:r>
                <a:rPr kumimoji="1" lang="ja-JP" altLang="en-US" sz="14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〇今後、府ＨＰ等を</a:t>
              </a:r>
              <a:r>
                <a:rPr kumimoji="1" lang="ja-JP" altLang="en-US" sz="1400" dirty="0" smtClean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通じて、幅広く</a:t>
              </a:r>
              <a:r>
                <a:rPr kumimoji="1" lang="ja-JP" altLang="en-US" sz="1400" dirty="0"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周知。</a:t>
              </a:r>
            </a:p>
            <a:p>
              <a:r>
                <a:rPr kumimoji="1" lang="ja-JP" altLang="en-US" sz="1400" dirty="0" smtClean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〇ＱＲコードが読み込まれた場合に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は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、今年度末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まで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はシステム終了の案内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メッセージを発信。</a:t>
              </a:r>
            </a:p>
            <a:p>
              <a:r>
                <a:rPr kumimoji="1" lang="ja-JP" altLang="en-US" sz="1400" dirty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〇ゴールドステッカー認証店舗には基準改正と併せて通知</a:t>
              </a:r>
              <a:r>
                <a:rPr kumimoji="1" lang="ja-JP" altLang="en-US" sz="1400" dirty="0" smtClean="0">
                  <a:solidFill>
                    <a:schemeClr val="tx1"/>
                  </a:solidFill>
                  <a:latin typeface="UD デジタル 教科書体 NP-B" panose="02020700000000000000" pitchFamily="18" charset="-128"/>
                  <a:ea typeface="UD デジタル 教科書体 NP-B" panose="02020700000000000000" pitchFamily="18" charset="-128"/>
                </a:rPr>
                <a:t>。その他の追跡システム登録施設にもメールでお知らせ。</a:t>
              </a:r>
              <a:endParaRPr kumimoji="1" lang="ja-JP" altLang="en-US" sz="14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endParaRPr>
            </a:p>
          </p:txBody>
        </p:sp>
      </p:grpSp>
      <p:sp>
        <p:nvSpPr>
          <p:cNvPr id="7" name="正方形/長方形 6"/>
          <p:cNvSpPr/>
          <p:nvPr/>
        </p:nvSpPr>
        <p:spPr>
          <a:xfrm>
            <a:off x="196859" y="4035676"/>
            <a:ext cx="9552448" cy="26246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endParaRPr kumimoji="1" lang="en-US" altLang="ja-JP" sz="1200" dirty="0" smtClean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endParaRPr kumimoji="1" lang="en-US" altLang="ja-JP" sz="11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en-US" altLang="ja-JP" sz="1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ja-JP" altLang="en-US" sz="1200" dirty="0"/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202146"/>
              </p:ext>
            </p:extLst>
          </p:nvPr>
        </p:nvGraphicFramePr>
        <p:xfrm>
          <a:off x="5783452" y="4873072"/>
          <a:ext cx="3864501" cy="721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8167">
                  <a:extLst>
                    <a:ext uri="{9D8B030D-6E8A-4147-A177-3AD203B41FA5}">
                      <a16:colId xmlns:a16="http://schemas.microsoft.com/office/drawing/2014/main" val="793191746"/>
                    </a:ext>
                  </a:extLst>
                </a:gridCol>
                <a:gridCol w="1288167">
                  <a:extLst>
                    <a:ext uri="{9D8B030D-6E8A-4147-A177-3AD203B41FA5}">
                      <a16:colId xmlns:a16="http://schemas.microsoft.com/office/drawing/2014/main" val="284740106"/>
                    </a:ext>
                  </a:extLst>
                </a:gridCol>
                <a:gridCol w="1288167">
                  <a:extLst>
                    <a:ext uri="{9D8B030D-6E8A-4147-A177-3AD203B41FA5}">
                      <a16:colId xmlns:a16="http://schemas.microsoft.com/office/drawing/2014/main" val="237635892"/>
                    </a:ext>
                  </a:extLst>
                </a:gridCol>
              </a:tblGrid>
              <a:tr h="196196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導入店舗等</a:t>
                      </a:r>
                      <a:endParaRPr kumimoji="1" lang="ja-JP" altLang="en-US" sz="1050" dirty="0"/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QR</a:t>
                      </a:r>
                      <a:r>
                        <a:rPr kumimoji="1" lang="ja-JP" altLang="en-US" sz="1050" dirty="0" smtClean="0"/>
                        <a:t>コード読込み</a:t>
                      </a:r>
                      <a:endParaRPr kumimoji="1" lang="ja-JP" altLang="en-US" sz="1050" dirty="0"/>
                    </a:p>
                  </a:txBody>
                  <a:tcPr marL="74295" marR="74295" marT="37148" marB="37148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アラート発出</a:t>
                      </a:r>
                      <a:endParaRPr kumimoji="1" lang="ja-JP" altLang="en-US" sz="1050" dirty="0"/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val="1687426024"/>
                  </a:ext>
                </a:extLst>
              </a:tr>
              <a:tr h="48698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136,855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件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6,502,521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件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34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件  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</a:rPr>
                        <a:t>1,410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</a:rPr>
                        <a:t>通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8453730"/>
                  </a:ext>
                </a:extLst>
              </a:tr>
            </a:tbl>
          </a:graphicData>
        </a:graphic>
      </p:graphicFrame>
      <p:sp>
        <p:nvSpPr>
          <p:cNvPr id="17" name="テキスト ボックス 16"/>
          <p:cNvSpPr txBox="1"/>
          <p:nvPr/>
        </p:nvSpPr>
        <p:spPr>
          <a:xfrm>
            <a:off x="7407673" y="5660742"/>
            <a:ext cx="2240280" cy="242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975" dirty="0"/>
              <a:t>令和</a:t>
            </a:r>
            <a:r>
              <a:rPr lang="en-US" altLang="ja-JP" sz="975" dirty="0"/>
              <a:t>4</a:t>
            </a:r>
            <a:r>
              <a:rPr lang="ja-JP" altLang="en-US" sz="975" dirty="0"/>
              <a:t>年</a:t>
            </a:r>
            <a:r>
              <a:rPr lang="en-US" altLang="ja-JP" sz="975" dirty="0"/>
              <a:t>12</a:t>
            </a:r>
            <a:r>
              <a:rPr lang="ja-JP" altLang="en-US" sz="975" dirty="0" smtClean="0"/>
              <a:t>月</a:t>
            </a:r>
            <a:r>
              <a:rPr lang="en-US" altLang="ja-JP" sz="975" dirty="0" smtClean="0"/>
              <a:t>26</a:t>
            </a:r>
            <a:r>
              <a:rPr lang="ja-JP" altLang="en-US" sz="975" dirty="0" smtClean="0"/>
              <a:t>日時点</a:t>
            </a:r>
            <a:endParaRPr lang="ja-JP" altLang="en-US" sz="975" dirty="0"/>
          </a:p>
        </p:txBody>
      </p:sp>
      <p:grpSp>
        <p:nvGrpSpPr>
          <p:cNvPr id="14" name="グループ化 13"/>
          <p:cNvGrpSpPr/>
          <p:nvPr/>
        </p:nvGrpSpPr>
        <p:grpSpPr>
          <a:xfrm>
            <a:off x="476036" y="4873072"/>
            <a:ext cx="5115295" cy="1575340"/>
            <a:chOff x="319871" y="3347121"/>
            <a:chExt cx="6292980" cy="1815721"/>
          </a:xfrm>
        </p:grpSpPr>
        <p:pic>
          <p:nvPicPr>
            <p:cNvPr id="12" name="図 1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63445" y="3347121"/>
              <a:ext cx="6149406" cy="1815721"/>
            </a:xfrm>
            <a:prstGeom prst="rect">
              <a:avLst/>
            </a:prstGeom>
          </p:spPr>
        </p:pic>
        <p:sp>
          <p:nvSpPr>
            <p:cNvPr id="13" name="正方形/長方形 12"/>
            <p:cNvSpPr/>
            <p:nvPr/>
          </p:nvSpPr>
          <p:spPr>
            <a:xfrm>
              <a:off x="319871" y="3347121"/>
              <a:ext cx="6292980" cy="1815721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463"/>
            </a:p>
          </p:txBody>
        </p:sp>
      </p:grpSp>
      <p:sp>
        <p:nvSpPr>
          <p:cNvPr id="10" name="テキスト ボックス 9"/>
          <p:cNvSpPr txBox="1"/>
          <p:nvPr/>
        </p:nvSpPr>
        <p:spPr>
          <a:xfrm>
            <a:off x="196859" y="4115044"/>
            <a:ext cx="93979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</a:t>
            </a:r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府民のリスク意識を高め、行動変容を促すことを目的に、</a:t>
            </a:r>
            <a:r>
              <a:rPr lang="en-US" altLang="ja-JP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QR</a:t>
            </a:r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コード</a:t>
            </a:r>
            <a:r>
              <a:rPr lang="ja-JP" altLang="en-US" sz="1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を活用</a:t>
            </a:r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し、府が店舗等利用者の連絡先を把握、感染者発生時</a:t>
            </a:r>
            <a:r>
              <a:rPr lang="ja-JP" altLang="en-US" sz="1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に</a:t>
            </a:r>
            <a:endParaRPr lang="en-US" altLang="ja-JP" sz="12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1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迅速に連絡</a:t>
            </a:r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を行うシステム。（</a:t>
            </a:r>
            <a:r>
              <a:rPr kumimoji="1"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令和２年</a:t>
            </a:r>
            <a:r>
              <a:rPr kumimoji="1" lang="en-US" altLang="ja-JP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</a:t>
            </a:r>
            <a:r>
              <a:rPr kumimoji="1"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</a:t>
            </a:r>
            <a:r>
              <a:rPr kumimoji="1" lang="en-US" altLang="ja-JP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29</a:t>
            </a:r>
            <a:r>
              <a:rPr kumimoji="1"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日より運用開始）</a:t>
            </a:r>
            <a:endParaRPr kumimoji="1" lang="en-US" altLang="ja-JP" sz="1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・事業者や府民の協力のもと、導入店舗等や</a:t>
            </a:r>
            <a:r>
              <a:rPr kumimoji="1" lang="en-US" altLang="ja-JP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QR</a:t>
            </a:r>
            <a:r>
              <a:rPr kumimoji="1"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コード</a:t>
            </a:r>
            <a:r>
              <a:rPr kumimoji="1" lang="ja-JP" altLang="en-US" sz="1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の読込み</a:t>
            </a:r>
            <a:r>
              <a:rPr kumimoji="1"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件数にみられるように、意識向上や行動変容へ</a:t>
            </a:r>
            <a:r>
              <a:rPr kumimoji="1" lang="ja-JP" altLang="en-US" sz="1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の成果</a:t>
            </a:r>
            <a:r>
              <a:rPr kumimoji="1"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があった。</a:t>
            </a:r>
            <a:endParaRPr kumimoji="1" lang="en-US" altLang="ja-JP" sz="1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ja-JP" altLang="en-US" sz="12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8785659" y="30394"/>
            <a:ext cx="10800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400" b="1" smtClean="0"/>
              <a:t>資料</a:t>
            </a:r>
            <a:r>
              <a:rPr lang="ja-JP" altLang="en-US" sz="1400" b="1" smtClean="0"/>
              <a:t>５－</a:t>
            </a:r>
            <a:r>
              <a:rPr lang="ja-JP" altLang="en-US" sz="1400" b="1"/>
              <a:t>５</a:t>
            </a:r>
            <a:r>
              <a:rPr lang="ja-JP" altLang="en-US" sz="1400" b="1" smtClean="0"/>
              <a:t>  </a:t>
            </a:r>
            <a:endParaRPr kumimoji="1" lang="ja-JP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42679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461</TotalTime>
  <Words>368</Words>
  <Application>Microsoft Office PowerPoint</Application>
  <PresentationFormat>A4 210 x 297 mm</PresentationFormat>
  <Paragraphs>38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HGSｺﾞｼｯｸE</vt:lpstr>
      <vt:lpstr>HGS創英角ｺﾞｼｯｸUB</vt:lpstr>
      <vt:lpstr>ＭＳ ゴシック</vt:lpstr>
      <vt:lpstr>UD デジタル 教科書体 NP-B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田中　浩子</cp:lastModifiedBy>
  <cp:revision>62</cp:revision>
  <dcterms:created xsi:type="dcterms:W3CDTF">2022-12-21T10:58:51Z</dcterms:created>
  <dcterms:modified xsi:type="dcterms:W3CDTF">2022-12-26T05:44:15Z</dcterms:modified>
</cp:coreProperties>
</file>