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3"/>
  </p:notesMasterIdLst>
  <p:sldIdLst>
    <p:sldId id="2188" r:id="rId2"/>
  </p:sldIdLst>
  <p:sldSz cx="12192000" cy="6858000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3" name="作成者" initials="A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00"/>
    <a:srgbClr val="FF6600"/>
    <a:srgbClr val="FFCCFF"/>
    <a:srgbClr val="FF99CC"/>
    <a:srgbClr val="FFF86D"/>
    <a:srgbClr val="FFF871"/>
    <a:srgbClr val="FFF979"/>
    <a:srgbClr val="FDDD1F"/>
    <a:srgbClr val="FDED1F"/>
    <a:srgbClr val="FFF98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C4B1156A-380E-4F78-BDF5-A606A8083BF9}" styleName="中間スタイル 4 - アクセント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118" autoAdjust="0"/>
    <p:restoredTop sz="94434" autoAdjust="0"/>
  </p:normalViewPr>
  <p:slideViewPr>
    <p:cSldViewPr snapToGrid="0">
      <p:cViewPr varScale="1">
        <p:scale>
          <a:sx n="70" d="100"/>
          <a:sy n="70" d="100"/>
        </p:scale>
        <p:origin x="570" y="72"/>
      </p:cViewPr>
      <p:guideLst/>
    </p:cSldViewPr>
  </p:slideViewPr>
  <p:outlineViewPr>
    <p:cViewPr>
      <p:scale>
        <a:sx n="33" d="100"/>
        <a:sy n="33" d="100"/>
      </p:scale>
      <p:origin x="0" y="-666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2" d="100"/>
          <a:sy n="52" d="100"/>
        </p:scale>
        <p:origin x="295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4" y="3"/>
            <a:ext cx="2949575" cy="498475"/>
          </a:xfrm>
          <a:prstGeom prst="rect">
            <a:avLst/>
          </a:prstGeom>
        </p:spPr>
        <p:txBody>
          <a:bodyPr vert="horz" lIns="91410" tIns="45707" rIns="91410" bIns="45707" rtlCol="0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41" y="3"/>
            <a:ext cx="2949575" cy="498475"/>
          </a:xfrm>
          <a:prstGeom prst="rect">
            <a:avLst/>
          </a:prstGeom>
        </p:spPr>
        <p:txBody>
          <a:bodyPr vert="horz" lIns="91410" tIns="45707" rIns="91410" bIns="45707" rtlCol="0"/>
          <a:lstStyle>
            <a:lvl1pPr algn="r">
              <a:defRPr sz="1200"/>
            </a:lvl1pPr>
          </a:lstStyle>
          <a:p>
            <a:fld id="{D64E24C0-EAE7-42C3-A2C6-11E03F4A7047}" type="datetimeFigureOut">
              <a:rPr kumimoji="1" lang="ja-JP" altLang="en-US" smtClean="0"/>
              <a:t>2022/12/26</a:t>
            </a:fld>
            <a:endParaRPr kumimoji="1" lang="ja-JP" altLang="en-US" dirty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3013"/>
            <a:ext cx="59626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10" tIns="45707" rIns="91410" bIns="45707" rtlCol="0" anchor="ctr"/>
          <a:lstStyle/>
          <a:p>
            <a:endParaRPr lang="ja-JP" altLang="en-US" dirty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9" y="4783142"/>
            <a:ext cx="5445125" cy="3913187"/>
          </a:xfrm>
          <a:prstGeom prst="rect">
            <a:avLst/>
          </a:prstGeom>
        </p:spPr>
        <p:txBody>
          <a:bodyPr vert="horz" lIns="91410" tIns="45707" rIns="91410" bIns="45707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4" y="9440864"/>
            <a:ext cx="2949575" cy="498475"/>
          </a:xfrm>
          <a:prstGeom prst="rect">
            <a:avLst/>
          </a:prstGeom>
        </p:spPr>
        <p:txBody>
          <a:bodyPr vert="horz" lIns="91410" tIns="45707" rIns="91410" bIns="45707" rtlCol="0" anchor="b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41" y="9440864"/>
            <a:ext cx="2949575" cy="498475"/>
          </a:xfrm>
          <a:prstGeom prst="rect">
            <a:avLst/>
          </a:prstGeom>
        </p:spPr>
        <p:txBody>
          <a:bodyPr vert="horz" lIns="91410" tIns="45707" rIns="91410" bIns="45707" rtlCol="0" anchor="b"/>
          <a:lstStyle>
            <a:lvl1pPr algn="r">
              <a:defRPr sz="1200"/>
            </a:lvl1pPr>
          </a:lstStyle>
          <a:p>
            <a:fld id="{2F0EEB81-DB16-4A68-B055-8A38956DB515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732406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5E9E3-9AED-44F0-B3CA-B134002D3CDF}" type="datetime1">
              <a:rPr kumimoji="1" lang="ja-JP" altLang="en-US" smtClean="0"/>
              <a:t>2022/12/26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6AE56-EAD3-4706-B860-3EC2C2952B40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1140574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9FBC0-4E89-4E62-9120-1A0A6EEF1C03}" type="datetime1">
              <a:rPr kumimoji="1" lang="ja-JP" altLang="en-US" smtClean="0"/>
              <a:t>2022/12/26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6AE56-EAD3-4706-B860-3EC2C2952B40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545290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8F4B9-7DCA-4090-954D-3704C20E831A}" type="datetime1">
              <a:rPr kumimoji="1" lang="ja-JP" altLang="en-US" smtClean="0"/>
              <a:t>2022/12/26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6AE56-EAD3-4706-B860-3EC2C2952B40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728275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72536-9696-4A79-A722-CF7AE1E6F4AA}" type="datetime1">
              <a:rPr kumimoji="1" lang="ja-JP" altLang="en-US" smtClean="0"/>
              <a:t>2022/12/26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6AE56-EAD3-4706-B860-3EC2C2952B40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2931549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11D99-E575-48FC-A4D8-C173F8C31877}" type="datetime1">
              <a:rPr kumimoji="1" lang="ja-JP" altLang="en-US" smtClean="0"/>
              <a:t>2022/12/26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6AE56-EAD3-4706-B860-3EC2C2952B40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169069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A2588-1CCA-4331-BA69-184CBE6781A4}" type="datetime1">
              <a:rPr kumimoji="1" lang="ja-JP" altLang="en-US" smtClean="0"/>
              <a:t>2022/12/26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6AE56-EAD3-4706-B860-3EC2C2952B40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276439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AE10A-3530-4D3E-8B24-3217CA159274}" type="datetime1">
              <a:rPr kumimoji="1" lang="ja-JP" altLang="en-US" smtClean="0"/>
              <a:t>2022/12/26</a:t>
            </a:fld>
            <a:endParaRPr kumimoji="1" lang="ja-JP" altLang="en-US" dirty="0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6AE56-EAD3-4706-B860-3EC2C2952B40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7204929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EDB49-F527-4237-B1AA-FBF29B045389}" type="datetime1">
              <a:rPr kumimoji="1" lang="ja-JP" altLang="en-US" smtClean="0"/>
              <a:t>2022/12/26</a:t>
            </a:fld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6AE56-EAD3-4706-B860-3EC2C2952B40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387832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AC72C-656B-45C3-9DD4-21A469CDADB2}" type="datetime1">
              <a:rPr kumimoji="1" lang="ja-JP" altLang="en-US" smtClean="0"/>
              <a:t>2022/12/26</a:t>
            </a:fld>
            <a:endParaRPr kumimoji="1" lang="ja-JP" altLang="en-US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6AE56-EAD3-4706-B860-3EC2C2952B40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100744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3D101-FFD1-4F16-A175-02CD19311769}" type="datetime1">
              <a:rPr kumimoji="1" lang="ja-JP" altLang="en-US" smtClean="0"/>
              <a:t>2022/12/26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6AE56-EAD3-4706-B860-3EC2C2952B40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4328876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804B9-3916-486F-BD1D-A3D9CD89C10A}" type="datetime1">
              <a:rPr kumimoji="1" lang="ja-JP" altLang="en-US" smtClean="0"/>
              <a:t>2022/12/26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6AE56-EAD3-4706-B860-3EC2C2952B40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402665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F74005-F032-4C33-AFE3-6B142BB25292}" type="datetime1">
              <a:rPr kumimoji="1" lang="ja-JP" altLang="en-US" smtClean="0"/>
              <a:t>2022/12/26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16AE56-EAD3-4706-B860-3EC2C2952B40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40486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ホームベース 63"/>
          <p:cNvSpPr/>
          <p:nvPr/>
        </p:nvSpPr>
        <p:spPr>
          <a:xfrm>
            <a:off x="9595428" y="5527565"/>
            <a:ext cx="2326928" cy="906584"/>
          </a:xfrm>
          <a:prstGeom prst="homePlate">
            <a:avLst>
              <a:gd name="adj" fmla="val 23856"/>
            </a:avLst>
          </a:prstGeom>
          <a:gradFill>
            <a:gsLst>
              <a:gs pos="0">
                <a:srgbClr val="FF6600"/>
              </a:gs>
              <a:gs pos="47000">
                <a:srgbClr val="FDDD1F"/>
              </a:gs>
              <a:gs pos="73000">
                <a:srgbClr val="FDED1F"/>
              </a:gs>
              <a:gs pos="98000">
                <a:srgbClr val="FFF86D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" name="サブタイトル 2"/>
          <p:cNvSpPr txBox="1">
            <a:spLocks/>
          </p:cNvSpPr>
          <p:nvPr/>
        </p:nvSpPr>
        <p:spPr>
          <a:xfrm>
            <a:off x="0" y="0"/>
            <a:ext cx="12192000" cy="450761"/>
          </a:xfrm>
          <a:prstGeom prst="rect">
            <a:avLst/>
          </a:prstGeom>
          <a:solidFill>
            <a:srgbClr val="000099"/>
          </a:solidFill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sz="2400" dirty="0" smtClean="0">
                <a:solidFill>
                  <a:schemeClr val="bg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　施設内</a:t>
            </a:r>
            <a:r>
              <a:rPr lang="ja-JP" altLang="en-US" sz="2400" dirty="0" smtClean="0">
                <a:solidFill>
                  <a:schemeClr val="bg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療養を行う入所系の高齢者施設等に対する支援</a:t>
            </a:r>
            <a:r>
              <a:rPr lang="en-US" altLang="ja-JP" sz="2400" dirty="0" smtClean="0">
                <a:solidFill>
                  <a:schemeClr val="bg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【</a:t>
            </a:r>
            <a:r>
              <a:rPr lang="ja-JP" altLang="en-US" sz="2400" dirty="0" smtClean="0">
                <a:solidFill>
                  <a:schemeClr val="bg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府独自補助の再開</a:t>
            </a:r>
            <a:r>
              <a:rPr lang="en-US" altLang="ja-JP" sz="2400" dirty="0" smtClean="0">
                <a:solidFill>
                  <a:schemeClr val="bg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】</a:t>
            </a:r>
          </a:p>
        </p:txBody>
      </p:sp>
      <p:sp>
        <p:nvSpPr>
          <p:cNvPr id="7" name="ホームベース 6"/>
          <p:cNvSpPr/>
          <p:nvPr/>
        </p:nvSpPr>
        <p:spPr>
          <a:xfrm>
            <a:off x="1088644" y="3386386"/>
            <a:ext cx="10833712" cy="621886"/>
          </a:xfrm>
          <a:prstGeom prst="homePlate">
            <a:avLst>
              <a:gd name="adj" fmla="val 32210"/>
            </a:avLst>
          </a:pr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ホームベース 8"/>
          <p:cNvSpPr/>
          <p:nvPr/>
        </p:nvSpPr>
        <p:spPr>
          <a:xfrm>
            <a:off x="1127642" y="4099922"/>
            <a:ext cx="2669308" cy="719513"/>
          </a:xfrm>
          <a:prstGeom prst="homePlate">
            <a:avLst>
              <a:gd name="adj" fmla="val 21318"/>
            </a:avLst>
          </a:pr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0" name="ホームベース 9"/>
          <p:cNvSpPr/>
          <p:nvPr/>
        </p:nvSpPr>
        <p:spPr>
          <a:xfrm>
            <a:off x="1098659" y="5555262"/>
            <a:ext cx="2662324" cy="769480"/>
          </a:xfrm>
          <a:prstGeom prst="homePlate">
            <a:avLst>
              <a:gd name="adj" fmla="val 19548"/>
            </a:avLst>
          </a:pr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正方形/長方形 10"/>
          <p:cNvSpPr/>
          <p:nvPr/>
        </p:nvSpPr>
        <p:spPr>
          <a:xfrm>
            <a:off x="1067023" y="5589024"/>
            <a:ext cx="2564127" cy="685405"/>
          </a:xfrm>
          <a:prstGeom prst="rect">
            <a:avLst/>
          </a:prstGeom>
          <a:noFill/>
          <a:ln w="222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ts val="1600"/>
              </a:lnSpc>
            </a:pPr>
            <a:r>
              <a:rPr kumimoji="1" lang="zh-TW" altLang="en-US" sz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施設内療養経費</a:t>
            </a:r>
            <a:r>
              <a:rPr kumimoji="1" lang="en-US" altLang="zh-TW" sz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【</a:t>
            </a:r>
            <a:r>
              <a:rPr kumimoji="1" lang="ja-JP" altLang="en-US" sz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府独自補助</a:t>
            </a:r>
            <a:r>
              <a:rPr kumimoji="1" lang="en-US" altLang="zh-TW" sz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】</a:t>
            </a:r>
          </a:p>
          <a:p>
            <a:pPr>
              <a:lnSpc>
                <a:spcPts val="1600"/>
              </a:lnSpc>
            </a:pPr>
            <a:r>
              <a:rPr kumimoji="1" lang="ja-JP" altLang="en-US" sz="1200" dirty="0" smtClean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１人あたり１日１万円（最大</a:t>
            </a:r>
            <a:r>
              <a:rPr kumimoji="1" lang="en-US" altLang="ja-JP" sz="1200" dirty="0" smtClean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15</a:t>
            </a:r>
            <a:r>
              <a:rPr kumimoji="1" lang="ja-JP" altLang="en-US" sz="1200" dirty="0" smtClean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万円）</a:t>
            </a:r>
            <a:endParaRPr kumimoji="1" lang="ja-JP" altLang="en-US" sz="1200" dirty="0">
              <a:solidFill>
                <a:schemeClr val="tx1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270234" y="3372813"/>
            <a:ext cx="313667" cy="142974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国</a:t>
            </a:r>
            <a:endParaRPr kumimoji="1" lang="en-US" altLang="ja-JP" dirty="0" smtClean="0">
              <a:solidFill>
                <a:schemeClr val="tx1">
                  <a:lumMod val="95000"/>
                  <a:lumOff val="5000"/>
                </a:schemeClr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 algn="ctr"/>
            <a:r>
              <a:rPr kumimoji="1" lang="ja-JP" alt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制</a:t>
            </a:r>
            <a:endParaRPr kumimoji="1" lang="en-US" altLang="ja-JP" dirty="0" smtClean="0">
              <a:solidFill>
                <a:schemeClr val="tx1">
                  <a:lumMod val="95000"/>
                  <a:lumOff val="5000"/>
                </a:schemeClr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 algn="ctr"/>
            <a:r>
              <a:rPr kumimoji="1" lang="ja-JP" alt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度</a:t>
            </a:r>
            <a:endParaRPr kumimoji="1" lang="zh-TW" altLang="en-US" sz="1600" dirty="0">
              <a:solidFill>
                <a:schemeClr val="tx1">
                  <a:lumMod val="95000"/>
                  <a:lumOff val="5000"/>
                </a:schemeClr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正方形/長方形 14"/>
          <p:cNvSpPr/>
          <p:nvPr/>
        </p:nvSpPr>
        <p:spPr>
          <a:xfrm>
            <a:off x="1107067" y="3286858"/>
            <a:ext cx="5016036" cy="583450"/>
          </a:xfrm>
          <a:prstGeom prst="rect">
            <a:avLst/>
          </a:prstGeom>
          <a:noFill/>
          <a:ln w="222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ts val="1600"/>
              </a:lnSpc>
            </a:pPr>
            <a:endParaRPr kumimoji="1" lang="en-US" altLang="ja-JP" sz="1200" dirty="0" smtClean="0">
              <a:solidFill>
                <a:schemeClr val="tx1">
                  <a:lumMod val="95000"/>
                  <a:lumOff val="5000"/>
                </a:schemeClr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>
              <a:lnSpc>
                <a:spcPts val="1600"/>
              </a:lnSpc>
            </a:pPr>
            <a:r>
              <a:rPr kumimoji="1" lang="zh-TW" altLang="en-US" sz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施設内</a:t>
            </a:r>
            <a:r>
              <a:rPr kumimoji="1" lang="zh-TW" alt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療養</a:t>
            </a:r>
            <a:r>
              <a:rPr kumimoji="1" lang="zh-TW" altLang="en-US" sz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経費</a:t>
            </a:r>
            <a:r>
              <a:rPr kumimoji="1" lang="en-US" altLang="ja-JP" sz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【</a:t>
            </a:r>
            <a:r>
              <a:rPr lang="ja-JP" alt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国補助</a:t>
            </a:r>
            <a:r>
              <a:rPr kumimoji="1" lang="en-US" altLang="ja-JP" sz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】</a:t>
            </a:r>
            <a:r>
              <a:rPr kumimoji="1" lang="ja-JP" alt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endParaRPr kumimoji="1" lang="en-US" altLang="ja-JP" sz="1200" dirty="0" smtClean="0">
              <a:solidFill>
                <a:schemeClr val="tx1">
                  <a:lumMod val="95000"/>
                  <a:lumOff val="5000"/>
                </a:schemeClr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>
              <a:lnSpc>
                <a:spcPts val="1600"/>
              </a:lnSpc>
            </a:pPr>
            <a:r>
              <a:rPr kumimoji="1" lang="ja-JP" altLang="en-US" sz="1200" b="1" dirty="0" smtClean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１人</a:t>
            </a:r>
            <a:r>
              <a:rPr kumimoji="1" lang="ja-JP" altLang="en-US" sz="1200" b="1" dirty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あたり１日</a:t>
            </a:r>
            <a:r>
              <a:rPr kumimoji="1" lang="ja-JP" altLang="en-US" sz="1200" b="1" dirty="0" smtClean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１万円（最大</a:t>
            </a:r>
            <a:r>
              <a:rPr kumimoji="1" lang="en-US" altLang="ja-JP" sz="1200" b="1" dirty="0" smtClean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15</a:t>
            </a:r>
            <a:r>
              <a:rPr kumimoji="1" lang="ja-JP" altLang="en-US" sz="1200" b="1" dirty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万円</a:t>
            </a:r>
            <a:r>
              <a:rPr kumimoji="1" lang="ja-JP" altLang="en-US" sz="1200" b="1" dirty="0" smtClean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）　　　　　</a:t>
            </a:r>
            <a:r>
              <a:rPr kumimoji="1" lang="en-US" altLang="ja-JP" sz="1200" b="1" dirty="0" smtClean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R3.4.1</a:t>
            </a:r>
            <a:r>
              <a:rPr kumimoji="1" lang="ja-JP" altLang="en-US" sz="1200" b="1" dirty="0" smtClean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～通年</a:t>
            </a:r>
            <a:endParaRPr kumimoji="1" lang="zh-TW" altLang="en-US" sz="1200" b="1" dirty="0">
              <a:solidFill>
                <a:schemeClr val="tx1">
                  <a:lumMod val="95000"/>
                  <a:lumOff val="5000"/>
                </a:schemeClr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7" name="正方形/長方形 16"/>
          <p:cNvSpPr/>
          <p:nvPr/>
        </p:nvSpPr>
        <p:spPr>
          <a:xfrm>
            <a:off x="247543" y="5106574"/>
            <a:ext cx="355154" cy="155475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府</a:t>
            </a:r>
            <a:endParaRPr kumimoji="1" lang="en-US" altLang="ja-JP" dirty="0" smtClean="0">
              <a:solidFill>
                <a:schemeClr val="tx1">
                  <a:lumMod val="95000"/>
                  <a:lumOff val="5000"/>
                </a:schemeClr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 algn="ctr"/>
            <a:r>
              <a:rPr kumimoji="1" lang="ja-JP" alt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制</a:t>
            </a:r>
            <a:endParaRPr kumimoji="1" lang="en-US" altLang="ja-JP" dirty="0" smtClean="0">
              <a:solidFill>
                <a:schemeClr val="tx1">
                  <a:lumMod val="95000"/>
                  <a:lumOff val="5000"/>
                </a:schemeClr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 algn="ctr"/>
            <a:r>
              <a:rPr kumimoji="1" lang="ja-JP" alt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度</a:t>
            </a:r>
            <a:endParaRPr kumimoji="1" lang="en-US" altLang="ja-JP" dirty="0" smtClean="0">
              <a:solidFill>
                <a:schemeClr val="tx1">
                  <a:lumMod val="95000"/>
                  <a:lumOff val="5000"/>
                </a:schemeClr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8" name="正方形/長方形 17"/>
          <p:cNvSpPr/>
          <p:nvPr/>
        </p:nvSpPr>
        <p:spPr>
          <a:xfrm>
            <a:off x="1107066" y="2642618"/>
            <a:ext cx="2663007" cy="519894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50" dirty="0" smtClean="0">
                <a:solidFill>
                  <a:schemeClr val="bg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まん延防止等重点措置期間</a:t>
            </a:r>
            <a:endParaRPr kumimoji="1" lang="en-US" altLang="ja-JP" sz="1050" dirty="0" smtClean="0">
              <a:solidFill>
                <a:schemeClr val="bg1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 algn="ctr"/>
            <a:r>
              <a:rPr kumimoji="1" lang="ja-JP" altLang="en-US" sz="1050" dirty="0" smtClean="0">
                <a:solidFill>
                  <a:schemeClr val="bg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（</a:t>
            </a:r>
            <a:r>
              <a:rPr kumimoji="1" lang="en-US" altLang="ja-JP" sz="1050" dirty="0" smtClean="0">
                <a:solidFill>
                  <a:schemeClr val="bg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1/27</a:t>
            </a:r>
            <a:r>
              <a:rPr kumimoji="1" lang="ja-JP" altLang="en-US" sz="1050" dirty="0" smtClean="0">
                <a:solidFill>
                  <a:schemeClr val="bg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～</a:t>
            </a:r>
            <a:r>
              <a:rPr kumimoji="1" lang="en-US" altLang="ja-JP" sz="1050" dirty="0" smtClean="0">
                <a:solidFill>
                  <a:schemeClr val="bg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3/21</a:t>
            </a:r>
            <a:r>
              <a:rPr kumimoji="1" lang="ja-JP" altLang="en-US" sz="1050" dirty="0" smtClean="0">
                <a:solidFill>
                  <a:schemeClr val="bg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）</a:t>
            </a:r>
            <a:endParaRPr kumimoji="1" lang="zh-TW" altLang="en-US" sz="1050" dirty="0">
              <a:solidFill>
                <a:schemeClr val="bg1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9" name="正方形/長方形 18"/>
          <p:cNvSpPr/>
          <p:nvPr/>
        </p:nvSpPr>
        <p:spPr>
          <a:xfrm>
            <a:off x="3815769" y="2642618"/>
            <a:ext cx="1459768" cy="518024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50" dirty="0" smtClean="0">
                <a:solidFill>
                  <a:schemeClr val="bg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令和４年３月</a:t>
            </a:r>
            <a:r>
              <a:rPr kumimoji="1" lang="en-US" altLang="ja-JP" sz="1050" dirty="0" smtClean="0">
                <a:solidFill>
                  <a:schemeClr val="bg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22</a:t>
            </a:r>
            <a:r>
              <a:rPr kumimoji="1" lang="ja-JP" altLang="en-US" sz="1050" dirty="0" smtClean="0">
                <a:solidFill>
                  <a:schemeClr val="bg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日</a:t>
            </a:r>
            <a:endParaRPr kumimoji="1" lang="en-US" altLang="ja-JP" sz="1050" dirty="0" smtClean="0">
              <a:solidFill>
                <a:schemeClr val="bg1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 algn="ctr"/>
            <a:r>
              <a:rPr kumimoji="1" lang="ja-JP" altLang="en-US" sz="1050" dirty="0" smtClean="0">
                <a:solidFill>
                  <a:schemeClr val="bg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～４月</a:t>
            </a:r>
            <a:r>
              <a:rPr kumimoji="1" lang="en-US" altLang="ja-JP" sz="1050" dirty="0" smtClean="0">
                <a:solidFill>
                  <a:schemeClr val="bg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30</a:t>
            </a:r>
            <a:r>
              <a:rPr kumimoji="1" lang="ja-JP" altLang="en-US" sz="1050" dirty="0" smtClean="0">
                <a:solidFill>
                  <a:schemeClr val="bg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日</a:t>
            </a:r>
            <a:endParaRPr kumimoji="1" lang="zh-TW" altLang="en-US" sz="1050" dirty="0">
              <a:solidFill>
                <a:schemeClr val="bg1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0" name="正方形/長方形 19"/>
          <p:cNvSpPr/>
          <p:nvPr/>
        </p:nvSpPr>
        <p:spPr>
          <a:xfrm>
            <a:off x="5333718" y="2642618"/>
            <a:ext cx="1476020" cy="52151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50" dirty="0" smtClean="0">
                <a:solidFill>
                  <a:schemeClr val="bg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令和４年</a:t>
            </a:r>
            <a:r>
              <a:rPr kumimoji="1" lang="en-US" altLang="ja-JP" sz="1050" dirty="0" smtClean="0">
                <a:solidFill>
                  <a:schemeClr val="bg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5</a:t>
            </a:r>
            <a:r>
              <a:rPr kumimoji="1" lang="ja-JP" altLang="en-US" sz="1050" dirty="0" smtClean="0">
                <a:solidFill>
                  <a:schemeClr val="bg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月</a:t>
            </a:r>
            <a:r>
              <a:rPr kumimoji="1" lang="en-US" altLang="ja-JP" sz="1050" dirty="0" smtClean="0">
                <a:solidFill>
                  <a:schemeClr val="bg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1</a:t>
            </a:r>
            <a:r>
              <a:rPr kumimoji="1" lang="ja-JP" altLang="en-US" sz="1050" dirty="0" smtClean="0">
                <a:solidFill>
                  <a:schemeClr val="bg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日</a:t>
            </a:r>
            <a:endParaRPr kumimoji="1" lang="en-US" altLang="ja-JP" sz="1050" dirty="0" smtClean="0">
              <a:solidFill>
                <a:schemeClr val="bg1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 algn="ctr"/>
            <a:r>
              <a:rPr kumimoji="1" lang="ja-JP" altLang="en-US" sz="1050" dirty="0" smtClean="0">
                <a:solidFill>
                  <a:schemeClr val="bg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～</a:t>
            </a:r>
            <a:r>
              <a:rPr kumimoji="1" lang="en-US" altLang="ja-JP" sz="1050" dirty="0" smtClean="0">
                <a:solidFill>
                  <a:schemeClr val="bg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7</a:t>
            </a:r>
            <a:r>
              <a:rPr kumimoji="1" lang="ja-JP" altLang="en-US" sz="1050" dirty="0" smtClean="0">
                <a:solidFill>
                  <a:schemeClr val="bg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月</a:t>
            </a:r>
            <a:r>
              <a:rPr kumimoji="1" lang="en-US" altLang="ja-JP" sz="1050" dirty="0" smtClean="0">
                <a:solidFill>
                  <a:schemeClr val="bg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31</a:t>
            </a:r>
            <a:r>
              <a:rPr kumimoji="1" lang="ja-JP" altLang="en-US" sz="1050" dirty="0" smtClean="0">
                <a:solidFill>
                  <a:schemeClr val="bg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日</a:t>
            </a:r>
            <a:endParaRPr kumimoji="1" lang="en-US" altLang="ja-JP" sz="1050" dirty="0" smtClean="0">
              <a:solidFill>
                <a:schemeClr val="bg1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4294590" y="5192999"/>
            <a:ext cx="35542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コロナ治療</a:t>
            </a:r>
            <a:r>
              <a:rPr lang="ja-JP" altLang="en-US" sz="1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対応</a:t>
            </a:r>
            <a:r>
              <a:rPr kumimoji="1" lang="ja-JP" altLang="en-US" sz="12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協力</a:t>
            </a:r>
            <a:r>
              <a:rPr kumimoji="1" lang="ja-JP" altLang="en-US" sz="1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医療</a:t>
            </a:r>
            <a:r>
              <a:rPr kumimoji="1" lang="ja-JP" altLang="en-US" sz="12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機関の確保</a:t>
            </a:r>
            <a:r>
              <a:rPr lang="ja-JP" altLang="en-US" sz="1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等</a:t>
            </a:r>
            <a:r>
              <a:rPr kumimoji="1" lang="ja-JP" altLang="en-US" sz="12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が要件</a:t>
            </a:r>
            <a:endParaRPr kumimoji="1" lang="ja-JP" altLang="en-US" sz="12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34" name="右大かっこ 33"/>
          <p:cNvSpPr/>
          <p:nvPr/>
        </p:nvSpPr>
        <p:spPr>
          <a:xfrm rot="16200000">
            <a:off x="7561603" y="1428205"/>
            <a:ext cx="140062" cy="7741298"/>
          </a:xfrm>
          <a:prstGeom prst="rightBracket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正方形/長方形 34"/>
          <p:cNvSpPr/>
          <p:nvPr/>
        </p:nvSpPr>
        <p:spPr>
          <a:xfrm>
            <a:off x="195474" y="639496"/>
            <a:ext cx="11749159" cy="1620140"/>
          </a:xfrm>
          <a:prstGeom prst="rect">
            <a:avLst/>
          </a:prstGeom>
          <a:noFill/>
          <a:ln w="28575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正方形/長方形 37"/>
          <p:cNvSpPr/>
          <p:nvPr/>
        </p:nvSpPr>
        <p:spPr>
          <a:xfrm>
            <a:off x="6892898" y="2638985"/>
            <a:ext cx="1396395" cy="521422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50" dirty="0" smtClean="0">
                <a:solidFill>
                  <a:schemeClr val="bg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令和４年</a:t>
            </a:r>
            <a:r>
              <a:rPr lang="en-US" altLang="ja-JP" sz="1050" dirty="0">
                <a:solidFill>
                  <a:schemeClr val="bg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8</a:t>
            </a:r>
            <a:r>
              <a:rPr kumimoji="1" lang="ja-JP" altLang="en-US" sz="1050" dirty="0" smtClean="0">
                <a:solidFill>
                  <a:schemeClr val="bg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月</a:t>
            </a:r>
            <a:r>
              <a:rPr kumimoji="1" lang="en-US" altLang="ja-JP" sz="1050" dirty="0" smtClean="0">
                <a:solidFill>
                  <a:schemeClr val="bg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1</a:t>
            </a:r>
            <a:r>
              <a:rPr kumimoji="1" lang="ja-JP" altLang="en-US" sz="1050" dirty="0" smtClean="0">
                <a:solidFill>
                  <a:schemeClr val="bg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日</a:t>
            </a:r>
            <a:endParaRPr kumimoji="1" lang="en-US" altLang="ja-JP" sz="1050" dirty="0" smtClean="0">
              <a:solidFill>
                <a:schemeClr val="bg1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 algn="ctr"/>
            <a:r>
              <a:rPr kumimoji="1" lang="ja-JP" altLang="en-US" sz="1050" dirty="0" smtClean="0">
                <a:solidFill>
                  <a:schemeClr val="bg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～</a:t>
            </a:r>
            <a:r>
              <a:rPr lang="en-US" altLang="ja-JP" sz="1050" dirty="0">
                <a:solidFill>
                  <a:schemeClr val="bg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9</a:t>
            </a:r>
            <a:r>
              <a:rPr kumimoji="1" lang="ja-JP" altLang="en-US" sz="1050" dirty="0" smtClean="0">
                <a:solidFill>
                  <a:schemeClr val="bg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月</a:t>
            </a:r>
            <a:r>
              <a:rPr lang="en-US" altLang="ja-JP" sz="1050" dirty="0" smtClean="0">
                <a:solidFill>
                  <a:schemeClr val="bg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30</a:t>
            </a:r>
            <a:r>
              <a:rPr kumimoji="1" lang="ja-JP" altLang="en-US" sz="1050" dirty="0" smtClean="0">
                <a:solidFill>
                  <a:schemeClr val="bg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日</a:t>
            </a:r>
            <a:endParaRPr kumimoji="1" lang="en-US" altLang="ja-JP" sz="1050" dirty="0" smtClean="0">
              <a:solidFill>
                <a:schemeClr val="bg1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1" name="ホームベース 50"/>
          <p:cNvSpPr/>
          <p:nvPr/>
        </p:nvSpPr>
        <p:spPr>
          <a:xfrm>
            <a:off x="3770074" y="5542198"/>
            <a:ext cx="1521528" cy="782543"/>
          </a:xfrm>
          <a:prstGeom prst="homePlate">
            <a:avLst>
              <a:gd name="adj" fmla="val 23205"/>
            </a:avLst>
          </a:pr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正方形/長方形 51"/>
          <p:cNvSpPr/>
          <p:nvPr/>
        </p:nvSpPr>
        <p:spPr>
          <a:xfrm>
            <a:off x="3697355" y="5441327"/>
            <a:ext cx="2411669" cy="960493"/>
          </a:xfrm>
          <a:prstGeom prst="rect">
            <a:avLst/>
          </a:prstGeom>
          <a:noFill/>
          <a:ln w="222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ts val="1600"/>
              </a:lnSpc>
            </a:pPr>
            <a:r>
              <a:rPr lang="ja-JP" alt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</a:t>
            </a:r>
            <a:r>
              <a:rPr lang="ja-JP" altLang="en-US" sz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</a:t>
            </a:r>
            <a:r>
              <a:rPr kumimoji="1" lang="en-US" altLang="ja-JP" sz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4</a:t>
            </a:r>
            <a:r>
              <a:rPr kumimoji="1" lang="ja-JP" altLang="en-US" sz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月</a:t>
            </a:r>
            <a:r>
              <a:rPr kumimoji="1" lang="en-US" altLang="ja-JP" sz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30</a:t>
            </a:r>
            <a:r>
              <a:rPr kumimoji="1" lang="ja-JP" altLang="en-US" sz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日まで延長</a:t>
            </a:r>
            <a:endParaRPr kumimoji="1" lang="en-US" altLang="zh-TW" sz="1200" dirty="0" smtClean="0">
              <a:solidFill>
                <a:schemeClr val="tx1">
                  <a:lumMod val="95000"/>
                  <a:lumOff val="5000"/>
                </a:schemeClr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3" name="ホームベース 52"/>
          <p:cNvSpPr/>
          <p:nvPr/>
        </p:nvSpPr>
        <p:spPr>
          <a:xfrm>
            <a:off x="5312803" y="5542200"/>
            <a:ext cx="868940" cy="793886"/>
          </a:xfrm>
          <a:prstGeom prst="homePlate">
            <a:avLst>
              <a:gd name="adj" fmla="val 23205"/>
            </a:avLst>
          </a:pr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正方形/長方形 53"/>
          <p:cNvSpPr/>
          <p:nvPr/>
        </p:nvSpPr>
        <p:spPr>
          <a:xfrm>
            <a:off x="5316649" y="5528109"/>
            <a:ext cx="812846" cy="846614"/>
          </a:xfrm>
          <a:prstGeom prst="rect">
            <a:avLst/>
          </a:prstGeom>
          <a:noFill/>
          <a:ln w="222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ts val="1600"/>
              </a:lnSpc>
            </a:pPr>
            <a:r>
              <a:rPr kumimoji="1" lang="en-US" altLang="ja-JP" sz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5</a:t>
            </a:r>
            <a:r>
              <a:rPr kumimoji="1" lang="ja-JP" altLang="en-US" sz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月</a:t>
            </a:r>
            <a:r>
              <a:rPr kumimoji="1" lang="en-US" altLang="ja-JP" sz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31</a:t>
            </a:r>
            <a:r>
              <a:rPr kumimoji="1" lang="ja-JP" altLang="en-US" sz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日</a:t>
            </a:r>
            <a:endParaRPr kumimoji="1" lang="en-US" altLang="ja-JP" sz="1200" dirty="0" smtClean="0">
              <a:solidFill>
                <a:schemeClr val="tx1">
                  <a:lumMod val="95000"/>
                  <a:lumOff val="5000"/>
                </a:schemeClr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>
              <a:lnSpc>
                <a:spcPts val="1600"/>
              </a:lnSpc>
            </a:pPr>
            <a:r>
              <a:rPr kumimoji="1" lang="ja-JP" altLang="en-US" sz="1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まで</a:t>
            </a:r>
            <a:r>
              <a:rPr kumimoji="1" lang="ja-JP" altLang="en-US" sz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延長</a:t>
            </a:r>
            <a:endParaRPr kumimoji="1" lang="en-US" altLang="zh-TW" sz="1200" dirty="0" smtClean="0">
              <a:solidFill>
                <a:schemeClr val="tx1">
                  <a:lumMod val="95000"/>
                  <a:lumOff val="5000"/>
                </a:schemeClr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5" name="正方形/長方形 54"/>
          <p:cNvSpPr/>
          <p:nvPr/>
        </p:nvSpPr>
        <p:spPr>
          <a:xfrm>
            <a:off x="8399620" y="2638985"/>
            <a:ext cx="1335622" cy="51820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50" dirty="0" smtClean="0">
                <a:solidFill>
                  <a:schemeClr val="bg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令和４年</a:t>
            </a:r>
            <a:r>
              <a:rPr lang="en-US" altLang="ja-JP" sz="1050" dirty="0" smtClean="0">
                <a:solidFill>
                  <a:schemeClr val="bg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10</a:t>
            </a:r>
            <a:r>
              <a:rPr kumimoji="1" lang="ja-JP" altLang="en-US" sz="1050" dirty="0" smtClean="0">
                <a:solidFill>
                  <a:schemeClr val="bg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月</a:t>
            </a:r>
            <a:r>
              <a:rPr lang="en-US" altLang="ja-JP" sz="1050" dirty="0">
                <a:solidFill>
                  <a:schemeClr val="bg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1</a:t>
            </a:r>
            <a:r>
              <a:rPr kumimoji="1" lang="ja-JP" altLang="en-US" sz="1050" dirty="0" smtClean="0">
                <a:solidFill>
                  <a:schemeClr val="bg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日</a:t>
            </a:r>
            <a:endParaRPr kumimoji="1" lang="en-US" altLang="ja-JP" sz="1050" dirty="0" smtClean="0">
              <a:solidFill>
                <a:schemeClr val="bg1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 algn="ctr"/>
            <a:r>
              <a:rPr lang="ja-JP" altLang="en-US" sz="1050" dirty="0" smtClean="0">
                <a:solidFill>
                  <a:schemeClr val="bg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～</a:t>
            </a:r>
            <a:r>
              <a:rPr lang="en-US" altLang="ja-JP" sz="1050" dirty="0" smtClean="0">
                <a:solidFill>
                  <a:schemeClr val="bg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12</a:t>
            </a:r>
            <a:r>
              <a:rPr lang="ja-JP" altLang="en-US" sz="1050" dirty="0" smtClean="0">
                <a:solidFill>
                  <a:schemeClr val="bg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月</a:t>
            </a:r>
            <a:r>
              <a:rPr lang="en-US" altLang="ja-JP" sz="1050" dirty="0" smtClean="0">
                <a:solidFill>
                  <a:schemeClr val="bg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31</a:t>
            </a:r>
            <a:r>
              <a:rPr lang="ja-JP" altLang="en-US" sz="1050" dirty="0" smtClean="0">
                <a:solidFill>
                  <a:schemeClr val="bg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日</a:t>
            </a:r>
            <a:endParaRPr kumimoji="1" lang="en-US" altLang="ja-JP" sz="1050" dirty="0" smtClean="0">
              <a:solidFill>
                <a:schemeClr val="bg1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3" name="ホームベース 32"/>
          <p:cNvSpPr/>
          <p:nvPr/>
        </p:nvSpPr>
        <p:spPr>
          <a:xfrm>
            <a:off x="6516709" y="5524602"/>
            <a:ext cx="1588337" cy="850121"/>
          </a:xfrm>
          <a:prstGeom prst="homePlate">
            <a:avLst>
              <a:gd name="adj" fmla="val 23856"/>
            </a:avLst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2" name="正方形/長方形 41"/>
          <p:cNvSpPr/>
          <p:nvPr/>
        </p:nvSpPr>
        <p:spPr>
          <a:xfrm>
            <a:off x="6219140" y="5692393"/>
            <a:ext cx="2171613" cy="785152"/>
          </a:xfrm>
          <a:prstGeom prst="rect">
            <a:avLst/>
          </a:prstGeom>
          <a:noFill/>
          <a:ln w="222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600"/>
              </a:lnSpc>
            </a:pPr>
            <a:r>
              <a:rPr lang="en-US" altLang="ja-JP" sz="1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7</a:t>
            </a:r>
            <a:r>
              <a:rPr lang="ja-JP" altLang="en-US" sz="1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月</a:t>
            </a:r>
            <a:r>
              <a:rPr lang="en-US" altLang="ja-JP" sz="1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27</a:t>
            </a:r>
            <a:r>
              <a:rPr lang="ja-JP" altLang="en-US" sz="1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日～</a:t>
            </a:r>
            <a:r>
              <a:rPr lang="en-US" altLang="ja-JP" sz="1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9</a:t>
            </a:r>
            <a:r>
              <a:rPr lang="ja-JP" altLang="en-US" sz="1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月</a:t>
            </a:r>
            <a:r>
              <a:rPr lang="en-US" altLang="ja-JP" sz="1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14</a:t>
            </a:r>
            <a:r>
              <a:rPr lang="ja-JP" altLang="en-US" sz="1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日</a:t>
            </a:r>
            <a:endParaRPr lang="en-US" altLang="ja-JP" sz="1200" b="1" dirty="0">
              <a:solidFill>
                <a:schemeClr val="tx1">
                  <a:lumMod val="95000"/>
                  <a:lumOff val="5000"/>
                </a:schemeClr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 algn="ctr">
              <a:lnSpc>
                <a:spcPts val="1600"/>
              </a:lnSpc>
            </a:pPr>
            <a:r>
              <a:rPr lang="ja-JP" altLang="en-US" sz="1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赤信号点灯期間</a:t>
            </a:r>
            <a:endParaRPr lang="en-US" altLang="ja-JP" sz="1200" b="1" dirty="0" smtClean="0">
              <a:solidFill>
                <a:schemeClr val="tx1">
                  <a:lumMod val="95000"/>
                  <a:lumOff val="5000"/>
                </a:schemeClr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>
              <a:lnSpc>
                <a:spcPts val="1600"/>
              </a:lnSpc>
            </a:pPr>
            <a:r>
              <a:rPr kumimoji="1" lang="ja-JP" alt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endParaRPr kumimoji="1" lang="zh-TW" altLang="en-US" sz="1200" dirty="0">
              <a:solidFill>
                <a:schemeClr val="tx1">
                  <a:lumMod val="95000"/>
                  <a:lumOff val="5000"/>
                </a:schemeClr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0" name="正方形/長方形 39"/>
          <p:cNvSpPr/>
          <p:nvPr/>
        </p:nvSpPr>
        <p:spPr>
          <a:xfrm>
            <a:off x="173198" y="1020649"/>
            <a:ext cx="11749159" cy="822388"/>
          </a:xfrm>
          <a:prstGeom prst="rect">
            <a:avLst/>
          </a:prstGeom>
          <a:noFill/>
          <a:ln w="222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ts val="2000"/>
              </a:lnSpc>
            </a:pPr>
            <a:r>
              <a:rPr lang="ja-JP" altLang="en-US" b="1" dirty="0">
                <a:solidFill>
                  <a:schemeClr val="tx1">
                    <a:lumMod val="95000"/>
                    <a:lumOff val="5000"/>
                  </a:schemeClr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　</a:t>
            </a:r>
            <a:r>
              <a:rPr lang="ja-JP" alt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施設内療養を行う高齢者施設等に対する支援については、令和４年１月のまん延防止等重点措置期間から</a:t>
            </a:r>
            <a:endParaRPr lang="en-US" altLang="ja-JP" b="1" dirty="0" smtClean="0">
              <a:solidFill>
                <a:schemeClr val="tx1">
                  <a:lumMod val="95000"/>
                  <a:lumOff val="5000"/>
                </a:schemeClr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>
              <a:lnSpc>
                <a:spcPts val="2000"/>
              </a:lnSpc>
            </a:pPr>
            <a:r>
              <a:rPr lang="ja-JP" altLang="en-US" b="1" dirty="0">
                <a:solidFill>
                  <a:schemeClr val="tx1">
                    <a:lumMod val="95000"/>
                    <a:lumOff val="5000"/>
                  </a:schemeClr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開始し、５月３１日までの間、国制度（①②部分）に上乗せて府独自補助（③部分）を実施していた。</a:t>
            </a:r>
            <a:endParaRPr lang="en-US" altLang="ja-JP" b="1" dirty="0" smtClean="0">
              <a:solidFill>
                <a:schemeClr val="tx1">
                  <a:lumMod val="95000"/>
                  <a:lumOff val="5000"/>
                </a:schemeClr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>
              <a:lnSpc>
                <a:spcPts val="2000"/>
              </a:lnSpc>
            </a:pPr>
            <a:r>
              <a:rPr lang="ja-JP" alt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　その後、国制度は数回にわたり延長している一方で、府独自補助は、大阪</a:t>
            </a:r>
            <a:r>
              <a:rPr lang="ja-JP" altLang="en-US" b="1" dirty="0">
                <a:solidFill>
                  <a:schemeClr val="tx1">
                    <a:lumMod val="95000"/>
                    <a:lumOff val="5000"/>
                  </a:schemeClr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モデル</a:t>
            </a:r>
            <a:r>
              <a:rPr lang="ja-JP" alt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の「</a:t>
            </a:r>
            <a:r>
              <a:rPr lang="ja-JP" altLang="en-US" b="1" dirty="0">
                <a:solidFill>
                  <a:schemeClr val="tx1">
                    <a:lumMod val="95000"/>
                    <a:lumOff val="5000"/>
                  </a:schemeClr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非常事態」（赤信号</a:t>
            </a:r>
            <a:r>
              <a:rPr lang="ja-JP" alt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）　</a:t>
            </a:r>
            <a:endParaRPr lang="en-US" altLang="ja-JP" b="1" dirty="0" smtClean="0">
              <a:solidFill>
                <a:schemeClr val="tx1">
                  <a:lumMod val="95000"/>
                  <a:lumOff val="5000"/>
                </a:schemeClr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>
              <a:lnSpc>
                <a:spcPts val="2000"/>
              </a:lnSpc>
            </a:pPr>
            <a:r>
              <a:rPr lang="ja-JP" altLang="en-US" b="1" dirty="0">
                <a:solidFill>
                  <a:schemeClr val="tx1">
                    <a:lumMod val="95000"/>
                    <a:lumOff val="5000"/>
                  </a:schemeClr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期間を補助対象期間としている。</a:t>
            </a:r>
            <a:r>
              <a:rPr lang="en-US" altLang="ja-JP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〔7/27</a:t>
            </a:r>
            <a:r>
              <a:rPr lang="ja-JP" alt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再開～</a:t>
            </a:r>
            <a:r>
              <a:rPr lang="en-US" altLang="ja-JP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9/14</a:t>
            </a:r>
            <a:r>
              <a:rPr lang="ja-JP" alt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終了</a:t>
            </a:r>
            <a:r>
              <a:rPr lang="en-US" altLang="ja-JP" b="1" dirty="0">
                <a:solidFill>
                  <a:schemeClr val="tx1">
                    <a:lumMod val="95000"/>
                    <a:lumOff val="5000"/>
                  </a:schemeClr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〕</a:t>
            </a:r>
            <a:endParaRPr lang="en-US" altLang="ja-JP" b="1" dirty="0" smtClean="0">
              <a:solidFill>
                <a:schemeClr val="tx1">
                  <a:lumMod val="95000"/>
                  <a:lumOff val="5000"/>
                </a:schemeClr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>
              <a:lnSpc>
                <a:spcPts val="2000"/>
              </a:lnSpc>
            </a:pPr>
            <a:r>
              <a:rPr lang="ja-JP" alt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b="1" dirty="0">
                <a:solidFill>
                  <a:schemeClr val="tx1">
                    <a:lumMod val="95000"/>
                    <a:lumOff val="5000"/>
                  </a:schemeClr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今般、赤信号点灯に合わせて府独自補助を再開する。</a:t>
            </a:r>
            <a:endParaRPr lang="en-US" altLang="ja-JP" b="1" dirty="0" smtClean="0">
              <a:solidFill>
                <a:schemeClr val="tx1">
                  <a:lumMod val="95000"/>
                  <a:lumOff val="5000"/>
                </a:schemeClr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1" name="ホームベース 40"/>
          <p:cNvSpPr/>
          <p:nvPr/>
        </p:nvSpPr>
        <p:spPr>
          <a:xfrm>
            <a:off x="662783" y="3372813"/>
            <a:ext cx="385976" cy="621886"/>
          </a:xfrm>
          <a:prstGeom prst="homePlate">
            <a:avLst>
              <a:gd name="adj" fmla="val 1738"/>
            </a:avLst>
          </a:pr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 smtClean="0">
                <a:solidFill>
                  <a:schemeClr val="tx1"/>
                </a:solidFill>
              </a:rPr>
              <a:t>①</a:t>
            </a:r>
            <a:endParaRPr kumimoji="1" lang="ja-JP" altLang="en-US" b="1" dirty="0">
              <a:solidFill>
                <a:schemeClr val="tx1"/>
              </a:solidFill>
            </a:endParaRPr>
          </a:p>
        </p:txBody>
      </p:sp>
      <p:sp>
        <p:nvSpPr>
          <p:cNvPr id="44" name="ホームベース 43"/>
          <p:cNvSpPr/>
          <p:nvPr/>
        </p:nvSpPr>
        <p:spPr>
          <a:xfrm>
            <a:off x="662783" y="4087290"/>
            <a:ext cx="385976" cy="719512"/>
          </a:xfrm>
          <a:prstGeom prst="homePlate">
            <a:avLst>
              <a:gd name="adj" fmla="val 1738"/>
            </a:avLst>
          </a:pr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b="1" dirty="0">
                <a:solidFill>
                  <a:schemeClr val="tx1"/>
                </a:solidFill>
              </a:rPr>
              <a:t>②</a:t>
            </a:r>
            <a:endParaRPr kumimoji="1" lang="ja-JP" altLang="en-US" b="1" dirty="0">
              <a:solidFill>
                <a:schemeClr val="tx1"/>
              </a:solidFill>
            </a:endParaRPr>
          </a:p>
        </p:txBody>
      </p:sp>
      <p:sp>
        <p:nvSpPr>
          <p:cNvPr id="48" name="ホームベース 47"/>
          <p:cNvSpPr/>
          <p:nvPr/>
        </p:nvSpPr>
        <p:spPr>
          <a:xfrm>
            <a:off x="647250" y="5551268"/>
            <a:ext cx="385976" cy="784817"/>
          </a:xfrm>
          <a:prstGeom prst="homePlate">
            <a:avLst>
              <a:gd name="adj" fmla="val 1738"/>
            </a:avLst>
          </a:pr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b="1" dirty="0" smtClean="0">
                <a:solidFill>
                  <a:schemeClr val="tx1"/>
                </a:solidFill>
              </a:rPr>
              <a:t>③</a:t>
            </a:r>
            <a:endParaRPr kumimoji="1" lang="ja-JP" altLang="en-US" b="1" dirty="0">
              <a:solidFill>
                <a:schemeClr val="tx1"/>
              </a:solidFill>
            </a:endParaRPr>
          </a:p>
        </p:txBody>
      </p:sp>
      <p:cxnSp>
        <p:nvCxnSpPr>
          <p:cNvPr id="3" name="直線コネクタ 2"/>
          <p:cNvCxnSpPr/>
          <p:nvPr/>
        </p:nvCxnSpPr>
        <p:spPr>
          <a:xfrm>
            <a:off x="737457" y="4957505"/>
            <a:ext cx="1106741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9" name="角丸四角形 58"/>
          <p:cNvSpPr/>
          <p:nvPr/>
        </p:nvSpPr>
        <p:spPr>
          <a:xfrm>
            <a:off x="9439781" y="5490693"/>
            <a:ext cx="2548408" cy="999705"/>
          </a:xfrm>
          <a:prstGeom prst="roundRect">
            <a:avLst>
              <a:gd name="adj" fmla="val 6770"/>
            </a:avLst>
          </a:prstGeom>
          <a:noFill/>
          <a:ln w="76200">
            <a:solidFill>
              <a:srgbClr val="C00000">
                <a:alpha val="5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2" name="グループ化 1"/>
          <p:cNvGrpSpPr/>
          <p:nvPr/>
        </p:nvGrpSpPr>
        <p:grpSpPr>
          <a:xfrm>
            <a:off x="1114593" y="3968041"/>
            <a:ext cx="8910990" cy="917023"/>
            <a:chOff x="1098659" y="3772986"/>
            <a:chExt cx="8910990" cy="917023"/>
          </a:xfrm>
        </p:grpSpPr>
        <p:sp>
          <p:nvSpPr>
            <p:cNvPr id="16" name="正方形/長方形 15"/>
            <p:cNvSpPr/>
            <p:nvPr/>
          </p:nvSpPr>
          <p:spPr>
            <a:xfrm>
              <a:off x="1098659" y="3772986"/>
              <a:ext cx="5704249" cy="795911"/>
            </a:xfrm>
            <a:prstGeom prst="rect">
              <a:avLst/>
            </a:prstGeom>
            <a:noFill/>
            <a:ln w="222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>
                <a:lnSpc>
                  <a:spcPts val="1600"/>
                </a:lnSpc>
              </a:pPr>
              <a:endParaRPr kumimoji="1" lang="en-US" altLang="ja-JP" sz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endParaRPr>
            </a:p>
            <a:p>
              <a:pPr>
                <a:lnSpc>
                  <a:spcPts val="1600"/>
                </a:lnSpc>
              </a:pPr>
              <a:r>
                <a:rPr kumimoji="1" lang="zh-TW" altLang="en-US" sz="12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UD デジタル 教科書体 N-B" panose="02020700000000000000" pitchFamily="17" charset="-128"/>
                  <a:ea typeface="UD デジタル 教科書体 N-B" panose="02020700000000000000" pitchFamily="17" charset="-128"/>
                </a:rPr>
                <a:t>施設内</a:t>
              </a:r>
              <a:r>
                <a:rPr kumimoji="1" lang="zh-TW" altLang="en-US" sz="12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UD デジタル 教科書体 N-B" panose="02020700000000000000" pitchFamily="17" charset="-128"/>
                  <a:ea typeface="UD デジタル 教科書体 N-B" panose="02020700000000000000" pitchFamily="17" charset="-128"/>
                </a:rPr>
                <a:t>療養</a:t>
              </a:r>
              <a:r>
                <a:rPr kumimoji="1" lang="zh-TW" altLang="en-US" sz="12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UD デジタル 教科書体 N-B" panose="02020700000000000000" pitchFamily="17" charset="-128"/>
                  <a:ea typeface="UD デジタル 教科書体 N-B" panose="02020700000000000000" pitchFamily="17" charset="-128"/>
                </a:rPr>
                <a:t>経費</a:t>
              </a:r>
              <a:r>
                <a:rPr kumimoji="1" lang="en-US" altLang="zh-TW" sz="12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UD デジタル 教科書体 N-B" panose="02020700000000000000" pitchFamily="17" charset="-128"/>
                  <a:ea typeface="UD デジタル 教科書体 N-B" panose="02020700000000000000" pitchFamily="17" charset="-128"/>
                </a:rPr>
                <a:t>【</a:t>
              </a:r>
              <a:r>
                <a:rPr kumimoji="1" lang="zh-TW" altLang="en-US" sz="12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UD デジタル 教科書体 N-B" panose="02020700000000000000" pitchFamily="17" charset="-128"/>
                  <a:ea typeface="UD デジタル 教科書体 N-B" panose="02020700000000000000" pitchFamily="17" charset="-128"/>
                </a:rPr>
                <a:t>国追加</a:t>
              </a:r>
              <a:r>
                <a:rPr kumimoji="1" lang="zh-TW" altLang="en-US" sz="12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UD デジタル 教科書体 N-B" panose="02020700000000000000" pitchFamily="17" charset="-128"/>
                  <a:ea typeface="UD デジタル 教科書体 N-B" panose="02020700000000000000" pitchFamily="17" charset="-128"/>
                </a:rPr>
                <a:t>補助</a:t>
              </a:r>
              <a:r>
                <a:rPr kumimoji="1" lang="en-US" altLang="zh-TW" sz="12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UD デジタル 教科書体 N-B" panose="02020700000000000000" pitchFamily="17" charset="-128"/>
                  <a:ea typeface="UD デジタル 教科書体 N-B" panose="02020700000000000000" pitchFamily="17" charset="-128"/>
                </a:rPr>
                <a:t>】</a:t>
              </a:r>
            </a:p>
            <a:p>
              <a:pPr>
                <a:lnSpc>
                  <a:spcPts val="1600"/>
                </a:lnSpc>
              </a:pPr>
              <a:r>
                <a:rPr kumimoji="1" lang="ja-JP" altLang="en-US" sz="1200" dirty="0" smtClean="0">
                  <a:solidFill>
                    <a:schemeClr val="tx1"/>
                  </a:solidFill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rPr>
                <a:t>１人</a:t>
              </a:r>
              <a:r>
                <a:rPr kumimoji="1" lang="ja-JP" altLang="en-US" sz="1200" dirty="0">
                  <a:solidFill>
                    <a:schemeClr val="tx1"/>
                  </a:solidFill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rPr>
                <a:t>あたり１日</a:t>
              </a:r>
              <a:r>
                <a:rPr kumimoji="1" lang="ja-JP" altLang="en-US" sz="1200" dirty="0" smtClean="0">
                  <a:solidFill>
                    <a:schemeClr val="tx1"/>
                  </a:solidFill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rPr>
                <a:t>１万円（</a:t>
              </a:r>
              <a:r>
                <a:rPr kumimoji="1" lang="ja-JP" altLang="en-US" sz="1200" dirty="0">
                  <a:solidFill>
                    <a:schemeClr val="tx1"/>
                  </a:solidFill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rPr>
                <a:t>最大</a:t>
              </a:r>
              <a:r>
                <a:rPr kumimoji="1" lang="en-US" altLang="ja-JP" sz="1200" dirty="0">
                  <a:solidFill>
                    <a:schemeClr val="tx1"/>
                  </a:solidFill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rPr>
                <a:t>15</a:t>
              </a:r>
              <a:r>
                <a:rPr kumimoji="1" lang="ja-JP" altLang="en-US" sz="1200" dirty="0">
                  <a:solidFill>
                    <a:schemeClr val="tx1"/>
                  </a:solidFill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rPr>
                <a:t>万円</a:t>
              </a:r>
              <a:r>
                <a:rPr kumimoji="1" lang="ja-JP" altLang="en-US" sz="1200" dirty="0" smtClean="0">
                  <a:solidFill>
                    <a:schemeClr val="tx1"/>
                  </a:solidFill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rPr>
                <a:t>）</a:t>
              </a:r>
              <a:endParaRPr kumimoji="1" lang="en-US" altLang="ja-JP" sz="1200" dirty="0" smtClean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endParaRPr>
            </a:p>
            <a:p>
              <a:pPr>
                <a:lnSpc>
                  <a:spcPts val="1600"/>
                </a:lnSpc>
              </a:pPr>
              <a:r>
                <a:rPr kumimoji="1" lang="ja-JP" altLang="en-US" sz="1200" dirty="0" smtClean="0">
                  <a:solidFill>
                    <a:schemeClr val="tx1"/>
                  </a:solidFill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rPr>
                <a:t>（施設規模等に応じて上限</a:t>
              </a:r>
              <a:r>
                <a:rPr kumimoji="1" lang="ja-JP" altLang="en-US" sz="1200" dirty="0">
                  <a:solidFill>
                    <a:schemeClr val="tx1"/>
                  </a:solidFill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rPr>
                <a:t>額あり</a:t>
              </a:r>
              <a:r>
                <a:rPr kumimoji="1" lang="ja-JP" altLang="en-US" sz="1200" dirty="0" smtClean="0">
                  <a:solidFill>
                    <a:schemeClr val="tx1"/>
                  </a:solidFill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rPr>
                <a:t>）</a:t>
              </a:r>
              <a:endParaRPr kumimoji="1" lang="zh-TW" alt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endParaRPr>
            </a:p>
          </p:txBody>
        </p:sp>
        <p:sp>
          <p:nvSpPr>
            <p:cNvPr id="39" name="ホームベース 38"/>
            <p:cNvSpPr/>
            <p:nvPr/>
          </p:nvSpPr>
          <p:spPr>
            <a:xfrm>
              <a:off x="3799835" y="3913748"/>
              <a:ext cx="1512967" cy="699628"/>
            </a:xfrm>
            <a:prstGeom prst="homePlate">
              <a:avLst>
                <a:gd name="adj" fmla="val 23856"/>
              </a:avLst>
            </a:prstGeom>
            <a:solidFill>
              <a:srgbClr val="FF99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43" name="正方形/長方形 42"/>
            <p:cNvSpPr/>
            <p:nvPr/>
          </p:nvSpPr>
          <p:spPr>
            <a:xfrm>
              <a:off x="3776999" y="3894098"/>
              <a:ext cx="1403091" cy="795911"/>
            </a:xfrm>
            <a:prstGeom prst="rect">
              <a:avLst/>
            </a:prstGeom>
            <a:noFill/>
            <a:ln w="222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>
                <a:lnSpc>
                  <a:spcPts val="1600"/>
                </a:lnSpc>
              </a:pPr>
              <a:r>
                <a:rPr kumimoji="1" lang="en-US" altLang="ja-JP" sz="12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UD デジタル 教科書体 N-B" panose="02020700000000000000" pitchFamily="17" charset="-128"/>
                  <a:ea typeface="UD デジタル 教科書体 N-B" panose="02020700000000000000" pitchFamily="17" charset="-128"/>
                </a:rPr>
                <a:t>4</a:t>
              </a:r>
              <a:r>
                <a:rPr kumimoji="1" lang="ja-JP" altLang="en-US" sz="12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UD デジタル 教科書体 N-B" panose="02020700000000000000" pitchFamily="17" charset="-128"/>
                  <a:ea typeface="UD デジタル 教科書体 N-B" panose="02020700000000000000" pitchFamily="17" charset="-128"/>
                </a:rPr>
                <a:t>月</a:t>
              </a:r>
              <a:r>
                <a:rPr kumimoji="1" lang="en-US" altLang="ja-JP" sz="12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UD デジタル 教科書体 N-B" panose="02020700000000000000" pitchFamily="17" charset="-128"/>
                  <a:ea typeface="UD デジタル 教科書体 N-B" panose="02020700000000000000" pitchFamily="17" charset="-128"/>
                </a:rPr>
                <a:t>30</a:t>
              </a:r>
              <a:r>
                <a:rPr kumimoji="1" lang="ja-JP" altLang="en-US" sz="12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UD デジタル 教科書体 N-B" panose="02020700000000000000" pitchFamily="17" charset="-128"/>
                  <a:ea typeface="UD デジタル 教科書体 N-B" panose="02020700000000000000" pitchFamily="17" charset="-128"/>
                </a:rPr>
                <a:t>日まで</a:t>
              </a:r>
              <a:r>
                <a:rPr lang="ja-JP" altLang="en-US" sz="12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UD デジタル 教科書体 N-B" panose="02020700000000000000" pitchFamily="17" charset="-128"/>
                  <a:ea typeface="UD デジタル 教科書体 N-B" panose="02020700000000000000" pitchFamily="17" charset="-128"/>
                </a:rPr>
                <a:t>延長</a:t>
              </a:r>
              <a:endParaRPr kumimoji="1" lang="zh-TW" alt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endParaRPr>
            </a:p>
          </p:txBody>
        </p:sp>
        <p:sp>
          <p:nvSpPr>
            <p:cNvPr id="45" name="ホームベース 44"/>
            <p:cNvSpPr/>
            <p:nvPr/>
          </p:nvSpPr>
          <p:spPr>
            <a:xfrm>
              <a:off x="5349782" y="3906742"/>
              <a:ext cx="1553399" cy="719513"/>
            </a:xfrm>
            <a:prstGeom prst="homePlate">
              <a:avLst>
                <a:gd name="adj" fmla="val 23856"/>
              </a:avLst>
            </a:prstGeom>
            <a:solidFill>
              <a:srgbClr val="FF99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46" name="正方形/長方形 45"/>
            <p:cNvSpPr/>
            <p:nvPr/>
          </p:nvSpPr>
          <p:spPr>
            <a:xfrm>
              <a:off x="5200738" y="3894098"/>
              <a:ext cx="1662212" cy="795911"/>
            </a:xfrm>
            <a:prstGeom prst="rect">
              <a:avLst/>
            </a:prstGeom>
            <a:noFill/>
            <a:ln w="222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>
                <a:lnSpc>
                  <a:spcPts val="1600"/>
                </a:lnSpc>
              </a:pPr>
              <a:r>
                <a:rPr lang="ja-JP" altLang="en-US" sz="12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UD デジタル 教科書体 N-B" panose="02020700000000000000" pitchFamily="17" charset="-128"/>
                  <a:ea typeface="UD デジタル 教科書体 N-B" panose="02020700000000000000" pitchFamily="17" charset="-128"/>
                </a:rPr>
                <a:t> </a:t>
              </a:r>
              <a:r>
                <a:rPr lang="ja-JP" altLang="en-US" sz="12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UD デジタル 教科書体 N-B" panose="02020700000000000000" pitchFamily="17" charset="-128"/>
                  <a:ea typeface="UD デジタル 教科書体 N-B" panose="02020700000000000000" pitchFamily="17" charset="-128"/>
                </a:rPr>
                <a:t> </a:t>
              </a:r>
              <a:r>
                <a:rPr kumimoji="1" lang="en-US" altLang="ja-JP" sz="12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UD デジタル 教科書体 N-B" panose="02020700000000000000" pitchFamily="17" charset="-128"/>
                  <a:ea typeface="UD デジタル 教科書体 N-B" panose="02020700000000000000" pitchFamily="17" charset="-128"/>
                </a:rPr>
                <a:t>7</a:t>
              </a:r>
              <a:r>
                <a:rPr kumimoji="1" lang="ja-JP" altLang="en-US" sz="12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UD デジタル 教科書体 N-B" panose="02020700000000000000" pitchFamily="17" charset="-128"/>
                  <a:ea typeface="UD デジタル 教科書体 N-B" panose="02020700000000000000" pitchFamily="17" charset="-128"/>
                </a:rPr>
                <a:t>月</a:t>
              </a:r>
              <a:r>
                <a:rPr kumimoji="1" lang="en-US" altLang="ja-JP" sz="12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UD デジタル 教科書体 N-B" panose="02020700000000000000" pitchFamily="17" charset="-128"/>
                  <a:ea typeface="UD デジタル 教科書体 N-B" panose="02020700000000000000" pitchFamily="17" charset="-128"/>
                </a:rPr>
                <a:t>31</a:t>
              </a:r>
              <a:r>
                <a:rPr kumimoji="1" lang="ja-JP" altLang="en-US" sz="12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UD デジタル 教科書体 N-B" panose="02020700000000000000" pitchFamily="17" charset="-128"/>
                  <a:ea typeface="UD デジタル 教科書体 N-B" panose="02020700000000000000" pitchFamily="17" charset="-128"/>
                </a:rPr>
                <a:t>日まで延長</a:t>
              </a:r>
              <a:endParaRPr kumimoji="1" lang="zh-TW" alt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endParaRPr>
            </a:p>
          </p:txBody>
        </p:sp>
        <p:sp>
          <p:nvSpPr>
            <p:cNvPr id="49" name="ホームベース 48"/>
            <p:cNvSpPr/>
            <p:nvPr/>
          </p:nvSpPr>
          <p:spPr>
            <a:xfrm>
              <a:off x="6936532" y="3903806"/>
              <a:ext cx="1423778" cy="732588"/>
            </a:xfrm>
            <a:prstGeom prst="homePlate">
              <a:avLst>
                <a:gd name="adj" fmla="val 23856"/>
              </a:avLst>
            </a:prstGeom>
            <a:solidFill>
              <a:srgbClr val="FF99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50" name="正方形/長方形 49"/>
            <p:cNvSpPr/>
            <p:nvPr/>
          </p:nvSpPr>
          <p:spPr>
            <a:xfrm>
              <a:off x="6986630" y="4026889"/>
              <a:ext cx="1581744" cy="502437"/>
            </a:xfrm>
            <a:prstGeom prst="rect">
              <a:avLst/>
            </a:prstGeom>
            <a:noFill/>
            <a:ln w="222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>
                <a:lnSpc>
                  <a:spcPts val="1600"/>
                </a:lnSpc>
              </a:pPr>
              <a:r>
                <a:rPr kumimoji="1" lang="en-US" altLang="ja-JP" sz="12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UD デジタル 教科書体 N-B" panose="02020700000000000000" pitchFamily="17" charset="-128"/>
                  <a:ea typeface="UD デジタル 教科書体 N-B" panose="02020700000000000000" pitchFamily="17" charset="-128"/>
                </a:rPr>
                <a:t>9</a:t>
              </a:r>
              <a:r>
                <a:rPr kumimoji="1" lang="ja-JP" altLang="en-US" sz="12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UD デジタル 教科書体 N-B" panose="02020700000000000000" pitchFamily="17" charset="-128"/>
                  <a:ea typeface="UD デジタル 教科書体 N-B" panose="02020700000000000000" pitchFamily="17" charset="-128"/>
                </a:rPr>
                <a:t>月</a:t>
              </a:r>
              <a:r>
                <a:rPr kumimoji="1" lang="en-US" altLang="ja-JP" sz="12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UD デジタル 教科書体 N-B" panose="02020700000000000000" pitchFamily="17" charset="-128"/>
                  <a:ea typeface="UD デジタル 教科書体 N-B" panose="02020700000000000000" pitchFamily="17" charset="-128"/>
                </a:rPr>
                <a:t>30</a:t>
              </a:r>
              <a:r>
                <a:rPr kumimoji="1" lang="ja-JP" altLang="en-US" sz="12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UD デジタル 教科書体 N-B" panose="02020700000000000000" pitchFamily="17" charset="-128"/>
                  <a:ea typeface="UD デジタル 教科書体 N-B" panose="02020700000000000000" pitchFamily="17" charset="-128"/>
                </a:rPr>
                <a:t>日まで延長</a:t>
              </a:r>
              <a:endParaRPr kumimoji="1" lang="zh-TW" alt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endParaRPr>
            </a:p>
          </p:txBody>
        </p:sp>
        <p:sp>
          <p:nvSpPr>
            <p:cNvPr id="58" name="ホームベース 57"/>
            <p:cNvSpPr/>
            <p:nvPr/>
          </p:nvSpPr>
          <p:spPr>
            <a:xfrm>
              <a:off x="8441548" y="3908570"/>
              <a:ext cx="1346396" cy="719512"/>
            </a:xfrm>
            <a:prstGeom prst="homePlate">
              <a:avLst>
                <a:gd name="adj" fmla="val 23856"/>
              </a:avLst>
            </a:prstGeom>
            <a:solidFill>
              <a:srgbClr val="FF99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61" name="正方形/長方形 60"/>
            <p:cNvSpPr/>
            <p:nvPr/>
          </p:nvSpPr>
          <p:spPr>
            <a:xfrm>
              <a:off x="8427905" y="4025781"/>
              <a:ext cx="1581744" cy="502437"/>
            </a:xfrm>
            <a:prstGeom prst="rect">
              <a:avLst/>
            </a:prstGeom>
            <a:noFill/>
            <a:ln w="222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>
                <a:lnSpc>
                  <a:spcPts val="1600"/>
                </a:lnSpc>
              </a:pPr>
              <a:r>
                <a:rPr lang="en-US" altLang="ja-JP" sz="12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UD デジタル 教科書体 N-B" panose="02020700000000000000" pitchFamily="17" charset="-128"/>
                  <a:ea typeface="UD デジタル 教科書体 N-B" panose="02020700000000000000" pitchFamily="17" charset="-128"/>
                </a:rPr>
                <a:t>12</a:t>
              </a:r>
              <a:r>
                <a:rPr kumimoji="1" lang="ja-JP" altLang="en-US" sz="12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UD デジタル 教科書体 N-B" panose="02020700000000000000" pitchFamily="17" charset="-128"/>
                  <a:ea typeface="UD デジタル 教科書体 N-B" panose="02020700000000000000" pitchFamily="17" charset="-128"/>
                </a:rPr>
                <a:t>月</a:t>
              </a:r>
              <a:r>
                <a:rPr kumimoji="1" lang="en-US" altLang="ja-JP" sz="12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UD デジタル 教科書体 N-B" panose="02020700000000000000" pitchFamily="17" charset="-128"/>
                  <a:ea typeface="UD デジタル 教科書体 N-B" panose="02020700000000000000" pitchFamily="17" charset="-128"/>
                </a:rPr>
                <a:t>31</a:t>
              </a:r>
              <a:r>
                <a:rPr kumimoji="1" lang="ja-JP" altLang="en-US" sz="12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UD デジタル 教科書体 N-B" panose="02020700000000000000" pitchFamily="17" charset="-128"/>
                  <a:ea typeface="UD デジタル 教科書体 N-B" panose="02020700000000000000" pitchFamily="17" charset="-128"/>
                </a:rPr>
                <a:t>日まで延長</a:t>
              </a:r>
              <a:endParaRPr kumimoji="1" lang="zh-TW" alt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endParaRPr>
            </a:p>
          </p:txBody>
        </p:sp>
      </p:grpSp>
      <p:sp>
        <p:nvSpPr>
          <p:cNvPr id="62" name="正方形/長方形 61"/>
          <p:cNvSpPr/>
          <p:nvPr/>
        </p:nvSpPr>
        <p:spPr>
          <a:xfrm>
            <a:off x="9803877" y="2647001"/>
            <a:ext cx="2118479" cy="51820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50" dirty="0" smtClean="0">
                <a:solidFill>
                  <a:schemeClr val="bg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令和</a:t>
            </a:r>
            <a:r>
              <a:rPr lang="en-US" altLang="ja-JP" sz="1050" dirty="0">
                <a:solidFill>
                  <a:schemeClr val="bg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5</a:t>
            </a:r>
            <a:r>
              <a:rPr kumimoji="1" lang="ja-JP" altLang="en-US" sz="1050" dirty="0" smtClean="0">
                <a:solidFill>
                  <a:schemeClr val="bg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年</a:t>
            </a:r>
            <a:r>
              <a:rPr lang="en-US" altLang="ja-JP" sz="1050" dirty="0" smtClean="0">
                <a:solidFill>
                  <a:schemeClr val="bg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1</a:t>
            </a:r>
            <a:r>
              <a:rPr kumimoji="1" lang="ja-JP" altLang="en-US" sz="1050" dirty="0" smtClean="0">
                <a:solidFill>
                  <a:schemeClr val="bg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月</a:t>
            </a:r>
            <a:r>
              <a:rPr lang="en-US" altLang="ja-JP" sz="1050" dirty="0">
                <a:solidFill>
                  <a:schemeClr val="bg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1</a:t>
            </a:r>
            <a:r>
              <a:rPr kumimoji="1" lang="ja-JP" altLang="en-US" sz="1050" dirty="0" smtClean="0">
                <a:solidFill>
                  <a:schemeClr val="bg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日～</a:t>
            </a:r>
            <a:r>
              <a:rPr lang="en-US" altLang="ja-JP" sz="1050" dirty="0" smtClean="0">
                <a:solidFill>
                  <a:schemeClr val="bg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3</a:t>
            </a:r>
            <a:r>
              <a:rPr lang="ja-JP" altLang="en-US" sz="1050" dirty="0" smtClean="0">
                <a:solidFill>
                  <a:schemeClr val="bg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月</a:t>
            </a:r>
            <a:r>
              <a:rPr lang="en-US" altLang="ja-JP" sz="1050" dirty="0" smtClean="0">
                <a:solidFill>
                  <a:schemeClr val="bg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31</a:t>
            </a:r>
            <a:r>
              <a:rPr lang="ja-JP" altLang="en-US" sz="1050" dirty="0" smtClean="0">
                <a:solidFill>
                  <a:schemeClr val="bg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日</a:t>
            </a:r>
            <a:endParaRPr kumimoji="1" lang="en-US" altLang="ja-JP" sz="1050" dirty="0" smtClean="0">
              <a:solidFill>
                <a:schemeClr val="bg1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0" name="正方形/長方形 59"/>
          <p:cNvSpPr/>
          <p:nvPr/>
        </p:nvSpPr>
        <p:spPr>
          <a:xfrm>
            <a:off x="9609172" y="5649266"/>
            <a:ext cx="1826631" cy="648401"/>
          </a:xfrm>
          <a:prstGeom prst="rect">
            <a:avLst/>
          </a:prstGeom>
          <a:noFill/>
          <a:ln w="222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600"/>
              </a:lnSpc>
            </a:pPr>
            <a:r>
              <a:rPr lang="ja-JP" altLang="en-US" sz="1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赤信号点灯日～</a:t>
            </a:r>
            <a:endParaRPr lang="en-US" altLang="ja-JP" sz="1200" b="1" dirty="0" smtClean="0">
              <a:solidFill>
                <a:schemeClr val="tx1">
                  <a:lumMod val="95000"/>
                  <a:lumOff val="5000"/>
                </a:schemeClr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 algn="ctr">
              <a:lnSpc>
                <a:spcPts val="1600"/>
              </a:lnSpc>
            </a:pPr>
            <a:endParaRPr lang="en-US" altLang="ja-JP" sz="1200" b="1" dirty="0">
              <a:solidFill>
                <a:schemeClr val="tx1">
                  <a:lumMod val="95000"/>
                  <a:lumOff val="5000"/>
                </a:schemeClr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 algn="ctr">
              <a:lnSpc>
                <a:spcPts val="1600"/>
              </a:lnSpc>
            </a:pPr>
            <a:r>
              <a:rPr lang="ja-JP" altLang="en-US" sz="1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　　</a:t>
            </a:r>
            <a:r>
              <a:rPr lang="en-US" altLang="ja-JP" sz="1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※</a:t>
            </a:r>
            <a:r>
              <a:rPr lang="ja-JP" altLang="en-US" sz="1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終期は未定</a:t>
            </a:r>
            <a:endParaRPr lang="en-US" altLang="ja-JP" sz="1200" b="1" dirty="0">
              <a:solidFill>
                <a:schemeClr val="tx1">
                  <a:lumMod val="95000"/>
                  <a:lumOff val="5000"/>
                </a:schemeClr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3" name="テキスト ボックス 62"/>
          <p:cNvSpPr txBox="1"/>
          <p:nvPr/>
        </p:nvSpPr>
        <p:spPr>
          <a:xfrm>
            <a:off x="9439782" y="5093701"/>
            <a:ext cx="1444188" cy="307777"/>
          </a:xfrm>
          <a:prstGeom prst="rect">
            <a:avLst/>
          </a:prstGeom>
          <a:solidFill>
            <a:schemeClr val="bg1"/>
          </a:solidFill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1400" b="1" dirty="0" smtClean="0">
                <a:solidFill>
                  <a:srgbClr val="FF0000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府独自補助再開</a:t>
            </a:r>
            <a:endParaRPr kumimoji="1" lang="ja-JP" altLang="en-US" sz="1400" b="1" dirty="0">
              <a:solidFill>
                <a:srgbClr val="FF0000"/>
              </a:solidFill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</p:txBody>
      </p:sp>
      <p:sp>
        <p:nvSpPr>
          <p:cNvPr id="47" name="ホームベース 46"/>
          <p:cNvSpPr/>
          <p:nvPr/>
        </p:nvSpPr>
        <p:spPr>
          <a:xfrm>
            <a:off x="9304768" y="6568517"/>
            <a:ext cx="2332523" cy="289483"/>
          </a:xfrm>
          <a:prstGeom prst="homePlate">
            <a:avLst>
              <a:gd name="adj" fmla="val 1738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b="1" dirty="0" smtClean="0">
                <a:solidFill>
                  <a:schemeClr val="tx1"/>
                </a:solidFill>
              </a:rPr>
              <a:t>準備が整い次第受付開始</a:t>
            </a:r>
            <a:endParaRPr kumimoji="1" lang="ja-JP" altLang="en-US" sz="1400" b="1" dirty="0">
              <a:solidFill>
                <a:schemeClr val="tx1"/>
              </a:solidFill>
            </a:endParaRPr>
          </a:p>
        </p:txBody>
      </p:sp>
      <p:sp>
        <p:nvSpPr>
          <p:cNvPr id="56" name="正方形/長方形 55"/>
          <p:cNvSpPr/>
          <p:nvPr/>
        </p:nvSpPr>
        <p:spPr>
          <a:xfrm>
            <a:off x="10672549" y="72506"/>
            <a:ext cx="1385345" cy="31662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資料５－４</a:t>
            </a:r>
            <a:endParaRPr kumimoji="1" lang="en-US" altLang="ja-JP" dirty="0" smtClean="0">
              <a:solidFill>
                <a:schemeClr val="tx1">
                  <a:lumMod val="95000"/>
                  <a:lumOff val="5000"/>
                </a:schemeClr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5" name="ホームベース 64"/>
          <p:cNvSpPr/>
          <p:nvPr/>
        </p:nvSpPr>
        <p:spPr>
          <a:xfrm>
            <a:off x="9870292" y="4105375"/>
            <a:ext cx="2052064" cy="719512"/>
          </a:xfrm>
          <a:prstGeom prst="homePlate">
            <a:avLst>
              <a:gd name="adj" fmla="val 23856"/>
            </a:avLst>
          </a:pr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66" name="正方形/長方形 65"/>
          <p:cNvSpPr/>
          <p:nvPr/>
        </p:nvSpPr>
        <p:spPr>
          <a:xfrm>
            <a:off x="9934186" y="4237473"/>
            <a:ext cx="1581744" cy="502437"/>
          </a:xfrm>
          <a:prstGeom prst="rect">
            <a:avLst/>
          </a:prstGeom>
          <a:noFill/>
          <a:ln w="222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ts val="1600"/>
              </a:lnSpc>
            </a:pPr>
            <a:r>
              <a:rPr lang="ja-JP" altLang="en-US" sz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</a:t>
            </a:r>
            <a:r>
              <a:rPr kumimoji="1" lang="ja-JP" altLang="en-US" sz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月</a:t>
            </a:r>
            <a:r>
              <a:rPr lang="en-US" altLang="ja-JP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31</a:t>
            </a:r>
            <a:r>
              <a:rPr kumimoji="1" lang="ja-JP" altLang="en-US" sz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日まで延長</a:t>
            </a:r>
            <a:endParaRPr kumimoji="1" lang="zh-TW" altLang="en-US" sz="1200" dirty="0">
              <a:solidFill>
                <a:schemeClr val="tx1">
                  <a:lumMod val="95000"/>
                  <a:lumOff val="5000"/>
                </a:schemeClr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7" name="テキスト ボックス 66"/>
          <p:cNvSpPr txBox="1"/>
          <p:nvPr/>
        </p:nvSpPr>
        <p:spPr>
          <a:xfrm>
            <a:off x="9828164" y="4034848"/>
            <a:ext cx="1575399" cy="307777"/>
          </a:xfrm>
          <a:prstGeom prst="rect">
            <a:avLst/>
          </a:prstGeom>
          <a:solidFill>
            <a:schemeClr val="bg1"/>
          </a:solidFill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1400" b="1" dirty="0">
                <a:solidFill>
                  <a:srgbClr val="FF0000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国</a:t>
            </a:r>
            <a:r>
              <a:rPr lang="ja-JP" altLang="en-US" sz="1400" b="1" dirty="0" smtClean="0">
                <a:solidFill>
                  <a:srgbClr val="FF0000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制度</a:t>
            </a:r>
            <a:r>
              <a:rPr kumimoji="1" lang="ja-JP" altLang="en-US" sz="1400" b="1" dirty="0" smtClean="0">
                <a:solidFill>
                  <a:srgbClr val="FF0000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期間延長</a:t>
            </a:r>
            <a:endParaRPr kumimoji="1" lang="ja-JP" altLang="en-US" sz="1400" b="1" dirty="0">
              <a:solidFill>
                <a:srgbClr val="FF0000"/>
              </a:solidFill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</p:txBody>
      </p:sp>
      <p:sp>
        <p:nvSpPr>
          <p:cNvPr id="68" name="角丸四角形 67"/>
          <p:cNvSpPr/>
          <p:nvPr/>
        </p:nvSpPr>
        <p:spPr>
          <a:xfrm>
            <a:off x="9817520" y="4037111"/>
            <a:ext cx="2170669" cy="868204"/>
          </a:xfrm>
          <a:prstGeom prst="roundRect">
            <a:avLst>
              <a:gd name="adj" fmla="val 6770"/>
            </a:avLst>
          </a:prstGeom>
          <a:noFill/>
          <a:ln w="63500">
            <a:solidFill>
              <a:srgbClr val="FF0000">
                <a:alpha val="2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79704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385</Words>
  <Application>Microsoft Office PowerPoint</Application>
  <PresentationFormat>ワイド画面</PresentationFormat>
  <Paragraphs>54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0" baseType="lpstr">
      <vt:lpstr>UD デジタル 教科書体 N-B</vt:lpstr>
      <vt:lpstr>UD デジタル 教科書体 NK-B</vt:lpstr>
      <vt:lpstr>UD デジタル 教科書体 NK-R</vt:lpstr>
      <vt:lpstr>UD デジタル 教科書体 NP-B</vt:lpstr>
      <vt:lpstr>UD デジタル 教科書体 N-R</vt:lpstr>
      <vt:lpstr>游ゴシック</vt:lpstr>
      <vt:lpstr>游ゴシック Light</vt:lpstr>
      <vt:lpstr>Arial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2022-09-13T08:40:24Z</dcterms:created>
  <dcterms:modified xsi:type="dcterms:W3CDTF">2022-12-26T06:57:50Z</dcterms:modified>
</cp:coreProperties>
</file>