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18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6600"/>
    <a:srgbClr val="FFCCFF"/>
    <a:srgbClr val="FF99CC"/>
    <a:srgbClr val="FFF86D"/>
    <a:srgbClr val="FFF871"/>
    <a:srgbClr val="FFF979"/>
    <a:srgbClr val="FDDD1F"/>
    <a:srgbClr val="FDED1F"/>
    <a:srgbClr val="FFF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570" y="72"/>
      </p:cViewPr>
      <p:guideLst/>
    </p:cSldViewPr>
  </p:slideViewPr>
  <p:outlineViewPr>
    <p:cViewPr>
      <p:scale>
        <a:sx n="33" d="100"/>
        <a:sy n="33" d="100"/>
      </p:scale>
      <p:origin x="0" y="-6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7" rIns="91410" bIns="4570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5125" cy="3913187"/>
          </a:xfrm>
          <a:prstGeom prst="rect">
            <a:avLst/>
          </a:prstGeom>
        </p:spPr>
        <p:txBody>
          <a:bodyPr vert="horz" lIns="91410" tIns="45707" rIns="91410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9E3-9AED-44F0-B3CA-B134002D3CDF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FBC0-4E89-4E62-9120-1A0A6EEF1C03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F4B9-7DCA-4090-954D-3704C20E831A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2536-9696-4A79-A722-CF7AE1E6F4AA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1D99-E575-48FC-A4D8-C173F8C31877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2588-1CCA-4331-BA69-184CBE6781A4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10A-3530-4D3E-8B24-3217CA159274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DB49-F527-4237-B1AA-FBF29B045389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72C-656B-45C3-9DD4-21A469CDADB2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D101-FFD1-4F16-A175-02CD19311769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04B9-3916-486F-BD1D-A3D9CD89C10A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74005-F032-4C33-AFE3-6B142BB25292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ホームベース 63"/>
          <p:cNvSpPr/>
          <p:nvPr/>
        </p:nvSpPr>
        <p:spPr>
          <a:xfrm>
            <a:off x="9595428" y="5527565"/>
            <a:ext cx="2326928" cy="906584"/>
          </a:xfrm>
          <a:prstGeom prst="homePlate">
            <a:avLst>
              <a:gd name="adj" fmla="val 23856"/>
            </a:avLst>
          </a:prstGeom>
          <a:gradFill>
            <a:gsLst>
              <a:gs pos="0">
                <a:srgbClr val="FF6600"/>
              </a:gs>
              <a:gs pos="47000">
                <a:srgbClr val="FDDD1F"/>
              </a:gs>
              <a:gs pos="73000">
                <a:srgbClr val="FDED1F"/>
              </a:gs>
              <a:gs pos="98000">
                <a:srgbClr val="FFF86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0"/>
            <a:ext cx="12192000" cy="450761"/>
          </a:xfrm>
          <a:prstGeom prst="rect">
            <a:avLst/>
          </a:prstGeom>
          <a:solidFill>
            <a:srgbClr val="000099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施設内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療養を行う入所系の高齢者施設等に対する支援</a:t>
            </a:r>
            <a:r>
              <a:rPr lang="en-US" altLang="ja-JP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府独自補助の再開</a:t>
            </a:r>
            <a:r>
              <a:rPr lang="en-US" altLang="ja-JP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1088644" y="3386386"/>
            <a:ext cx="10833712" cy="621886"/>
          </a:xfrm>
          <a:prstGeom prst="homePlate">
            <a:avLst>
              <a:gd name="adj" fmla="val 3221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ホームベース 8"/>
          <p:cNvSpPr/>
          <p:nvPr/>
        </p:nvSpPr>
        <p:spPr>
          <a:xfrm>
            <a:off x="1127642" y="4099922"/>
            <a:ext cx="2669308" cy="719513"/>
          </a:xfrm>
          <a:prstGeom prst="homePlate">
            <a:avLst>
              <a:gd name="adj" fmla="val 2131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ホームベース 9"/>
          <p:cNvSpPr/>
          <p:nvPr/>
        </p:nvSpPr>
        <p:spPr>
          <a:xfrm>
            <a:off x="1098659" y="5555262"/>
            <a:ext cx="2662324" cy="769480"/>
          </a:xfrm>
          <a:prstGeom prst="homePlate">
            <a:avLst>
              <a:gd name="adj" fmla="val 1954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67023" y="5589024"/>
            <a:ext cx="2564127" cy="685405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施設内療養経費</a:t>
            </a:r>
            <a:r>
              <a:rPr kumimoji="1" lang="en-US" altLang="zh-TW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府独自補助</a:t>
            </a:r>
            <a:r>
              <a:rPr kumimoji="1" lang="en-US" altLang="zh-TW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１人あたり１日１万円（最大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万円）</a:t>
            </a:r>
            <a:endParaRPr kumimoji="1" lang="ja-JP" altLang="en-US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0234" y="3372813"/>
            <a:ext cx="313667" cy="14297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度</a:t>
            </a:r>
            <a:endParaRPr kumimoji="1" lang="zh-TW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07067" y="3286858"/>
            <a:ext cx="5016036" cy="58345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</a:t>
            </a:r>
            <a:r>
              <a: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療養</a:t>
            </a: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経費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国補助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１人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あたり１日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１万円（最大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万円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　　　　　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R3.4.1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～通年</a:t>
            </a:r>
            <a:endParaRPr kumimoji="1" lang="zh-TW" alt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7543" y="5106574"/>
            <a:ext cx="355154" cy="1554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度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07066" y="2642618"/>
            <a:ext cx="2663007" cy="5198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まん延防止等重点措置期間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1/27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3/21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zh-TW" altLang="en-US" sz="105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15769" y="2642618"/>
            <a:ext cx="1459768" cy="5180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令和４年３月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22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～４月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zh-TW" altLang="en-US" sz="105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333718" y="2642618"/>
            <a:ext cx="1476020" cy="5215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94590" y="5192999"/>
            <a:ext cx="3554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コロナ治療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機関の確保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が要件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4" name="右大かっこ 33"/>
          <p:cNvSpPr/>
          <p:nvPr/>
        </p:nvSpPr>
        <p:spPr>
          <a:xfrm rot="16200000">
            <a:off x="7561603" y="1428205"/>
            <a:ext cx="140062" cy="7741298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95474" y="639496"/>
            <a:ext cx="11749159" cy="162014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892898" y="2638985"/>
            <a:ext cx="1396395" cy="5214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ホームベース 50"/>
          <p:cNvSpPr/>
          <p:nvPr/>
        </p:nvSpPr>
        <p:spPr>
          <a:xfrm>
            <a:off x="3770074" y="5542198"/>
            <a:ext cx="1521528" cy="782543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3697355" y="5441327"/>
            <a:ext cx="2411669" cy="960493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日まで延長</a:t>
            </a:r>
            <a:endParaRPr kumimoji="1" lang="en-US" altLang="zh-TW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5312803" y="5542200"/>
            <a:ext cx="868940" cy="793886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5316649" y="5528109"/>
            <a:ext cx="812846" cy="846614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まで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  <a:endParaRPr kumimoji="1" lang="en-US" altLang="zh-TW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399620" y="2638985"/>
            <a:ext cx="1335622" cy="518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6516709" y="5524602"/>
            <a:ext cx="1588337" cy="850121"/>
          </a:xfrm>
          <a:prstGeom prst="homePlate">
            <a:avLst>
              <a:gd name="adj" fmla="val 23856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6219140" y="5692393"/>
            <a:ext cx="2171613" cy="785152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27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14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赤信号点灯期間</a:t>
            </a:r>
            <a:endParaRPr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zh-TW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73198" y="1020649"/>
            <a:ext cx="11749159" cy="822388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施設内療養を行う高齢者施設等に対する支援については、令和４年１月のまん延防止等重点措置期間から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開始し、５月３１日までの間、国制度（①②部分）に上乗せて府独自補助（③部分）を実施していた。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その後、国制度は数回にわたり延長している一方で、府独自補助は、大阪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モデル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の「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非常事態」（赤信号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　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期間を補助対象期間としている。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〔7/27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再開～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9/14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終了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〕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今般、赤信号点灯に合わせて府独自補助を再開する。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ホームベース 40"/>
          <p:cNvSpPr/>
          <p:nvPr/>
        </p:nvSpPr>
        <p:spPr>
          <a:xfrm>
            <a:off x="662783" y="3372813"/>
            <a:ext cx="385976" cy="621886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①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662783" y="4087290"/>
            <a:ext cx="385976" cy="719512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②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647250" y="5551268"/>
            <a:ext cx="385976" cy="784817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③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737457" y="4957505"/>
            <a:ext cx="110674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角丸四角形 58"/>
          <p:cNvSpPr/>
          <p:nvPr/>
        </p:nvSpPr>
        <p:spPr>
          <a:xfrm>
            <a:off x="9439781" y="5490693"/>
            <a:ext cx="2548408" cy="999705"/>
          </a:xfrm>
          <a:prstGeom prst="roundRect">
            <a:avLst>
              <a:gd name="adj" fmla="val 6770"/>
            </a:avLst>
          </a:prstGeom>
          <a:noFill/>
          <a:ln w="76200">
            <a:solidFill>
              <a:srgbClr val="C0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114593" y="3968041"/>
            <a:ext cx="8910990" cy="917023"/>
            <a:chOff x="1098659" y="3772986"/>
            <a:chExt cx="8910990" cy="917023"/>
          </a:xfrm>
        </p:grpSpPr>
        <p:sp>
          <p:nvSpPr>
            <p:cNvPr id="16" name="正方形/長方形 15"/>
            <p:cNvSpPr/>
            <p:nvPr/>
          </p:nvSpPr>
          <p:spPr>
            <a:xfrm>
              <a:off x="1098659" y="3772986"/>
              <a:ext cx="5704249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endPara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施設内</a:t>
              </a:r>
              <a:r>
                <a:rPr kumimoji="1" lang="zh-TW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療養</a:t>
              </a: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経費</a:t>
              </a:r>
              <a:r>
                <a:rPr kumimoji="1" lang="en-US" altLang="zh-TW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【</a:t>
              </a:r>
              <a:r>
                <a:rPr kumimoji="1" lang="zh-TW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国追加</a:t>
              </a: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補助</a:t>
              </a:r>
              <a:r>
                <a:rPr kumimoji="1" lang="en-US" altLang="zh-TW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】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１人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あたり１日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１万円（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最大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15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万円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（施設規模等に応じて上限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額あり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39" name="ホームベース 38"/>
            <p:cNvSpPr/>
            <p:nvPr/>
          </p:nvSpPr>
          <p:spPr>
            <a:xfrm>
              <a:off x="3799835" y="3913748"/>
              <a:ext cx="1512967" cy="699628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776999" y="3894098"/>
              <a:ext cx="1403091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4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</a:t>
              </a:r>
              <a:r>
                <a:rPr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45" name="ホームベース 44"/>
            <p:cNvSpPr/>
            <p:nvPr/>
          </p:nvSpPr>
          <p:spPr>
            <a:xfrm>
              <a:off x="5349782" y="3906742"/>
              <a:ext cx="1553399" cy="719513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200738" y="3894098"/>
              <a:ext cx="1662212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lang="ja-JP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</a:t>
              </a:r>
              <a:r>
                <a:rPr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7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31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49" name="ホームベース 48"/>
            <p:cNvSpPr/>
            <p:nvPr/>
          </p:nvSpPr>
          <p:spPr>
            <a:xfrm>
              <a:off x="6936532" y="3903806"/>
              <a:ext cx="1423778" cy="732588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986630" y="4026889"/>
              <a:ext cx="1581744" cy="502437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9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58" name="ホームベース 57"/>
            <p:cNvSpPr/>
            <p:nvPr/>
          </p:nvSpPr>
          <p:spPr>
            <a:xfrm>
              <a:off x="8441548" y="3908570"/>
              <a:ext cx="1346396" cy="719512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8427905" y="4025781"/>
              <a:ext cx="1581744" cy="502437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lang="en-US" altLang="ja-JP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12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31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9803877" y="2647001"/>
            <a:ext cx="2118479" cy="518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9609172" y="5649266"/>
            <a:ext cx="1826631" cy="648401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赤信号点灯日～</a:t>
            </a:r>
            <a:endParaRPr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>
              <a:lnSpc>
                <a:spcPts val="1600"/>
              </a:lnSpc>
            </a:pP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r>
              <a:rPr lang="en-US" altLang="ja-JP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終期は未定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439782" y="5093701"/>
            <a:ext cx="1444188" cy="30777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府独自補助再開</a:t>
            </a:r>
            <a:endParaRPr kumimoji="1" lang="ja-JP" altLang="en-US" sz="1400" b="1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9304768" y="6568517"/>
            <a:ext cx="2332523" cy="289483"/>
          </a:xfrm>
          <a:prstGeom prst="homePlate">
            <a:avLst>
              <a:gd name="adj" fmla="val 173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準備が整い次第受付開始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672549" y="72506"/>
            <a:ext cx="1385345" cy="316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資料５－４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ホームベース 64"/>
          <p:cNvSpPr/>
          <p:nvPr/>
        </p:nvSpPr>
        <p:spPr>
          <a:xfrm>
            <a:off x="9870292" y="4105375"/>
            <a:ext cx="2052064" cy="719512"/>
          </a:xfrm>
          <a:prstGeom prst="homePlate">
            <a:avLst>
              <a:gd name="adj" fmla="val 23856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9934186" y="4237473"/>
            <a:ext cx="1581744" cy="502437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日まで延長</a:t>
            </a:r>
            <a:endParaRPr kumimoji="1" lang="zh-TW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828164" y="4034848"/>
            <a:ext cx="1575399" cy="30777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国</a:t>
            </a:r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制度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期間延長</a:t>
            </a:r>
            <a:endParaRPr kumimoji="1" lang="ja-JP" altLang="en-US" sz="1400" b="1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9817520" y="4037111"/>
            <a:ext cx="2170669" cy="868204"/>
          </a:xfrm>
          <a:prstGeom prst="roundRect">
            <a:avLst>
              <a:gd name="adj" fmla="val 6770"/>
            </a:avLst>
          </a:prstGeom>
          <a:noFill/>
          <a:ln w="635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97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N-B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2022-09-13T08:40:24Z</dcterms:created>
  <dcterms:modified xsi:type="dcterms:W3CDTF">2022-12-26T06:57:50Z</dcterms:modified>
</cp:coreProperties>
</file>