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FFFF"/>
    <a:srgbClr val="FF9F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4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633EC-80DA-4894-9F24-3671B339237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6DE87-E5BF-4018-B0A9-9ACDC38727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023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6DE87-E5BF-4018-B0A9-9ACDC387279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71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17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47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01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3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49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1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97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9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74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5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12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F954-5BD6-4937-86E9-064BBAEA49EF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6BBC4-A10A-42B9-A8F9-71903DDA09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25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楕円 37"/>
          <p:cNvSpPr/>
          <p:nvPr/>
        </p:nvSpPr>
        <p:spPr>
          <a:xfrm>
            <a:off x="7051471" y="2180705"/>
            <a:ext cx="4500000" cy="17650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楕円 36"/>
          <p:cNvSpPr/>
          <p:nvPr/>
        </p:nvSpPr>
        <p:spPr>
          <a:xfrm>
            <a:off x="7020799" y="1208993"/>
            <a:ext cx="3564000" cy="14619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" name="直線矢印コネクタ 35"/>
          <p:cNvCxnSpPr>
            <a:stCxn id="12" idx="3"/>
          </p:cNvCxnSpPr>
          <p:nvPr/>
        </p:nvCxnSpPr>
        <p:spPr>
          <a:xfrm>
            <a:off x="2729552" y="3004745"/>
            <a:ext cx="64109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58750" y="402597"/>
            <a:ext cx="1183004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今冬のコロナ、インフル同時流行に備え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、医師会等の協力のもと、相談・電話オンライン診療体制の充実を図る。</a:t>
            </a:r>
            <a:endParaRPr lang="en-US" altLang="ja-JP" sz="16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・インフルエンザ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疑い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（抗原検査</a:t>
            </a:r>
            <a:r>
              <a:rPr lang="ja-JP" altLang="en-US" sz="16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キットでコロナ陰性）が</a:t>
            </a:r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あり、かかりつけ医のない患者の相談等に対応する医療機関を紹介する。</a:t>
            </a:r>
            <a:endParaRPr lang="en-US" altLang="ja-JP" sz="14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フローチャート: 代替処理 11"/>
          <p:cNvSpPr/>
          <p:nvPr/>
        </p:nvSpPr>
        <p:spPr>
          <a:xfrm>
            <a:off x="152380" y="1942295"/>
            <a:ext cx="2577172" cy="2124899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t"/>
          <a:lstStyle/>
          <a:p>
            <a:r>
              <a:rPr kumimoji="1"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インフルエンザ疑い</a:t>
            </a:r>
            <a:endParaRPr kumimoji="1" lang="en-US" altLang="ja-JP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がある発熱等患者</a:t>
            </a:r>
            <a:endParaRPr kumimoji="1" lang="en-US" altLang="ja-JP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95083" y="3449606"/>
            <a:ext cx="2019868" cy="550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若年者中心</a:t>
            </a:r>
            <a:endParaRPr kumimoji="1"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(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65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歳以上小児除く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)</a:t>
            </a:r>
            <a:endParaRPr kumimoji="1"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027757" y="2981686"/>
            <a:ext cx="4968000" cy="36625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kumimoji="1" lang="ja-JP" altLang="en-US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医師会協力医療機関</a:t>
            </a:r>
            <a:r>
              <a:rPr kumimoji="1" lang="en-US" altLang="ja-JP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96</a:t>
            </a:r>
            <a:r>
              <a:rPr lang="ja-JP" altLang="en-US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ヵ所</a:t>
            </a:r>
            <a:r>
              <a:rPr lang="en-US" altLang="ja-JP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endParaRPr kumimoji="1" lang="en-US" altLang="ja-JP" sz="1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13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うち、かかりつけ以外可能な医療機関</a:t>
            </a:r>
            <a:r>
              <a:rPr kumimoji="1" lang="en-US" altLang="ja-JP" sz="13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63</a:t>
            </a:r>
            <a:r>
              <a:rPr lang="ja-JP" altLang="en-US" sz="13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ヵ所</a:t>
            </a:r>
            <a:endParaRPr kumimoji="1" lang="en-US" altLang="ja-JP" sz="13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・医療機関リストは患者問合せ時に活用（非公表）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・電話等による診療・処方（薬剤処方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・主に平日の日中に対応</a:t>
            </a:r>
            <a:endParaRPr lang="en-US" altLang="ja-JP" sz="1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1600" b="1" u="sng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民間</a:t>
            </a:r>
            <a:r>
              <a:rPr lang="ja-JP" altLang="en-US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オンライン診療システム対応事</a:t>
            </a:r>
            <a:r>
              <a:rPr lang="ja-JP" altLang="en-US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endParaRPr lang="en-US" altLang="ja-JP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・コールセンターを紹介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WEB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等による診療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・処方（薬剤処方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・夜間休日にも対応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実施期間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４年１２月２６日（月）～（当面の間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費用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診療費用及び薬剤費用は一部自己負担</a:t>
            </a:r>
            <a:r>
              <a:rPr lang="ja-JP" altLang="en-US" sz="1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あり</a:t>
            </a:r>
            <a:endParaRPr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027757" y="2446899"/>
            <a:ext cx="4968000" cy="54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電話・</a:t>
            </a:r>
            <a:r>
              <a:rPr kumimoji="1" lang="ja-JP" altLang="en-US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オンライン対応機関</a:t>
            </a:r>
            <a:endParaRPr kumimoji="1" lang="en-US" altLang="ja-JP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611550" y="2348613"/>
            <a:ext cx="864795" cy="709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受診</a:t>
            </a:r>
            <a:endParaRPr kumimoji="1" lang="en-US" altLang="ja-JP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3377012" y="1576174"/>
            <a:ext cx="3104038" cy="3882930"/>
          </a:xfrm>
          <a:prstGeom prst="roundRect">
            <a:avLst/>
          </a:prstGeom>
          <a:solidFill>
            <a:srgbClr val="FF9FE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3377796" y="3423778"/>
            <a:ext cx="3264303" cy="7472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①かかりつけ医がいる場合は、</a:t>
            </a:r>
            <a:endParaRPr kumimoji="1"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受診を促す</a:t>
            </a:r>
            <a:endParaRPr kumimoji="1"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②電話オンライン対応機関等の紹介</a:t>
            </a:r>
            <a:endParaRPr kumimoji="1"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③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救急の場合（♯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7119,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♯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8000</a:t>
            </a:r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426282" y="3046014"/>
            <a:ext cx="2959100" cy="135784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en-US" altLang="ja-JP" sz="160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lang="ja-JP" altLang="en-US" sz="160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医療機関紹介</a:t>
            </a:r>
            <a:r>
              <a:rPr lang="en-US" altLang="ja-JP" sz="1600" dirty="0" smtClean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</a:p>
          <a:p>
            <a:pPr lvl="0"/>
            <a:endParaRPr lang="ja-JP" altLang="en-US" sz="1600" dirty="0">
              <a:solidFill>
                <a:prstClr val="black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020799" y="1402295"/>
            <a:ext cx="4968000" cy="5400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かかりつけ医（診療所等）</a:t>
            </a:r>
            <a:endParaRPr kumimoji="1" lang="en-US" altLang="ja-JP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32317" y="1734130"/>
            <a:ext cx="3118061" cy="12998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発熱者</a:t>
            </a:r>
            <a:r>
              <a:rPr kumimoji="1" lang="en-US" altLang="ja-JP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SOS</a:t>
            </a:r>
          </a:p>
          <a:p>
            <a:pPr algn="ctr"/>
            <a:r>
              <a:rPr kumimoji="1"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（受診相談センター）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☎</a:t>
            </a:r>
            <a:r>
              <a:rPr lang="en-US" altLang="ja-JP" sz="20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06-7166-9911</a:t>
            </a:r>
          </a:p>
          <a:p>
            <a:pPr algn="ctr"/>
            <a:r>
              <a:rPr lang="ja-JP" altLang="en-US" sz="20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en-US" altLang="ja-JP" sz="20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06-7166-9966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03677" y="4074138"/>
            <a:ext cx="3253961" cy="1683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</a:t>
            </a:r>
            <a:r>
              <a:rPr kumimoji="1" lang="en-US" altLang="ja-JP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24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</a:t>
            </a:r>
            <a:r>
              <a:rPr kumimoji="1" lang="en-US" altLang="ja-JP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365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6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・看護師の配置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・最大</a:t>
            </a:r>
            <a:r>
              <a:rPr lang="en-US" altLang="ja-JP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  <a:r>
              <a:rPr kumimoji="1" lang="en-US" altLang="ja-JP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回線</a:t>
            </a:r>
            <a:endParaRPr kumimoji="1" lang="en-US" altLang="ja-JP" sz="16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cxnSp>
        <p:nvCxnSpPr>
          <p:cNvPr id="26" name="直線矢印コネクタ 25"/>
          <p:cNvCxnSpPr>
            <a:endCxn id="32" idx="1"/>
          </p:cNvCxnSpPr>
          <p:nvPr/>
        </p:nvCxnSpPr>
        <p:spPr>
          <a:xfrm>
            <a:off x="6746875" y="2248645"/>
            <a:ext cx="2808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158750" y="4353994"/>
            <a:ext cx="2937157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「小児</a:t>
            </a:r>
            <a:r>
              <a:rPr lang="ja-JP" altLang="en-US" sz="1400" b="1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、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65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歳以上、重症化リスクのある者、妊婦」の発熱患者は、診療・検査医療機関へ受診。</a:t>
            </a:r>
            <a:endParaRPr kumimoji="1" lang="en-US" altLang="ja-JP" sz="1400" b="1" dirty="0" smtClean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cxnSp>
        <p:nvCxnSpPr>
          <p:cNvPr id="43" name="カギ線コネクタ 42"/>
          <p:cNvCxnSpPr>
            <a:stCxn id="55" idx="3"/>
            <a:endCxn id="5" idx="1"/>
          </p:cNvCxnSpPr>
          <p:nvPr/>
        </p:nvCxnSpPr>
        <p:spPr>
          <a:xfrm flipV="1">
            <a:off x="6481050" y="1276307"/>
            <a:ext cx="539749" cy="2241332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7020799" y="1091641"/>
            <a:ext cx="3465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i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①</a:t>
            </a:r>
            <a:r>
              <a:rPr kumimoji="1" lang="ja-JP" altLang="en-US" i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まずは、かかりつけ医を案内</a:t>
            </a:r>
            <a:endParaRPr kumimoji="1" lang="ja-JP" altLang="en-US" i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27757" y="2063979"/>
            <a:ext cx="459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i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②かかりつけ医がない場合はこちら</a:t>
            </a:r>
            <a:r>
              <a:rPr lang="ja-JP" altLang="en-US" i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を案内</a:t>
            </a:r>
            <a:endParaRPr kumimoji="1" lang="ja-JP" altLang="en-US" i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8058" y="2754225"/>
            <a:ext cx="2153919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ja-JP" altLang="en-US" sz="14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自己検査で</a:t>
            </a:r>
            <a:endParaRPr lang="en-US" altLang="ja-JP" sz="14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/>
            <a:r>
              <a:rPr lang="ja-JP" altLang="en-US" sz="14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抗原検査キット（－）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28058" y="5987880"/>
            <a:ext cx="2153919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ja-JP" altLang="en-US" sz="14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自己検査で</a:t>
            </a:r>
            <a:endParaRPr lang="en-US" altLang="ja-JP" sz="14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/>
            <a:r>
              <a:rPr lang="ja-JP" altLang="en-US" sz="14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抗原検査キット</a:t>
            </a:r>
            <a:r>
              <a:rPr lang="ja-JP" altLang="en-US" sz="14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（＋）</a:t>
            </a:r>
            <a:endParaRPr lang="ja-JP" altLang="en-US" sz="14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996923" y="5987880"/>
            <a:ext cx="1788847" cy="527171"/>
          </a:xfrm>
          <a:prstGeom prst="roundRect">
            <a:avLst/>
          </a:prstGeom>
          <a:solidFill>
            <a:srgbClr val="FF9FEA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・陽性者登録ｾﾝﾀｰ</a:t>
            </a:r>
            <a:endParaRPr lang="en-US" altLang="ja-JP" sz="1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・自宅待機</a:t>
            </a:r>
            <a:r>
              <a:rPr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SOS</a:t>
            </a:r>
            <a:endParaRPr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cxnSp>
        <p:nvCxnSpPr>
          <p:cNvPr id="29" name="直線矢印コネクタ 28"/>
          <p:cNvCxnSpPr>
            <a:stCxn id="27" idx="3"/>
            <a:endCxn id="28" idx="1"/>
          </p:cNvCxnSpPr>
          <p:nvPr/>
        </p:nvCxnSpPr>
        <p:spPr>
          <a:xfrm>
            <a:off x="2481977" y="6249490"/>
            <a:ext cx="1514946" cy="19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0" y="-1860"/>
            <a:ext cx="1219200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今冬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コロナ、インフル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同時流行に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備えたインフルエンザ疑い患者への相談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・紹介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対応等について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テキスト ボックス 5"/>
          <p:cNvSpPr txBox="1"/>
          <p:nvPr/>
        </p:nvSpPr>
        <p:spPr>
          <a:xfrm>
            <a:off x="10778662" y="47215"/>
            <a:ext cx="11880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５－２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987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</TotalTime>
  <Words>367</Words>
  <PresentationFormat>ワイド画面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HG創英角ｺﾞｼｯｸUB</vt:lpstr>
      <vt:lpstr>Meiryo UI</vt:lpstr>
      <vt:lpstr>UD デジタル 教科書体 N-B</vt:lpstr>
      <vt:lpstr>UD デジタル 教科書体 NK-B</vt:lpstr>
      <vt:lpstr>UD デジタル 教科書体 N-R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2022-12-14T08:01:10Z</cp:lastPrinted>
  <dcterms:created xsi:type="dcterms:W3CDTF">2022-09-20T05:52:31Z</dcterms:created>
  <dcterms:modified xsi:type="dcterms:W3CDTF">2022-12-22T02:55:25Z</dcterms:modified>
</cp:coreProperties>
</file>