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0"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9933"/>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2639" autoAdjust="0"/>
  </p:normalViewPr>
  <p:slideViewPr>
    <p:cSldViewPr snapToGrid="0">
      <p:cViewPr varScale="1">
        <p:scale>
          <a:sx n="74" d="100"/>
          <a:sy n="74" d="100"/>
        </p:scale>
        <p:origin x="582"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2022/12/26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3011722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684573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2022/12/26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2022/12/26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2022/12/26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2022/12/26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2022/12/26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2022/12/26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04C0A2DF-00CC-BADE-517B-D1DB964CA0F5}"/>
              </a:ext>
            </a:extLst>
          </p:cNvPr>
          <p:cNvSpPr txBox="1"/>
          <p:nvPr/>
        </p:nvSpPr>
        <p:spPr>
          <a:xfrm>
            <a:off x="-80962" y="4584388"/>
            <a:ext cx="12192000" cy="1846659"/>
          </a:xfrm>
          <a:prstGeom prst="rect">
            <a:avLst/>
          </a:prstGeom>
          <a:noFill/>
          <a:ln>
            <a:noFill/>
          </a:ln>
        </p:spPr>
        <p:txBody>
          <a:bodyPr wrap="square" rtlCol="0">
            <a:spAutoFit/>
          </a:bodyPr>
          <a:lstStyle/>
          <a:p>
            <a:endParaRPr kumimoji="1" lang="en-US" altLang="ja-JP" sz="16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　発熱外来ひっ迫判断の参考指標</a:t>
            </a:r>
            <a:r>
              <a:rPr lang="ja-JP" altLang="en-US" sz="1200" dirty="0">
                <a:latin typeface="Meiryo UI" panose="020B0604030504040204" pitchFamily="50" charset="-128"/>
                <a:ea typeface="Meiryo UI" panose="020B0604030504040204" pitchFamily="50" charset="-128"/>
              </a:rPr>
              <a:t>（直近１週間の人口</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万人あたり新規陽性者数（</a:t>
            </a:r>
            <a:r>
              <a:rPr lang="en-US" altLang="ja-JP" sz="1200" dirty="0">
                <a:latin typeface="Meiryo UI" panose="020B0604030504040204" pitchFamily="50" charset="-128"/>
                <a:ea typeface="Meiryo UI" panose="020B0604030504040204" pitchFamily="50" charset="-128"/>
              </a:rPr>
              <a:t>HER-SYS</a:t>
            </a:r>
            <a:r>
              <a:rPr lang="ja-JP" altLang="en-US" sz="1200" dirty="0">
                <a:latin typeface="Meiryo UI" panose="020B0604030504040204" pitchFamily="50" charset="-128"/>
                <a:ea typeface="Meiryo UI" panose="020B0604030504040204" pitchFamily="50" charset="-128"/>
              </a:rPr>
              <a:t>に登録があった者に限る）、１</a:t>
            </a:r>
            <a:r>
              <a:rPr lang="zh-TW" altLang="en-US" sz="1200" dirty="0">
                <a:latin typeface="Meiryo UI" panose="020B0604030504040204" pitchFamily="50" charset="-128"/>
                <a:ea typeface="Meiryo UI" panose="020B0604030504040204" pitchFamily="50" charset="-128"/>
              </a:rPr>
              <a:t>週間平均陽性率</a:t>
            </a:r>
            <a:r>
              <a:rPr lang="ja-JP" altLang="en-US" sz="1200" dirty="0">
                <a:latin typeface="Meiryo UI" panose="020B0604030504040204" pitchFamily="50" charset="-128"/>
                <a:ea typeface="Meiryo UI" panose="020B0604030504040204" pitchFamily="50" charset="-128"/>
              </a:rPr>
              <a:t>、医療機関における検査数の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１週間平均）</a:t>
            </a:r>
            <a:r>
              <a:rPr lang="ja-JP" altLang="en-US" sz="1400" dirty="0">
                <a:latin typeface="Meiryo UI" panose="020B0604030504040204" pitchFamily="50" charset="-128"/>
                <a:ea typeface="Meiryo UI" panose="020B0604030504040204" pitchFamily="50" charset="-128"/>
              </a:rPr>
              <a:t>は、</a:t>
            </a:r>
            <a:r>
              <a:rPr lang="ja-JP" altLang="en-US" sz="1400" b="1" dirty="0">
                <a:latin typeface="Meiryo UI" panose="020B0604030504040204" pitchFamily="50" charset="-128"/>
                <a:ea typeface="Meiryo UI" panose="020B0604030504040204" pitchFamily="50" charset="-128"/>
              </a:rPr>
              <a:t>ひっ迫の目安を満たしていないものの、数値はいずれも増加。</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　病床（重症病床及び軽症中等症病床）病床使用率は、</a:t>
            </a:r>
            <a:r>
              <a:rPr lang="en-US" altLang="ja-JP" sz="1400" b="1" dirty="0">
                <a:latin typeface="Meiryo UI" panose="020B0604030504040204" pitchFamily="50" charset="-128"/>
                <a:ea typeface="Meiryo UI" panose="020B0604030504040204" pitchFamily="50" charset="-128"/>
              </a:rPr>
              <a:t>12</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25</a:t>
            </a:r>
            <a:r>
              <a:rPr lang="ja-JP" altLang="en-US" sz="1400" b="1" dirty="0">
                <a:latin typeface="Meiryo UI" panose="020B0604030504040204" pitchFamily="50" charset="-128"/>
                <a:ea typeface="Meiryo UI" panose="020B0604030504040204" pitchFamily="50" charset="-128"/>
              </a:rPr>
              <a:t>日時点で</a:t>
            </a:r>
            <a:r>
              <a:rPr lang="en-US" altLang="ja-JP" sz="1400" b="1" dirty="0">
                <a:latin typeface="Meiryo UI" panose="020B0604030504040204" pitchFamily="50" charset="-128"/>
                <a:ea typeface="Meiryo UI" panose="020B0604030504040204" pitchFamily="50" charset="-128"/>
              </a:rPr>
              <a:t>53.7%</a:t>
            </a:r>
            <a:r>
              <a:rPr lang="ja-JP" altLang="en-US" sz="1400" b="1" dirty="0">
                <a:latin typeface="Meiryo UI" panose="020B0604030504040204" pitchFamily="50" charset="-128"/>
                <a:ea typeface="Meiryo UI" panose="020B0604030504040204" pitchFamily="50" charset="-128"/>
              </a:rPr>
              <a:t>と増加が続き、</a:t>
            </a:r>
            <a:r>
              <a:rPr lang="en-US" altLang="ja-JP" sz="1400" b="1" dirty="0">
                <a:latin typeface="Meiryo UI" panose="020B0604030504040204" pitchFamily="50" charset="-128"/>
                <a:ea typeface="Meiryo UI" panose="020B0604030504040204" pitchFamily="50" charset="-128"/>
              </a:rPr>
              <a:t>23</a:t>
            </a:r>
            <a:r>
              <a:rPr lang="ja-JP" altLang="en-US" sz="1400" b="1" dirty="0">
                <a:latin typeface="Meiryo UI" panose="020B0604030504040204" pitchFamily="50" charset="-128"/>
                <a:ea typeface="Meiryo UI" panose="020B0604030504040204" pitchFamily="50" charset="-128"/>
              </a:rPr>
              <a:t>日に大阪モデル「非常事態」移行（赤信号点灯）の</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目安</a:t>
            </a:r>
            <a:r>
              <a:rPr lang="en-US" altLang="ja-JP" sz="1400" b="1" dirty="0">
                <a:latin typeface="Meiryo UI" panose="020B0604030504040204" pitchFamily="50" charset="-128"/>
                <a:ea typeface="Meiryo UI" panose="020B0604030504040204" pitchFamily="50" charset="-128"/>
              </a:rPr>
              <a:t>50</a:t>
            </a:r>
            <a:r>
              <a:rPr lang="ja-JP" altLang="en-US" sz="1400" b="1" dirty="0">
                <a:latin typeface="Meiryo UI" panose="020B0604030504040204" pitchFamily="50" charset="-128"/>
                <a:ea typeface="Meiryo UI" panose="020B0604030504040204" pitchFamily="50" charset="-128"/>
              </a:rPr>
              <a:t>％を超過</a:t>
            </a:r>
            <a:r>
              <a:rPr lang="ja-JP" altLang="en-US" sz="1400" dirty="0">
                <a:latin typeface="Meiryo UI" panose="020B0604030504040204" pitchFamily="50" charset="-128"/>
                <a:ea typeface="Meiryo UI" panose="020B0604030504040204" pitchFamily="50" charset="-128"/>
              </a:rPr>
              <a:t>。軽症中等床病床運用率は、約６割に増加しており、</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日に受入医療機関に対し、フェーズ５（緊急避難的確保病床を含む）への移行を</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要請。</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a:t>
            </a:r>
            <a:r>
              <a:rPr lang="ja-JP" altLang="en-US" sz="1400" b="1" dirty="0">
                <a:latin typeface="Meiryo UI" panose="020B0604030504040204" pitchFamily="50" charset="-128"/>
                <a:ea typeface="Meiryo UI" panose="020B0604030504040204" pitchFamily="50" charset="-128"/>
              </a:rPr>
              <a:t>一般救急患者の搬送困難事案件数が増加傾向。</a:t>
            </a:r>
            <a:endParaRPr lang="ja-JP" altLang="en-US"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全数届出見直し後（</a:t>
            </a:r>
            <a:r>
              <a:rPr lang="en-US" altLang="ja-JP" sz="1400" dirty="0">
                <a:latin typeface="Meiryo UI" panose="020B0604030504040204" pitchFamily="50" charset="-128"/>
                <a:ea typeface="Meiryo UI" panose="020B0604030504040204" pitchFamily="50" charset="-128"/>
              </a:rPr>
              <a:t>R4.9.27</a:t>
            </a:r>
            <a:r>
              <a:rPr lang="ja-JP" altLang="en-US" sz="1400" dirty="0">
                <a:latin typeface="Meiryo UI" panose="020B0604030504040204" pitchFamily="50" charset="-128"/>
                <a:ea typeface="Meiryo UI" panose="020B0604030504040204" pitchFamily="50" charset="-128"/>
              </a:rPr>
              <a:t>以降）における重症化率・死亡率（</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18</a:t>
            </a:r>
            <a:r>
              <a:rPr lang="ja-JP" altLang="en-US" sz="1400" dirty="0">
                <a:latin typeface="Meiryo UI" panose="020B0604030504040204" pitchFamily="50" charset="-128"/>
                <a:ea typeface="Meiryo UI" panose="020B0604030504040204" pitchFamily="50" charset="-128"/>
              </a:rPr>
              <a:t>日判明時点）は、第六波を下回った状態が続いている。</a:t>
            </a:r>
            <a:endParaRPr lang="en-US" altLang="ja-JP" sz="1400" dirty="0">
              <a:latin typeface="Meiryo UI" panose="020B0604030504040204" pitchFamily="50" charset="-128"/>
              <a:ea typeface="Meiryo UI" panose="020B0604030504040204" pitchFamily="50" charset="-128"/>
            </a:endParaRPr>
          </a:p>
        </p:txBody>
      </p:sp>
      <p:sp>
        <p:nvSpPr>
          <p:cNvPr id="6" name="正方形/長方形 5"/>
          <p:cNvSpPr/>
          <p:nvPr/>
        </p:nvSpPr>
        <p:spPr>
          <a:xfrm>
            <a:off x="0" y="-1844"/>
            <a:ext cx="12192000" cy="4010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感染・療養状況等について</a:t>
            </a:r>
          </a:p>
        </p:txBody>
      </p:sp>
      <p:sp>
        <p:nvSpPr>
          <p:cNvPr id="2" name="テキスト ボックス 1"/>
          <p:cNvSpPr txBox="1"/>
          <p:nvPr/>
        </p:nvSpPr>
        <p:spPr>
          <a:xfrm>
            <a:off x="-55417" y="486926"/>
            <a:ext cx="12483530" cy="3970318"/>
          </a:xfrm>
          <a:prstGeom prst="rect">
            <a:avLst/>
          </a:prstGeom>
          <a:noFill/>
          <a:ln>
            <a:noFill/>
          </a:ln>
        </p:spPr>
        <p:txBody>
          <a:bodyPr wrap="square" rtlCol="0">
            <a:spAutoFit/>
          </a:bodyPr>
          <a:lstStyle/>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新規陽性者数は、</a:t>
            </a:r>
            <a:r>
              <a:rPr lang="en-US" altLang="ja-JP" sz="1400" b="1" dirty="0">
                <a:latin typeface="Meiryo UI" panose="020B0604030504040204" pitchFamily="50" charset="-128"/>
                <a:ea typeface="Meiryo UI" panose="020B0604030504040204" pitchFamily="50" charset="-128"/>
              </a:rPr>
              <a:t>11</a:t>
            </a:r>
            <a:r>
              <a:rPr lang="ja-JP" altLang="en-US" sz="1400" b="1" dirty="0">
                <a:latin typeface="Meiryo UI" panose="020B0604030504040204" pitchFamily="50" charset="-128"/>
                <a:ea typeface="Meiryo UI" panose="020B0604030504040204" pitchFamily="50" charset="-128"/>
              </a:rPr>
              <a:t>週連続で増加傾向が続き、直近１週間は１日平均１万人程度で推移</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陽性率も増加傾向にあり、感染拡大の兆候となる</a:t>
            </a:r>
            <a:r>
              <a:rPr lang="en-US" altLang="ja-JP" sz="1400" b="1" dirty="0">
                <a:latin typeface="Meiryo UI" panose="020B0604030504040204" pitchFamily="50" charset="-128"/>
                <a:ea typeface="Meiryo UI" panose="020B0604030504040204" pitchFamily="50" charset="-128"/>
              </a:rPr>
              <a:t>20</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30</a:t>
            </a:r>
            <a:r>
              <a:rPr lang="ja-JP" altLang="en-US" sz="1400" b="1" dirty="0">
                <a:latin typeface="Meiryo UI" panose="020B0604030504040204" pitchFamily="50" charset="-128"/>
                <a:ea typeface="Meiryo UI" panose="020B0604030504040204" pitchFamily="50" charset="-128"/>
              </a:rPr>
              <a:t>代新規陽性者数７日間移動平均前日比も１を超過した状態が継続</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オミクロン株の亜系統が複数確認されているが、</a:t>
            </a:r>
            <a:r>
              <a:rPr lang="ja-JP" altLang="en-US" sz="1400" b="1" dirty="0">
                <a:latin typeface="Meiryo UI" panose="020B0604030504040204" pitchFamily="50" charset="-128"/>
                <a:ea typeface="Meiryo UI" panose="020B0604030504040204" pitchFamily="50" charset="-128"/>
              </a:rPr>
              <a:t>府では、ゲノム解析上、亜系統の増加はあまり見られない</a:t>
            </a:r>
            <a:r>
              <a:rPr lang="ja-JP" altLang="en-US" sz="1100" dirty="0">
                <a:latin typeface="Meiryo UI" panose="020B0604030504040204" pitchFamily="50" charset="-128"/>
                <a:ea typeface="Meiryo UI" panose="020B0604030504040204" pitchFamily="50" charset="-128"/>
              </a:rPr>
              <a:t>（ただし、ゲノム解析は、陽性判明から結果判明までタイムラグ有）</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新規陽性者のうち、</a:t>
            </a:r>
            <a:r>
              <a:rPr lang="ja-JP" altLang="en-US" sz="1400" b="1" dirty="0">
                <a:latin typeface="Meiryo UI" panose="020B0604030504040204" pitchFamily="50" charset="-128"/>
                <a:ea typeface="Meiryo UI" panose="020B0604030504040204" pitchFamily="50" charset="-128"/>
              </a:rPr>
              <a:t>自己検査を実施し、陽性者登録センターに登録した方の割合は２割強で推移</a:t>
            </a:r>
            <a:r>
              <a:rPr lang="ja-JP" altLang="en-US" sz="1200" dirty="0">
                <a:latin typeface="Meiryo UI" panose="020B0604030504040204" pitchFamily="50" charset="-128"/>
                <a:ea typeface="Meiryo UI" panose="020B0604030504040204" pitchFamily="50" charset="-128"/>
              </a:rPr>
              <a:t>（発熱外来ひっ迫を回避するための自己検査の割合目標は５割）</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直近１週間で、特に</a:t>
            </a:r>
            <a:r>
              <a:rPr lang="ja-JP" altLang="en-US" sz="1400" b="1" dirty="0">
                <a:latin typeface="Meiryo UI" panose="020B0604030504040204" pitchFamily="50" charset="-128"/>
                <a:ea typeface="Meiryo UI" panose="020B0604030504040204" pitchFamily="50" charset="-128"/>
              </a:rPr>
              <a:t>高齢者施設関連のクラスター発生数が増加。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ワクチンの３回目接種の割合は、全年齢では約６割であり、</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代以下では５割を下回っている。４回目接種の割合は、</a:t>
            </a:r>
            <a:r>
              <a:rPr lang="en-US" altLang="ja-JP" sz="1400" dirty="0">
                <a:latin typeface="Meiryo UI" panose="020B0604030504040204" pitchFamily="50" charset="-128"/>
                <a:ea typeface="Meiryo UI" panose="020B0604030504040204" pitchFamily="50" charset="-128"/>
              </a:rPr>
              <a:t>65</a:t>
            </a:r>
            <a:r>
              <a:rPr lang="ja-JP" altLang="en-US" sz="1400" dirty="0">
                <a:latin typeface="Meiryo UI" panose="020B0604030504040204" pitchFamily="50" charset="-128"/>
                <a:ea typeface="Meiryo UI" panose="020B0604030504040204" pitchFamily="50" charset="-128"/>
              </a:rPr>
              <a:t>歳以上で</a:t>
            </a:r>
            <a:r>
              <a:rPr lang="en-US" altLang="ja-JP" sz="1400" dirty="0">
                <a:latin typeface="Meiryo UI" panose="020B0604030504040204" pitchFamily="50" charset="-128"/>
                <a:ea typeface="Meiryo UI" panose="020B0604030504040204" pitchFamily="50" charset="-128"/>
              </a:rPr>
              <a:t>78.9</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５回目接種の割合は、</a:t>
            </a:r>
            <a:r>
              <a:rPr lang="en-US" altLang="ja-JP" sz="1400" dirty="0">
                <a:latin typeface="Meiryo UI" panose="020B0604030504040204" pitchFamily="50" charset="-128"/>
                <a:ea typeface="Meiryo UI" panose="020B0604030504040204" pitchFamily="50" charset="-128"/>
              </a:rPr>
              <a:t>65</a:t>
            </a:r>
            <a:r>
              <a:rPr lang="ja-JP" altLang="en-US" sz="1400" dirty="0">
                <a:latin typeface="Meiryo UI" panose="020B0604030504040204" pitchFamily="50" charset="-128"/>
                <a:ea typeface="Meiryo UI" panose="020B0604030504040204" pitchFamily="50" charset="-128"/>
              </a:rPr>
              <a:t>歳以上で</a:t>
            </a:r>
            <a:r>
              <a:rPr lang="en-US" altLang="ja-JP" sz="1400" dirty="0">
                <a:latin typeface="Meiryo UI" panose="020B0604030504040204" pitchFamily="50" charset="-128"/>
                <a:ea typeface="Meiryo UI" panose="020B0604030504040204" pitchFamily="50" charset="-128"/>
              </a:rPr>
              <a:t>42.3</a:t>
            </a:r>
            <a:r>
              <a:rPr lang="ja-JP" altLang="en-US" sz="1400"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オミクロン株対応ワクチン接種の割合は、全年齢で</a:t>
            </a:r>
            <a:r>
              <a:rPr lang="en-US" altLang="ja-JP" sz="1400" b="1" dirty="0">
                <a:latin typeface="Meiryo UI" panose="020B0604030504040204" pitchFamily="50" charset="-128"/>
                <a:ea typeface="Meiryo UI" panose="020B0604030504040204" pitchFamily="50" charset="-128"/>
              </a:rPr>
              <a:t>26.2%</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65</a:t>
            </a:r>
            <a:r>
              <a:rPr lang="ja-JP" altLang="en-US" sz="1400" b="1" dirty="0">
                <a:latin typeface="Meiryo UI" panose="020B0604030504040204" pitchFamily="50" charset="-128"/>
                <a:ea typeface="Meiryo UI" panose="020B0604030504040204" pitchFamily="50" charset="-128"/>
              </a:rPr>
              <a:t>歳以上では</a:t>
            </a:r>
            <a:r>
              <a:rPr lang="en-US" altLang="ja-JP" sz="1400" b="1" dirty="0">
                <a:latin typeface="Meiryo UI" panose="020B0604030504040204" pitchFamily="50" charset="-128"/>
                <a:ea typeface="Meiryo UI" panose="020B0604030504040204" pitchFamily="50" charset="-128"/>
              </a:rPr>
              <a:t>49.3%</a:t>
            </a:r>
            <a:r>
              <a:rPr lang="ja-JP" altLang="en-US" sz="1400" b="1" dirty="0">
                <a:latin typeface="Meiryo UI" panose="020B0604030504040204" pitchFamily="50" charset="-128"/>
                <a:ea typeface="Meiryo UI" panose="020B0604030504040204" pitchFamily="50" charset="-128"/>
              </a:rPr>
              <a:t>）。</a:t>
            </a:r>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なお、現時点において、</a:t>
            </a:r>
            <a:r>
              <a:rPr lang="ja-JP" altLang="en-US" sz="1400" b="1" dirty="0">
                <a:latin typeface="Meiryo UI" panose="020B0604030504040204" pitchFamily="50" charset="-128"/>
                <a:ea typeface="Meiryo UI" panose="020B0604030504040204" pitchFamily="50" charset="-128"/>
              </a:rPr>
              <a:t>府における季節性インフルエンザは、第</a:t>
            </a:r>
            <a:r>
              <a:rPr lang="en-US" altLang="ja-JP" sz="1400" b="1" dirty="0">
                <a:latin typeface="Meiryo UI" panose="020B0604030504040204" pitchFamily="50" charset="-128"/>
                <a:ea typeface="Meiryo UI" panose="020B0604030504040204" pitchFamily="50" charset="-128"/>
              </a:rPr>
              <a:t>50</a:t>
            </a:r>
            <a:r>
              <a:rPr lang="ja-JP" altLang="en-US" sz="1400" b="1" dirty="0">
                <a:latin typeface="Meiryo UI" panose="020B0604030504040204" pitchFamily="50" charset="-128"/>
                <a:ea typeface="Meiryo UI" panose="020B0604030504040204" pitchFamily="50" charset="-128"/>
              </a:rPr>
              <a:t>週（</a:t>
            </a:r>
            <a:r>
              <a:rPr lang="en-US" altLang="ja-JP" sz="1400" b="1" dirty="0">
                <a:latin typeface="Meiryo UI" panose="020B0604030504040204" pitchFamily="50" charset="-128"/>
                <a:ea typeface="Meiryo UI" panose="020B0604030504040204" pitchFamily="50" charset="-128"/>
              </a:rPr>
              <a:t>12</a:t>
            </a:r>
            <a:r>
              <a:rPr lang="ja-JP" altLang="en-US" sz="1400" b="1" dirty="0">
                <a:latin typeface="Meiryo UI" panose="020B0604030504040204" pitchFamily="50" charset="-128"/>
                <a:ea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rPr>
              <a:t>12</a:t>
            </a:r>
            <a:r>
              <a:rPr lang="ja-JP" altLang="en-US" sz="1400" b="1" dirty="0">
                <a:latin typeface="Meiryo UI" panose="020B0604030504040204" pitchFamily="50" charset="-128"/>
                <a:ea typeface="Meiryo UI" panose="020B0604030504040204" pitchFamily="50" charset="-128"/>
              </a:rPr>
              <a:t>日～</a:t>
            </a:r>
            <a:r>
              <a:rPr lang="en-US" altLang="ja-JP" sz="1400" b="1" dirty="0">
                <a:latin typeface="Meiryo UI" panose="020B0604030504040204" pitchFamily="50" charset="-128"/>
                <a:ea typeface="Meiryo UI" panose="020B0604030504040204" pitchFamily="50" charset="-128"/>
              </a:rPr>
              <a:t>18</a:t>
            </a:r>
            <a:r>
              <a:rPr lang="ja-JP" altLang="en-US" sz="1400" b="1" dirty="0">
                <a:latin typeface="Meiryo UI" panose="020B0604030504040204" pitchFamily="50" charset="-128"/>
                <a:ea typeface="Meiryo UI" panose="020B0604030504040204" pitchFamily="50" charset="-128"/>
              </a:rPr>
              <a:t>日）では</a:t>
            </a:r>
            <a:r>
              <a:rPr lang="en-US" altLang="ja-JP" sz="1400" b="1" dirty="0">
                <a:latin typeface="Meiryo UI" panose="020B0604030504040204" pitchFamily="50" charset="-128"/>
                <a:ea typeface="Meiryo UI" panose="020B0604030504040204" pitchFamily="50" charset="-128"/>
              </a:rPr>
              <a:t>0.82</a:t>
            </a:r>
            <a:r>
              <a:rPr lang="ja-JP" altLang="en-US" sz="1400" b="1" dirty="0">
                <a:latin typeface="Meiryo UI" panose="020B0604030504040204" pitchFamily="50" charset="-128"/>
                <a:ea typeface="Meiryo UI" panose="020B0604030504040204" pitchFamily="50" charset="-128"/>
              </a:rPr>
              <a:t>と</a:t>
            </a:r>
            <a:r>
              <a:rPr lang="ja-JP" altLang="en-US" sz="1400" b="1">
                <a:latin typeface="Meiryo UI" panose="020B0604030504040204" pitchFamily="50" charset="-128"/>
                <a:ea typeface="Meiryo UI" panose="020B0604030504040204" pitchFamily="50" charset="-128"/>
              </a:rPr>
              <a:t>、</a:t>
            </a:r>
            <a:r>
              <a:rPr lang="ja-JP" altLang="en-US" sz="1400" b="1" smtClean="0">
                <a:latin typeface="Meiryo UI" panose="020B0604030504040204" pitchFamily="50" charset="-128"/>
                <a:ea typeface="Meiryo UI" panose="020B0604030504040204" pitchFamily="50" charset="-128"/>
              </a:rPr>
              <a:t>流行期入り</a:t>
            </a:r>
            <a:r>
              <a:rPr lang="ja-JP" altLang="en-US" sz="1400" b="1">
                <a:latin typeface="Meiryo UI" panose="020B0604030504040204" pitchFamily="50" charset="-128"/>
                <a:ea typeface="Meiryo UI" panose="020B0604030504040204" pitchFamily="50" charset="-128"/>
              </a:rPr>
              <a:t>の</a:t>
            </a:r>
            <a:r>
              <a:rPr lang="ja-JP" altLang="en-US" sz="1400" b="1" smtClean="0">
                <a:latin typeface="Meiryo UI" panose="020B0604030504040204" pitchFamily="50" charset="-128"/>
                <a:ea typeface="Meiryo UI" panose="020B0604030504040204" pitchFamily="50" charset="-128"/>
              </a:rPr>
              <a:t>目安である１</a:t>
            </a:r>
            <a:r>
              <a:rPr lang="ja-JP" altLang="en-US" sz="1400" b="1" dirty="0">
                <a:latin typeface="Meiryo UI" panose="020B0604030504040204" pitchFamily="50" charset="-128"/>
                <a:ea typeface="Meiryo UI" panose="020B0604030504040204" pitchFamily="50" charset="-128"/>
              </a:rPr>
              <a:t>に近づいており、</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今後、１月から２月にかけて、新型コロナウイルス感染症と同時流行の可能性も考えられる。</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636407" y="25758"/>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資料１－３</a:t>
            </a:r>
            <a:endParaRPr kumimoji="1" lang="en-US" altLang="ja-JP" sz="1600" dirty="0">
              <a:latin typeface="Meiryo UI" panose="020B0604030504040204" pitchFamily="50" charset="-128"/>
              <a:ea typeface="Meiryo UI" panose="020B0604030504040204" pitchFamily="50" charset="-128"/>
            </a:endParaRPr>
          </a:p>
        </p:txBody>
      </p:sp>
      <p:sp>
        <p:nvSpPr>
          <p:cNvPr id="8" name="角丸四角形 7"/>
          <p:cNvSpPr/>
          <p:nvPr/>
        </p:nvSpPr>
        <p:spPr>
          <a:xfrm>
            <a:off x="55417" y="426953"/>
            <a:ext cx="1173020" cy="275011"/>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感染状況</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1</a:t>
            </a:fld>
            <a:endParaRPr kumimoji="1" lang="ja-JP" altLang="en-US" sz="2000" dirty="0">
              <a:solidFill>
                <a:schemeClr val="tx1"/>
              </a:solidFill>
            </a:endParaRPr>
          </a:p>
        </p:txBody>
      </p:sp>
      <p:sp>
        <p:nvSpPr>
          <p:cNvPr id="10" name="角丸四角形 7">
            <a:extLst>
              <a:ext uri="{FF2B5EF4-FFF2-40B4-BE49-F238E27FC236}">
                <a16:creationId xmlns:a16="http://schemas.microsoft.com/office/drawing/2014/main" id="{D32FE039-E740-4113-BCF7-4DE29A2DFEBC}"/>
              </a:ext>
            </a:extLst>
          </p:cNvPr>
          <p:cNvSpPr/>
          <p:nvPr/>
        </p:nvSpPr>
        <p:spPr>
          <a:xfrm>
            <a:off x="145064" y="4508904"/>
            <a:ext cx="1396856" cy="275012"/>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入院・療養状況</a:t>
            </a:r>
            <a:endParaRPr lang="en-US" altLang="ja-JP" sz="1400"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F8E4FBA9-DB5B-4D48-8C12-E785133CDB25}"/>
              </a:ext>
            </a:extLst>
          </p:cNvPr>
          <p:cNvSpPr txBox="1"/>
          <p:nvPr/>
        </p:nvSpPr>
        <p:spPr>
          <a:xfrm>
            <a:off x="457200" y="2750136"/>
            <a:ext cx="11527427" cy="1569660"/>
          </a:xfrm>
          <a:prstGeom prst="rect">
            <a:avLst/>
          </a:prstGeom>
          <a:noFill/>
          <a:ln>
            <a:solidFill>
              <a:schemeClr val="tx1"/>
            </a:solidFill>
            <a:prstDash val="sysDash"/>
          </a:ln>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参考</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111</a:t>
            </a:r>
            <a:r>
              <a:rPr kumimoji="1" lang="ja-JP" altLang="en-US" sz="1200" dirty="0">
                <a:latin typeface="Meiryo UI" panose="020B0604030504040204" pitchFamily="50" charset="-128"/>
                <a:ea typeface="Meiryo UI" panose="020B0604030504040204" pitchFamily="50" charset="-128"/>
              </a:rPr>
              <a:t>回（令和４年</a:t>
            </a:r>
            <a:r>
              <a:rPr kumimoji="1"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21</a:t>
            </a:r>
            <a:r>
              <a:rPr kumimoji="1" lang="ja-JP" altLang="en-US" sz="1200" dirty="0">
                <a:latin typeface="Meiryo UI" panose="020B0604030504040204" pitchFamily="50" charset="-128"/>
                <a:ea typeface="Meiryo UI" panose="020B0604030504040204" pitchFamily="50" charset="-128"/>
              </a:rPr>
              <a:t>日）アドバイザリーボード</a:t>
            </a:r>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感染の増加要因・抑制要因について」</a:t>
            </a: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ワクチン接種および感染による免疫等</a:t>
            </a:r>
            <a:r>
              <a:rPr lang="ja-JP" altLang="en-US" sz="1200" dirty="0">
                <a:latin typeface="Meiryo UI" panose="020B0604030504040204" pitchFamily="50" charset="-128"/>
                <a:ea typeface="Meiryo UI" panose="020B0604030504040204" pitchFamily="50" charset="-128"/>
              </a:rPr>
              <a:t>：</a:t>
            </a:r>
            <a:r>
              <a:rPr kumimoji="1" lang="ja-JP" altLang="en-US" sz="1200" u="sng" dirty="0">
                <a:latin typeface="Meiryo UI" panose="020B0604030504040204" pitchFamily="50" charset="-128"/>
                <a:ea typeface="Meiryo UI" panose="020B0604030504040204" pitchFamily="50" charset="-128"/>
              </a:rPr>
              <a:t>ワクチン接種の推進もあり、オミクロン株（</a:t>
            </a:r>
            <a:r>
              <a:rPr kumimoji="1" lang="en-US" altLang="ja-JP" sz="1200" u="sng" dirty="0">
                <a:latin typeface="Meiryo UI" panose="020B0604030504040204" pitchFamily="50" charset="-128"/>
                <a:ea typeface="Meiryo UI" panose="020B0604030504040204" pitchFamily="50" charset="-128"/>
              </a:rPr>
              <a:t>BA.4-5</a:t>
            </a:r>
            <a:r>
              <a:rPr kumimoji="1" lang="ja-JP" altLang="en-US" sz="1200" u="sng" dirty="0">
                <a:latin typeface="Meiryo UI" panose="020B0604030504040204" pitchFamily="50" charset="-128"/>
                <a:ea typeface="Meiryo UI" panose="020B0604030504040204" pitchFamily="50" charset="-128"/>
              </a:rPr>
              <a:t>）に対する免疫保持者割合は各年代で増加傾向</a:t>
            </a:r>
            <a:r>
              <a:rPr kumimoji="1" lang="ja-JP" altLang="en-US" sz="1200" dirty="0">
                <a:latin typeface="Meiryo UI" panose="020B0604030504040204" pitchFamily="50" charset="-128"/>
                <a:ea typeface="Meiryo UI" panose="020B0604030504040204" pitchFamily="50" charset="-128"/>
              </a:rPr>
              <a:t>がみられ、特に高齢者層ほど割合の増加が</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進んでいると考えられる。一方で、</a:t>
            </a:r>
            <a:r>
              <a:rPr kumimoji="1" lang="ja-JP" altLang="en-US" sz="1200" u="sng" dirty="0">
                <a:latin typeface="Meiryo UI" panose="020B0604030504040204" pitchFamily="50" charset="-128"/>
                <a:ea typeface="Meiryo UI" panose="020B0604030504040204" pitchFamily="50" charset="-128"/>
              </a:rPr>
              <a:t>ワクチン接種と自然感染により獲得した免疫は、経時的に低下していくと考えられる。</a:t>
            </a: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接触状況</a:t>
            </a:r>
            <a:r>
              <a:rPr kumimoji="1" lang="en-US" altLang="ja-JP"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：夜間滞留人口について、地域差がみられるが、東京や愛知、</a:t>
            </a:r>
            <a:r>
              <a:rPr kumimoji="1" lang="ja-JP" altLang="en-US" sz="1200" u="sng" dirty="0">
                <a:latin typeface="Meiryo UI" panose="020B0604030504040204" pitchFamily="50" charset="-128"/>
                <a:ea typeface="Meiryo UI" panose="020B0604030504040204" pitchFamily="50" charset="-128"/>
              </a:rPr>
              <a:t>大阪などの</a:t>
            </a:r>
            <a:r>
              <a:rPr kumimoji="1" lang="en-US" altLang="ja-JP" sz="1200" u="sng" dirty="0">
                <a:latin typeface="Meiryo UI" panose="020B0604030504040204" pitchFamily="50" charset="-128"/>
                <a:ea typeface="Meiryo UI" panose="020B0604030504040204" pitchFamily="50" charset="-128"/>
              </a:rPr>
              <a:t>20-22</a:t>
            </a:r>
            <a:r>
              <a:rPr kumimoji="1" lang="ja-JP" altLang="en-US" sz="1200" u="sng" dirty="0">
                <a:latin typeface="Meiryo UI" panose="020B0604030504040204" pitchFamily="50" charset="-128"/>
                <a:ea typeface="Meiryo UI" panose="020B0604030504040204" pitchFamily="50" charset="-128"/>
              </a:rPr>
              <a:t>時滞留人口については、足元で感染発生後最多の水準で推移</a:t>
            </a:r>
            <a:endParaRPr kumimoji="1" lang="en-US" altLang="ja-JP" sz="1200" u="sng"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している。加えて、年末年始における接触機会の増加等が懸念</a:t>
            </a:r>
            <a:r>
              <a:rPr kumimoji="1" lang="ja-JP" altLang="en-US" sz="1200" dirty="0">
                <a:latin typeface="Meiryo UI" panose="020B0604030504040204" pitchFamily="50" charset="-128"/>
                <a:ea typeface="Meiryo UI" panose="020B0604030504040204" pitchFamily="50" charset="-128"/>
              </a:rPr>
              <a:t>される。</a:t>
            </a:r>
          </a:p>
          <a:p>
            <a:r>
              <a:rPr lang="ja-JP" altLang="en-US"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流行株</a:t>
            </a: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国内では現在</a:t>
            </a:r>
            <a:r>
              <a:rPr kumimoji="1" lang="en-US" altLang="ja-JP" sz="1200" dirty="0">
                <a:latin typeface="Meiryo UI" panose="020B0604030504040204" pitchFamily="50" charset="-128"/>
                <a:ea typeface="Meiryo UI" panose="020B0604030504040204" pitchFamily="50" charset="-128"/>
              </a:rPr>
              <a:t>BA.5</a:t>
            </a:r>
            <a:r>
              <a:rPr kumimoji="1" lang="ja-JP" altLang="en-US" sz="1200" dirty="0">
                <a:latin typeface="Meiryo UI" panose="020B0604030504040204" pitchFamily="50" charset="-128"/>
                <a:ea typeface="Meiryo UI" panose="020B0604030504040204" pitchFamily="50" charset="-128"/>
              </a:rPr>
              <a:t>系統が主流となっているが、</a:t>
            </a:r>
            <a:r>
              <a:rPr kumimoji="1" lang="en-US" altLang="ja-JP" sz="1200" dirty="0">
                <a:latin typeface="Meiryo UI" panose="020B0604030504040204" pitchFamily="50" charset="-128"/>
                <a:ea typeface="Meiryo UI" panose="020B0604030504040204" pitchFamily="50" charset="-128"/>
              </a:rPr>
              <a:t>BQ.1</a:t>
            </a:r>
            <a:r>
              <a:rPr kumimoji="1" lang="ja-JP" altLang="en-US" sz="1200" dirty="0">
                <a:latin typeface="Meiryo UI" panose="020B0604030504040204" pitchFamily="50" charset="-128"/>
                <a:ea typeface="Meiryo UI" panose="020B0604030504040204" pitchFamily="50" charset="-128"/>
              </a:rPr>
              <a:t>系統や</a:t>
            </a:r>
            <a:r>
              <a:rPr kumimoji="1" lang="en-US" altLang="ja-JP" sz="1200" dirty="0">
                <a:latin typeface="Meiryo UI" panose="020B0604030504040204" pitchFamily="50" charset="-128"/>
                <a:ea typeface="Meiryo UI" panose="020B0604030504040204" pitchFamily="50" charset="-128"/>
              </a:rPr>
              <a:t>XBB</a:t>
            </a:r>
            <a:r>
              <a:rPr kumimoji="1" lang="ja-JP" altLang="en-US" sz="1200" dirty="0">
                <a:latin typeface="Meiryo UI" panose="020B0604030504040204" pitchFamily="50" charset="-128"/>
                <a:ea typeface="Meiryo UI" panose="020B0604030504040204" pitchFamily="50" charset="-128"/>
              </a:rPr>
              <a:t>系統などの</a:t>
            </a:r>
            <a:r>
              <a:rPr kumimoji="1" lang="ja-JP" altLang="en-US" sz="1200" u="sng" dirty="0">
                <a:latin typeface="Meiryo UI" panose="020B0604030504040204" pitchFamily="50" charset="-128"/>
                <a:ea typeface="Meiryo UI" panose="020B0604030504040204" pitchFamily="50" charset="-128"/>
              </a:rPr>
              <a:t>オミクロン株の亜系統は、より免疫逃避能があるとされ、海外で感染</a:t>
            </a:r>
            <a:endParaRPr kumimoji="1" lang="en-US" altLang="ja-JP" sz="1200" u="sng"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kumimoji="1" lang="ja-JP" altLang="en-US" sz="1200" u="sng" dirty="0">
                <a:latin typeface="Meiryo UI" panose="020B0604030504040204" pitchFamily="50" charset="-128"/>
                <a:ea typeface="Meiryo UI" panose="020B0604030504040204" pitchFamily="50" charset="-128"/>
              </a:rPr>
              <a:t>者数増加の優位性が指摘</a:t>
            </a:r>
            <a:r>
              <a:rPr kumimoji="1" lang="ja-JP" altLang="en-US" sz="1200" dirty="0">
                <a:latin typeface="Meiryo UI" panose="020B0604030504040204" pitchFamily="50" charset="-128"/>
                <a:ea typeface="Meiryo UI" panose="020B0604030504040204" pitchFamily="50" charset="-128"/>
              </a:rPr>
              <a:t>されている。</a:t>
            </a:r>
            <a:r>
              <a:rPr kumimoji="1" lang="ja-JP" altLang="en-US" sz="1200" u="sng" dirty="0">
                <a:latin typeface="Meiryo UI" panose="020B0604030504040204" pitchFamily="50" charset="-128"/>
                <a:ea typeface="Meiryo UI" panose="020B0604030504040204" pitchFamily="50" charset="-128"/>
              </a:rPr>
              <a:t>特に</a:t>
            </a:r>
            <a:r>
              <a:rPr kumimoji="1" lang="en-US" altLang="ja-JP" sz="1200" u="sng" dirty="0">
                <a:latin typeface="Meiryo UI" panose="020B0604030504040204" pitchFamily="50" charset="-128"/>
                <a:ea typeface="Meiryo UI" panose="020B0604030504040204" pitchFamily="50" charset="-128"/>
              </a:rPr>
              <a:t>BQ.1</a:t>
            </a:r>
            <a:r>
              <a:rPr kumimoji="1" lang="ja-JP" altLang="en-US" sz="1200" u="sng" dirty="0">
                <a:latin typeface="Meiryo UI" panose="020B0604030504040204" pitchFamily="50" charset="-128"/>
                <a:ea typeface="Meiryo UI" panose="020B0604030504040204" pitchFamily="50" charset="-128"/>
              </a:rPr>
              <a:t>系統は国内で割合が増加しつつあり、注視が必要</a:t>
            </a:r>
            <a:r>
              <a:rPr kumimoji="1" lang="ja-JP" altLang="en-US" sz="1200"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○気候・季節要因</a:t>
            </a:r>
            <a:r>
              <a:rPr lang="ja-JP" altLang="en-US" sz="120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冬が本格化し全国的に気温の低下がみられ、</a:t>
            </a:r>
            <a:r>
              <a:rPr kumimoji="1" lang="ja-JP" altLang="en-US" sz="1200" u="sng" dirty="0">
                <a:latin typeface="Meiryo UI" panose="020B0604030504040204" pitchFamily="50" charset="-128"/>
                <a:ea typeface="Meiryo UI" panose="020B0604030504040204" pitchFamily="50" charset="-128"/>
              </a:rPr>
              <a:t>換気がされにくい状況となっている。 また、冬の間は呼吸器ウイルス感染症が流行しやすくなる。</a:t>
            </a:r>
          </a:p>
        </p:txBody>
      </p:sp>
    </p:spTree>
    <p:extLst>
      <p:ext uri="{BB962C8B-B14F-4D97-AF65-F5344CB8AC3E}">
        <p14:creationId xmlns:p14="http://schemas.microsoft.com/office/powerpoint/2010/main" val="163619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0108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latin typeface="UD デジタル 教科書体 NK-B" panose="02020700000000000000" pitchFamily="18" charset="-128"/>
                <a:ea typeface="UD デジタル 教科書体 NK-B" panose="02020700000000000000" pitchFamily="18" charset="-128"/>
              </a:rPr>
              <a:t>感染・療養状況等について</a:t>
            </a:r>
          </a:p>
        </p:txBody>
      </p:sp>
      <p:sp>
        <p:nvSpPr>
          <p:cNvPr id="9" name="スライド番号プレースホルダー 4"/>
          <p:cNvSpPr>
            <a:spLocks noGrp="1"/>
          </p:cNvSpPr>
          <p:nvPr>
            <p:ph type="sldNum" sz="quarter" idx="12"/>
          </p:nvPr>
        </p:nvSpPr>
        <p:spPr>
          <a:xfrm>
            <a:off x="9367838" y="6468625"/>
            <a:ext cx="2743200" cy="365125"/>
          </a:xfrm>
        </p:spPr>
        <p:txBody>
          <a:bodyPr/>
          <a:lstStyle/>
          <a:p>
            <a:fld id="{F216AE56-EAD3-4706-B860-3EC2C2952B40}" type="slidenum">
              <a:rPr kumimoji="1" lang="ja-JP" altLang="en-US" sz="2000" smtClean="0">
                <a:solidFill>
                  <a:schemeClr val="tx1"/>
                </a:solidFill>
              </a:rPr>
              <a:t>2</a:t>
            </a:fld>
            <a:endParaRPr kumimoji="1" lang="ja-JP" altLang="en-US" sz="2000" dirty="0">
              <a:solidFill>
                <a:schemeClr val="tx1"/>
              </a:solidFill>
            </a:endParaRPr>
          </a:p>
        </p:txBody>
      </p:sp>
      <p:sp>
        <p:nvSpPr>
          <p:cNvPr id="12" name="角丸四角形 12">
            <a:extLst>
              <a:ext uri="{FF2B5EF4-FFF2-40B4-BE49-F238E27FC236}">
                <a16:creationId xmlns:a16="http://schemas.microsoft.com/office/drawing/2014/main" id="{87CE4FEA-092C-42A7-A910-44126A1B1285}"/>
              </a:ext>
            </a:extLst>
          </p:cNvPr>
          <p:cNvSpPr/>
          <p:nvPr/>
        </p:nvSpPr>
        <p:spPr>
          <a:xfrm>
            <a:off x="25545" y="441044"/>
            <a:ext cx="2220890" cy="258987"/>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latin typeface="Meiryo UI" panose="020B0604030504040204" pitchFamily="50" charset="-128"/>
                <a:ea typeface="Meiryo UI" panose="020B0604030504040204" pitchFamily="50" charset="-128"/>
              </a:rPr>
              <a:t>今後の対応方針について</a:t>
            </a:r>
          </a:p>
        </p:txBody>
      </p:sp>
      <p:sp>
        <p:nvSpPr>
          <p:cNvPr id="13" name="角丸四角形 11">
            <a:extLst>
              <a:ext uri="{FF2B5EF4-FFF2-40B4-BE49-F238E27FC236}">
                <a16:creationId xmlns:a16="http://schemas.microsoft.com/office/drawing/2014/main" id="{13CC63FC-E5B2-4E3F-826F-8760DE2B8F42}"/>
              </a:ext>
            </a:extLst>
          </p:cNvPr>
          <p:cNvSpPr/>
          <p:nvPr/>
        </p:nvSpPr>
        <p:spPr>
          <a:xfrm>
            <a:off x="64182" y="741831"/>
            <a:ext cx="12030076" cy="5004546"/>
          </a:xfrm>
          <a:prstGeom prst="roundRect">
            <a:avLst>
              <a:gd name="adj" fmla="val 596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　新規陽性者数は増加が続いており、感染拡大兆候探知の目安となる</a:t>
            </a:r>
            <a:r>
              <a:rPr lang="en-US" altLang="ja-JP" sz="1400" dirty="0">
                <a:solidFill>
                  <a:schemeClr val="tx1"/>
                </a:solidFill>
                <a:latin typeface="Meiryo UI" panose="020B0604030504040204" pitchFamily="50" charset="-128"/>
                <a:ea typeface="Meiryo UI" panose="020B0604030504040204" pitchFamily="50" charset="-128"/>
              </a:rPr>
              <a:t>20</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30</a:t>
            </a:r>
            <a:r>
              <a:rPr lang="ja-JP" altLang="en-US" sz="1400" dirty="0">
                <a:solidFill>
                  <a:schemeClr val="tx1"/>
                </a:solidFill>
                <a:latin typeface="Meiryo UI" panose="020B0604030504040204" pitchFamily="50" charset="-128"/>
                <a:ea typeface="Meiryo UI" panose="020B0604030504040204" pitchFamily="50" charset="-128"/>
              </a:rPr>
              <a:t>代新規陽性者数７日間移動平均前日比も１を超過した状態が続いている。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今後、年末年始を迎え、普段接しない人との接触機会が増加する一方、気温の低下により換気がなされにくくなるなか、更なる感染拡大の可能性がある。</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（令和２年、令和３年は、いずれも年末年始に感染が急拡大）</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発熱外来のひっ迫は現時点で見られないが、感染拡大と季節性インフルエンザの同時流行（今後、可能性あり）に伴い、</a:t>
            </a:r>
            <a:r>
              <a:rPr lang="ja-JP" altLang="en-US" sz="1400" b="1" dirty="0" smtClean="0">
                <a:solidFill>
                  <a:schemeClr val="tx1"/>
                </a:solidFill>
                <a:latin typeface="Meiryo UI" panose="020B0604030504040204" pitchFamily="50" charset="-128"/>
                <a:ea typeface="Meiryo UI" panose="020B0604030504040204" pitchFamily="50" charset="-128"/>
              </a:rPr>
              <a:t>ひっ迫の可能性</a:t>
            </a:r>
            <a:r>
              <a:rPr lang="ja-JP" altLang="en-US" sz="1400" b="1" dirty="0">
                <a:solidFill>
                  <a:schemeClr val="tx1"/>
                </a:solidFill>
                <a:latin typeface="Meiryo UI" panose="020B0604030504040204" pitchFamily="50" charset="-128"/>
                <a:ea typeface="Meiryo UI" panose="020B0604030504040204" pitchFamily="50" charset="-128"/>
              </a:rPr>
              <a:t>がある。</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病床使用率については、大阪モデルの「非常事態」（赤信号点灯）の移行目安を満たしており、感染拡大または現時点の感染規模が続けば、</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当面、病床使用率</a:t>
            </a:r>
            <a:r>
              <a:rPr lang="ja-JP" altLang="en-US" sz="1400" b="1" dirty="0" smtClean="0">
                <a:solidFill>
                  <a:schemeClr val="tx1"/>
                </a:solidFill>
                <a:latin typeface="Meiryo UI" panose="020B0604030504040204" pitchFamily="50" charset="-128"/>
                <a:ea typeface="Meiryo UI" panose="020B0604030504040204" pitchFamily="50" charset="-128"/>
              </a:rPr>
              <a:t>のさらなる増加が</a:t>
            </a:r>
            <a:r>
              <a:rPr lang="ja-JP" altLang="en-US" sz="1400" b="1" dirty="0">
                <a:solidFill>
                  <a:schemeClr val="tx1"/>
                </a:solidFill>
                <a:latin typeface="Meiryo UI" panose="020B0604030504040204" pitchFamily="50" charset="-128"/>
                <a:ea typeface="Meiryo UI" panose="020B0604030504040204" pitchFamily="50" charset="-128"/>
              </a:rPr>
              <a:t>続き</a:t>
            </a:r>
            <a:r>
              <a:rPr lang="ja-JP" altLang="en-US" sz="1400" b="1" dirty="0" smtClean="0">
                <a:solidFill>
                  <a:schemeClr val="tx1"/>
                </a:solidFill>
                <a:latin typeface="Meiryo UI" panose="020B0604030504040204" pitchFamily="50" charset="-128"/>
                <a:ea typeface="Meiryo UI" panose="020B0604030504040204" pitchFamily="50" charset="-128"/>
              </a:rPr>
              <a:t>、増加により医療</a:t>
            </a:r>
            <a:r>
              <a:rPr lang="ja-JP" altLang="en-US" sz="1400" b="1" dirty="0">
                <a:solidFill>
                  <a:schemeClr val="tx1"/>
                </a:solidFill>
                <a:latin typeface="Meiryo UI" panose="020B0604030504040204" pitchFamily="50" charset="-128"/>
                <a:ea typeface="Meiryo UI" panose="020B0604030504040204" pitchFamily="50" charset="-128"/>
              </a:rPr>
              <a:t>提供</a:t>
            </a:r>
            <a:r>
              <a:rPr lang="ja-JP" altLang="en-US" sz="1400" b="1" dirty="0" smtClean="0">
                <a:solidFill>
                  <a:schemeClr val="tx1"/>
                </a:solidFill>
                <a:latin typeface="Meiryo UI" panose="020B0604030504040204" pitchFamily="50" charset="-128"/>
                <a:ea typeface="Meiryo UI" panose="020B0604030504040204" pitchFamily="50" charset="-128"/>
              </a:rPr>
              <a:t>体制</a:t>
            </a:r>
            <a:r>
              <a:rPr lang="ja-JP" altLang="en-US" sz="1400" b="1" smtClean="0">
                <a:solidFill>
                  <a:schemeClr val="tx1"/>
                </a:solidFill>
                <a:latin typeface="Meiryo UI" panose="020B0604030504040204" pitchFamily="50" charset="-128"/>
                <a:ea typeface="Meiryo UI" panose="020B0604030504040204" pitchFamily="50" charset="-128"/>
              </a:rPr>
              <a:t>のひっ迫が深刻になる可能性</a:t>
            </a:r>
            <a:r>
              <a:rPr lang="ja-JP" altLang="en-US" sz="1400" b="1" dirty="0">
                <a:solidFill>
                  <a:schemeClr val="tx1"/>
                </a:solidFill>
                <a:latin typeface="Meiryo UI" panose="020B0604030504040204" pitchFamily="50" charset="-128"/>
                <a:ea typeface="Meiryo UI" panose="020B0604030504040204" pitchFamily="50" charset="-128"/>
              </a:rPr>
              <a:t>がある。</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なお、年末年始は、医療機関の診療検査・治療に係る受入体制が平日と比べるとやや脆弱化するなか、新規陽性者数が１万人前後またはそれ以上確認され</a:t>
            </a:r>
            <a:endParaRPr lang="en-US" altLang="ja-JP" sz="1400" dirty="0">
              <a:solidFill>
                <a:schemeClr val="tx1"/>
              </a:solidFill>
              <a:latin typeface="Meiryo UI" panose="020B0604030504040204" pitchFamily="50" charset="-128"/>
              <a:ea typeface="Meiryo UI" panose="020B0604030504040204" pitchFamily="50" charset="-128"/>
            </a:endParaRPr>
          </a:p>
          <a:p>
            <a:r>
              <a:rPr lang="en-US" altLang="ja-JP" sz="1400"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る場合、発熱外来を含め、医療提供体制はひっ迫する恐れがある。</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医療提新型コロナウイルス感染症と季節性インフルエンザの同時流行に備え、</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府民においては、</a:t>
            </a:r>
            <a:r>
              <a:rPr lang="ja-JP" altLang="en-US" sz="1400" b="1" dirty="0">
                <a:solidFill>
                  <a:schemeClr val="tx1"/>
                </a:solidFill>
                <a:latin typeface="Meiryo UI" panose="020B0604030504040204" pitchFamily="50" charset="-128"/>
                <a:ea typeface="Meiryo UI" panose="020B0604030504040204" pitchFamily="50" charset="-128"/>
              </a:rPr>
              <a:t>帰省や旅行、外出時は、感染予防対策（三密（密接・密集・密閉）回避、適切なマスク着用、手洗い、こまめな換気等）</a:t>
            </a:r>
            <a:r>
              <a:rPr lang="ja-JP" altLang="en-US" sz="1400" dirty="0">
                <a:solidFill>
                  <a:schemeClr val="tx1"/>
                </a:solidFill>
                <a:latin typeface="Meiryo UI" panose="020B0604030504040204" pitchFamily="50" charset="-128"/>
                <a:ea typeface="Meiryo UI" panose="020B0604030504040204" pitchFamily="50" charset="-128"/>
              </a:rPr>
              <a:t>と、</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特に</a:t>
            </a:r>
            <a:r>
              <a:rPr lang="ja-JP" altLang="en-US" sz="1400" b="1" dirty="0">
                <a:solidFill>
                  <a:schemeClr val="tx1"/>
                </a:solidFill>
                <a:latin typeface="Meiryo UI" panose="020B0604030504040204" pitchFamily="50" charset="-128"/>
                <a:ea typeface="Meiryo UI" panose="020B0604030504040204" pitchFamily="50" charset="-128"/>
              </a:rPr>
              <a:t>普段接しない人と会食する際は、マスク会食等を徹底</a:t>
            </a:r>
            <a:r>
              <a:rPr lang="ja-JP" altLang="en-US" sz="1400" dirty="0">
                <a:solidFill>
                  <a:schemeClr val="tx1"/>
                </a:solidFill>
                <a:latin typeface="Meiryo UI" panose="020B0604030504040204" pitchFamily="50" charset="-128"/>
                <a:ea typeface="Meiryo UI" panose="020B0604030504040204" pitchFamily="50" charset="-128"/>
              </a:rPr>
              <a:t>いただくことが必要である。</a:t>
            </a: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また、今後、発熱外来がひっ迫する恐れがあることから、重症化リスクの高い高齢者等を守るため、</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重症化リスクの低い方</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65</a:t>
            </a:r>
            <a:r>
              <a:rPr lang="ja-JP" altLang="en-US" sz="1400" dirty="0">
                <a:solidFill>
                  <a:schemeClr val="tx1"/>
                </a:solidFill>
                <a:latin typeface="Meiryo UI" panose="020B0604030504040204" pitchFamily="50" charset="-128"/>
                <a:ea typeface="Meiryo UI" panose="020B0604030504040204" pitchFamily="50" charset="-128"/>
              </a:rPr>
              <a:t>歳以上の高齢者・重症化リスクのある方・妊婦・小学生以下に該当しない方）が発熱等の症状を有する場合</a:t>
            </a:r>
            <a:r>
              <a:rPr lang="ja-JP" altLang="en-US" sz="1400" b="1" dirty="0">
                <a:solidFill>
                  <a:schemeClr val="tx1"/>
                </a:solidFill>
                <a:latin typeface="Meiryo UI" panose="020B0604030504040204" pitchFamily="50" charset="-128"/>
                <a:ea typeface="Meiryo UI" panose="020B0604030504040204" pitchFamily="50" charset="-128"/>
              </a:rPr>
              <a:t>は、</a:t>
            </a:r>
            <a:endParaRPr lang="en-US" altLang="ja-JP" sz="1400" b="1" dirty="0">
              <a:solidFill>
                <a:schemeClr val="tx1"/>
              </a:solidFill>
              <a:latin typeface="Meiryo UI" panose="020B0604030504040204" pitchFamily="50" charset="-128"/>
              <a:ea typeface="Meiryo UI" panose="020B0604030504040204" pitchFamily="50" charset="-128"/>
            </a:endParaRPr>
          </a:p>
          <a:p>
            <a:r>
              <a:rPr lang="en-US" altLang="ja-JP" sz="1400" b="1"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自己検査を行っていただくことが望まれる（症状が重いなど受診を希望する場合を除く）</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府としては、引き続き、</a:t>
            </a:r>
            <a:r>
              <a:rPr lang="ja-JP" altLang="en-US" sz="1400" b="1" dirty="0">
                <a:solidFill>
                  <a:schemeClr val="tx1"/>
                </a:solidFill>
                <a:latin typeface="Meiryo UI" panose="020B0604030504040204" pitchFamily="50" charset="-128"/>
                <a:ea typeface="Meiryo UI" panose="020B0604030504040204" pitchFamily="50" charset="-128"/>
              </a:rPr>
              <a:t>発熱外来の強化や病床確保、自宅療養支援の強化などに取り組むとともに、</a:t>
            </a:r>
            <a:r>
              <a:rPr lang="en-US" altLang="ja-JP" sz="1400" b="1" dirty="0">
                <a:solidFill>
                  <a:schemeClr val="tx1"/>
                </a:solidFill>
                <a:latin typeface="Meiryo UI" panose="020B0604030504040204" pitchFamily="50" charset="-128"/>
                <a:ea typeface="Meiryo UI" panose="020B0604030504040204" pitchFamily="50" charset="-128"/>
              </a:rPr>
              <a:t>12</a:t>
            </a:r>
            <a:r>
              <a:rPr lang="ja-JP" altLang="en-US" sz="1400" b="1" dirty="0">
                <a:solidFill>
                  <a:schemeClr val="tx1"/>
                </a:solidFill>
                <a:latin typeface="Meiryo UI" panose="020B0604030504040204" pitchFamily="50" charset="-128"/>
                <a:ea typeface="Meiryo UI" panose="020B0604030504040204" pitchFamily="50" charset="-128"/>
              </a:rPr>
              <a:t>月</a:t>
            </a:r>
            <a:r>
              <a:rPr lang="en-US" altLang="ja-JP" sz="1400" b="1" dirty="0">
                <a:solidFill>
                  <a:schemeClr val="tx1"/>
                </a:solidFill>
                <a:latin typeface="Meiryo UI" panose="020B0604030504040204" pitchFamily="50" charset="-128"/>
                <a:ea typeface="Meiryo UI" panose="020B0604030504040204" pitchFamily="50" charset="-128"/>
              </a:rPr>
              <a:t>26</a:t>
            </a:r>
            <a:r>
              <a:rPr lang="ja-JP" altLang="en-US" sz="1400" b="1" dirty="0">
                <a:solidFill>
                  <a:schemeClr val="tx1"/>
                </a:solidFill>
                <a:latin typeface="Meiryo UI" panose="020B0604030504040204" pitchFamily="50" charset="-128"/>
                <a:ea typeface="Meiryo UI" panose="020B0604030504040204" pitchFamily="50" charset="-128"/>
              </a:rPr>
              <a:t>日から当面の間、インフルエンザ疑い患者への</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相談等の体制確保や、</a:t>
            </a:r>
            <a:r>
              <a:rPr lang="en-US" altLang="ja-JP" sz="1400" b="1" dirty="0">
                <a:solidFill>
                  <a:schemeClr val="tx1"/>
                </a:solidFill>
                <a:latin typeface="Meiryo UI" panose="020B0604030504040204" pitchFamily="50" charset="-128"/>
                <a:ea typeface="Meiryo UI" panose="020B0604030504040204" pitchFamily="50" charset="-128"/>
              </a:rPr>
              <a:t>28</a:t>
            </a:r>
            <a:r>
              <a:rPr lang="ja-JP" altLang="en-US" sz="1400" b="1" dirty="0">
                <a:solidFill>
                  <a:schemeClr val="tx1"/>
                </a:solidFill>
                <a:latin typeface="Meiryo UI" panose="020B0604030504040204" pitchFamily="50" charset="-128"/>
                <a:ea typeface="Meiryo UI" panose="020B0604030504040204" pitchFamily="50" charset="-128"/>
              </a:rPr>
              <a:t>日からの入院患者待機ステーションの再開など、医療療養体制の強化を図っている。</a:t>
            </a:r>
            <a:endParaRPr lang="en-US" altLang="ja-JP" sz="1400" b="1" dirty="0">
              <a:solidFill>
                <a:schemeClr val="tx1"/>
              </a:solidFill>
              <a:latin typeface="Meiryo UI" panose="020B0604030504040204" pitchFamily="50" charset="-128"/>
              <a:ea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rPr>
              <a:t>　　 感染急拡大が見られた場合は、医療機関に対する発熱外来等の実施要請や大阪コロナオンライン診療・往診センターの体制強化を図っていく。</a:t>
            </a:r>
          </a:p>
        </p:txBody>
      </p:sp>
      <p:sp>
        <p:nvSpPr>
          <p:cNvPr id="2" name="矢印: 右 1">
            <a:extLst>
              <a:ext uri="{FF2B5EF4-FFF2-40B4-BE49-F238E27FC236}">
                <a16:creationId xmlns:a16="http://schemas.microsoft.com/office/drawing/2014/main" id="{B9753365-3B5E-4E81-9F0C-15076D74B206}"/>
              </a:ext>
            </a:extLst>
          </p:cNvPr>
          <p:cNvSpPr/>
          <p:nvPr/>
        </p:nvSpPr>
        <p:spPr>
          <a:xfrm rot="5400000">
            <a:off x="5989573" y="2777939"/>
            <a:ext cx="179294" cy="4661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69815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7678</TotalTime>
  <Words>1468</Words>
  <PresentationFormat>ワイド画面</PresentationFormat>
  <Paragraphs>64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UD デジタル 教科書体 NK-B</vt:lpstr>
      <vt:lpstr>游ゴシック</vt:lpstr>
      <vt:lpstr>游ゴシック Light</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2022-11-07T09:37:00Z</cp:lastPrinted>
  <dcterms:created xsi:type="dcterms:W3CDTF">2020-07-15T08:05:42Z</dcterms:created>
  <dcterms:modified xsi:type="dcterms:W3CDTF">2022-12-26T03:03:52Z</dcterms:modified>
</cp:coreProperties>
</file>